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52" r:id="rId1"/>
    <p:sldMasterId id="2147484036" r:id="rId2"/>
  </p:sldMasterIdLst>
  <p:notesMasterIdLst>
    <p:notesMasterId r:id="rId27"/>
  </p:notesMasterIdLst>
  <p:sldIdLst>
    <p:sldId id="314" r:id="rId3"/>
    <p:sldId id="288" r:id="rId4"/>
    <p:sldId id="290" r:id="rId5"/>
    <p:sldId id="291" r:id="rId6"/>
    <p:sldId id="326" r:id="rId7"/>
    <p:sldId id="292" r:id="rId8"/>
    <p:sldId id="293" r:id="rId9"/>
    <p:sldId id="294" r:id="rId10"/>
    <p:sldId id="295" r:id="rId11"/>
    <p:sldId id="296" r:id="rId12"/>
    <p:sldId id="297" r:id="rId13"/>
    <p:sldId id="298" r:id="rId14"/>
    <p:sldId id="299" r:id="rId15"/>
    <p:sldId id="327" r:id="rId16"/>
    <p:sldId id="300" r:id="rId17"/>
    <p:sldId id="301" r:id="rId18"/>
    <p:sldId id="302" r:id="rId19"/>
    <p:sldId id="328" r:id="rId20"/>
    <p:sldId id="303" r:id="rId21"/>
    <p:sldId id="304" r:id="rId22"/>
    <p:sldId id="320" r:id="rId23"/>
    <p:sldId id="305" r:id="rId24"/>
    <p:sldId id="306" r:id="rId25"/>
    <p:sldId id="321" r:id="rId26"/>
  </p:sldIdLst>
  <p:sldSz cx="9144000" cy="6858000" type="screen4x3"/>
  <p:notesSz cx="6858000" cy="9144000"/>
  <p:embeddedFontLst>
    <p:embeddedFont>
      <p:font typeface="B Nazanin" panose="00000400000000000000" pitchFamily="2" charset="-78"/>
      <p:regular r:id="rId28"/>
      <p:bold r:id="rId29"/>
    </p:embeddedFont>
    <p:embeddedFont>
      <p:font typeface="Corbel" panose="020B0503020204020204" pitchFamily="34" charset="0"/>
      <p:regular r:id="rId30"/>
      <p:bold r:id="rId31"/>
      <p:italic r:id="rId32"/>
      <p:boldItalic r:id="rId33"/>
    </p:embeddedFont>
    <p:embeddedFont>
      <p:font typeface="Garamond" panose="02020404030301010803" pitchFamily="18" charset="0"/>
      <p:regular r:id="rId34"/>
      <p:bold r:id="rId35"/>
      <p:italic r:id="rId36"/>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6" autoAdjust="0"/>
    <p:restoredTop sz="94660"/>
  </p:normalViewPr>
  <p:slideViewPr>
    <p:cSldViewPr snapToGrid="0">
      <p:cViewPr varScale="1">
        <p:scale>
          <a:sx n="82" d="100"/>
          <a:sy n="82" d="100"/>
        </p:scale>
        <p:origin x="14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0F00F55-62F8-4330-A9B5-CD64E5B8C84A}" type="datetimeFigureOut">
              <a:rPr lang="fa-IR" smtClean="0"/>
              <a:t>03/03/1446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1A7CC67A-B179-4196-9A4D-6D7F0740B900}" type="slidenum">
              <a:rPr lang="fa-IR" smtClean="0"/>
              <a:t>‹#›</a:t>
            </a:fld>
            <a:endParaRPr lang="fa-IR"/>
          </a:p>
        </p:txBody>
      </p:sp>
    </p:spTree>
    <p:extLst>
      <p:ext uri="{BB962C8B-B14F-4D97-AF65-F5344CB8AC3E}">
        <p14:creationId xmlns:p14="http://schemas.microsoft.com/office/powerpoint/2010/main" val="344141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8226329-7195-425F-AAF5-7FFA1B6FE3A9}" type="datetimeFigureOut">
              <a:rPr lang="fa-IR" smtClean="0"/>
              <a:t>03/03/1446</a:t>
            </a:fld>
            <a:endParaRPr lang="fa-I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a-I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2229C25-C6B3-4933-8DCD-1C9E5F5EC9DC}" type="slidenum">
              <a:rPr lang="fa-IR" smtClean="0"/>
              <a:t>‹#›</a:t>
            </a:fld>
            <a:endParaRPr lang="fa-I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72369"/>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03/03/1446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441811961"/>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03/03/1446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535780873"/>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293457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484228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921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29153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072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8307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81817876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484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03/03/1446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844267867"/>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98175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421799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539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9536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708482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363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283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424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25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03/03/1446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86656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26329-7195-425F-AAF5-7FFA1B6FE3A9}" type="datetimeFigureOut">
              <a:rPr lang="fa-IR" smtClean="0"/>
              <a:t>03/03/1446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202814409"/>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26329-7195-425F-AAF5-7FFA1B6FE3A9}" type="datetimeFigureOut">
              <a:rPr lang="fa-IR" smtClean="0"/>
              <a:t>03/03/1446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594676868"/>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26329-7195-425F-AAF5-7FFA1B6FE3A9}" type="datetimeFigureOut">
              <a:rPr lang="fa-IR" smtClean="0"/>
              <a:t>03/03/1446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4241261004"/>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26329-7195-425F-AAF5-7FFA1B6FE3A9}" type="datetimeFigureOut">
              <a:rPr lang="fa-IR" smtClean="0"/>
              <a:t>03/03/1446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676012928"/>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03/03/1446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85992310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03/03/1446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4125665683"/>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78226329-7195-425F-AAF5-7FFA1B6FE3A9}" type="datetimeFigureOut">
              <a:rPr lang="fa-IR" smtClean="0"/>
              <a:t>03/03/1446</a:t>
            </a:fld>
            <a:endParaRPr lang="fa-I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a-I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22229C25-C6B3-4933-8DCD-1C9E5F5EC9DC}" type="slidenum">
              <a:rPr lang="fa-IR" smtClean="0"/>
              <a:t>‹#›</a:t>
            </a:fld>
            <a:endParaRPr lang="fa-IR"/>
          </a:p>
        </p:txBody>
      </p:sp>
    </p:spTree>
    <p:extLst>
      <p:ext uri="{BB962C8B-B14F-4D97-AF65-F5344CB8AC3E}">
        <p14:creationId xmlns:p14="http://schemas.microsoft.com/office/powerpoint/2010/main" val="1990467602"/>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ransition spd="slow">
    <p:random/>
  </p:transition>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9/6/2024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91347593"/>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 id="2147484053"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hemeOverride" Target="../theme/themeOverride1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uherfe.blog.ir/" TargetMode="External"/><Relationship Id="rId2" Type="http://schemas.openxmlformats.org/officeDocument/2006/relationships/slideLayout" Target="../slideLayouts/slideLayout7.xml"/><Relationship Id="rId1" Type="http://schemas.openxmlformats.org/officeDocument/2006/relationships/themeOverride" Target="../theme/themeOverride18.xml"/><Relationship Id="rId5" Type="http://schemas.openxmlformats.org/officeDocument/2006/relationships/hyperlink" Target="http://suherfe.blog.ir/post/kar.9.11"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7.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342892" rtl="0" eaLnBrk="1" fontAlgn="auto" latinLnBrk="0" hangingPunct="1">
              <a:lnSpc>
                <a:spcPct val="100000"/>
              </a:lnSpc>
              <a:spcBef>
                <a:spcPts val="0"/>
              </a:spcBef>
              <a:spcAft>
                <a:spcPts val="0"/>
              </a:spcAft>
              <a:buClrTx/>
              <a:buSzTx/>
              <a:buFontTx/>
              <a:buNone/>
              <a:tabLst/>
              <a:defRPr/>
            </a:pPr>
            <a:r>
              <a:rPr lang="fa-IR" sz="6600" dirty="0">
                <a:solidFill>
                  <a:srgbClr val="C00000"/>
                </a:solidFill>
                <a:latin typeface="Baasem" panose="020B7200000000000000" pitchFamily="34" charset="0"/>
                <a:cs typeface="B Titr" panose="00000700000000000000" pitchFamily="2" charset="-78"/>
              </a:rPr>
              <a:t>پاورپوینت</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 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8000" b="0" i="0" u="none" strike="noStrike" kern="1200" cap="none" spc="0" normalizeH="0" baseline="0" noProof="0" dirty="0">
                <a:ln>
                  <a:noFill/>
                </a:ln>
                <a:solidFill>
                  <a:schemeClr val="accent1">
                    <a:lumMod val="60000"/>
                    <a:lumOff val="40000"/>
                  </a:schemeClr>
                </a:solidFill>
                <a:effectLst/>
                <a:uLnTx/>
                <a:uFillTx/>
                <a:latin typeface="Baasem" panose="020B7200000000000000" pitchFamily="34" charset="0"/>
                <a:ea typeface="+mn-ea"/>
                <a:cs typeface="B Titr" panose="00000700000000000000" pitchFamily="2" charset="-78"/>
              </a:rPr>
              <a:t>الگوریتم</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800" b="0" i="0" u="none" strike="noStrike" kern="1200" cap="none" spc="0" normalizeH="0" baseline="0" noProof="0" dirty="0">
                <a:ln>
                  <a:noFill/>
                </a:ln>
                <a:solidFill>
                  <a:srgbClr val="00B0F0"/>
                </a:solidFill>
                <a:effectLst/>
                <a:uLnTx/>
                <a:uFillTx/>
                <a:latin typeface="Baasem" panose="020B7200000000000000" pitchFamily="34" charset="0"/>
                <a:ea typeface="+mn-ea"/>
                <a:cs typeface="B Titr" panose="00000700000000000000" pitchFamily="2" charset="-78"/>
              </a:rPr>
              <a:t>کاروفناوری نهم</a:t>
            </a:r>
          </a:p>
          <a:p>
            <a:pPr marL="0" marR="0" lvl="0" indent="0" algn="ctr" defTabSz="342892" rtl="1" eaLnBrk="1" fontAlgn="auto" latinLnBrk="0" hangingPunct="1">
              <a:lnSpc>
                <a:spcPct val="100000"/>
              </a:lnSpc>
              <a:spcBef>
                <a:spcPts val="0"/>
              </a:spcBef>
              <a:spcAft>
                <a:spcPts val="0"/>
              </a:spcAft>
              <a:buClrTx/>
              <a:buSzTx/>
              <a:buFontTx/>
              <a:buNone/>
              <a:tabLst/>
              <a:defRPr/>
            </a:pPr>
            <a:br>
              <a:rPr kumimoji="0" lang="fa-IR" sz="825"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rPr>
            </a:br>
            <a:r>
              <a:rPr kumimoji="0" lang="fa-IR" sz="825"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rPr>
              <a:t>پ</a:t>
            </a:r>
            <a:endParaRPr kumimoji="0" lang="en-US" sz="4500" b="0" i="0" u="none" strike="noStrike" kern="1200" cap="none" spc="0" normalizeH="0" baseline="0" noProof="0" dirty="0">
              <a:ln>
                <a:noFill/>
              </a:ln>
              <a:solidFill>
                <a:srgbClr val="000000"/>
              </a:solidFill>
              <a:effectLst/>
              <a:uLnTx/>
              <a:uFillTx/>
              <a:latin typeface="Garamond" panose="02020404030301010803"/>
              <a:ea typeface="+mn-ea"/>
              <a:cs typeface="B Titr" panose="00000700000000000000" pitchFamily="2" charset="-78"/>
            </a:endParaRPr>
          </a:p>
        </p:txBody>
      </p:sp>
    </p:spTree>
    <p:extLst>
      <p:ext uri="{BB962C8B-B14F-4D97-AF65-F5344CB8AC3E}">
        <p14:creationId xmlns:p14="http://schemas.microsoft.com/office/powerpoint/2010/main" val="89578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31822" y="883221"/>
            <a:ext cx="8667480" cy="5386090"/>
          </a:xfrm>
          <a:prstGeom prst="rect">
            <a:avLst/>
          </a:prstGeom>
        </p:spPr>
        <p:txBody>
          <a:bodyPr wrap="square">
            <a:spAutoFit/>
          </a:bodyPr>
          <a:lstStyle/>
          <a:p>
            <a:pPr algn="just"/>
            <a:r>
              <a:rPr lang="fa-IR" sz="2400" dirty="0">
                <a:cs typeface="B Nazanin" panose="00000400000000000000" pitchFamily="2" charset="-78"/>
              </a:rPr>
              <a:t>در مرحله 5 این الگوریتم وقتی نوشته شده است (در کادرمحاوره ای باز شده ) یعنی دقیقاً مشخص کرده است پس از انتخاب گزینه </a:t>
            </a:r>
            <a:r>
              <a:rPr lang="en-US" sz="2400" dirty="0">
                <a:cs typeface="B Nazanin" panose="00000400000000000000" pitchFamily="2" charset="-78"/>
              </a:rPr>
              <a:t>Resize</a:t>
            </a:r>
            <a:r>
              <a:rPr lang="fa-IR" sz="2400" dirty="0">
                <a:cs typeface="B Nazanin" panose="00000400000000000000" pitchFamily="2" charset="-78"/>
              </a:rPr>
              <a:t> یک کادرمحاوره ای باز می شود. </a:t>
            </a:r>
          </a:p>
          <a:p>
            <a:pPr algn="just"/>
            <a:r>
              <a:rPr lang="fa-IR" sz="2400" dirty="0">
                <a:cs typeface="B Nazanin" panose="00000400000000000000" pitchFamily="2" charset="-78"/>
              </a:rPr>
              <a:t>همچنین اگر ذکر نشده بود که اینجا برنامه نقاشی در ویندوز 7 باز شده است، ممکن بود کاربر برنامه نقاشی را در سیستم عامل دیگری باز می کرد و مسیر دستیابی به گزینه ها در آنجا متفاوت بود.</a:t>
            </a:r>
          </a:p>
          <a:p>
            <a:pPr algn="just"/>
            <a:endParaRPr lang="fa-IR" sz="2400" dirty="0">
              <a:cs typeface="B Nazanin" panose="00000400000000000000" pitchFamily="2" charset="-78"/>
            </a:endParaRPr>
          </a:p>
          <a:p>
            <a:pPr algn="just"/>
            <a:r>
              <a:rPr lang="fa-IR" sz="2400" dirty="0">
                <a:cs typeface="B Nazanin" panose="00000400000000000000" pitchFamily="2" charset="-78"/>
              </a:rPr>
              <a:t>اگر مرحله 5 را بعد از مرحله 6  انجام دهید تغییر اندازه عکس ذخیره نمی شود.</a:t>
            </a:r>
          </a:p>
          <a:p>
            <a:pPr algn="just"/>
            <a:endParaRPr lang="fa-IR" sz="2400" dirty="0">
              <a:cs typeface="B Nazanin" panose="00000400000000000000" pitchFamily="2" charset="-78"/>
            </a:endParaRPr>
          </a:p>
          <a:p>
            <a:pPr algn="just"/>
            <a:r>
              <a:rPr lang="fa-IR" sz="2400" dirty="0">
                <a:cs typeface="B Nazanin" panose="00000400000000000000" pitchFamily="2" charset="-78"/>
              </a:rPr>
              <a:t>مرحله 8 خاتمه کار را نشان می دهد.</a:t>
            </a:r>
          </a:p>
          <a:p>
            <a:pPr algn="just"/>
            <a:endParaRPr lang="fa-IR" sz="2400" dirty="0">
              <a:cs typeface="B Nazanin" panose="00000400000000000000" pitchFamily="2" charset="-78"/>
            </a:endParaRPr>
          </a:p>
          <a:p>
            <a:pPr algn="just"/>
            <a:r>
              <a:rPr lang="fa-IR" sz="2800" b="1" dirty="0">
                <a:solidFill>
                  <a:srgbClr val="FF0000"/>
                </a:solidFill>
                <a:cs typeface="B Nazanin" panose="00000400000000000000" pitchFamily="2" charset="-78"/>
              </a:rPr>
              <a:t>نکته :</a:t>
            </a:r>
          </a:p>
          <a:p>
            <a:pPr algn="just"/>
            <a:endParaRPr lang="fa-IR" sz="2800" b="1" dirty="0">
              <a:solidFill>
                <a:srgbClr val="FF0000"/>
              </a:solidFill>
              <a:cs typeface="B Nazanin" panose="00000400000000000000" pitchFamily="2" charset="-78"/>
            </a:endParaRPr>
          </a:p>
          <a:p>
            <a:pPr algn="just"/>
            <a:r>
              <a:rPr lang="fa-IR" sz="2400" dirty="0">
                <a:cs typeface="B Nazanin" panose="00000400000000000000" pitchFamily="2" charset="-78"/>
              </a:rPr>
              <a:t>الگوریتم حتماً باید دارای مرحله های شروع و پایان باشد و با شماره گذاری، ترتیب انجام عملیات در آن مشخص شود.</a:t>
            </a:r>
          </a:p>
        </p:txBody>
      </p:sp>
    </p:spTree>
    <p:extLst>
      <p:ext uri="{BB962C8B-B14F-4D97-AF65-F5344CB8AC3E}">
        <p14:creationId xmlns:p14="http://schemas.microsoft.com/office/powerpoint/2010/main" val="1553940917"/>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18943" y="368064"/>
            <a:ext cx="8706117" cy="6124754"/>
          </a:xfrm>
          <a:prstGeom prst="rect">
            <a:avLst/>
          </a:prstGeom>
        </p:spPr>
        <p:txBody>
          <a:bodyPr wrap="square">
            <a:spAutoFit/>
          </a:bodyPr>
          <a:lstStyle/>
          <a:p>
            <a:pPr algn="just"/>
            <a:r>
              <a:rPr lang="fa-IR" sz="2400" b="1" dirty="0">
                <a:solidFill>
                  <a:srgbClr val="FF0000"/>
                </a:solidFill>
                <a:cs typeface="B Nazanin" panose="00000400000000000000" pitchFamily="2" charset="-78"/>
              </a:rPr>
              <a:t>روش های بیان الگوریتم</a:t>
            </a:r>
          </a:p>
          <a:p>
            <a:pPr algn="just"/>
            <a:endParaRPr lang="fa-IR" sz="2000" dirty="0">
              <a:cs typeface="B Nazanin" panose="00000400000000000000" pitchFamily="2" charset="-78"/>
            </a:endParaRPr>
          </a:p>
          <a:p>
            <a:pPr algn="just"/>
            <a:r>
              <a:rPr lang="fa-IR" sz="2400" dirty="0">
                <a:cs typeface="B Nazanin" panose="00000400000000000000" pitchFamily="2" charset="-78"/>
              </a:rPr>
              <a:t>١ - روش شبه دستور: الگوریتم ها را می توان به زبان فارسی و به صورت دستوری نوشت و در صورت نیاز برای آن ها نماد های ریاضی به کار برد. در کتاب ریاضی پایه هفتم آموختید که می توان به جای اعداد نامشخص از متغیر ها استفاده کرد.</a:t>
            </a:r>
          </a:p>
          <a:p>
            <a:pPr algn="just"/>
            <a:endParaRPr lang="fa-IR" sz="2000" dirty="0">
              <a:cs typeface="B Nazanin" panose="00000400000000000000" pitchFamily="2" charset="-78"/>
            </a:endParaRPr>
          </a:p>
          <a:p>
            <a:pPr algn="just"/>
            <a:r>
              <a:rPr lang="fa-IR" sz="2400" b="1" dirty="0">
                <a:solidFill>
                  <a:srgbClr val="FF0000"/>
                </a:solidFill>
                <a:cs typeface="B Nazanin" panose="00000400000000000000" pitchFamily="2" charset="-78"/>
              </a:rPr>
              <a:t>مثال 3 : </a:t>
            </a:r>
            <a:r>
              <a:rPr lang="fa-IR" sz="2400" dirty="0">
                <a:cs typeface="B Nazanin" panose="00000400000000000000" pitchFamily="2" charset="-78"/>
              </a:rPr>
              <a:t>نمره های ماهانه مریم 19، 16/75، 18 و 16 است. معدل نمرات مریم را حساب کنید. </a:t>
            </a:r>
          </a:p>
          <a:p>
            <a:pPr algn="just"/>
            <a:endParaRPr lang="fa-IR" sz="2000" dirty="0">
              <a:cs typeface="B Nazanin" panose="00000400000000000000" pitchFamily="2" charset="-78"/>
            </a:endParaRPr>
          </a:p>
          <a:p>
            <a:pPr algn="just"/>
            <a:r>
              <a:rPr lang="fa-IR" sz="2400" b="1" dirty="0">
                <a:solidFill>
                  <a:srgbClr val="00B050"/>
                </a:solidFill>
                <a:cs typeface="B Nazanin" panose="00000400000000000000" pitchFamily="2" charset="-78"/>
              </a:rPr>
              <a:t>الگوریتم راه حل:</a:t>
            </a:r>
          </a:p>
          <a:p>
            <a:pPr algn="just"/>
            <a:endParaRPr lang="fa-IR" sz="2000" dirty="0">
              <a:cs typeface="B Nazanin" panose="00000400000000000000" pitchFamily="2" charset="-78"/>
            </a:endParaRPr>
          </a:p>
          <a:p>
            <a:pPr algn="just"/>
            <a:r>
              <a:rPr lang="fa-IR" sz="2400" dirty="0">
                <a:cs typeface="B Nazanin" panose="00000400000000000000" pitchFamily="2" charset="-78"/>
              </a:rPr>
              <a:t>1 - شروع</a:t>
            </a:r>
          </a:p>
          <a:p>
            <a:pPr algn="just"/>
            <a:r>
              <a:rPr lang="fa-IR" sz="2400" dirty="0">
                <a:cs typeface="B Nazanin" panose="00000400000000000000" pitchFamily="2" charset="-78"/>
              </a:rPr>
              <a:t>2 - نمره های 19، 16/75، 18 و 16 را زیر هم روی کاغذ بنویسید</a:t>
            </a:r>
          </a:p>
          <a:p>
            <a:pPr algn="just"/>
            <a:r>
              <a:rPr lang="fa-IR" sz="2400" dirty="0">
                <a:cs typeface="B Nazanin" panose="00000400000000000000" pitchFamily="2" charset="-78"/>
              </a:rPr>
              <a:t>3 - نمره ها را با هم جمع کنید.</a:t>
            </a:r>
          </a:p>
          <a:p>
            <a:pPr algn="just"/>
            <a:r>
              <a:rPr lang="fa-IR" sz="2400" dirty="0">
                <a:cs typeface="B Nazanin" panose="00000400000000000000" pitchFamily="2" charset="-78"/>
              </a:rPr>
              <a:t>4 - حاصل جمع را بر 4 تقسیم کنید.</a:t>
            </a:r>
          </a:p>
          <a:p>
            <a:pPr algn="just"/>
            <a:r>
              <a:rPr lang="fa-IR" sz="2400" dirty="0">
                <a:cs typeface="B Nazanin" panose="00000400000000000000" pitchFamily="2" charset="-78"/>
              </a:rPr>
              <a:t>5 - حاصل تقسیم، معدل نمرات مریم است.</a:t>
            </a:r>
          </a:p>
          <a:p>
            <a:pPr algn="just"/>
            <a:r>
              <a:rPr lang="fa-IR" sz="2400" dirty="0">
                <a:cs typeface="B Nazanin" panose="00000400000000000000" pitchFamily="2" charset="-78"/>
              </a:rPr>
              <a:t>6 - پایان</a:t>
            </a:r>
          </a:p>
        </p:txBody>
      </p:sp>
    </p:spTree>
    <p:extLst>
      <p:ext uri="{BB962C8B-B14F-4D97-AF65-F5344CB8AC3E}">
        <p14:creationId xmlns:p14="http://schemas.microsoft.com/office/powerpoint/2010/main" val="1518270766"/>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83338" y="496855"/>
            <a:ext cx="8615963" cy="4893647"/>
          </a:xfrm>
          <a:prstGeom prst="rect">
            <a:avLst/>
          </a:prstGeom>
        </p:spPr>
        <p:txBody>
          <a:bodyPr wrap="square">
            <a:spAutoFit/>
          </a:bodyPr>
          <a:lstStyle/>
          <a:p>
            <a:pPr algn="just"/>
            <a:r>
              <a:rPr lang="fa-IR" sz="2400" dirty="0">
                <a:cs typeface="B Nazanin" panose="00000400000000000000" pitchFamily="2" charset="-78"/>
              </a:rPr>
              <a:t>همان طور که می دانید، اگر راه حل مسئله را با استفاده از متغیر ها بنویسید می توانید معدل نمرات هر کدام از هم کلاسی های مریم را نیز حساب کنید.</a:t>
            </a:r>
          </a:p>
          <a:p>
            <a:pPr algn="just"/>
            <a:endParaRPr lang="fa-IR" sz="2400" dirty="0">
              <a:cs typeface="B Nazanin" panose="00000400000000000000" pitchFamily="2" charset="-78"/>
            </a:endParaRPr>
          </a:p>
          <a:p>
            <a:pPr algn="just"/>
            <a:r>
              <a:rPr lang="fa-IR" sz="2400" dirty="0">
                <a:cs typeface="B Nazanin" panose="00000400000000000000" pitchFamily="2" charset="-78"/>
              </a:rPr>
              <a:t>1- شروع</a:t>
            </a:r>
          </a:p>
          <a:p>
            <a:pPr algn="just"/>
            <a:r>
              <a:rPr lang="fa-IR" sz="2400" dirty="0">
                <a:cs typeface="B Nazanin" panose="00000400000000000000" pitchFamily="2" charset="-78"/>
              </a:rPr>
              <a:t>2- نمره ها را در متغیر های </a:t>
            </a:r>
            <a:r>
              <a:rPr lang="en-US" sz="2400" dirty="0">
                <a:cs typeface="B Nazanin" panose="00000400000000000000" pitchFamily="2" charset="-78"/>
              </a:rPr>
              <a:t>A،</a:t>
            </a:r>
            <a:r>
              <a:rPr lang="fa-IR" sz="2400" dirty="0">
                <a:cs typeface="B Nazanin" panose="00000400000000000000" pitchFamily="2" charset="-78"/>
              </a:rPr>
              <a:t> </a:t>
            </a:r>
            <a:r>
              <a:rPr lang="en-US" sz="2400" dirty="0">
                <a:cs typeface="B Nazanin" panose="00000400000000000000" pitchFamily="2" charset="-78"/>
              </a:rPr>
              <a:t>B، C</a:t>
            </a:r>
            <a:r>
              <a:rPr lang="fa-IR" sz="2400" dirty="0">
                <a:cs typeface="B Nazanin" panose="00000400000000000000" pitchFamily="2" charset="-78"/>
              </a:rPr>
              <a:t>و</a:t>
            </a:r>
            <a:r>
              <a:rPr lang="en-US" sz="2400" dirty="0">
                <a:cs typeface="B Nazanin" panose="00000400000000000000" pitchFamily="2" charset="-78"/>
              </a:rPr>
              <a:t>D </a:t>
            </a:r>
            <a:r>
              <a:rPr lang="fa-IR" sz="2400" dirty="0">
                <a:cs typeface="B Nazanin" panose="00000400000000000000" pitchFamily="2" charset="-78"/>
              </a:rPr>
              <a:t> قرار دهید. </a:t>
            </a:r>
          </a:p>
          <a:p>
            <a:pPr algn="just"/>
            <a:r>
              <a:rPr lang="fa-IR" sz="2400" dirty="0">
                <a:cs typeface="B Nazanin" panose="00000400000000000000" pitchFamily="2" charset="-78"/>
              </a:rPr>
              <a:t>3- </a:t>
            </a:r>
            <a:r>
              <a:rPr lang="en-US" sz="2400" dirty="0">
                <a:cs typeface="B Nazanin" panose="00000400000000000000" pitchFamily="2" charset="-78"/>
              </a:rPr>
              <a:t>S←A+B+C+D</a:t>
            </a:r>
          </a:p>
          <a:p>
            <a:pPr algn="just"/>
            <a:r>
              <a:rPr lang="fa-IR" sz="2400" dirty="0">
                <a:cs typeface="B Nazanin" panose="00000400000000000000" pitchFamily="2" charset="-78"/>
              </a:rPr>
              <a:t>4- </a:t>
            </a:r>
            <a:r>
              <a:rPr lang="en-US" sz="2400" dirty="0">
                <a:cs typeface="B Nazanin" panose="00000400000000000000" pitchFamily="2" charset="-78"/>
              </a:rPr>
              <a:t> M←S ÷ 4</a:t>
            </a:r>
          </a:p>
          <a:p>
            <a:pPr algn="just"/>
            <a:r>
              <a:rPr lang="fa-IR" sz="2400" dirty="0">
                <a:cs typeface="B Nazanin" panose="00000400000000000000" pitchFamily="2" charset="-78"/>
              </a:rPr>
              <a:t>5- </a:t>
            </a:r>
            <a:r>
              <a:rPr lang="en-US" sz="2400" dirty="0">
                <a:cs typeface="B Nazanin" panose="00000400000000000000" pitchFamily="2" charset="-78"/>
              </a:rPr>
              <a:t>M</a:t>
            </a:r>
            <a:r>
              <a:rPr lang="fa-IR" sz="2400" dirty="0">
                <a:cs typeface="B Nazanin" panose="00000400000000000000" pitchFamily="2" charset="-78"/>
              </a:rPr>
              <a:t> معدل است. </a:t>
            </a:r>
            <a:endParaRPr lang="en-US" sz="2400" dirty="0">
              <a:cs typeface="B Nazanin" panose="00000400000000000000" pitchFamily="2" charset="-78"/>
            </a:endParaRPr>
          </a:p>
          <a:p>
            <a:pPr algn="just"/>
            <a:r>
              <a:rPr lang="fa-IR" sz="2400" dirty="0">
                <a:cs typeface="B Nazanin" panose="00000400000000000000" pitchFamily="2" charset="-78"/>
              </a:rPr>
              <a:t>6-</a:t>
            </a:r>
            <a:r>
              <a:rPr lang="en-US" sz="2400" dirty="0">
                <a:cs typeface="B Nazanin" panose="00000400000000000000" pitchFamily="2" charset="-78"/>
              </a:rPr>
              <a:t> </a:t>
            </a:r>
            <a:r>
              <a:rPr lang="fa-IR" sz="2400" dirty="0">
                <a:cs typeface="B Nazanin" panose="00000400000000000000" pitchFamily="2" charset="-78"/>
              </a:rPr>
              <a:t>پایان</a:t>
            </a:r>
          </a:p>
          <a:p>
            <a:pPr algn="just"/>
            <a:endParaRPr lang="fa-IR" sz="2400" dirty="0">
              <a:cs typeface="B Nazanin" panose="00000400000000000000" pitchFamily="2" charset="-78"/>
            </a:endParaRPr>
          </a:p>
          <a:p>
            <a:pPr algn="just"/>
            <a:r>
              <a:rPr lang="fa-IR" sz="2400" b="1" dirty="0">
                <a:solidFill>
                  <a:srgbClr val="FF0000"/>
                </a:solidFill>
                <a:cs typeface="B Nazanin" panose="00000400000000000000" pitchFamily="2" charset="-78"/>
              </a:rPr>
              <a:t>نکته : </a:t>
            </a:r>
          </a:p>
          <a:p>
            <a:pPr algn="just"/>
            <a:r>
              <a:rPr lang="fa-IR" sz="2400" dirty="0">
                <a:cs typeface="B Nazanin" panose="00000400000000000000" pitchFamily="2" charset="-78"/>
              </a:rPr>
              <a:t>برای قرار دادن حاصل محاسبه در یک متغیر از علامت ← استفاده می شود تا با علامت مساوی که برای مقایسه به کار می رود اشتباه نشود.</a:t>
            </a:r>
            <a:r>
              <a:rPr lang="en-US" sz="2400" dirty="0">
                <a:cs typeface="B Nazanin" panose="00000400000000000000" pitchFamily="2" charset="-78"/>
              </a:rPr>
              <a:t> </a:t>
            </a:r>
            <a:endParaRPr lang="fa-IR" sz="2400" dirty="0">
              <a:cs typeface="B Nazanin" panose="00000400000000000000" pitchFamily="2" charset="-78"/>
            </a:endParaRPr>
          </a:p>
        </p:txBody>
      </p:sp>
    </p:spTree>
    <p:extLst>
      <p:ext uri="{BB962C8B-B14F-4D97-AF65-F5344CB8AC3E}">
        <p14:creationId xmlns:p14="http://schemas.microsoft.com/office/powerpoint/2010/main" val="3717453450"/>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309096" y="748122"/>
            <a:ext cx="8603086" cy="3046988"/>
          </a:xfrm>
          <a:prstGeom prst="rect">
            <a:avLst/>
          </a:prstGeom>
        </p:spPr>
        <p:txBody>
          <a:bodyPr wrap="square">
            <a:spAutoFit/>
          </a:bodyPr>
          <a:lstStyle/>
          <a:p>
            <a:pPr algn="just"/>
            <a:r>
              <a:rPr lang="fa-IR" sz="3200" b="1" dirty="0">
                <a:solidFill>
                  <a:srgbClr val="FF0000"/>
                </a:solidFill>
                <a:cs typeface="B Nazanin" panose="00000400000000000000" pitchFamily="2" charset="-78"/>
              </a:rPr>
              <a:t>کارکلاسی</a:t>
            </a:r>
          </a:p>
          <a:p>
            <a:pPr algn="just"/>
            <a:endParaRPr lang="fa-IR" sz="2400" dirty="0">
              <a:cs typeface="B Nazanin" panose="00000400000000000000" pitchFamily="2" charset="-78"/>
            </a:endParaRPr>
          </a:p>
          <a:p>
            <a:pPr algn="just"/>
            <a:r>
              <a:rPr lang="fa-IR" sz="2800" dirty="0">
                <a:cs typeface="B Nazanin" panose="00000400000000000000" pitchFamily="2" charset="-78"/>
              </a:rPr>
              <a:t>طرح واره آموزشی (اینفوگرافیک) با عنوان الگوریتم برای جمع بندی کار کلاسی شما در پایان این پودمان تولید شده است. با اسکن رمزینه، به این طرح واره دسترسی پیدا می کنید. در گروه درسی خود، در خصوص این طرح واره آموزشی، بحث و گفت وگو کنید و نتیجه را به کلاس درس ارائه دهید.</a:t>
            </a:r>
          </a:p>
          <a:p>
            <a:pPr algn="just"/>
            <a:endParaRPr lang="fa-IR" sz="2400" dirty="0">
              <a:cs typeface="B Nazanin" panose="00000400000000000000" pitchFamily="2" charset="-78"/>
            </a:endParaRPr>
          </a:p>
        </p:txBody>
      </p:sp>
    </p:spTree>
    <p:extLst>
      <p:ext uri="{BB962C8B-B14F-4D97-AF65-F5344CB8AC3E}">
        <p14:creationId xmlns:p14="http://schemas.microsoft.com/office/powerpoint/2010/main" val="1046553653"/>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18943" y="368064"/>
            <a:ext cx="8706117" cy="3662541"/>
          </a:xfrm>
          <a:prstGeom prst="rect">
            <a:avLst/>
          </a:prstGeom>
        </p:spPr>
        <p:txBody>
          <a:bodyPr wrap="square">
            <a:spAutoFit/>
          </a:bodyPr>
          <a:lstStyle/>
          <a:p>
            <a:pPr algn="just"/>
            <a:r>
              <a:rPr lang="fa-IR" sz="2400" b="1" dirty="0">
                <a:solidFill>
                  <a:srgbClr val="FF0000"/>
                </a:solidFill>
                <a:cs typeface="B Nazanin" panose="00000400000000000000" pitchFamily="2" charset="-78"/>
              </a:rPr>
              <a:t>روش های بیان الگوریتم</a:t>
            </a:r>
          </a:p>
          <a:p>
            <a:pPr algn="just"/>
            <a:endParaRPr lang="fa-IR" sz="2000" dirty="0">
              <a:cs typeface="B Nazanin" panose="00000400000000000000" pitchFamily="2" charset="-78"/>
            </a:endParaRPr>
          </a:p>
          <a:p>
            <a:pPr algn="just"/>
            <a:r>
              <a:rPr lang="fa-IR" sz="2400" dirty="0">
                <a:cs typeface="B Nazanin" panose="00000400000000000000" pitchFamily="2" charset="-78"/>
              </a:rPr>
              <a:t>2- روش روندنما </a:t>
            </a:r>
            <a:r>
              <a:rPr lang="en-US" sz="2000" dirty="0">
                <a:latin typeface="Arial" panose="020B0604020202020204" pitchFamily="34" charset="0"/>
                <a:cs typeface="Arial" panose="020B0604020202020204" pitchFamily="34" charset="0"/>
              </a:rPr>
              <a:t>Flowchart</a:t>
            </a:r>
            <a:r>
              <a:rPr lang="fa-IR" b="1" dirty="0"/>
              <a:t> :</a:t>
            </a:r>
          </a:p>
          <a:p>
            <a:pPr algn="just"/>
            <a:r>
              <a:rPr lang="fa-IR" sz="2800" dirty="0">
                <a:cs typeface="B Nazanin" panose="00000400000000000000" pitchFamily="2" charset="-78"/>
              </a:rPr>
              <a:t>روش دیگر برای بیان الگوریتم استفاده از شکل های استاندارد است. در این روش، مراحل الگوریتم با استفاده از شکل های هندسی نشان داده می شوند و به وسیله خط های جهت دار، ترتیب اجرای مراحل مشخص می شوند. به این روش، روندنما گفته می شود. این شکل ها در جدول نشان داده شده است.</a:t>
            </a:r>
          </a:p>
          <a:p>
            <a:pPr algn="just"/>
            <a:endParaRPr lang="fa-IR" sz="2800" dirty="0">
              <a:cs typeface="B Nazanin" panose="00000400000000000000" pitchFamily="2" charset="-78"/>
            </a:endParaRPr>
          </a:p>
          <a:p>
            <a:pPr algn="just"/>
            <a:r>
              <a:rPr lang="fa-IR" sz="2400" dirty="0">
                <a:solidFill>
                  <a:srgbClr val="FF0000"/>
                </a:solidFill>
                <a:cs typeface="B Nazanin" panose="00000400000000000000" pitchFamily="2" charset="-78"/>
              </a:rPr>
              <a:t>جدول شکل های هندسی روندنما</a:t>
            </a:r>
          </a:p>
        </p:txBody>
      </p:sp>
      <p:pic>
        <p:nvPicPr>
          <p:cNvPr id="2" name="Picture 1"/>
          <p:cNvPicPr>
            <a:picLocks noChangeAspect="1"/>
          </p:cNvPicPr>
          <p:nvPr/>
        </p:nvPicPr>
        <p:blipFill>
          <a:blip r:embed="rId3"/>
          <a:stretch>
            <a:fillRect/>
          </a:stretch>
        </p:blipFill>
        <p:spPr>
          <a:xfrm>
            <a:off x="218943" y="4198043"/>
            <a:ext cx="8706117" cy="1990725"/>
          </a:xfrm>
          <a:prstGeom prst="rect">
            <a:avLst/>
          </a:prstGeom>
        </p:spPr>
      </p:pic>
    </p:spTree>
    <p:extLst>
      <p:ext uri="{BB962C8B-B14F-4D97-AF65-F5344CB8AC3E}">
        <p14:creationId xmlns:p14="http://schemas.microsoft.com/office/powerpoint/2010/main" val="1527914199"/>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6061" y="2550017"/>
            <a:ext cx="2899910" cy="4082023"/>
          </a:xfrm>
          <a:prstGeom prst="rect">
            <a:avLst/>
          </a:prstGeom>
        </p:spPr>
      </p:pic>
      <p:sp>
        <p:nvSpPr>
          <p:cNvPr id="5" name="Rectangle 4"/>
          <p:cNvSpPr/>
          <p:nvPr/>
        </p:nvSpPr>
        <p:spPr>
          <a:xfrm>
            <a:off x="1313645" y="1285584"/>
            <a:ext cx="7592326" cy="3046988"/>
          </a:xfrm>
          <a:prstGeom prst="rect">
            <a:avLst/>
          </a:prstGeom>
        </p:spPr>
        <p:txBody>
          <a:bodyPr wrap="square">
            <a:spAutoFit/>
          </a:bodyPr>
          <a:lstStyle/>
          <a:p>
            <a:pPr algn="just"/>
            <a:r>
              <a:rPr lang="fa-IR" sz="2400" dirty="0">
                <a:solidFill>
                  <a:srgbClr val="FF0000"/>
                </a:solidFill>
                <a:cs typeface="B Nazanin" panose="00000400000000000000" pitchFamily="2" charset="-78"/>
              </a:rPr>
              <a:t>الگوریتم:</a:t>
            </a:r>
          </a:p>
          <a:p>
            <a:pPr algn="just"/>
            <a:r>
              <a:rPr lang="fa-IR" sz="2400" dirty="0">
                <a:cs typeface="B Nazanin" panose="00000400000000000000" pitchFamily="2" charset="-78"/>
              </a:rPr>
              <a:t>١ - شروع</a:t>
            </a:r>
          </a:p>
          <a:p>
            <a:pPr algn="just"/>
            <a:r>
              <a:rPr lang="fa-IR" sz="2400" dirty="0">
                <a:cs typeface="B Nazanin" panose="00000400000000000000" pitchFamily="2" charset="-78"/>
              </a:rPr>
              <a:t>2- اندازه زاویه ها را در متغیر های</a:t>
            </a:r>
            <a:r>
              <a:rPr lang="en-US" sz="2400" dirty="0">
                <a:cs typeface="B Nazanin" panose="00000400000000000000" pitchFamily="2" charset="-78"/>
              </a:rPr>
              <a:t> B </a:t>
            </a:r>
            <a:r>
              <a:rPr lang="fa-IR" sz="2400" dirty="0">
                <a:cs typeface="B Nazanin" panose="00000400000000000000" pitchFamily="2" charset="-78"/>
              </a:rPr>
              <a:t>و </a:t>
            </a:r>
            <a:r>
              <a:rPr lang="en-US" sz="2400" dirty="0">
                <a:cs typeface="B Nazanin" panose="00000400000000000000" pitchFamily="2" charset="-78"/>
              </a:rPr>
              <a:t> A</a:t>
            </a:r>
            <a:r>
              <a:rPr lang="fa-IR" sz="2400" dirty="0">
                <a:cs typeface="B Nazanin" panose="00000400000000000000" pitchFamily="2" charset="-78"/>
              </a:rPr>
              <a:t>قرار دهید.</a:t>
            </a:r>
          </a:p>
          <a:p>
            <a:pPr algn="just"/>
            <a:r>
              <a:rPr lang="fa-IR" sz="2400" dirty="0">
                <a:cs typeface="B Nazanin" panose="00000400000000000000" pitchFamily="2" charset="-78"/>
              </a:rPr>
              <a:t>3- اگر 90</a:t>
            </a:r>
            <a:r>
              <a:rPr lang="en-US" sz="2400" dirty="0">
                <a:cs typeface="B Nazanin" panose="00000400000000000000" pitchFamily="2" charset="-78"/>
              </a:rPr>
              <a:t> A+B = </a:t>
            </a:r>
            <a:r>
              <a:rPr lang="fa-IR" sz="2400" dirty="0">
                <a:cs typeface="B Nazanin" panose="00000400000000000000" pitchFamily="2" charset="-78"/>
              </a:rPr>
              <a:t>است پس زاویه های</a:t>
            </a:r>
            <a:r>
              <a:rPr lang="en-US" sz="2400" dirty="0">
                <a:cs typeface="B Nazanin" panose="00000400000000000000" pitchFamily="2" charset="-78"/>
              </a:rPr>
              <a:t>B </a:t>
            </a:r>
            <a:r>
              <a:rPr lang="fa-IR" sz="2400" dirty="0">
                <a:cs typeface="B Nazanin" panose="00000400000000000000" pitchFamily="2" charset="-78"/>
              </a:rPr>
              <a:t> و </a:t>
            </a:r>
            <a:r>
              <a:rPr lang="en-US" sz="2400" dirty="0">
                <a:cs typeface="B Nazanin" panose="00000400000000000000" pitchFamily="2" charset="-78"/>
              </a:rPr>
              <a:t>A</a:t>
            </a:r>
            <a:r>
              <a:rPr lang="fa-IR" sz="2400" dirty="0">
                <a:cs typeface="B Nazanin" panose="00000400000000000000" pitchFamily="2" charset="-78"/>
              </a:rPr>
              <a:t> متمم هم هستند در غیر این صورت زاویه های </a:t>
            </a:r>
            <a:r>
              <a:rPr lang="en-US" sz="2400" dirty="0">
                <a:cs typeface="B Nazanin" panose="00000400000000000000" pitchFamily="2" charset="-78"/>
              </a:rPr>
              <a:t>B</a:t>
            </a:r>
            <a:r>
              <a:rPr lang="fa-IR" sz="2400" dirty="0">
                <a:cs typeface="B Nazanin" panose="00000400000000000000" pitchFamily="2" charset="-78"/>
              </a:rPr>
              <a:t> و </a:t>
            </a:r>
            <a:r>
              <a:rPr lang="en-US" sz="2400" dirty="0">
                <a:cs typeface="B Nazanin" panose="00000400000000000000" pitchFamily="2" charset="-78"/>
              </a:rPr>
              <a:t> A</a:t>
            </a:r>
            <a:r>
              <a:rPr lang="fa-IR" sz="2400" dirty="0">
                <a:cs typeface="B Nazanin" panose="00000400000000000000" pitchFamily="2" charset="-78"/>
              </a:rPr>
              <a:t>متمم نیستند. </a:t>
            </a:r>
          </a:p>
          <a:p>
            <a:pPr algn="just"/>
            <a:r>
              <a:rPr lang="fa-IR" sz="2400" dirty="0">
                <a:cs typeface="B Nazanin" panose="00000400000000000000" pitchFamily="2" charset="-78"/>
              </a:rPr>
              <a:t>4- پایان</a:t>
            </a:r>
          </a:p>
          <a:p>
            <a:pPr algn="just"/>
            <a:endParaRPr lang="fa-IR" sz="2400" dirty="0">
              <a:cs typeface="B Nazanin" panose="00000400000000000000" pitchFamily="2" charset="-78"/>
            </a:endParaRPr>
          </a:p>
          <a:p>
            <a:pPr algn="just"/>
            <a:r>
              <a:rPr lang="fa-IR" sz="2400" dirty="0">
                <a:cs typeface="B Nazanin" panose="00000400000000000000" pitchFamily="2" charset="-78"/>
              </a:rPr>
              <a:t>می توانید با رسم جدول، درستی عدد های فرضی مراحل عملیات را بررسی کنید</a:t>
            </a:r>
          </a:p>
        </p:txBody>
      </p:sp>
      <p:pic>
        <p:nvPicPr>
          <p:cNvPr id="3" name="Picture 2"/>
          <p:cNvPicPr>
            <a:picLocks noChangeAspect="1"/>
          </p:cNvPicPr>
          <p:nvPr/>
        </p:nvPicPr>
        <p:blipFill>
          <a:blip r:embed="rId4"/>
          <a:stretch>
            <a:fillRect/>
          </a:stretch>
        </p:blipFill>
        <p:spPr>
          <a:xfrm>
            <a:off x="3741872" y="4906852"/>
            <a:ext cx="5164100" cy="1726460"/>
          </a:xfrm>
          <a:prstGeom prst="rect">
            <a:avLst/>
          </a:prstGeom>
        </p:spPr>
      </p:pic>
      <p:sp>
        <p:nvSpPr>
          <p:cNvPr id="2" name="Rectangle 1"/>
          <p:cNvSpPr/>
          <p:nvPr/>
        </p:nvSpPr>
        <p:spPr>
          <a:xfrm>
            <a:off x="206061" y="307170"/>
            <a:ext cx="8722217" cy="830997"/>
          </a:xfrm>
          <a:prstGeom prst="rect">
            <a:avLst/>
          </a:prstGeom>
        </p:spPr>
        <p:txBody>
          <a:bodyPr wrap="square">
            <a:spAutoFit/>
          </a:bodyPr>
          <a:lstStyle/>
          <a:p>
            <a:pPr lvl="0" algn="just"/>
            <a:r>
              <a:rPr lang="fa-IR" sz="2400" dirty="0">
                <a:solidFill>
                  <a:srgbClr val="FF0000"/>
                </a:solidFill>
                <a:cs typeface="B Nazanin" panose="00000400000000000000" pitchFamily="2" charset="-78"/>
              </a:rPr>
              <a:t>مثال 4 : </a:t>
            </a:r>
            <a:r>
              <a:rPr lang="fa-IR" sz="2400" dirty="0">
                <a:cs typeface="B Nazanin" panose="00000400000000000000" pitchFamily="2" charset="-78"/>
              </a:rPr>
              <a:t>الگوریتمی بنویسید که با دریافت دو اندازه زاویه، مشخص کند که آیا این زاویه ها متمم هم هستند یا خیر؟ سپس روند نمای آن را نیز رسم کنید.</a:t>
            </a:r>
          </a:p>
        </p:txBody>
      </p:sp>
    </p:spTree>
    <p:extLst>
      <p:ext uri="{BB962C8B-B14F-4D97-AF65-F5344CB8AC3E}">
        <p14:creationId xmlns:p14="http://schemas.microsoft.com/office/powerpoint/2010/main" val="2580982410"/>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par>
                          <p:cTn id="15" fill="hold">
                            <p:stCondLst>
                              <p:cond delay="3000"/>
                            </p:stCondLst>
                            <p:childTnLst>
                              <p:par>
                                <p:cTn id="16" presetID="6"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15724" y="380947"/>
            <a:ext cx="8628841" cy="1569660"/>
          </a:xfrm>
          <a:prstGeom prst="rect">
            <a:avLst/>
          </a:prstGeom>
        </p:spPr>
        <p:txBody>
          <a:bodyPr wrap="square">
            <a:spAutoFit/>
          </a:bodyPr>
          <a:lstStyle/>
          <a:p>
            <a:pPr algn="just"/>
            <a:r>
              <a:rPr lang="fa-IR" sz="2400" b="1" dirty="0">
                <a:solidFill>
                  <a:srgbClr val="FF0000"/>
                </a:solidFill>
                <a:cs typeface="B Nazanin" panose="00000400000000000000" pitchFamily="2" charset="-78"/>
              </a:rPr>
              <a:t>نرم افزار </a:t>
            </a:r>
            <a:r>
              <a:rPr lang="en-US" sz="2000" b="1" dirty="0">
                <a:solidFill>
                  <a:srgbClr val="FF0000"/>
                </a:solidFill>
                <a:cs typeface="B Nazanin" panose="00000400000000000000" pitchFamily="2" charset="-78"/>
              </a:rPr>
              <a:t>Edraw</a:t>
            </a:r>
            <a:r>
              <a:rPr lang="fa-IR" sz="2400" b="1" dirty="0">
                <a:solidFill>
                  <a:srgbClr val="FF0000"/>
                </a:solidFill>
                <a:cs typeface="B Nazanin" panose="00000400000000000000" pitchFamily="2" charset="-78"/>
              </a:rPr>
              <a:t> : </a:t>
            </a:r>
          </a:p>
          <a:p>
            <a:pPr algn="just"/>
            <a:r>
              <a:rPr lang="fa-IR" sz="2400" dirty="0">
                <a:cs typeface="B Nazanin" panose="00000400000000000000" pitchFamily="2" charset="-78"/>
              </a:rPr>
              <a:t>با کمک نرم افزار </a:t>
            </a:r>
            <a:r>
              <a:rPr lang="en-US" sz="2000" dirty="0">
                <a:cs typeface="B Nazanin" panose="00000400000000000000" pitchFamily="2" charset="-78"/>
              </a:rPr>
              <a:t>Edraw</a:t>
            </a:r>
            <a:r>
              <a:rPr lang="fa-IR" sz="2400" dirty="0">
                <a:cs typeface="B Nazanin" panose="00000400000000000000" pitchFamily="2" charset="-78"/>
              </a:rPr>
              <a:t> می توانید به آسانی روندنمایِ الگوریتم های مورد نظر خود را رسم کنید. در شکل زیر محیط این نرم افزار نشان داده شده است.</a:t>
            </a:r>
          </a:p>
          <a:p>
            <a:pPr algn="just"/>
            <a:endParaRPr lang="fa-IR" sz="2400" dirty="0">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215725" y="3112873"/>
            <a:ext cx="5953255" cy="3513308"/>
          </a:xfrm>
          <a:prstGeom prst="rect">
            <a:avLst/>
          </a:prstGeom>
        </p:spPr>
      </p:pic>
    </p:spTree>
    <p:extLst>
      <p:ext uri="{BB962C8B-B14F-4D97-AF65-F5344CB8AC3E}">
        <p14:creationId xmlns:p14="http://schemas.microsoft.com/office/powerpoint/2010/main" val="3727755544"/>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18945" y="287574"/>
            <a:ext cx="8706114" cy="3046988"/>
          </a:xfrm>
          <a:prstGeom prst="rect">
            <a:avLst/>
          </a:prstGeom>
        </p:spPr>
        <p:txBody>
          <a:bodyPr wrap="square">
            <a:spAutoFit/>
          </a:bodyPr>
          <a:lstStyle/>
          <a:p>
            <a:pPr algn="just"/>
            <a:r>
              <a:rPr lang="fa-IR" sz="2800" dirty="0">
                <a:solidFill>
                  <a:srgbClr val="FF0000"/>
                </a:solidFill>
                <a:cs typeface="B Nazanin" panose="00000400000000000000" pitchFamily="2" charset="-78"/>
              </a:rPr>
              <a:t>روندنمای حلقوی:</a:t>
            </a:r>
          </a:p>
          <a:p>
            <a:pPr algn="just"/>
            <a:endParaRPr lang="fa-IR" sz="2000" dirty="0">
              <a:solidFill>
                <a:srgbClr val="FF0000"/>
              </a:solidFill>
              <a:cs typeface="B Nazanin" panose="00000400000000000000" pitchFamily="2" charset="-78"/>
            </a:endParaRPr>
          </a:p>
          <a:p>
            <a:pPr algn="just"/>
            <a:r>
              <a:rPr lang="fa-IR" sz="2400" dirty="0">
                <a:cs typeface="B Nazanin" panose="00000400000000000000" pitchFamily="2" charset="-78"/>
              </a:rPr>
              <a:t>ممکن است مواردی پیش بیاید که لازم باشد مراحلی از عملیات، چند بار تکرار شود. با استفاده از یک شرط می توان به جای چندبار نوشتن این مراحل، مسیر روندنما را به صورتی تغییر داد که بتوان آن ها را به تعداد مورد نیاز، تکرار کرد. به این تکرار مرحله ها حلقه می گویند. در کتاب کار و فناوری پایه هشتم در نرم افزار اکسل با استفاده از تابع </a:t>
            </a:r>
            <a:r>
              <a:rPr lang="en-US" sz="2400" dirty="0">
                <a:cs typeface="B Nazanin" panose="00000400000000000000" pitchFamily="2" charset="-78"/>
              </a:rPr>
              <a:t> Average</a:t>
            </a:r>
            <a:r>
              <a:rPr lang="fa-IR" sz="2400" dirty="0">
                <a:cs typeface="B Nazanin" panose="00000400000000000000" pitchFamily="2" charset="-78"/>
              </a:rPr>
              <a:t> در کسری از ثانیه میانگین چندین عدد را به دست آوردید حالا در مثال 5 روند انجام آن تابع در رایانه را فرا می گیرید.</a:t>
            </a:r>
            <a:endParaRPr lang="fa-IR" sz="2000" dirty="0">
              <a:cs typeface="B Nazanin" panose="00000400000000000000" pitchFamily="2" charset="-78"/>
            </a:endParaRPr>
          </a:p>
        </p:txBody>
      </p:sp>
      <p:sp>
        <p:nvSpPr>
          <p:cNvPr id="2" name="Rectangle 1"/>
          <p:cNvSpPr/>
          <p:nvPr/>
        </p:nvSpPr>
        <p:spPr>
          <a:xfrm>
            <a:off x="218945" y="4293654"/>
            <a:ext cx="8706114" cy="1815882"/>
          </a:xfrm>
          <a:prstGeom prst="rect">
            <a:avLst/>
          </a:prstGeom>
        </p:spPr>
        <p:txBody>
          <a:bodyPr wrap="square">
            <a:spAutoFit/>
          </a:bodyPr>
          <a:lstStyle/>
          <a:p>
            <a:pPr algn="just"/>
            <a:r>
              <a:rPr lang="fa-IR" sz="2800" dirty="0">
                <a:solidFill>
                  <a:srgbClr val="FF0000"/>
                </a:solidFill>
                <a:cs typeface="B Nazanin" panose="00000400000000000000" pitchFamily="2" charset="-78"/>
              </a:rPr>
              <a:t>نکته</a:t>
            </a:r>
            <a:r>
              <a:rPr lang="fa-IR" sz="2800" dirty="0">
                <a:cs typeface="B Nazanin" panose="00000400000000000000" pitchFamily="2" charset="-78"/>
              </a:rPr>
              <a:t> : می توان به جای استفاده از چند نماد مستطیل برای چند عملیات، از یک نماد مستطیل برای چند عملیات استفاده کرد. همچنین برای دریافت چند عدد از ورودی، نیز می توان به جای چند نماد متوازی الاضلاع از یک نماد متوازی الاضلاع در روندنما، استفاده کرد.</a:t>
            </a:r>
          </a:p>
        </p:txBody>
      </p:sp>
    </p:spTree>
    <p:extLst>
      <p:ext uri="{BB962C8B-B14F-4D97-AF65-F5344CB8AC3E}">
        <p14:creationId xmlns:p14="http://schemas.microsoft.com/office/powerpoint/2010/main" val="1999280554"/>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18945" y="287574"/>
            <a:ext cx="8706114" cy="6001643"/>
          </a:xfrm>
          <a:prstGeom prst="rect">
            <a:avLst/>
          </a:prstGeom>
        </p:spPr>
        <p:txBody>
          <a:bodyPr wrap="square">
            <a:spAutoFit/>
          </a:bodyPr>
          <a:lstStyle/>
          <a:p>
            <a:pPr algn="just"/>
            <a:r>
              <a:rPr lang="fa-IR" sz="2400" b="1" dirty="0">
                <a:solidFill>
                  <a:srgbClr val="FF0000"/>
                </a:solidFill>
                <a:cs typeface="B Nazanin" panose="00000400000000000000" pitchFamily="2" charset="-78"/>
              </a:rPr>
              <a:t>مثال 5 : </a:t>
            </a:r>
          </a:p>
          <a:p>
            <a:pPr algn="just"/>
            <a:endParaRPr lang="fa-IR" sz="2400" dirty="0">
              <a:cs typeface="B Nazanin" panose="00000400000000000000" pitchFamily="2" charset="-78"/>
            </a:endParaRPr>
          </a:p>
          <a:p>
            <a:pPr algn="just"/>
            <a:r>
              <a:rPr lang="fa-IR" sz="2400" dirty="0">
                <a:cs typeface="B Nazanin" panose="00000400000000000000" pitchFamily="2" charset="-78"/>
              </a:rPr>
              <a:t>روند نمای الگوریتمی را رسم کنید که 8 نمره از ورودی دریافت کند و میانگین آن ها را نمایش دهد.</a:t>
            </a:r>
          </a:p>
          <a:p>
            <a:pPr algn="just"/>
            <a:r>
              <a:rPr lang="fa-IR" sz="2400" dirty="0">
                <a:cs typeface="B Nazanin" panose="00000400000000000000" pitchFamily="2" charset="-78"/>
              </a:rPr>
              <a:t>در این مثال، به جای استفاده از ٨ متغیر برای دریافت نمره ها، یک متغیر</a:t>
            </a:r>
            <a:r>
              <a:rPr lang="en-US" sz="2400" dirty="0">
                <a:cs typeface="B Nazanin" panose="00000400000000000000" pitchFamily="2" charset="-78"/>
              </a:rPr>
              <a:t>A</a:t>
            </a:r>
            <a:r>
              <a:rPr lang="fa-IR" sz="2400" dirty="0">
                <a:cs typeface="B Nazanin" panose="00000400000000000000" pitchFamily="2" charset="-78"/>
              </a:rPr>
              <a:t> برای دریافت همه نمره ها، متغیر </a:t>
            </a:r>
            <a:r>
              <a:rPr lang="en-US" sz="2400" dirty="0">
                <a:cs typeface="B Nazanin" panose="00000400000000000000" pitchFamily="2" charset="-78"/>
              </a:rPr>
              <a:t>I</a:t>
            </a:r>
            <a:r>
              <a:rPr lang="fa-IR" sz="2400" dirty="0">
                <a:cs typeface="B Nazanin" panose="00000400000000000000" pitchFamily="2" charset="-78"/>
              </a:rPr>
              <a:t> برای شمارش تعداد تکرار مراحل و متغیر</a:t>
            </a:r>
            <a:r>
              <a:rPr lang="en-US" sz="2400" dirty="0">
                <a:cs typeface="B Nazanin" panose="00000400000000000000" pitchFamily="2" charset="-78"/>
              </a:rPr>
              <a:t>S </a:t>
            </a:r>
            <a:r>
              <a:rPr lang="fa-IR" sz="2400" dirty="0">
                <a:cs typeface="B Nazanin" panose="00000400000000000000" pitchFamily="2" charset="-78"/>
              </a:rPr>
              <a:t> برای نگهداشتن حاصل جمع مقدار های</a:t>
            </a:r>
            <a:r>
              <a:rPr lang="en-US" sz="2400" dirty="0">
                <a:cs typeface="B Nazanin" panose="00000400000000000000" pitchFamily="2" charset="-78"/>
              </a:rPr>
              <a:t> A </a:t>
            </a:r>
            <a:r>
              <a:rPr lang="fa-IR" sz="2400" dirty="0">
                <a:cs typeface="B Nazanin" panose="00000400000000000000" pitchFamily="2" charset="-78"/>
              </a:rPr>
              <a:t>به کار می رود. </a:t>
            </a:r>
          </a:p>
          <a:p>
            <a:pPr algn="just"/>
            <a:endParaRPr lang="fa-IR" sz="2400" dirty="0">
              <a:cs typeface="B Nazanin" panose="00000400000000000000" pitchFamily="2" charset="-78"/>
            </a:endParaRPr>
          </a:p>
          <a:p>
            <a:pPr algn="just"/>
            <a:r>
              <a:rPr lang="fa-IR" sz="2400" dirty="0">
                <a:cs typeface="B Nazanin" panose="00000400000000000000" pitchFamily="2" charset="-78"/>
              </a:rPr>
              <a:t>می دانید که صفر با هر عددی جمع شود حاصل، همان عدد می شود؛ پس مقدار اولیه متغیر های شمارنده و حاصل جمع را صفر بگذارید.</a:t>
            </a:r>
          </a:p>
          <a:p>
            <a:pPr algn="just"/>
            <a:endParaRPr lang="fa-IR" sz="2400" dirty="0">
              <a:cs typeface="B Nazanin" panose="00000400000000000000" pitchFamily="2" charset="-78"/>
            </a:endParaRPr>
          </a:p>
          <a:p>
            <a:pPr algn="just"/>
            <a:r>
              <a:rPr lang="fa-IR" sz="2400" dirty="0">
                <a:cs typeface="B Nazanin" panose="00000400000000000000" pitchFamily="2" charset="-78"/>
              </a:rPr>
              <a:t>در مرحله بعد یک عدد دریافت می شود و در متغیر</a:t>
            </a:r>
            <a:r>
              <a:rPr lang="en-US" sz="2400" dirty="0">
                <a:cs typeface="B Nazanin" panose="00000400000000000000" pitchFamily="2" charset="-78"/>
              </a:rPr>
              <a:t>A </a:t>
            </a:r>
            <a:r>
              <a:rPr lang="fa-IR" sz="2400" dirty="0">
                <a:cs typeface="B Nazanin" panose="00000400000000000000" pitchFamily="2" charset="-78"/>
              </a:rPr>
              <a:t> قرار می گیرد.</a:t>
            </a:r>
            <a:r>
              <a:rPr lang="en-US" sz="2400" dirty="0">
                <a:cs typeface="B Nazanin" panose="00000400000000000000" pitchFamily="2" charset="-78"/>
              </a:rPr>
              <a:t> </a:t>
            </a:r>
            <a:r>
              <a:rPr lang="fa-IR" sz="2400" dirty="0">
                <a:cs typeface="B Nazanin" panose="00000400000000000000" pitchFamily="2" charset="-78"/>
              </a:rPr>
              <a:t>به متغیر</a:t>
            </a:r>
            <a:r>
              <a:rPr lang="en-US" sz="2400" dirty="0">
                <a:cs typeface="B Nazanin" panose="00000400000000000000" pitchFamily="2" charset="-78"/>
              </a:rPr>
              <a:t>I</a:t>
            </a:r>
            <a:r>
              <a:rPr lang="fa-IR" sz="2400" dirty="0">
                <a:cs typeface="B Nazanin" panose="00000400000000000000" pitchFamily="2" charset="-78"/>
              </a:rPr>
              <a:t> یک واحد اضافه می شود؛ سپس مقدار متغیر</a:t>
            </a:r>
            <a:r>
              <a:rPr lang="en-US" sz="2400" dirty="0">
                <a:cs typeface="B Nazanin" panose="00000400000000000000" pitchFamily="2" charset="-78"/>
              </a:rPr>
              <a:t> A</a:t>
            </a:r>
            <a:r>
              <a:rPr lang="fa-IR" sz="2400" dirty="0">
                <a:cs typeface="B Nazanin" panose="00000400000000000000" pitchFamily="2" charset="-78"/>
              </a:rPr>
              <a:t>را با مجموع قبلی که در متغیر</a:t>
            </a:r>
            <a:r>
              <a:rPr lang="en-US" sz="2400" dirty="0">
                <a:cs typeface="B Nazanin" panose="00000400000000000000" pitchFamily="2" charset="-78"/>
              </a:rPr>
              <a:t>S </a:t>
            </a:r>
            <a:r>
              <a:rPr lang="fa-IR" sz="2400" dirty="0">
                <a:cs typeface="B Nazanin" panose="00000400000000000000" pitchFamily="2" charset="-78"/>
              </a:rPr>
              <a:t> قرار دارد جمع می کند و در متغیر</a:t>
            </a:r>
            <a:r>
              <a:rPr lang="en-US" sz="2400" dirty="0">
                <a:cs typeface="B Nazanin" panose="00000400000000000000" pitchFamily="2" charset="-78"/>
              </a:rPr>
              <a:t> S</a:t>
            </a:r>
            <a:r>
              <a:rPr lang="fa-IR" sz="2400" dirty="0">
                <a:cs typeface="B Nazanin" panose="00000400000000000000" pitchFamily="2" charset="-78"/>
              </a:rPr>
              <a:t> قرار می دهد</a:t>
            </a:r>
          </a:p>
          <a:p>
            <a:pPr algn="just"/>
            <a:endParaRPr lang="fa-IR" sz="2400" dirty="0">
              <a:cs typeface="B Nazanin" panose="00000400000000000000" pitchFamily="2" charset="-78"/>
            </a:endParaRPr>
          </a:p>
          <a:p>
            <a:pPr algn="just"/>
            <a:r>
              <a:rPr lang="fa-IR" sz="2400" dirty="0">
                <a:solidFill>
                  <a:srgbClr val="FF0000"/>
                </a:solidFill>
                <a:cs typeface="B Nazanin" panose="00000400000000000000" pitchFamily="2" charset="-78"/>
              </a:rPr>
              <a:t>نکته : </a:t>
            </a:r>
            <a:r>
              <a:rPr lang="fa-IR" sz="2400" dirty="0">
                <a:cs typeface="B Nazanin" panose="00000400000000000000" pitchFamily="2" charset="-78"/>
              </a:rPr>
              <a:t>هر بار که مقدار جدیدی در یک متغیر قرار گیرد، جایگزین مقدار قبلی می شود.</a:t>
            </a:r>
            <a:endParaRPr lang="fa-IR" sz="2000" dirty="0">
              <a:cs typeface="B Nazanin" panose="00000400000000000000" pitchFamily="2" charset="-78"/>
            </a:endParaRPr>
          </a:p>
        </p:txBody>
      </p:sp>
    </p:spTree>
    <p:extLst>
      <p:ext uri="{BB962C8B-B14F-4D97-AF65-F5344CB8AC3E}">
        <p14:creationId xmlns:p14="http://schemas.microsoft.com/office/powerpoint/2010/main" val="3345840459"/>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89" y="1439057"/>
            <a:ext cx="2889852" cy="5072455"/>
          </a:xfrm>
          <a:prstGeom prst="rect">
            <a:avLst/>
          </a:prstGeom>
        </p:spPr>
      </p:pic>
      <p:sp>
        <p:nvSpPr>
          <p:cNvPr id="5" name="Rectangle 4"/>
          <p:cNvSpPr/>
          <p:nvPr/>
        </p:nvSpPr>
        <p:spPr>
          <a:xfrm>
            <a:off x="2240924" y="328965"/>
            <a:ext cx="6603645" cy="2677656"/>
          </a:xfrm>
          <a:prstGeom prst="rect">
            <a:avLst/>
          </a:prstGeom>
        </p:spPr>
        <p:txBody>
          <a:bodyPr wrap="square">
            <a:spAutoFit/>
          </a:bodyPr>
          <a:lstStyle/>
          <a:p>
            <a:pPr algn="just"/>
            <a:r>
              <a:rPr lang="fa-IR" sz="2400" b="1" dirty="0">
                <a:solidFill>
                  <a:srgbClr val="FF0000"/>
                </a:solidFill>
                <a:cs typeface="B Nazanin" panose="00000400000000000000" pitchFamily="2" charset="-78"/>
              </a:rPr>
              <a:t>مثال 5 : </a:t>
            </a:r>
          </a:p>
          <a:p>
            <a:pPr algn="just"/>
            <a:endParaRPr lang="fa-IR" sz="2400" dirty="0">
              <a:cs typeface="B Nazanin" panose="00000400000000000000" pitchFamily="2" charset="-78"/>
            </a:endParaRPr>
          </a:p>
          <a:p>
            <a:pPr algn="just"/>
            <a:r>
              <a:rPr lang="fa-IR" sz="2400" dirty="0">
                <a:cs typeface="B Nazanin" panose="00000400000000000000" pitchFamily="2" charset="-78"/>
              </a:rPr>
              <a:t>در مرحله بررسی شرط اگر مقدار متغیر </a:t>
            </a:r>
            <a:r>
              <a:rPr lang="en-US" sz="2400" dirty="0">
                <a:cs typeface="B Nazanin" panose="00000400000000000000" pitchFamily="2" charset="-78"/>
              </a:rPr>
              <a:t>I</a:t>
            </a:r>
            <a:r>
              <a:rPr lang="fa-IR" sz="2400" dirty="0">
                <a:cs typeface="B Nazanin" panose="00000400000000000000" pitchFamily="2" charset="-78"/>
              </a:rPr>
              <a:t> کوچکتر از 8 باشد، مجدداً به مرحله دریافت </a:t>
            </a:r>
            <a:r>
              <a:rPr lang="en-US" sz="2400" dirty="0">
                <a:cs typeface="B Nazanin" panose="00000400000000000000" pitchFamily="2" charset="-78"/>
              </a:rPr>
              <a:t>A</a:t>
            </a:r>
            <a:r>
              <a:rPr lang="fa-IR" sz="2400" dirty="0">
                <a:cs typeface="B Nazanin" panose="00000400000000000000" pitchFamily="2" charset="-78"/>
              </a:rPr>
              <a:t> می رود و عدد بعدی را دریافت می کند، این مراحل تا زمانی که مقدار متغیر</a:t>
            </a:r>
            <a:r>
              <a:rPr lang="en-US" sz="2400" dirty="0">
                <a:cs typeface="B Nazanin" panose="00000400000000000000" pitchFamily="2" charset="-78"/>
              </a:rPr>
              <a:t>I </a:t>
            </a:r>
            <a:r>
              <a:rPr lang="fa-IR" sz="2400" dirty="0">
                <a:cs typeface="B Nazanin" panose="00000400000000000000" pitchFamily="2" charset="-78"/>
              </a:rPr>
              <a:t> مساوی 8 شود، تکرار می شود. پس از خروج از حلقه، با تقسیم مجموع </a:t>
            </a:r>
            <a:r>
              <a:rPr lang="en-US" sz="2400" dirty="0">
                <a:cs typeface="B Nazanin" panose="00000400000000000000" pitchFamily="2" charset="-78"/>
              </a:rPr>
              <a:t>S</a:t>
            </a:r>
            <a:r>
              <a:rPr lang="fa-IR" sz="2400" dirty="0">
                <a:cs typeface="B Nazanin" panose="00000400000000000000" pitchFamily="2" charset="-78"/>
              </a:rPr>
              <a:t> بر 8، میانگین نمره ها در متغیر</a:t>
            </a:r>
            <a:r>
              <a:rPr lang="en-US" sz="2400" dirty="0">
                <a:cs typeface="B Nazanin" panose="00000400000000000000" pitchFamily="2" charset="-78"/>
              </a:rPr>
              <a:t>M</a:t>
            </a:r>
            <a:r>
              <a:rPr lang="fa-IR" sz="2400" dirty="0">
                <a:cs typeface="B Nazanin" panose="00000400000000000000" pitchFamily="2" charset="-78"/>
              </a:rPr>
              <a:t> قرار می گیرد و نمایش داده می شود</a:t>
            </a:r>
          </a:p>
        </p:txBody>
      </p:sp>
      <p:pic>
        <p:nvPicPr>
          <p:cNvPr id="2" name="Picture 1"/>
          <p:cNvPicPr>
            <a:picLocks noChangeAspect="1"/>
          </p:cNvPicPr>
          <p:nvPr/>
        </p:nvPicPr>
        <p:blipFill>
          <a:blip r:embed="rId4"/>
          <a:stretch>
            <a:fillRect/>
          </a:stretch>
        </p:blipFill>
        <p:spPr>
          <a:xfrm>
            <a:off x="3192815" y="3628255"/>
            <a:ext cx="2126160" cy="2883257"/>
          </a:xfrm>
          <a:prstGeom prst="rect">
            <a:avLst/>
          </a:prstGeom>
        </p:spPr>
      </p:pic>
      <p:sp>
        <p:nvSpPr>
          <p:cNvPr id="4" name="Rectangle 3"/>
          <p:cNvSpPr/>
          <p:nvPr/>
        </p:nvSpPr>
        <p:spPr>
          <a:xfrm>
            <a:off x="3115541" y="3006621"/>
            <a:ext cx="5729028" cy="830997"/>
          </a:xfrm>
          <a:prstGeom prst="rect">
            <a:avLst/>
          </a:prstGeom>
        </p:spPr>
        <p:txBody>
          <a:bodyPr wrap="square">
            <a:spAutoFit/>
          </a:bodyPr>
          <a:lstStyle/>
          <a:p>
            <a:pPr algn="just"/>
            <a:r>
              <a:rPr lang="fa-IR" sz="2400" dirty="0">
                <a:cs typeface="B Nazanin" panose="00000400000000000000" pitchFamily="2" charset="-78"/>
              </a:rPr>
              <a:t>جدول درستی این الگوریتم با عدد های فرضی به صورت جدول زیر است.</a:t>
            </a:r>
          </a:p>
        </p:txBody>
      </p:sp>
    </p:spTree>
    <p:extLst>
      <p:ext uri="{BB962C8B-B14F-4D97-AF65-F5344CB8AC3E}">
        <p14:creationId xmlns:p14="http://schemas.microsoft.com/office/powerpoint/2010/main" val="2155365468"/>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7577" y="3005690"/>
            <a:ext cx="8648167" cy="3551742"/>
          </a:xfrm>
          <a:prstGeom prst="rect">
            <a:avLst/>
          </a:prstGeom>
          <a:noFill/>
        </p:spPr>
        <p:txBody>
          <a:bodyPr wrap="square" rtlCol="1">
            <a:spAutoFit/>
          </a:bodyPr>
          <a:lstStyle/>
          <a:p>
            <a:pPr defTabSz="342892">
              <a:spcBef>
                <a:spcPct val="20000"/>
              </a:spcBef>
              <a:spcAft>
                <a:spcPts val="450"/>
              </a:spcAft>
              <a:buClr>
                <a:prstClr val="white"/>
              </a:buClr>
              <a:buSzPct val="80000"/>
            </a:pPr>
            <a:r>
              <a:rPr lang="fa-IR" sz="2400" b="1" dirty="0">
                <a:solidFill>
                  <a:srgbClr val="FF0000"/>
                </a:solidFill>
                <a:latin typeface="Arial" panose="020B0604020202020204" pitchFamily="34" charset="0"/>
                <a:cs typeface="B Nazanin" panose="00000400000000000000" pitchFamily="2" charset="-78"/>
              </a:rPr>
              <a:t>برخی از شایستگی هایی که در این پودمان بدست می آورید :</a:t>
            </a:r>
          </a:p>
          <a:p>
            <a:pPr defTabSz="342892">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کار گروهی، مسئولیت پذیری، مدیریت منابع، فناوری اطلاعات و ارتباطات و اخلاق حرفه ای؛</a:t>
            </a:r>
          </a:p>
          <a:p>
            <a:pPr defTabSz="342892">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توانایی حل مسئله؛</a:t>
            </a:r>
          </a:p>
          <a:p>
            <a:pPr defTabSz="342892">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ارائه الگوریتم کارها؛</a:t>
            </a:r>
          </a:p>
          <a:p>
            <a:pPr defTabSz="342892">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رسم روند نما به صورت دستی؛</a:t>
            </a:r>
          </a:p>
          <a:p>
            <a:pPr defTabSz="342892">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رسم روند نما به وسیله نرم افزار؛</a:t>
            </a:r>
          </a:p>
          <a:p>
            <a:pPr defTabSz="342892">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رعایت نکات ایمنی و ارگونومی هنگام انجام دادن کار.</a:t>
            </a:r>
            <a:endParaRPr lang="fa-IR" sz="2400"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958" y="358687"/>
            <a:ext cx="6603786" cy="720413"/>
          </a:xfrm>
          <a:prstGeom prst="rect">
            <a:avLst/>
          </a:prstGeom>
        </p:spPr>
      </p:pic>
      <p:sp>
        <p:nvSpPr>
          <p:cNvPr id="3" name="Rectangle 2"/>
          <p:cNvSpPr/>
          <p:nvPr/>
        </p:nvSpPr>
        <p:spPr>
          <a:xfrm>
            <a:off x="257577" y="1257565"/>
            <a:ext cx="8648167" cy="1569660"/>
          </a:xfrm>
          <a:prstGeom prst="rect">
            <a:avLst/>
          </a:prstGeom>
        </p:spPr>
        <p:txBody>
          <a:bodyPr wrap="square">
            <a:spAutoFit/>
          </a:bodyPr>
          <a:lstStyle/>
          <a:p>
            <a:pPr algn="just"/>
            <a:r>
              <a:rPr lang="fa-IR" sz="2400" dirty="0">
                <a:cs typeface="B Nazanin" panose="00000400000000000000" pitchFamily="2" charset="-78"/>
              </a:rPr>
              <a:t>در این پودمان مهارت ارائه الگوریتم را که مبنای برنامه ریزی برای هر فرایند از جمله برنامه نویسی رایانه ای است، به دست می آورید. برنامه های رایانه ای مهم ترین بخش نرم افزارهای رایانه ای هستند. سخت افزار رایانه بدون وجود نرم افزار کارایی ندارد. الگوریتم نویسی اولین گام تولید نرم افزارهای رایانه ای مانند بازی های رایانه ای است.</a:t>
            </a:r>
          </a:p>
        </p:txBody>
      </p:sp>
    </p:spTree>
    <p:extLst>
      <p:ext uri="{BB962C8B-B14F-4D97-AF65-F5344CB8AC3E}">
        <p14:creationId xmlns:p14="http://schemas.microsoft.com/office/powerpoint/2010/main" val="31287268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1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96212" y="258596"/>
            <a:ext cx="8577331" cy="2308324"/>
          </a:xfrm>
          <a:prstGeom prst="rect">
            <a:avLst/>
          </a:prstGeom>
        </p:spPr>
        <p:txBody>
          <a:bodyPr wrap="square">
            <a:spAutoFit/>
          </a:bodyPr>
          <a:lstStyle/>
          <a:p>
            <a:pPr algn="just"/>
            <a:r>
              <a:rPr lang="fa-IR" sz="2400" b="1" dirty="0">
                <a:solidFill>
                  <a:srgbClr val="FF0000"/>
                </a:solidFill>
                <a:cs typeface="B Nazanin" panose="00000400000000000000" pitchFamily="2" charset="-78"/>
              </a:rPr>
              <a:t>کارکلاسی</a:t>
            </a:r>
            <a:endParaRPr lang="fa-IR" sz="2400" dirty="0">
              <a:cs typeface="B Nazanin" panose="00000400000000000000" pitchFamily="2" charset="-78"/>
            </a:endParaRPr>
          </a:p>
          <a:p>
            <a:pPr algn="just"/>
            <a:r>
              <a:rPr lang="fa-IR" sz="2400" dirty="0">
                <a:cs typeface="B Nazanin" panose="00000400000000000000" pitchFamily="2" charset="-78"/>
              </a:rPr>
              <a:t>روندنمای مثال 5 را به گونه ای تغییر دهید که بتواند میانگین هر تعداد عدد دلخواه را به دست آورد.</a:t>
            </a:r>
            <a:endParaRPr lang="fa-IR" sz="2000" dirty="0">
              <a:cs typeface="B Nazanin" panose="00000400000000000000" pitchFamily="2" charset="-78"/>
            </a:endParaRPr>
          </a:p>
          <a:p>
            <a:pPr algn="just"/>
            <a:endParaRPr lang="fa-IR" sz="2400" b="1" dirty="0">
              <a:cs typeface="B Nazanin" panose="00000400000000000000" pitchFamily="2" charset="-78"/>
            </a:endParaRPr>
          </a:p>
          <a:p>
            <a:pPr algn="just"/>
            <a:r>
              <a:rPr lang="fa-IR" sz="2400" b="1" dirty="0">
                <a:cs typeface="B Nazanin" panose="00000400000000000000" pitchFamily="2" charset="-78"/>
              </a:rPr>
              <a:t>جواب</a:t>
            </a:r>
            <a:endParaRPr lang="fa-IR" sz="2800" b="1" dirty="0">
              <a:cs typeface="B Nazanin" panose="00000400000000000000" pitchFamily="2" charset="-78"/>
            </a:endParaRPr>
          </a:p>
          <a:p>
            <a:pPr algn="just"/>
            <a:endParaRPr lang="fa-IR" sz="2400" dirty="0">
              <a:cs typeface="B Nazanin" panose="00000400000000000000" pitchFamily="2" charset="-78"/>
            </a:endParaRPr>
          </a:p>
        </p:txBody>
      </p:sp>
      <p:pic>
        <p:nvPicPr>
          <p:cNvPr id="2050" name="Picture 2" descr="کارکلاسی صفحه 11 کاروفناوری نهم پیدا کردن میانگین هر تعداد عدد دلخواه">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78" b="11080"/>
          <a:stretch/>
        </p:blipFill>
        <p:spPr bwMode="auto">
          <a:xfrm>
            <a:off x="296212" y="1413894"/>
            <a:ext cx="6711078" cy="45390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56868" y="2259144"/>
            <a:ext cx="1507144" cy="400110"/>
          </a:xfrm>
          <a:prstGeom prst="rect">
            <a:avLst/>
          </a:prstGeom>
        </p:spPr>
        <p:txBody>
          <a:bodyPr wrap="none">
            <a:spAutoFit/>
          </a:bodyPr>
          <a:lstStyle/>
          <a:p>
            <a:pPr algn="just"/>
            <a:r>
              <a:rPr lang="fa-IR" sz="2000" b="1" dirty="0">
                <a:solidFill>
                  <a:srgbClr val="FF0000"/>
                </a:solidFill>
                <a:cs typeface="B Nazanin" panose="00000400000000000000" pitchFamily="2" charset="-78"/>
                <a:hlinkClick r:id="rId5"/>
              </a:rPr>
              <a:t>جواب در سایت</a:t>
            </a:r>
            <a:endParaRPr lang="fa-IR" sz="20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3559321409"/>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96211" y="310112"/>
            <a:ext cx="8577331" cy="3970318"/>
          </a:xfrm>
          <a:prstGeom prst="rect">
            <a:avLst/>
          </a:prstGeom>
        </p:spPr>
        <p:txBody>
          <a:bodyPr wrap="square">
            <a:spAutoFit/>
          </a:bodyPr>
          <a:lstStyle/>
          <a:p>
            <a:pPr algn="just"/>
            <a:endParaRPr lang="fa-IR" sz="2800" dirty="0">
              <a:cs typeface="B Nazanin" panose="00000400000000000000" pitchFamily="2" charset="-78"/>
            </a:endParaRPr>
          </a:p>
          <a:p>
            <a:pPr algn="just"/>
            <a:r>
              <a:rPr lang="fa-IR" sz="2800" b="1" dirty="0">
                <a:solidFill>
                  <a:srgbClr val="FF0000"/>
                </a:solidFill>
                <a:cs typeface="B Nazanin" panose="00000400000000000000" pitchFamily="2" charset="-78"/>
              </a:rPr>
              <a:t>کارکلاسی</a:t>
            </a:r>
          </a:p>
          <a:p>
            <a:pPr algn="just"/>
            <a:endParaRPr lang="fa-IR" sz="2800" dirty="0">
              <a:cs typeface="B Nazanin" panose="00000400000000000000" pitchFamily="2" charset="-78"/>
            </a:endParaRPr>
          </a:p>
          <a:p>
            <a:pPr algn="just"/>
            <a:r>
              <a:rPr lang="fa-IR" sz="2800" dirty="0">
                <a:cs typeface="B Nazanin" panose="00000400000000000000" pitchFamily="2" charset="-78"/>
              </a:rPr>
              <a:t>الگوریتم چهار کار از کار هایی را که در پودمان های کتاب های کار و فناوی پایه های هفتم و هشتم انجام دادید را بنویسید و روندنمای آن ها را با نرم افزار </a:t>
            </a:r>
            <a:r>
              <a:rPr lang="en-US" sz="2800" dirty="0">
                <a:cs typeface="B Nazanin" panose="00000400000000000000" pitchFamily="2" charset="-78"/>
              </a:rPr>
              <a:t>Edraw</a:t>
            </a:r>
            <a:r>
              <a:rPr lang="fa-IR" sz="2800" dirty="0">
                <a:cs typeface="B Nazanin" panose="00000400000000000000" pitchFamily="2" charset="-78"/>
              </a:rPr>
              <a:t> ترسیم کنید.</a:t>
            </a:r>
          </a:p>
          <a:p>
            <a:pPr algn="just"/>
            <a:r>
              <a:rPr lang="fa-IR" sz="2800" dirty="0">
                <a:cs typeface="B Nazanin" panose="00000400000000000000" pitchFamily="2" charset="-78"/>
              </a:rPr>
              <a:t>سپس آن ها را از طریق رایانامه برای دبیر خود ارسال کنید. </a:t>
            </a:r>
          </a:p>
          <a:p>
            <a:pPr algn="just"/>
            <a:endParaRPr lang="fa-IR" sz="2800" dirty="0">
              <a:cs typeface="B Nazanin" panose="00000400000000000000" pitchFamily="2" charset="-78"/>
            </a:endParaRPr>
          </a:p>
          <a:p>
            <a:pPr algn="just"/>
            <a:r>
              <a:rPr lang="fa-IR" sz="2800" dirty="0">
                <a:cs typeface="B Nazanin" panose="00000400000000000000" pitchFamily="2" charset="-78"/>
              </a:rPr>
              <a:t>یک نمونه در مثال 6 آورده شده است.</a:t>
            </a:r>
          </a:p>
        </p:txBody>
      </p:sp>
    </p:spTree>
    <p:extLst>
      <p:ext uri="{BB962C8B-B14F-4D97-AF65-F5344CB8AC3E}">
        <p14:creationId xmlns:p14="http://schemas.microsoft.com/office/powerpoint/2010/main" val="2260997633"/>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816" y="297232"/>
            <a:ext cx="2909117" cy="4730822"/>
          </a:xfrm>
          <a:prstGeom prst="rect">
            <a:avLst/>
          </a:prstGeom>
        </p:spPr>
      </p:pic>
      <p:sp>
        <p:nvSpPr>
          <p:cNvPr id="5" name="Rectangle 4"/>
          <p:cNvSpPr/>
          <p:nvPr/>
        </p:nvSpPr>
        <p:spPr>
          <a:xfrm>
            <a:off x="2884868" y="297232"/>
            <a:ext cx="5998338" cy="5262979"/>
          </a:xfrm>
          <a:prstGeom prst="rect">
            <a:avLst/>
          </a:prstGeom>
        </p:spPr>
        <p:txBody>
          <a:bodyPr wrap="square">
            <a:spAutoFit/>
          </a:bodyPr>
          <a:lstStyle/>
          <a:p>
            <a:pPr algn="just"/>
            <a:r>
              <a:rPr lang="fa-IR" sz="2400" b="1" dirty="0">
                <a:solidFill>
                  <a:srgbClr val="FF0000"/>
                </a:solidFill>
                <a:cs typeface="B Nazanin" panose="00000400000000000000" pitchFamily="2" charset="-78"/>
              </a:rPr>
              <a:t>مثال 6 : </a:t>
            </a:r>
          </a:p>
          <a:p>
            <a:pPr algn="just"/>
            <a:endParaRPr lang="fa-IR" sz="2400" dirty="0">
              <a:cs typeface="B Nazanin" panose="00000400000000000000" pitchFamily="2" charset="-78"/>
            </a:endParaRPr>
          </a:p>
          <a:p>
            <a:pPr algn="just"/>
            <a:r>
              <a:rPr lang="fa-IR" sz="2400" dirty="0">
                <a:cs typeface="B Nazanin" panose="00000400000000000000" pitchFamily="2" charset="-78"/>
              </a:rPr>
              <a:t>الگوریتم سو هان کاری یک قطعه فلزی را بنویسید و روندنمای آن را رسم کنید.</a:t>
            </a:r>
          </a:p>
          <a:p>
            <a:pPr algn="just"/>
            <a:endParaRPr lang="fa-IR" sz="2400" dirty="0">
              <a:cs typeface="B Nazanin" panose="00000400000000000000" pitchFamily="2" charset="-78"/>
            </a:endParaRPr>
          </a:p>
          <a:p>
            <a:pPr algn="just"/>
            <a:r>
              <a:rPr lang="fa-IR" sz="2400" dirty="0">
                <a:cs typeface="B Nazanin" panose="00000400000000000000" pitchFamily="2" charset="-78"/>
              </a:rPr>
              <a:t>1 - شروع</a:t>
            </a:r>
          </a:p>
          <a:p>
            <a:pPr algn="just"/>
            <a:r>
              <a:rPr lang="fa-IR" sz="2400" dirty="0">
                <a:cs typeface="B Nazanin" panose="00000400000000000000" pitchFamily="2" charset="-78"/>
              </a:rPr>
              <a:t>2 - قطعه فلز بریده شده را به گیره ببندید. قطعه باید کمی بیرون از گیره و کاملاً تراز باشد، در غیر این صورت آن را باز کنید و مجدداً به طور صحیح به گیره ببندید.</a:t>
            </a:r>
          </a:p>
          <a:p>
            <a:pPr algn="just"/>
            <a:r>
              <a:rPr lang="fa-IR" sz="2400" dirty="0">
                <a:cs typeface="B Nazanin" panose="00000400000000000000" pitchFamily="2" charset="-78"/>
              </a:rPr>
              <a:t>3 - سو هان را به شکل مناسب در دست بگیرید و قطعه فلزی را سو هان کاری کنید. سپس زاویه های قطعه را با گونیا کنترل کنید. اگر اضلاع کار بر یکدیگر عمود نیستند، سو هان کاری را ادامه دهید.</a:t>
            </a:r>
          </a:p>
          <a:p>
            <a:pPr algn="just"/>
            <a:r>
              <a:rPr lang="fa-IR" sz="2400" dirty="0">
                <a:cs typeface="B Nazanin" panose="00000400000000000000" pitchFamily="2" charset="-78"/>
              </a:rPr>
              <a:t>4 – پایان</a:t>
            </a:r>
          </a:p>
        </p:txBody>
      </p:sp>
      <p:sp>
        <p:nvSpPr>
          <p:cNvPr id="4" name="Rectangle 3"/>
          <p:cNvSpPr/>
          <p:nvPr/>
        </p:nvSpPr>
        <p:spPr>
          <a:xfrm>
            <a:off x="181816" y="5288399"/>
            <a:ext cx="3780201" cy="369332"/>
          </a:xfrm>
          <a:prstGeom prst="rect">
            <a:avLst/>
          </a:prstGeom>
        </p:spPr>
        <p:txBody>
          <a:bodyPr wrap="none">
            <a:spAutoFit/>
          </a:bodyPr>
          <a:lstStyle/>
          <a:p>
            <a:pPr algn="just"/>
            <a:r>
              <a:rPr lang="fa-IR" b="1" dirty="0">
                <a:solidFill>
                  <a:srgbClr val="FF0000"/>
                </a:solidFill>
                <a:cs typeface="B Nazanin" panose="00000400000000000000" pitchFamily="2" charset="-78"/>
              </a:rPr>
              <a:t>روندنمای مرا حل سوهان کاری یک قطعه فلزی</a:t>
            </a:r>
          </a:p>
        </p:txBody>
      </p:sp>
      <p:sp>
        <p:nvSpPr>
          <p:cNvPr id="3" name="Rectangle 2"/>
          <p:cNvSpPr/>
          <p:nvPr/>
        </p:nvSpPr>
        <p:spPr>
          <a:xfrm>
            <a:off x="539304" y="5918077"/>
            <a:ext cx="8316536" cy="461665"/>
          </a:xfrm>
          <a:prstGeom prst="rect">
            <a:avLst/>
          </a:prstGeom>
        </p:spPr>
        <p:txBody>
          <a:bodyPr wrap="square">
            <a:spAutoFit/>
          </a:bodyPr>
          <a:lstStyle/>
          <a:p>
            <a:pPr lvl="0" algn="just"/>
            <a:r>
              <a:rPr lang="fa-IR" sz="2400" dirty="0">
                <a:solidFill>
                  <a:srgbClr val="000000"/>
                </a:solidFill>
                <a:cs typeface="B Nazanin" panose="00000400000000000000" pitchFamily="2" charset="-78"/>
              </a:rPr>
              <a:t>در شکل 7-1 روندنمای مراحل سو هان کاری یک قطعه فلزی آورده شده است.</a:t>
            </a:r>
          </a:p>
        </p:txBody>
      </p:sp>
    </p:spTree>
    <p:extLst>
      <p:ext uri="{BB962C8B-B14F-4D97-AF65-F5344CB8AC3E}">
        <p14:creationId xmlns:p14="http://schemas.microsoft.com/office/powerpoint/2010/main" val="129398145"/>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7">
                                          <p:stCondLst>
                                            <p:cond delay="0"/>
                                          </p:stCondLst>
                                        </p:cTn>
                                        <p:tgtEl>
                                          <p:spTgt spid="5"/>
                                        </p:tgtEl>
                                      </p:cBhvr>
                                    </p:animEffect>
                                    <p:anim calcmode="lin" valueType="num">
                                      <p:cBhvr>
                                        <p:cTn id="8" dur="1594"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5"/>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5"/>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5"/>
                                        </p:tgtEl>
                                        <p:attrNameLst>
                                          <p:attrName>ppt_y</p:attrName>
                                        </p:attrNameLst>
                                      </p:cBhvr>
                                      <p:tavLst>
                                        <p:tav tm="0" fmla="#ppt_y-sin(pi*$)/81">
                                          <p:val>
                                            <p:fltVal val="0"/>
                                          </p:val>
                                        </p:tav>
                                        <p:tav tm="100000">
                                          <p:val>
                                            <p:fltVal val="1"/>
                                          </p:val>
                                        </p:tav>
                                      </p:tavLst>
                                    </p:anim>
                                    <p:animScale>
                                      <p:cBhvr>
                                        <p:cTn id="13" dur="23">
                                          <p:stCondLst>
                                            <p:cond delay="569"/>
                                          </p:stCondLst>
                                        </p:cTn>
                                        <p:tgtEl>
                                          <p:spTgt spid="5"/>
                                        </p:tgtEl>
                                      </p:cBhvr>
                                      <p:to x="100000" y="60000"/>
                                    </p:animScale>
                                    <p:animScale>
                                      <p:cBhvr>
                                        <p:cTn id="14" dur="145" decel="50000">
                                          <p:stCondLst>
                                            <p:cond delay="592"/>
                                          </p:stCondLst>
                                        </p:cTn>
                                        <p:tgtEl>
                                          <p:spTgt spid="5"/>
                                        </p:tgtEl>
                                      </p:cBhvr>
                                      <p:to x="100000" y="100000"/>
                                    </p:animScale>
                                    <p:animScale>
                                      <p:cBhvr>
                                        <p:cTn id="15" dur="23">
                                          <p:stCondLst>
                                            <p:cond delay="1148"/>
                                          </p:stCondLst>
                                        </p:cTn>
                                        <p:tgtEl>
                                          <p:spTgt spid="5"/>
                                        </p:tgtEl>
                                      </p:cBhvr>
                                      <p:to x="100000" y="80000"/>
                                    </p:animScale>
                                    <p:animScale>
                                      <p:cBhvr>
                                        <p:cTn id="16" dur="145" decel="50000">
                                          <p:stCondLst>
                                            <p:cond delay="1171"/>
                                          </p:stCondLst>
                                        </p:cTn>
                                        <p:tgtEl>
                                          <p:spTgt spid="5"/>
                                        </p:tgtEl>
                                      </p:cBhvr>
                                      <p:to x="100000" y="100000"/>
                                    </p:animScale>
                                    <p:animScale>
                                      <p:cBhvr>
                                        <p:cTn id="17" dur="23">
                                          <p:stCondLst>
                                            <p:cond delay="1437"/>
                                          </p:stCondLst>
                                        </p:cTn>
                                        <p:tgtEl>
                                          <p:spTgt spid="5"/>
                                        </p:tgtEl>
                                      </p:cBhvr>
                                      <p:to x="100000" y="90000"/>
                                    </p:animScale>
                                    <p:animScale>
                                      <p:cBhvr>
                                        <p:cTn id="18" dur="145" decel="50000">
                                          <p:stCondLst>
                                            <p:cond delay="1459"/>
                                          </p:stCondLst>
                                        </p:cTn>
                                        <p:tgtEl>
                                          <p:spTgt spid="5"/>
                                        </p:tgtEl>
                                      </p:cBhvr>
                                      <p:to x="100000" y="100000"/>
                                    </p:animScale>
                                    <p:animScale>
                                      <p:cBhvr>
                                        <p:cTn id="19" dur="23">
                                          <p:stCondLst>
                                            <p:cond delay="1582"/>
                                          </p:stCondLst>
                                        </p:cTn>
                                        <p:tgtEl>
                                          <p:spTgt spid="5"/>
                                        </p:tgtEl>
                                      </p:cBhvr>
                                      <p:to x="100000" y="95000"/>
                                    </p:animScale>
                                    <p:animScale>
                                      <p:cBhvr>
                                        <p:cTn id="20" dur="145" decel="50000">
                                          <p:stCondLst>
                                            <p:cond delay="1605"/>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7">
                                          <p:stCondLst>
                                            <p:cond delay="0"/>
                                          </p:stCondLst>
                                        </p:cTn>
                                        <p:tgtEl>
                                          <p:spTgt spid="2"/>
                                        </p:tgtEl>
                                      </p:cBhvr>
                                    </p:animEffect>
                                    <p:anim calcmode="lin" valueType="num">
                                      <p:cBhvr>
                                        <p:cTn id="24" dur="159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581"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581" tmFilter="0, 0; 0.125,0.2665; 0.25,0.4; 0.375,0.465; 0.5,0.5;  0.625,0.535; 0.75,0.6; 0.875,0.7335; 1,1">
                                          <p:stCondLst>
                                            <p:cond delay="581"/>
                                          </p:stCondLst>
                                        </p:cTn>
                                        <p:tgtEl>
                                          <p:spTgt spid="2"/>
                                        </p:tgtEl>
                                        <p:attrNameLst>
                                          <p:attrName>ppt_y</p:attrName>
                                        </p:attrNameLst>
                                      </p:cBhvr>
                                      <p:tavLst>
                                        <p:tav tm="0" fmla="#ppt_y-sin(pi*$)/9">
                                          <p:val>
                                            <p:fltVal val="0"/>
                                          </p:val>
                                        </p:tav>
                                        <p:tav tm="100000">
                                          <p:val>
                                            <p:fltVal val="1"/>
                                          </p:val>
                                        </p:tav>
                                      </p:tavLst>
                                    </p:anim>
                                    <p:anim calcmode="lin" valueType="num">
                                      <p:cBhvr>
                                        <p:cTn id="27" dur="290" tmFilter="0, 0; 0.125,0.2665; 0.25,0.4; 0.375,0.465; 0.5,0.5;  0.625,0.535; 0.75,0.6; 0.875,0.7335; 1,1">
                                          <p:stCondLst>
                                            <p:cond delay="1159"/>
                                          </p:stCondLst>
                                        </p:cTn>
                                        <p:tgtEl>
                                          <p:spTgt spid="2"/>
                                        </p:tgtEl>
                                        <p:attrNameLst>
                                          <p:attrName>ppt_y</p:attrName>
                                        </p:attrNameLst>
                                      </p:cBhvr>
                                      <p:tavLst>
                                        <p:tav tm="0" fmla="#ppt_y-sin(pi*$)/27">
                                          <p:val>
                                            <p:fltVal val="0"/>
                                          </p:val>
                                        </p:tav>
                                        <p:tav tm="100000">
                                          <p:val>
                                            <p:fltVal val="1"/>
                                          </p:val>
                                        </p:tav>
                                      </p:tavLst>
                                    </p:anim>
                                    <p:anim calcmode="lin" valueType="num">
                                      <p:cBhvr>
                                        <p:cTn id="28" dur="144" tmFilter="0, 0; 0.125,0.2665; 0.25,0.4; 0.375,0.465; 0.5,0.5;  0.625,0.535; 0.75,0.6; 0.875,0.7335; 1,1">
                                          <p:stCondLst>
                                            <p:cond delay="1449"/>
                                          </p:stCondLst>
                                        </p:cTn>
                                        <p:tgtEl>
                                          <p:spTgt spid="2"/>
                                        </p:tgtEl>
                                        <p:attrNameLst>
                                          <p:attrName>ppt_y</p:attrName>
                                        </p:attrNameLst>
                                      </p:cBhvr>
                                      <p:tavLst>
                                        <p:tav tm="0" fmla="#ppt_y-sin(pi*$)/81">
                                          <p:val>
                                            <p:fltVal val="0"/>
                                          </p:val>
                                        </p:tav>
                                        <p:tav tm="100000">
                                          <p:val>
                                            <p:fltVal val="1"/>
                                          </p:val>
                                        </p:tav>
                                      </p:tavLst>
                                    </p:anim>
                                    <p:animScale>
                                      <p:cBhvr>
                                        <p:cTn id="29" dur="23">
                                          <p:stCondLst>
                                            <p:cond delay="569"/>
                                          </p:stCondLst>
                                        </p:cTn>
                                        <p:tgtEl>
                                          <p:spTgt spid="2"/>
                                        </p:tgtEl>
                                      </p:cBhvr>
                                      <p:to x="100000" y="60000"/>
                                    </p:animScale>
                                    <p:animScale>
                                      <p:cBhvr>
                                        <p:cTn id="30" dur="145" decel="50000">
                                          <p:stCondLst>
                                            <p:cond delay="592"/>
                                          </p:stCondLst>
                                        </p:cTn>
                                        <p:tgtEl>
                                          <p:spTgt spid="2"/>
                                        </p:tgtEl>
                                      </p:cBhvr>
                                      <p:to x="100000" y="100000"/>
                                    </p:animScale>
                                    <p:animScale>
                                      <p:cBhvr>
                                        <p:cTn id="31" dur="23">
                                          <p:stCondLst>
                                            <p:cond delay="1148"/>
                                          </p:stCondLst>
                                        </p:cTn>
                                        <p:tgtEl>
                                          <p:spTgt spid="2"/>
                                        </p:tgtEl>
                                      </p:cBhvr>
                                      <p:to x="100000" y="80000"/>
                                    </p:animScale>
                                    <p:animScale>
                                      <p:cBhvr>
                                        <p:cTn id="32" dur="145" decel="50000">
                                          <p:stCondLst>
                                            <p:cond delay="1171"/>
                                          </p:stCondLst>
                                        </p:cTn>
                                        <p:tgtEl>
                                          <p:spTgt spid="2"/>
                                        </p:tgtEl>
                                      </p:cBhvr>
                                      <p:to x="100000" y="100000"/>
                                    </p:animScale>
                                    <p:animScale>
                                      <p:cBhvr>
                                        <p:cTn id="33" dur="23">
                                          <p:stCondLst>
                                            <p:cond delay="1437"/>
                                          </p:stCondLst>
                                        </p:cTn>
                                        <p:tgtEl>
                                          <p:spTgt spid="2"/>
                                        </p:tgtEl>
                                      </p:cBhvr>
                                      <p:to x="100000" y="90000"/>
                                    </p:animScale>
                                    <p:animScale>
                                      <p:cBhvr>
                                        <p:cTn id="34" dur="145" decel="50000">
                                          <p:stCondLst>
                                            <p:cond delay="1459"/>
                                          </p:stCondLst>
                                        </p:cTn>
                                        <p:tgtEl>
                                          <p:spTgt spid="2"/>
                                        </p:tgtEl>
                                      </p:cBhvr>
                                      <p:to x="100000" y="100000"/>
                                    </p:animScale>
                                    <p:animScale>
                                      <p:cBhvr>
                                        <p:cTn id="35" dur="23">
                                          <p:stCondLst>
                                            <p:cond delay="1582"/>
                                          </p:stCondLst>
                                        </p:cTn>
                                        <p:tgtEl>
                                          <p:spTgt spid="2"/>
                                        </p:tgtEl>
                                      </p:cBhvr>
                                      <p:to x="100000" y="95000"/>
                                    </p:animScale>
                                    <p:animScale>
                                      <p:cBhvr>
                                        <p:cTn id="36" dur="145" decel="50000">
                                          <p:stCondLst>
                                            <p:cond delay="1605"/>
                                          </p:stCondLst>
                                        </p:cTn>
                                        <p:tgtEl>
                                          <p:spTgt spid="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7">
                                          <p:stCondLst>
                                            <p:cond delay="0"/>
                                          </p:stCondLst>
                                        </p:cTn>
                                        <p:tgtEl>
                                          <p:spTgt spid="4"/>
                                        </p:tgtEl>
                                      </p:cBhvr>
                                    </p:animEffect>
                                    <p:anim calcmode="lin" valueType="num">
                                      <p:cBhvr>
                                        <p:cTn id="40" dur="159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581"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581" tmFilter="0, 0; 0.125,0.2665; 0.25,0.4; 0.375,0.465; 0.5,0.5;  0.625,0.535; 0.75,0.6; 0.875,0.7335; 1,1">
                                          <p:stCondLst>
                                            <p:cond delay="581"/>
                                          </p:stCondLst>
                                        </p:cTn>
                                        <p:tgtEl>
                                          <p:spTgt spid="4"/>
                                        </p:tgtEl>
                                        <p:attrNameLst>
                                          <p:attrName>ppt_y</p:attrName>
                                        </p:attrNameLst>
                                      </p:cBhvr>
                                      <p:tavLst>
                                        <p:tav tm="0" fmla="#ppt_y-sin(pi*$)/9">
                                          <p:val>
                                            <p:fltVal val="0"/>
                                          </p:val>
                                        </p:tav>
                                        <p:tav tm="100000">
                                          <p:val>
                                            <p:fltVal val="1"/>
                                          </p:val>
                                        </p:tav>
                                      </p:tavLst>
                                    </p:anim>
                                    <p:anim calcmode="lin" valueType="num">
                                      <p:cBhvr>
                                        <p:cTn id="43" dur="290" tmFilter="0, 0; 0.125,0.2665; 0.25,0.4; 0.375,0.465; 0.5,0.5;  0.625,0.535; 0.75,0.6; 0.875,0.7335; 1,1">
                                          <p:stCondLst>
                                            <p:cond delay="1159"/>
                                          </p:stCondLst>
                                        </p:cTn>
                                        <p:tgtEl>
                                          <p:spTgt spid="4"/>
                                        </p:tgtEl>
                                        <p:attrNameLst>
                                          <p:attrName>ppt_y</p:attrName>
                                        </p:attrNameLst>
                                      </p:cBhvr>
                                      <p:tavLst>
                                        <p:tav tm="0" fmla="#ppt_y-sin(pi*$)/27">
                                          <p:val>
                                            <p:fltVal val="0"/>
                                          </p:val>
                                        </p:tav>
                                        <p:tav tm="100000">
                                          <p:val>
                                            <p:fltVal val="1"/>
                                          </p:val>
                                        </p:tav>
                                      </p:tavLst>
                                    </p:anim>
                                    <p:anim calcmode="lin" valueType="num">
                                      <p:cBhvr>
                                        <p:cTn id="44" dur="144" tmFilter="0, 0; 0.125,0.2665; 0.25,0.4; 0.375,0.465; 0.5,0.5;  0.625,0.535; 0.75,0.6; 0.875,0.7335; 1,1">
                                          <p:stCondLst>
                                            <p:cond delay="1449"/>
                                          </p:stCondLst>
                                        </p:cTn>
                                        <p:tgtEl>
                                          <p:spTgt spid="4"/>
                                        </p:tgtEl>
                                        <p:attrNameLst>
                                          <p:attrName>ppt_y</p:attrName>
                                        </p:attrNameLst>
                                      </p:cBhvr>
                                      <p:tavLst>
                                        <p:tav tm="0" fmla="#ppt_y-sin(pi*$)/81">
                                          <p:val>
                                            <p:fltVal val="0"/>
                                          </p:val>
                                        </p:tav>
                                        <p:tav tm="100000">
                                          <p:val>
                                            <p:fltVal val="1"/>
                                          </p:val>
                                        </p:tav>
                                      </p:tavLst>
                                    </p:anim>
                                    <p:animScale>
                                      <p:cBhvr>
                                        <p:cTn id="45" dur="23">
                                          <p:stCondLst>
                                            <p:cond delay="569"/>
                                          </p:stCondLst>
                                        </p:cTn>
                                        <p:tgtEl>
                                          <p:spTgt spid="4"/>
                                        </p:tgtEl>
                                      </p:cBhvr>
                                      <p:to x="100000" y="60000"/>
                                    </p:animScale>
                                    <p:animScale>
                                      <p:cBhvr>
                                        <p:cTn id="46" dur="145" decel="50000">
                                          <p:stCondLst>
                                            <p:cond delay="592"/>
                                          </p:stCondLst>
                                        </p:cTn>
                                        <p:tgtEl>
                                          <p:spTgt spid="4"/>
                                        </p:tgtEl>
                                      </p:cBhvr>
                                      <p:to x="100000" y="100000"/>
                                    </p:animScale>
                                    <p:animScale>
                                      <p:cBhvr>
                                        <p:cTn id="47" dur="23">
                                          <p:stCondLst>
                                            <p:cond delay="1148"/>
                                          </p:stCondLst>
                                        </p:cTn>
                                        <p:tgtEl>
                                          <p:spTgt spid="4"/>
                                        </p:tgtEl>
                                      </p:cBhvr>
                                      <p:to x="100000" y="80000"/>
                                    </p:animScale>
                                    <p:animScale>
                                      <p:cBhvr>
                                        <p:cTn id="48" dur="145" decel="50000">
                                          <p:stCondLst>
                                            <p:cond delay="1171"/>
                                          </p:stCondLst>
                                        </p:cTn>
                                        <p:tgtEl>
                                          <p:spTgt spid="4"/>
                                        </p:tgtEl>
                                      </p:cBhvr>
                                      <p:to x="100000" y="100000"/>
                                    </p:animScale>
                                    <p:animScale>
                                      <p:cBhvr>
                                        <p:cTn id="49" dur="23">
                                          <p:stCondLst>
                                            <p:cond delay="1437"/>
                                          </p:stCondLst>
                                        </p:cTn>
                                        <p:tgtEl>
                                          <p:spTgt spid="4"/>
                                        </p:tgtEl>
                                      </p:cBhvr>
                                      <p:to x="100000" y="90000"/>
                                    </p:animScale>
                                    <p:animScale>
                                      <p:cBhvr>
                                        <p:cTn id="50" dur="145" decel="50000">
                                          <p:stCondLst>
                                            <p:cond delay="1459"/>
                                          </p:stCondLst>
                                        </p:cTn>
                                        <p:tgtEl>
                                          <p:spTgt spid="4"/>
                                        </p:tgtEl>
                                      </p:cBhvr>
                                      <p:to x="100000" y="100000"/>
                                    </p:animScale>
                                    <p:animScale>
                                      <p:cBhvr>
                                        <p:cTn id="51" dur="23">
                                          <p:stCondLst>
                                            <p:cond delay="1582"/>
                                          </p:stCondLst>
                                        </p:cTn>
                                        <p:tgtEl>
                                          <p:spTgt spid="4"/>
                                        </p:tgtEl>
                                      </p:cBhvr>
                                      <p:to x="100000" y="95000"/>
                                    </p:animScale>
                                    <p:animScale>
                                      <p:cBhvr>
                                        <p:cTn id="52" dur="145" decel="50000">
                                          <p:stCondLst>
                                            <p:cond delay="1605"/>
                                          </p:stCondLst>
                                        </p:cTn>
                                        <p:tgtEl>
                                          <p:spTgt spid="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07">
                                          <p:stCondLst>
                                            <p:cond delay="0"/>
                                          </p:stCondLst>
                                        </p:cTn>
                                        <p:tgtEl>
                                          <p:spTgt spid="3"/>
                                        </p:tgtEl>
                                      </p:cBhvr>
                                    </p:animEffect>
                                    <p:anim calcmode="lin" valueType="num">
                                      <p:cBhvr>
                                        <p:cTn id="56" dur="1594"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7" dur="581"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8" dur="581" tmFilter="0, 0; 0.125,0.2665; 0.25,0.4; 0.375,0.465; 0.5,0.5;  0.625,0.535; 0.75,0.6; 0.875,0.7335; 1,1">
                                          <p:stCondLst>
                                            <p:cond delay="581"/>
                                          </p:stCondLst>
                                        </p:cTn>
                                        <p:tgtEl>
                                          <p:spTgt spid="3"/>
                                        </p:tgtEl>
                                        <p:attrNameLst>
                                          <p:attrName>ppt_y</p:attrName>
                                        </p:attrNameLst>
                                      </p:cBhvr>
                                      <p:tavLst>
                                        <p:tav tm="0" fmla="#ppt_y-sin(pi*$)/9">
                                          <p:val>
                                            <p:fltVal val="0"/>
                                          </p:val>
                                        </p:tav>
                                        <p:tav tm="100000">
                                          <p:val>
                                            <p:fltVal val="1"/>
                                          </p:val>
                                        </p:tav>
                                      </p:tavLst>
                                    </p:anim>
                                    <p:anim calcmode="lin" valueType="num">
                                      <p:cBhvr>
                                        <p:cTn id="59" dur="290" tmFilter="0, 0; 0.125,0.2665; 0.25,0.4; 0.375,0.465; 0.5,0.5;  0.625,0.535; 0.75,0.6; 0.875,0.7335; 1,1">
                                          <p:stCondLst>
                                            <p:cond delay="1159"/>
                                          </p:stCondLst>
                                        </p:cTn>
                                        <p:tgtEl>
                                          <p:spTgt spid="3"/>
                                        </p:tgtEl>
                                        <p:attrNameLst>
                                          <p:attrName>ppt_y</p:attrName>
                                        </p:attrNameLst>
                                      </p:cBhvr>
                                      <p:tavLst>
                                        <p:tav tm="0" fmla="#ppt_y-sin(pi*$)/27">
                                          <p:val>
                                            <p:fltVal val="0"/>
                                          </p:val>
                                        </p:tav>
                                        <p:tav tm="100000">
                                          <p:val>
                                            <p:fltVal val="1"/>
                                          </p:val>
                                        </p:tav>
                                      </p:tavLst>
                                    </p:anim>
                                    <p:anim calcmode="lin" valueType="num">
                                      <p:cBhvr>
                                        <p:cTn id="60" dur="144" tmFilter="0, 0; 0.125,0.2665; 0.25,0.4; 0.375,0.465; 0.5,0.5;  0.625,0.535; 0.75,0.6; 0.875,0.7335; 1,1">
                                          <p:stCondLst>
                                            <p:cond delay="1449"/>
                                          </p:stCondLst>
                                        </p:cTn>
                                        <p:tgtEl>
                                          <p:spTgt spid="3"/>
                                        </p:tgtEl>
                                        <p:attrNameLst>
                                          <p:attrName>ppt_y</p:attrName>
                                        </p:attrNameLst>
                                      </p:cBhvr>
                                      <p:tavLst>
                                        <p:tav tm="0" fmla="#ppt_y-sin(pi*$)/81">
                                          <p:val>
                                            <p:fltVal val="0"/>
                                          </p:val>
                                        </p:tav>
                                        <p:tav tm="100000">
                                          <p:val>
                                            <p:fltVal val="1"/>
                                          </p:val>
                                        </p:tav>
                                      </p:tavLst>
                                    </p:anim>
                                    <p:animScale>
                                      <p:cBhvr>
                                        <p:cTn id="61" dur="23">
                                          <p:stCondLst>
                                            <p:cond delay="569"/>
                                          </p:stCondLst>
                                        </p:cTn>
                                        <p:tgtEl>
                                          <p:spTgt spid="3"/>
                                        </p:tgtEl>
                                      </p:cBhvr>
                                      <p:to x="100000" y="60000"/>
                                    </p:animScale>
                                    <p:animScale>
                                      <p:cBhvr>
                                        <p:cTn id="62" dur="145" decel="50000">
                                          <p:stCondLst>
                                            <p:cond delay="592"/>
                                          </p:stCondLst>
                                        </p:cTn>
                                        <p:tgtEl>
                                          <p:spTgt spid="3"/>
                                        </p:tgtEl>
                                      </p:cBhvr>
                                      <p:to x="100000" y="100000"/>
                                    </p:animScale>
                                    <p:animScale>
                                      <p:cBhvr>
                                        <p:cTn id="63" dur="23">
                                          <p:stCondLst>
                                            <p:cond delay="1148"/>
                                          </p:stCondLst>
                                        </p:cTn>
                                        <p:tgtEl>
                                          <p:spTgt spid="3"/>
                                        </p:tgtEl>
                                      </p:cBhvr>
                                      <p:to x="100000" y="80000"/>
                                    </p:animScale>
                                    <p:animScale>
                                      <p:cBhvr>
                                        <p:cTn id="64" dur="145" decel="50000">
                                          <p:stCondLst>
                                            <p:cond delay="1171"/>
                                          </p:stCondLst>
                                        </p:cTn>
                                        <p:tgtEl>
                                          <p:spTgt spid="3"/>
                                        </p:tgtEl>
                                      </p:cBhvr>
                                      <p:to x="100000" y="100000"/>
                                    </p:animScale>
                                    <p:animScale>
                                      <p:cBhvr>
                                        <p:cTn id="65" dur="23">
                                          <p:stCondLst>
                                            <p:cond delay="1437"/>
                                          </p:stCondLst>
                                        </p:cTn>
                                        <p:tgtEl>
                                          <p:spTgt spid="3"/>
                                        </p:tgtEl>
                                      </p:cBhvr>
                                      <p:to x="100000" y="90000"/>
                                    </p:animScale>
                                    <p:animScale>
                                      <p:cBhvr>
                                        <p:cTn id="66" dur="145" decel="50000">
                                          <p:stCondLst>
                                            <p:cond delay="1459"/>
                                          </p:stCondLst>
                                        </p:cTn>
                                        <p:tgtEl>
                                          <p:spTgt spid="3"/>
                                        </p:tgtEl>
                                      </p:cBhvr>
                                      <p:to x="100000" y="100000"/>
                                    </p:animScale>
                                    <p:animScale>
                                      <p:cBhvr>
                                        <p:cTn id="67" dur="23">
                                          <p:stCondLst>
                                            <p:cond delay="1582"/>
                                          </p:stCondLst>
                                        </p:cTn>
                                        <p:tgtEl>
                                          <p:spTgt spid="3"/>
                                        </p:tgtEl>
                                      </p:cBhvr>
                                      <p:to x="100000" y="95000"/>
                                    </p:animScale>
                                    <p:animScale>
                                      <p:cBhvr>
                                        <p:cTn id="68" dur="145" decel="50000">
                                          <p:stCondLst>
                                            <p:cond delay="1605"/>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70" y="271476"/>
            <a:ext cx="3510269" cy="4778231"/>
          </a:xfrm>
          <a:prstGeom prst="rect">
            <a:avLst/>
          </a:prstGeom>
        </p:spPr>
      </p:pic>
      <p:sp>
        <p:nvSpPr>
          <p:cNvPr id="5" name="Rectangle 4"/>
          <p:cNvSpPr/>
          <p:nvPr/>
        </p:nvSpPr>
        <p:spPr>
          <a:xfrm>
            <a:off x="2511381" y="361629"/>
            <a:ext cx="6397582" cy="6309420"/>
          </a:xfrm>
          <a:prstGeom prst="rect">
            <a:avLst/>
          </a:prstGeom>
        </p:spPr>
        <p:txBody>
          <a:bodyPr wrap="square">
            <a:spAutoFit/>
          </a:bodyPr>
          <a:lstStyle/>
          <a:p>
            <a:pPr algn="just"/>
            <a:r>
              <a:rPr lang="fa-IR" sz="2400" b="1" dirty="0">
                <a:solidFill>
                  <a:srgbClr val="FF0000"/>
                </a:solidFill>
                <a:cs typeface="B Nazanin" panose="00000400000000000000" pitchFamily="2" charset="-78"/>
              </a:rPr>
              <a:t>کارکلاسی</a:t>
            </a:r>
          </a:p>
          <a:p>
            <a:pPr algn="just"/>
            <a:endParaRPr lang="fa-IR" sz="2400" dirty="0">
              <a:cs typeface="B Nazanin" panose="00000400000000000000" pitchFamily="2" charset="-78"/>
            </a:endParaRPr>
          </a:p>
          <a:p>
            <a:pPr algn="just"/>
            <a:r>
              <a:rPr lang="fa-IR" sz="2400" dirty="0">
                <a:cs typeface="B Nazanin" panose="00000400000000000000" pitchFamily="2" charset="-78"/>
              </a:rPr>
              <a:t>بخش اول کتاب کار و فناوری پایه نهم شامل پودمان های الگوریتم و روندنما - ترسیم با رایانه و ساز و کار های حرکتی است. باید با کمک این سه پودمان یک پروژه انجام دهید. پروژه پیشنهادی، طراحی و ساخت یک ساز و کار حرکتی است. لذا ابتدا الگوریتم این پروژه را در زیر بنویسید و سپس روندنمای آن را با کمک نرم افزار </a:t>
            </a:r>
            <a:r>
              <a:rPr lang="en-US" sz="2400" dirty="0">
                <a:cs typeface="B Nazanin" panose="00000400000000000000" pitchFamily="2" charset="-78"/>
              </a:rPr>
              <a:t>Edraw</a:t>
            </a:r>
            <a:r>
              <a:rPr lang="fa-IR" sz="2400" dirty="0">
                <a:cs typeface="B Nazanin" panose="00000400000000000000" pitchFamily="2" charset="-78"/>
              </a:rPr>
              <a:t> رسم نمایید و آن را به همراه گزارش نهایی پروژه از طریق رایانامه برای دبیر خود ارسال کنید.</a:t>
            </a:r>
          </a:p>
          <a:p>
            <a:pPr algn="just"/>
            <a:r>
              <a:rPr lang="fa-IR" sz="2400" dirty="0">
                <a:cs typeface="B Nazanin" panose="00000400000000000000" pitchFamily="2" charset="-78"/>
              </a:rPr>
              <a:t>در شکل 8 -1 یک نمونه روندنما آورده شده است، آن را کامل کنید. الگوریتم پروژۀ طراحی و ساخت یک ساز و کار حرکتی در پروژه های بخش نیمه تجویزی کتاب نیز از پودمان الگوریتم استفاده خواهد شد. در اکثر این پروژه ها قبل اجرا از شما خواسته می شود که روندنمای انجام کار ها را ترسیم کنید.</a:t>
            </a:r>
          </a:p>
          <a:p>
            <a:pPr algn="just"/>
            <a:endParaRPr lang="fa-IR" sz="1200" dirty="0">
              <a:cs typeface="B Nazanin" panose="00000400000000000000" pitchFamily="2" charset="-78"/>
            </a:endParaRPr>
          </a:p>
          <a:p>
            <a:pPr algn="just"/>
            <a:endParaRPr lang="fa-IR" sz="2000" dirty="0">
              <a:cs typeface="B Nazanin" panose="00000400000000000000" pitchFamily="2" charset="-78"/>
            </a:endParaRPr>
          </a:p>
          <a:p>
            <a:pPr algn="just"/>
            <a:r>
              <a:rPr lang="fa-IR" sz="2400" b="1" dirty="0">
                <a:solidFill>
                  <a:srgbClr val="FF0000"/>
                </a:solidFill>
                <a:cs typeface="B Nazanin" panose="00000400000000000000" pitchFamily="2" charset="-78"/>
              </a:rPr>
              <a:t>مثال روند نمای ساخت جرثقیل          </a:t>
            </a:r>
            <a:r>
              <a:rPr lang="fa-IR" sz="2800" b="1" dirty="0">
                <a:solidFill>
                  <a:srgbClr val="FF0000"/>
                </a:solidFill>
                <a:cs typeface="B Nazanin" panose="00000400000000000000" pitchFamily="2" charset="-78"/>
              </a:rPr>
              <a:t>جواب در صفحه بعد</a:t>
            </a:r>
          </a:p>
        </p:txBody>
      </p:sp>
      <p:sp>
        <p:nvSpPr>
          <p:cNvPr id="4" name="Rectangle 3"/>
          <p:cNvSpPr/>
          <p:nvPr/>
        </p:nvSpPr>
        <p:spPr>
          <a:xfrm>
            <a:off x="366006" y="5229866"/>
            <a:ext cx="2518862" cy="523220"/>
          </a:xfrm>
          <a:prstGeom prst="rect">
            <a:avLst/>
          </a:prstGeom>
        </p:spPr>
        <p:txBody>
          <a:bodyPr wrap="square">
            <a:spAutoFit/>
          </a:bodyPr>
          <a:lstStyle/>
          <a:p>
            <a:pPr algn="ctr"/>
            <a:r>
              <a:rPr lang="fa-IR" sz="1400" b="1" dirty="0">
                <a:solidFill>
                  <a:srgbClr val="FF0000"/>
                </a:solidFill>
                <a:cs typeface="B Nazanin" panose="00000400000000000000" pitchFamily="2" charset="-78"/>
              </a:rPr>
              <a:t>شکل 8 -1 روندنمای پیشنهادی پروژۀ طراحی و سا خت یک ساز و کار حرکتی</a:t>
            </a:r>
          </a:p>
        </p:txBody>
      </p:sp>
    </p:spTree>
    <p:extLst>
      <p:ext uri="{BB962C8B-B14F-4D97-AF65-F5344CB8AC3E}">
        <p14:creationId xmlns:p14="http://schemas.microsoft.com/office/powerpoint/2010/main" val="3567851547"/>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485623" y="295315"/>
            <a:ext cx="6397582" cy="1261884"/>
          </a:xfrm>
          <a:prstGeom prst="rect">
            <a:avLst/>
          </a:prstGeom>
        </p:spPr>
        <p:txBody>
          <a:bodyPr wrap="square">
            <a:spAutoFit/>
          </a:bodyPr>
          <a:lstStyle/>
          <a:p>
            <a:pPr algn="just"/>
            <a:r>
              <a:rPr lang="fa-IR" sz="2400" dirty="0">
                <a:solidFill>
                  <a:srgbClr val="FF0000"/>
                </a:solidFill>
                <a:cs typeface="B Nazanin" panose="00000400000000000000" pitchFamily="2" charset="-78"/>
              </a:rPr>
              <a:t>مثال روند نمای ساخت جرثقیل</a:t>
            </a:r>
          </a:p>
          <a:p>
            <a:pPr algn="just"/>
            <a:endParaRPr lang="fa-IR" sz="2400" b="1" dirty="0">
              <a:cs typeface="B Nazanin" panose="00000400000000000000" pitchFamily="2" charset="-78"/>
            </a:endParaRPr>
          </a:p>
          <a:p>
            <a:pPr algn="just"/>
            <a:r>
              <a:rPr lang="fa-IR" sz="2800" b="1" dirty="0">
                <a:cs typeface="B Nazanin" panose="00000400000000000000" pitchFamily="2" charset="-78"/>
              </a:rPr>
              <a:t>جواب</a:t>
            </a:r>
          </a:p>
        </p:txBody>
      </p:sp>
      <p:pic>
        <p:nvPicPr>
          <p:cNvPr id="3" name="Picture 2" descr="A diagram of a diagram&#10;&#10;Description automatically generated with medium confidence">
            <a:extLst>
              <a:ext uri="{FF2B5EF4-FFF2-40B4-BE49-F238E27FC236}">
                <a16:creationId xmlns:a16="http://schemas.microsoft.com/office/drawing/2014/main" id="{D5BFFACC-AA8B-287D-8979-C25C13963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81" y="742910"/>
            <a:ext cx="6724650" cy="5819775"/>
          </a:xfrm>
          <a:prstGeom prst="rect">
            <a:avLst/>
          </a:prstGeom>
        </p:spPr>
      </p:pic>
    </p:spTree>
    <p:extLst>
      <p:ext uri="{BB962C8B-B14F-4D97-AF65-F5344CB8AC3E}">
        <p14:creationId xmlns:p14="http://schemas.microsoft.com/office/powerpoint/2010/main" val="2319026544"/>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57577" y="306893"/>
            <a:ext cx="8577329" cy="5878532"/>
          </a:xfrm>
          <a:prstGeom prst="rect">
            <a:avLst/>
          </a:prstGeom>
        </p:spPr>
        <p:txBody>
          <a:bodyPr wrap="square">
            <a:spAutoFit/>
          </a:bodyPr>
          <a:lstStyle/>
          <a:p>
            <a:r>
              <a:rPr lang="fa-IR" sz="2400" b="1" dirty="0">
                <a:solidFill>
                  <a:srgbClr val="FF0000"/>
                </a:solidFill>
                <a:cs typeface="B Nazanin" panose="00000400000000000000" pitchFamily="2" charset="-78"/>
              </a:rPr>
              <a:t>تعریف حل مسئله</a:t>
            </a:r>
          </a:p>
          <a:p>
            <a:endParaRPr lang="fa-IR" sz="2000" dirty="0">
              <a:cs typeface="B Nazanin" panose="00000400000000000000" pitchFamily="2" charset="-78"/>
            </a:endParaRPr>
          </a:p>
          <a:p>
            <a:pPr algn="just"/>
            <a:r>
              <a:rPr lang="fa-IR" sz="2400" dirty="0">
                <a:cs typeface="B Nazanin" panose="00000400000000000000" pitchFamily="2" charset="-78"/>
              </a:rPr>
              <a:t>به فرایندی که فرد سعی می کند با کمک آن برای مسائل زندگی روزمره خویش راه حل های مؤثری پیدا کند حل مسئله گویند برای حل مسئله باید درباره راه حل های مختلف تصمیم گیری کرد. شما در طول زندگی همواره در حال تصمیم گیری هستید.</a:t>
            </a:r>
          </a:p>
          <a:p>
            <a:endParaRPr lang="fa-IR" sz="2000" dirty="0">
              <a:cs typeface="B Nazanin" panose="00000400000000000000" pitchFamily="2" charset="-78"/>
            </a:endParaRPr>
          </a:p>
          <a:p>
            <a:pPr algn="just"/>
            <a:r>
              <a:rPr lang="fa-IR" sz="2400" dirty="0">
                <a:cs typeface="B Nazanin" panose="00000400000000000000" pitchFamily="2" charset="-78"/>
              </a:rPr>
              <a:t>مثلاً برای اینکه پروژه های درس کار و فناوری را بهتر انجام دهید، چه اقدامی می کنید؟ چگونه محصول بهتری آماده کنید؟ در واقع با تصمیم گیری درباره چگونگی حل مسئله، برای حل آن برنامه ریزی می کنید. اگر خود را ملزم کنید که برای همه مراحل زندگی خود برنامه ریزی کنید، یاد می گیرید که قبل از اقدام به هر کاری درباره آن سنجیده و منطقی فکر کنید و آینده نگر باشید.</a:t>
            </a:r>
          </a:p>
          <a:p>
            <a:pPr algn="just"/>
            <a:endParaRPr lang="fa-IR" sz="2400" dirty="0">
              <a:cs typeface="B Nazanin" panose="00000400000000000000" pitchFamily="2" charset="-78"/>
            </a:endParaRPr>
          </a:p>
          <a:p>
            <a:pPr algn="just"/>
            <a:r>
              <a:rPr lang="fa-IR" sz="2400" dirty="0">
                <a:cs typeface="B Nazanin" panose="00000400000000000000" pitchFamily="2" charset="-78"/>
              </a:rPr>
              <a:t>برنامه ریزی قبل از انجام دادن هر کار باعث می شود که آن را با اعتماد به نفس و تسلط بیشتری شروع کنید و اگر در حین اجرا با مشکلی مواجه شوید می کوشید به جای سردرگمی، برای آن راه حل مناسبی پیدا کنید.</a:t>
            </a:r>
          </a:p>
          <a:p>
            <a:endParaRPr lang="fa-IR" sz="2400" dirty="0">
              <a:cs typeface="B Nazanin" panose="00000400000000000000" pitchFamily="2" charset="-78"/>
            </a:endParaRPr>
          </a:p>
        </p:txBody>
      </p:sp>
    </p:spTree>
    <p:extLst>
      <p:ext uri="{BB962C8B-B14F-4D97-AF65-F5344CB8AC3E}">
        <p14:creationId xmlns:p14="http://schemas.microsoft.com/office/powerpoint/2010/main" val="161511280"/>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186566" y="2675131"/>
            <a:ext cx="8714472" cy="1200329"/>
          </a:xfrm>
          <a:prstGeom prst="rect">
            <a:avLst/>
          </a:prstGeom>
        </p:spPr>
        <p:txBody>
          <a:bodyPr wrap="square">
            <a:spAutoFit/>
          </a:bodyPr>
          <a:lstStyle/>
          <a:p>
            <a:pPr algn="just"/>
            <a:r>
              <a:rPr lang="fa-IR" sz="2400" dirty="0">
                <a:cs typeface="B Nazanin" panose="00000400000000000000" pitchFamily="2" charset="-78"/>
              </a:rPr>
              <a:t>حل مسئله یک مهارت است و مانند هر مهارت دیگری می توان آن را هم یاد گرفت. با یادگیری مهارت حل مسئله، می توان یک مسئله ساده را خلّاقانه حل کرد که در سطح بالاتر، این حل مسئله، منجر به ابداع و اختراع جدیدی می شود</a:t>
            </a:r>
          </a:p>
        </p:txBody>
      </p:sp>
      <p:pic>
        <p:nvPicPr>
          <p:cNvPr id="2" name="Picture 1"/>
          <p:cNvPicPr>
            <a:picLocks noChangeAspect="1"/>
          </p:cNvPicPr>
          <p:nvPr/>
        </p:nvPicPr>
        <p:blipFill rotWithShape="1">
          <a:blip r:embed="rId3"/>
          <a:srcRect b="59336"/>
          <a:stretch/>
        </p:blipFill>
        <p:spPr>
          <a:xfrm>
            <a:off x="204151" y="3875460"/>
            <a:ext cx="4362388" cy="2641249"/>
          </a:xfrm>
          <a:prstGeom prst="rect">
            <a:avLst/>
          </a:prstGeom>
        </p:spPr>
      </p:pic>
      <p:pic>
        <p:nvPicPr>
          <p:cNvPr id="4" name="Picture 3"/>
          <p:cNvPicPr>
            <a:picLocks noChangeAspect="1"/>
          </p:cNvPicPr>
          <p:nvPr/>
        </p:nvPicPr>
        <p:blipFill>
          <a:blip r:embed="rId4"/>
          <a:stretch>
            <a:fillRect/>
          </a:stretch>
        </p:blipFill>
        <p:spPr>
          <a:xfrm>
            <a:off x="353005" y="414353"/>
            <a:ext cx="8381593" cy="1906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4291744"/>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Effect transition="in" filter="fade">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178390" y="326566"/>
            <a:ext cx="8714472" cy="1938992"/>
          </a:xfrm>
          <a:prstGeom prst="rect">
            <a:avLst/>
          </a:prstGeom>
        </p:spPr>
        <p:txBody>
          <a:bodyPr wrap="square">
            <a:spAutoFit/>
          </a:bodyPr>
          <a:lstStyle/>
          <a:p>
            <a:pPr algn="just"/>
            <a:r>
              <a:rPr lang="fa-IR" sz="2400" dirty="0">
                <a:cs typeface="B Nazanin" panose="00000400000000000000" pitchFamily="2" charset="-78"/>
              </a:rPr>
              <a:t>برای رسیدن به یک راه حل خوب بهتراست راه حل های متعددی برای مسئله پیدا کنید. تواناییِ یافتن راه حل های جدید و مناسب برای مسائل را خلاقیت، ابداع و نوآوری می گویند. همان طور که در کتاب ریاضی پایه هفتم خوانده اید، حل مسئله چهار مرحله دارد که در شکل مشاهده می کنید. در واقع، یک مسئله زمانی به راستی حل شده است که فرد بفهمد چه کرده است و چرا آن کارها برای به دست آوردن پاسخ درست، مناسب بوده است.</a:t>
            </a:r>
          </a:p>
        </p:txBody>
      </p:sp>
      <p:pic>
        <p:nvPicPr>
          <p:cNvPr id="2" name="Picture 1"/>
          <p:cNvPicPr>
            <a:picLocks noChangeAspect="1"/>
          </p:cNvPicPr>
          <p:nvPr/>
        </p:nvPicPr>
        <p:blipFill rotWithShape="1">
          <a:blip r:embed="rId3"/>
          <a:srcRect t="42069"/>
          <a:stretch/>
        </p:blipFill>
        <p:spPr>
          <a:xfrm>
            <a:off x="268546" y="3174887"/>
            <a:ext cx="3711026" cy="3200988"/>
          </a:xfrm>
          <a:prstGeom prst="rect">
            <a:avLst/>
          </a:prstGeom>
        </p:spPr>
      </p:pic>
      <p:sp>
        <p:nvSpPr>
          <p:cNvPr id="3" name="Rectangle 2"/>
          <p:cNvSpPr/>
          <p:nvPr/>
        </p:nvSpPr>
        <p:spPr>
          <a:xfrm>
            <a:off x="4146997" y="2468022"/>
            <a:ext cx="4745865" cy="3785652"/>
          </a:xfrm>
          <a:prstGeom prst="rect">
            <a:avLst/>
          </a:prstGeom>
        </p:spPr>
        <p:txBody>
          <a:bodyPr wrap="square">
            <a:spAutoFit/>
          </a:bodyPr>
          <a:lstStyle/>
          <a:p>
            <a:pPr algn="just"/>
            <a:r>
              <a:rPr lang="fa-IR" sz="2400" dirty="0">
                <a:cs typeface="B Nazanin" panose="00000400000000000000" pitchFamily="2" charset="-78"/>
              </a:rPr>
              <a:t>گاهی اوقات می توان به سادگی راه حل مسئله را تشخیص داد، مانند محاسبه مجموع دو عدد یا محاسبه مساحت یک دایره،اما اگر مسئله پیچیده باشد باید آن را به چند مسئله کوچک تر تقسیم کرد. به این ترتیب با حل زیرمسئله ها و کنار هم قرار دادن آن ها،امکان حل مسئله اصلی فراهم می شود. مثلاً برای درست کردن کیک تولد، مراحل تهیه کیک و خامه را به طور جداگانه انجام می دهید، سپس با روش مناسب با کیک و خامه آماده شده، کیک تولد را درست می کنید.</a:t>
            </a:r>
          </a:p>
        </p:txBody>
      </p:sp>
    </p:spTree>
    <p:extLst>
      <p:ext uri="{BB962C8B-B14F-4D97-AF65-F5344CB8AC3E}">
        <p14:creationId xmlns:p14="http://schemas.microsoft.com/office/powerpoint/2010/main" val="3751920006"/>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Effect transition="in" filter="fade">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06061" y="491181"/>
            <a:ext cx="8664263" cy="5047536"/>
          </a:xfrm>
          <a:prstGeom prst="rect">
            <a:avLst/>
          </a:prstGeom>
        </p:spPr>
        <p:txBody>
          <a:bodyPr wrap="square">
            <a:spAutoFit/>
          </a:bodyPr>
          <a:lstStyle/>
          <a:p>
            <a:pPr algn="just"/>
            <a:r>
              <a:rPr lang="fa-IR" sz="2300" dirty="0">
                <a:solidFill>
                  <a:srgbClr val="FF0000"/>
                </a:solidFill>
                <a:cs typeface="B Nazanin" panose="00000400000000000000" pitchFamily="2" charset="-78"/>
              </a:rPr>
              <a:t>مثال 1: </a:t>
            </a:r>
            <a:r>
              <a:rPr lang="fa-IR" sz="2300" dirty="0">
                <a:cs typeface="B Nazanin" panose="00000400000000000000" pitchFamily="2" charset="-78"/>
              </a:rPr>
              <a:t>مراحل طراحی و ساخت ساک دستی در کتاب کاروفناوری هفتم به صورت زیر آمده است.</a:t>
            </a:r>
          </a:p>
          <a:p>
            <a:pPr algn="just"/>
            <a:r>
              <a:rPr lang="fa-IR" sz="2300" dirty="0">
                <a:cs typeface="B Nazanin" panose="00000400000000000000" pitchFamily="2" charset="-78"/>
              </a:rPr>
              <a:t>1 </a:t>
            </a:r>
            <a:r>
              <a:rPr lang="fa-IR" sz="2300" dirty="0">
                <a:solidFill>
                  <a:srgbClr val="FF0000"/>
                </a:solidFill>
                <a:cs typeface="B Nazanin" panose="00000400000000000000" pitchFamily="2" charset="-78"/>
              </a:rPr>
              <a:t>تعریف نیاز. </a:t>
            </a:r>
            <a:r>
              <a:rPr lang="fa-IR" sz="2300" dirty="0">
                <a:cs typeface="B Nazanin" panose="00000400000000000000" pitchFamily="2" charset="-78"/>
              </a:rPr>
              <a:t>چرا ساک دستی را می خواهید و ........؛</a:t>
            </a:r>
          </a:p>
          <a:p>
            <a:pPr algn="just"/>
            <a:r>
              <a:rPr lang="fa-IR" sz="2300" dirty="0">
                <a:cs typeface="B Nazanin" panose="00000400000000000000" pitchFamily="2" charset="-78"/>
              </a:rPr>
              <a:t>2 </a:t>
            </a:r>
            <a:r>
              <a:rPr lang="fa-IR" sz="2300" dirty="0">
                <a:solidFill>
                  <a:srgbClr val="FF0000"/>
                </a:solidFill>
                <a:cs typeface="B Nazanin" panose="00000400000000000000" pitchFamily="2" charset="-78"/>
              </a:rPr>
              <a:t>بررسی نیاز و طرح مسئله. </a:t>
            </a:r>
            <a:r>
              <a:rPr lang="fa-IR" sz="2300" dirty="0">
                <a:cs typeface="B Nazanin" panose="00000400000000000000" pitchFamily="2" charset="-78"/>
              </a:rPr>
              <a:t>ساک دستی باید چقدر جا داشته باشد و چه وزنی را تحمل کند و.......؛</a:t>
            </a:r>
          </a:p>
          <a:p>
            <a:pPr algn="just"/>
            <a:r>
              <a:rPr lang="fa-IR" sz="2300" dirty="0">
                <a:cs typeface="B Nazanin" panose="00000400000000000000" pitchFamily="2" charset="-78"/>
              </a:rPr>
              <a:t>3 </a:t>
            </a:r>
            <a:r>
              <a:rPr lang="fa-IR" sz="2300" dirty="0">
                <a:solidFill>
                  <a:srgbClr val="FF0000"/>
                </a:solidFill>
                <a:cs typeface="B Nazanin" panose="00000400000000000000" pitchFamily="2" charset="-78"/>
              </a:rPr>
              <a:t>برنامه ریزی اجرای کار برای ساخت</a:t>
            </a:r>
            <a:r>
              <a:rPr lang="fa-IR" sz="2300" dirty="0">
                <a:cs typeface="B Nazanin" panose="00000400000000000000" pitchFamily="2" charset="-78"/>
              </a:rPr>
              <a:t>) پس از مطالعه و تحقیق جنس ساک را انتخاب کنید و.؛</a:t>
            </a:r>
          </a:p>
          <a:p>
            <a:pPr algn="just"/>
            <a:r>
              <a:rPr lang="fa-IR" sz="2300" dirty="0">
                <a:cs typeface="B Nazanin" panose="00000400000000000000" pitchFamily="2" charset="-78"/>
              </a:rPr>
              <a:t>4 </a:t>
            </a:r>
            <a:r>
              <a:rPr lang="fa-IR" sz="2300" dirty="0">
                <a:solidFill>
                  <a:srgbClr val="FF0000"/>
                </a:solidFill>
                <a:cs typeface="B Nazanin" panose="00000400000000000000" pitchFamily="2" charset="-78"/>
              </a:rPr>
              <a:t>بررسی اطلاعات.</a:t>
            </a:r>
            <a:r>
              <a:rPr lang="fa-IR" sz="2300" dirty="0">
                <a:cs typeface="B Nazanin" panose="00000400000000000000" pitchFamily="2" charset="-78"/>
              </a:rPr>
              <a:t> نمونه های ساک دستی از نظر اندازه، شکل و جنس را بررسی کنید؛</a:t>
            </a:r>
          </a:p>
          <a:p>
            <a:pPr algn="just"/>
            <a:r>
              <a:rPr lang="fa-IR" sz="2300" dirty="0">
                <a:cs typeface="B Nazanin" panose="00000400000000000000" pitchFamily="2" charset="-78"/>
              </a:rPr>
              <a:t>5  </a:t>
            </a:r>
            <a:r>
              <a:rPr lang="fa-IR" sz="2300" dirty="0">
                <a:solidFill>
                  <a:srgbClr val="FF0000"/>
                </a:solidFill>
                <a:cs typeface="B Nazanin" panose="00000400000000000000" pitchFamily="2" charset="-78"/>
              </a:rPr>
              <a:t>بررسی و ارائه راه حل ها </a:t>
            </a:r>
            <a:r>
              <a:rPr lang="fa-IR" sz="2300" dirty="0">
                <a:cs typeface="B Nazanin" panose="00000400000000000000" pitchFamily="2" charset="-78"/>
              </a:rPr>
              <a:t>) برای شکل، اندازه و جنس ساک چند پیشنهاد جدید بدهید؛</a:t>
            </a:r>
          </a:p>
          <a:p>
            <a:pPr algn="just"/>
            <a:r>
              <a:rPr lang="fa-IR" sz="2300" dirty="0">
                <a:cs typeface="B Nazanin" panose="00000400000000000000" pitchFamily="2" charset="-78"/>
              </a:rPr>
              <a:t>6 </a:t>
            </a:r>
            <a:r>
              <a:rPr lang="fa-IR" sz="2300" dirty="0">
                <a:solidFill>
                  <a:srgbClr val="FF0000"/>
                </a:solidFill>
                <a:cs typeface="B Nazanin" panose="00000400000000000000" pitchFamily="2" charset="-78"/>
              </a:rPr>
              <a:t>انتخاب راه حل</a:t>
            </a:r>
            <a:r>
              <a:rPr lang="fa-IR" sz="2300" dirty="0">
                <a:cs typeface="B Nazanin" panose="00000400000000000000" pitchFamily="2" charset="-78"/>
              </a:rPr>
              <a:t>) بر اساس اندازه، قیمت و قدرت تحمل، یک شکل و جنس نمونه مناسب را انتخاب و نقشه آن را ترسیم کنید)؛</a:t>
            </a:r>
          </a:p>
          <a:p>
            <a:pPr algn="just"/>
            <a:r>
              <a:rPr lang="fa-IR" sz="2300" dirty="0">
                <a:cs typeface="B Nazanin" panose="00000400000000000000" pitchFamily="2" charset="-78"/>
              </a:rPr>
              <a:t>7 </a:t>
            </a:r>
            <a:r>
              <a:rPr lang="fa-IR" sz="2300" dirty="0">
                <a:solidFill>
                  <a:srgbClr val="FF0000"/>
                </a:solidFill>
                <a:cs typeface="B Nazanin" panose="00000400000000000000" pitchFamily="2" charset="-78"/>
              </a:rPr>
              <a:t>تولید</a:t>
            </a:r>
            <a:r>
              <a:rPr lang="fa-IR" sz="2300" dirty="0">
                <a:cs typeface="B Nazanin" panose="00000400000000000000" pitchFamily="2" charset="-78"/>
              </a:rPr>
              <a:t> ) مواد و ابزار لازم برای ساخت یک نمونه را فراهم و ساخت ساک دستی را شروع کنید؛</a:t>
            </a:r>
          </a:p>
          <a:p>
            <a:pPr algn="just"/>
            <a:r>
              <a:rPr lang="fa-IR" sz="2300" dirty="0">
                <a:cs typeface="B Nazanin" panose="00000400000000000000" pitchFamily="2" charset="-78"/>
              </a:rPr>
              <a:t>8 </a:t>
            </a:r>
            <a:r>
              <a:rPr lang="fa-IR" sz="2300" dirty="0">
                <a:solidFill>
                  <a:srgbClr val="FF0000"/>
                </a:solidFill>
                <a:cs typeface="B Nazanin" panose="00000400000000000000" pitchFamily="2" charset="-78"/>
              </a:rPr>
              <a:t>آزمایش و بهبود </a:t>
            </a:r>
            <a:r>
              <a:rPr lang="fa-IR" sz="2300" dirty="0">
                <a:cs typeface="B Nazanin" panose="00000400000000000000" pitchFamily="2" charset="-78"/>
              </a:rPr>
              <a:t>) آزمایش و بررسی کار ساخته شده و این که آیا نیاز خانواده را برآورده است؟ ساک دستی ساخته شده را آزمایش کنید که ببینید آیا قدرت تحمل بار را دارد و............؛</a:t>
            </a:r>
          </a:p>
          <a:p>
            <a:pPr algn="just"/>
            <a:r>
              <a:rPr lang="fa-IR" sz="2300" dirty="0">
                <a:cs typeface="B Nazanin" panose="00000400000000000000" pitchFamily="2" charset="-78"/>
              </a:rPr>
              <a:t>9 </a:t>
            </a:r>
            <a:r>
              <a:rPr lang="fa-IR" sz="2300" dirty="0">
                <a:solidFill>
                  <a:srgbClr val="FF0000"/>
                </a:solidFill>
                <a:cs typeface="B Nazanin" panose="00000400000000000000" pitchFamily="2" charset="-78"/>
              </a:rPr>
              <a:t>ارائه و ثبت محصول </a:t>
            </a:r>
            <a:r>
              <a:rPr lang="fa-IR" sz="2300" dirty="0">
                <a:cs typeface="B Nazanin" panose="00000400000000000000" pitchFamily="2" charset="-78"/>
              </a:rPr>
              <a:t>) نمونه ساخته شده را ارائه و تحویل دهید.</a:t>
            </a:r>
          </a:p>
        </p:txBody>
      </p:sp>
    </p:spTree>
    <p:extLst>
      <p:ext uri="{BB962C8B-B14F-4D97-AF65-F5344CB8AC3E}">
        <p14:creationId xmlns:p14="http://schemas.microsoft.com/office/powerpoint/2010/main" val="57288607"/>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309095" y="368066"/>
            <a:ext cx="8525812" cy="4154984"/>
          </a:xfrm>
          <a:prstGeom prst="rect">
            <a:avLst/>
          </a:prstGeom>
        </p:spPr>
        <p:txBody>
          <a:bodyPr wrap="square">
            <a:spAutoFit/>
          </a:bodyPr>
          <a:lstStyle/>
          <a:p>
            <a:pPr algn="just"/>
            <a:r>
              <a:rPr lang="fa-IR" sz="2400" b="1" dirty="0">
                <a:solidFill>
                  <a:srgbClr val="FF0000"/>
                </a:solidFill>
                <a:cs typeface="B Nazanin" panose="00000400000000000000" pitchFamily="2" charset="-78"/>
              </a:rPr>
              <a:t>الگوریتم</a:t>
            </a:r>
          </a:p>
          <a:p>
            <a:pPr algn="just"/>
            <a:endParaRPr lang="fa-IR" sz="2400" dirty="0">
              <a:cs typeface="B Nazanin" panose="00000400000000000000" pitchFamily="2" charset="-78"/>
            </a:endParaRPr>
          </a:p>
          <a:p>
            <a:pPr algn="just"/>
            <a:r>
              <a:rPr lang="fa-IR" sz="2400" dirty="0">
                <a:cs typeface="B Nazanin" panose="00000400000000000000" pitchFamily="2" charset="-78"/>
              </a:rPr>
              <a:t>الگوریتم روشی گام به گام برای حل مسئله است. به هر دستورالعملی که مراحل انجام دادن کاری را با زبانی دقیق و با جزئیات کافی بیان نماید، به طوری که ترتیب مراحل و شرط خاتمه عملیات درآن کاملاً مشخص شده باشد الگوریتم گویند</a:t>
            </a:r>
          </a:p>
          <a:p>
            <a:pPr algn="just"/>
            <a:endParaRPr lang="fa-IR" sz="2000" dirty="0">
              <a:cs typeface="B Nazanin" panose="00000400000000000000" pitchFamily="2" charset="-78"/>
            </a:endParaRPr>
          </a:p>
          <a:p>
            <a:pPr algn="just"/>
            <a:r>
              <a:rPr lang="fa-IR" sz="2400" dirty="0">
                <a:cs typeface="B Nazanin" panose="00000400000000000000" pitchFamily="2" charset="-78"/>
              </a:rPr>
              <a:t>همه شما روزانه اموری را انجام می دهید که از نظام خاصی پیروی می کنند، مانند روش مصرف دارو ها تا از بین رفتن کامل علائم بیماری، روش تهیه یک کاردستی خاص، چگونگی رفتن به مدرسه. هر کدام از این امور با روش خاصی انجام می شوند. مثلاً تا از بین رفتن کامل علائم بیماری، روزی سه بار، هر بار یک قاشق مرباخوری از داروی تجویزی را در یک لیوان آب سرد حل و قبل از غذا میل می کنید.</a:t>
            </a:r>
          </a:p>
        </p:txBody>
      </p:sp>
      <p:pic>
        <p:nvPicPr>
          <p:cNvPr id="2" name="Picture 1"/>
          <p:cNvPicPr>
            <a:picLocks noChangeAspect="1"/>
          </p:cNvPicPr>
          <p:nvPr/>
        </p:nvPicPr>
        <p:blipFill>
          <a:blip r:embed="rId3"/>
          <a:stretch>
            <a:fillRect/>
          </a:stretch>
        </p:blipFill>
        <p:spPr>
          <a:xfrm>
            <a:off x="221986" y="4523051"/>
            <a:ext cx="6890141" cy="2095790"/>
          </a:xfrm>
          <a:prstGeom prst="rect">
            <a:avLst/>
          </a:prstGeom>
        </p:spPr>
      </p:pic>
    </p:spTree>
    <p:extLst>
      <p:ext uri="{BB962C8B-B14F-4D97-AF65-F5344CB8AC3E}">
        <p14:creationId xmlns:p14="http://schemas.microsoft.com/office/powerpoint/2010/main" val="3232207296"/>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18941" y="483977"/>
            <a:ext cx="8615967" cy="4708981"/>
          </a:xfrm>
          <a:prstGeom prst="rect">
            <a:avLst/>
          </a:prstGeom>
        </p:spPr>
        <p:txBody>
          <a:bodyPr wrap="square">
            <a:spAutoFit/>
          </a:bodyPr>
          <a:lstStyle/>
          <a:p>
            <a:pPr algn="just"/>
            <a:r>
              <a:rPr lang="fa-IR" sz="2800" b="1" dirty="0">
                <a:solidFill>
                  <a:srgbClr val="FF0000"/>
                </a:solidFill>
                <a:cs typeface="B Nazanin" panose="00000400000000000000" pitchFamily="2" charset="-78"/>
              </a:rPr>
              <a:t>تحقیق کنید</a:t>
            </a:r>
          </a:p>
          <a:p>
            <a:pPr algn="just"/>
            <a:endParaRPr lang="fa-IR" sz="2400" dirty="0">
              <a:cs typeface="B Nazanin" panose="00000400000000000000" pitchFamily="2" charset="-78"/>
            </a:endParaRPr>
          </a:p>
          <a:p>
            <a:pPr algn="just"/>
            <a:r>
              <a:rPr lang="fa-IR" sz="2800" dirty="0">
                <a:cs typeface="B Nazanin" panose="00000400000000000000" pitchFamily="2" charset="-78"/>
              </a:rPr>
              <a:t>در گروه خود با جست و جو در اینترنت، کتاب ها و منابع دیگر در مورد دانشمند ایرانی ابو جعفر محمد بن موسی الخوارزمی تحقیق کنید و نتایج تحقیق خود را در کلاس ارائه دهید.</a:t>
            </a:r>
          </a:p>
          <a:p>
            <a:pPr algn="just"/>
            <a:endParaRPr lang="fa-IR" sz="2800" dirty="0">
              <a:cs typeface="B Nazanin" panose="00000400000000000000" pitchFamily="2" charset="-78"/>
            </a:endParaRPr>
          </a:p>
          <a:p>
            <a:pPr algn="just"/>
            <a:r>
              <a:rPr lang="fa-IR" sz="2800" dirty="0">
                <a:cs typeface="B Nazanin" panose="00000400000000000000" pitchFamily="2" charset="-78"/>
              </a:rPr>
              <a:t>خوارزمی متولد 198 هجری قمری برابر 192 شمسی و 813 میلادی در خوارزم(خیوه کنونی) متولد شد و مؤلف کتب متعدد در نجوم و ریاضیات است. </a:t>
            </a:r>
          </a:p>
          <a:p>
            <a:pPr algn="just"/>
            <a:endParaRPr lang="fa-IR" sz="2800" dirty="0">
              <a:cs typeface="B Nazanin" panose="00000400000000000000" pitchFamily="2" charset="-78"/>
            </a:endParaRPr>
          </a:p>
          <a:p>
            <a:pPr algn="just"/>
            <a:r>
              <a:rPr lang="fa-IR" sz="2800" dirty="0">
                <a:cs typeface="B Nazanin" panose="00000400000000000000" pitchFamily="2" charset="-78"/>
              </a:rPr>
              <a:t>برای آشنایی کامل با زندگی این دانشمند وارد لینک زیر را شوید.</a:t>
            </a:r>
          </a:p>
          <a:p>
            <a:pPr algn="just"/>
            <a:endParaRPr lang="fa-IR" sz="2400" dirty="0">
              <a:cs typeface="B Nazanin" panose="00000400000000000000" pitchFamily="2" charset="-78"/>
            </a:endParaRPr>
          </a:p>
        </p:txBody>
      </p:sp>
    </p:spTree>
    <p:extLst>
      <p:ext uri="{BB962C8B-B14F-4D97-AF65-F5344CB8AC3E}">
        <p14:creationId xmlns:p14="http://schemas.microsoft.com/office/powerpoint/2010/main" val="55527458"/>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193183" y="400262"/>
            <a:ext cx="8715780" cy="6001643"/>
          </a:xfrm>
          <a:prstGeom prst="rect">
            <a:avLst/>
          </a:prstGeom>
        </p:spPr>
        <p:txBody>
          <a:bodyPr wrap="square">
            <a:spAutoFit/>
          </a:bodyPr>
          <a:lstStyle/>
          <a:p>
            <a:pPr algn="just"/>
            <a:r>
              <a:rPr lang="fa-IR" sz="2400" b="1" dirty="0">
                <a:solidFill>
                  <a:srgbClr val="FF0000"/>
                </a:solidFill>
                <a:cs typeface="B Nazanin" panose="00000400000000000000" pitchFamily="2" charset="-78"/>
              </a:rPr>
              <a:t>مثال 2 :</a:t>
            </a:r>
          </a:p>
          <a:p>
            <a:pPr algn="just"/>
            <a:endParaRPr lang="fa-IR" sz="2400" b="1" dirty="0">
              <a:solidFill>
                <a:srgbClr val="FF0000"/>
              </a:solidFill>
              <a:cs typeface="B Nazanin" panose="00000400000000000000" pitchFamily="2" charset="-78"/>
            </a:endParaRPr>
          </a:p>
          <a:p>
            <a:pPr algn="just"/>
            <a:r>
              <a:rPr lang="fa-IR" sz="2400" dirty="0">
                <a:cs typeface="B Nazanin" panose="00000400000000000000" pitchFamily="2" charset="-78"/>
              </a:rPr>
              <a:t> الگوریتم ذخیره یک فایل عکس با قالب </a:t>
            </a:r>
            <a:r>
              <a:rPr lang="en-US" sz="2400" dirty="0">
                <a:cs typeface="B Nazanin" panose="00000400000000000000" pitchFamily="2" charset="-78"/>
              </a:rPr>
              <a:t>jpg</a:t>
            </a:r>
            <a:r>
              <a:rPr lang="fa-IR" sz="2400" dirty="0">
                <a:cs typeface="B Nazanin" panose="00000400000000000000" pitchFamily="2" charset="-78"/>
              </a:rPr>
              <a:t> عرض 200 و ارتفاع 250 پیکسل به صورت زیر است: ،</a:t>
            </a:r>
          </a:p>
          <a:p>
            <a:pPr algn="just"/>
            <a:r>
              <a:rPr lang="fa-IR" sz="2400" dirty="0">
                <a:cs typeface="B Nazanin" panose="00000400000000000000" pitchFamily="2" charset="-78"/>
              </a:rPr>
              <a:t>1- شروع</a:t>
            </a:r>
          </a:p>
          <a:p>
            <a:pPr algn="just"/>
            <a:r>
              <a:rPr lang="fa-IR" sz="2400" dirty="0">
                <a:cs typeface="B Nazanin" panose="00000400000000000000" pitchFamily="2" charset="-78"/>
              </a:rPr>
              <a:t>2- برنامه نقاشی </a:t>
            </a:r>
            <a:r>
              <a:rPr lang="en-US" sz="2400" dirty="0">
                <a:cs typeface="B Nazanin" panose="00000400000000000000" pitchFamily="2" charset="-78"/>
              </a:rPr>
              <a:t>Paint</a:t>
            </a:r>
            <a:r>
              <a:rPr lang="fa-IR" sz="2400" dirty="0">
                <a:cs typeface="B Nazanin" panose="00000400000000000000" pitchFamily="2" charset="-78"/>
              </a:rPr>
              <a:t> را از مسیر </a:t>
            </a:r>
            <a:r>
              <a:rPr lang="en-US" sz="2400" dirty="0">
                <a:cs typeface="B Nazanin" panose="00000400000000000000" pitchFamily="2" charset="-78"/>
              </a:rPr>
              <a:t>Start → All programs → Accessories → Paint</a:t>
            </a:r>
            <a:r>
              <a:rPr lang="fa-IR" sz="2400" dirty="0">
                <a:cs typeface="B Nazanin" panose="00000400000000000000" pitchFamily="2" charset="-78"/>
              </a:rPr>
              <a:t> باز کنید</a:t>
            </a:r>
          </a:p>
          <a:p>
            <a:pPr algn="just"/>
            <a:r>
              <a:rPr lang="fa-IR" sz="2400" dirty="0">
                <a:cs typeface="B Nazanin" panose="00000400000000000000" pitchFamily="2" charset="-78"/>
              </a:rPr>
              <a:t>3- بعد از باز کردن برنامه نقاشی در سیستم عامل ویندوز 7 از منوی بازشو، گزینه </a:t>
            </a:r>
            <a:r>
              <a:rPr lang="en-US" sz="2400" dirty="0">
                <a:cs typeface="B Nazanin" panose="00000400000000000000" pitchFamily="2" charset="-78"/>
              </a:rPr>
              <a:t>Open</a:t>
            </a:r>
            <a:r>
              <a:rPr lang="fa-IR" sz="2400" dirty="0">
                <a:cs typeface="B Nazanin" panose="00000400000000000000" pitchFamily="2" charset="-78"/>
              </a:rPr>
              <a:t> را انتخاب و عکس خود را از مسیر ذخیره شده باز کنید.</a:t>
            </a:r>
          </a:p>
          <a:p>
            <a:pPr algn="just"/>
            <a:r>
              <a:rPr lang="fa-IR" sz="2400" dirty="0">
                <a:cs typeface="B Nazanin" panose="00000400000000000000" pitchFamily="2" charset="-78"/>
              </a:rPr>
              <a:t>4- از زبانه </a:t>
            </a:r>
            <a:r>
              <a:rPr lang="en-US" sz="2400" dirty="0">
                <a:cs typeface="B Nazanin" panose="00000400000000000000" pitchFamily="2" charset="-78"/>
              </a:rPr>
              <a:t>Home</a:t>
            </a:r>
            <a:r>
              <a:rPr lang="fa-IR" sz="2400" dirty="0">
                <a:cs typeface="B Nazanin" panose="00000400000000000000" pitchFamily="2" charset="-78"/>
              </a:rPr>
              <a:t> قسمت </a:t>
            </a:r>
            <a:r>
              <a:rPr lang="en-US" sz="2400" dirty="0">
                <a:cs typeface="B Nazanin" panose="00000400000000000000" pitchFamily="2" charset="-78"/>
              </a:rPr>
              <a:t>Image</a:t>
            </a:r>
            <a:r>
              <a:rPr lang="fa-IR" sz="2400" dirty="0">
                <a:cs typeface="B Nazanin" panose="00000400000000000000" pitchFamily="2" charset="-78"/>
              </a:rPr>
              <a:t> گزینه</a:t>
            </a:r>
            <a:r>
              <a:rPr lang="en-US" sz="2400" dirty="0">
                <a:cs typeface="B Nazanin" panose="00000400000000000000" pitchFamily="2" charset="-78"/>
              </a:rPr>
              <a:t>Resize </a:t>
            </a:r>
            <a:r>
              <a:rPr lang="fa-IR" sz="2400" dirty="0">
                <a:cs typeface="B Nazanin" panose="00000400000000000000" pitchFamily="2" charset="-78"/>
              </a:rPr>
              <a:t> را انتخاب کنید</a:t>
            </a:r>
          </a:p>
          <a:p>
            <a:pPr algn="just"/>
            <a:r>
              <a:rPr lang="fa-IR" sz="2400" dirty="0">
                <a:cs typeface="B Nazanin" panose="00000400000000000000" pitchFamily="2" charset="-78"/>
              </a:rPr>
              <a:t>5- در کادر محاوره ای باز شده، با انتخاب گزینه </a:t>
            </a:r>
            <a:r>
              <a:rPr lang="en-US" sz="2400" dirty="0">
                <a:cs typeface="B Nazanin" panose="00000400000000000000" pitchFamily="2" charset="-78"/>
              </a:rPr>
              <a:t>Pixels</a:t>
            </a:r>
            <a:r>
              <a:rPr lang="fa-IR" sz="2400" dirty="0">
                <a:cs typeface="B Nazanin" panose="00000400000000000000" pitchFamily="2" charset="-78"/>
              </a:rPr>
              <a:t> در کادر</a:t>
            </a:r>
            <a:r>
              <a:rPr lang="en-US" sz="2400" dirty="0">
                <a:cs typeface="B Nazanin" panose="00000400000000000000" pitchFamily="2" charset="-78"/>
              </a:rPr>
              <a:t>Horizontal</a:t>
            </a:r>
            <a:r>
              <a:rPr lang="fa-IR" sz="2400" dirty="0">
                <a:cs typeface="B Nazanin" panose="00000400000000000000" pitchFamily="2" charset="-78"/>
              </a:rPr>
              <a:t> عدد 200 و در کادر</a:t>
            </a:r>
            <a:r>
              <a:rPr lang="en-US" sz="2400" dirty="0">
                <a:cs typeface="B Nazanin" panose="00000400000000000000" pitchFamily="2" charset="-78"/>
              </a:rPr>
              <a:t>Vertical </a:t>
            </a:r>
            <a:r>
              <a:rPr lang="fa-IR" sz="2400" dirty="0">
                <a:cs typeface="B Nazanin" panose="00000400000000000000" pitchFamily="2" charset="-78"/>
              </a:rPr>
              <a:t>عدد 250 را درج و سپس دکمه </a:t>
            </a:r>
            <a:r>
              <a:rPr lang="en-US" sz="2400" dirty="0">
                <a:cs typeface="B Nazanin" panose="00000400000000000000" pitchFamily="2" charset="-78"/>
              </a:rPr>
              <a:t>Ok</a:t>
            </a:r>
            <a:r>
              <a:rPr lang="fa-IR" sz="2400" dirty="0">
                <a:cs typeface="B Nazanin" panose="00000400000000000000" pitchFamily="2" charset="-78"/>
              </a:rPr>
              <a:t> را کلیک کنید. </a:t>
            </a:r>
          </a:p>
          <a:p>
            <a:pPr algn="just"/>
            <a:r>
              <a:rPr lang="fa-IR" sz="2400" dirty="0">
                <a:cs typeface="B Nazanin" panose="00000400000000000000" pitchFamily="2" charset="-78"/>
              </a:rPr>
              <a:t>6- از منوی بازشو، گزینه</a:t>
            </a:r>
            <a:r>
              <a:rPr lang="en-US" sz="2400" dirty="0">
                <a:cs typeface="B Nazanin" panose="00000400000000000000" pitchFamily="2" charset="-78"/>
              </a:rPr>
              <a:t>Save As </a:t>
            </a:r>
            <a:r>
              <a:rPr lang="fa-IR" sz="2400" dirty="0">
                <a:cs typeface="B Nazanin" panose="00000400000000000000" pitchFamily="2" charset="-78"/>
              </a:rPr>
              <a:t> و سپس </a:t>
            </a:r>
            <a:r>
              <a:rPr lang="en-US" sz="2400" dirty="0">
                <a:cs typeface="B Nazanin" panose="00000400000000000000" pitchFamily="2" charset="-78"/>
              </a:rPr>
              <a:t>JPEG</a:t>
            </a:r>
            <a:r>
              <a:rPr lang="fa-IR" sz="2400" dirty="0">
                <a:cs typeface="B Nazanin" panose="00000400000000000000" pitchFamily="2" charset="-78"/>
              </a:rPr>
              <a:t> را انتخاب کنید و در کادر محاوره ای باز شده در قسمت </a:t>
            </a:r>
            <a:r>
              <a:rPr lang="en-US" sz="2400" dirty="0">
                <a:cs typeface="B Nazanin" panose="00000400000000000000" pitchFamily="2" charset="-78"/>
              </a:rPr>
              <a:t> Filename</a:t>
            </a:r>
            <a:r>
              <a:rPr lang="fa-IR" sz="2400" dirty="0">
                <a:cs typeface="B Nazanin" panose="00000400000000000000" pitchFamily="2" charset="-78"/>
              </a:rPr>
              <a:t>نام مورد نظر خود را بنویسید و دکمه </a:t>
            </a:r>
            <a:r>
              <a:rPr lang="en-US" sz="2400" dirty="0">
                <a:cs typeface="B Nazanin" panose="00000400000000000000" pitchFamily="2" charset="-78"/>
              </a:rPr>
              <a:t> Save</a:t>
            </a:r>
            <a:r>
              <a:rPr lang="fa-IR" sz="2400" dirty="0">
                <a:cs typeface="B Nazanin" panose="00000400000000000000" pitchFamily="2" charset="-78"/>
              </a:rPr>
              <a:t>را کلیک کنید. </a:t>
            </a:r>
          </a:p>
          <a:p>
            <a:pPr algn="just"/>
            <a:r>
              <a:rPr lang="fa-IR" sz="2400" dirty="0">
                <a:cs typeface="B Nazanin" panose="00000400000000000000" pitchFamily="2" charset="-78"/>
              </a:rPr>
              <a:t>7- با انتخاب گزینه </a:t>
            </a:r>
            <a:r>
              <a:rPr lang="en-US" sz="2400" dirty="0">
                <a:cs typeface="B Nazanin" panose="00000400000000000000" pitchFamily="2" charset="-78"/>
              </a:rPr>
              <a:t>Exit</a:t>
            </a:r>
            <a:r>
              <a:rPr lang="fa-IR" sz="2400" dirty="0">
                <a:cs typeface="B Nazanin" panose="00000400000000000000" pitchFamily="2" charset="-78"/>
              </a:rPr>
              <a:t> از منوی بازشو، از برنامه نقاشی خارج شوید</a:t>
            </a:r>
          </a:p>
          <a:p>
            <a:pPr algn="just"/>
            <a:r>
              <a:rPr lang="fa-IR" sz="2400" dirty="0">
                <a:cs typeface="B Nazanin" panose="00000400000000000000" pitchFamily="2" charset="-78"/>
              </a:rPr>
              <a:t>8- پایان</a:t>
            </a:r>
          </a:p>
        </p:txBody>
      </p:sp>
    </p:spTree>
    <p:extLst>
      <p:ext uri="{BB962C8B-B14F-4D97-AF65-F5344CB8AC3E}">
        <p14:creationId xmlns:p14="http://schemas.microsoft.com/office/powerpoint/2010/main" val="206860060"/>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rganic">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0.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3.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4.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5.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6.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7.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8.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9.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0.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3.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4.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5.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6.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7.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8.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9.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263</TotalTime>
  <Words>2608</Words>
  <Application>Microsoft Office PowerPoint</Application>
  <PresentationFormat>On-screen Show (4:3)</PresentationFormat>
  <Paragraphs>163</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Garamond</vt:lpstr>
      <vt:lpstr>B Nazanin</vt:lpstr>
      <vt:lpstr>Arial</vt:lpstr>
      <vt:lpstr>Corbel</vt:lpstr>
      <vt:lpstr>Calibri</vt:lpstr>
      <vt:lpstr>Baasem</vt:lpstr>
      <vt:lpstr>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01-algorithm-suherfe.blog.ir</dc:title>
  <dc:subject>01-algorithm-suherfe.blog.ir</dc:subject>
  <dc:creator>suherfe.blog.ir</dc:creator>
  <cp:keywords>01-algorithm-suherfe.blog.ir</cp:keywords>
  <dc:description>01-algorithm-suherfe.blog.ir</dc:description>
  <cp:lastModifiedBy>HP</cp:lastModifiedBy>
  <cp:revision>121</cp:revision>
  <dcterms:created xsi:type="dcterms:W3CDTF">2020-01-09T14:02:22Z</dcterms:created>
  <dcterms:modified xsi:type="dcterms:W3CDTF">2024-09-06T14:09:03Z</dcterms:modified>
  <cp:category>01-algorithm-suherfe.blog.ir</cp:category>
  <cp:version>9-1</cp:version>
</cp:coreProperties>
</file>