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06" r:id="rId1"/>
    <p:sldMasterId id="2147483991" r:id="rId2"/>
  </p:sldMasterIdLst>
  <p:notesMasterIdLst>
    <p:notesMasterId r:id="rId33"/>
  </p:notesMasterIdLst>
  <p:sldIdLst>
    <p:sldId id="301" r:id="rId3"/>
    <p:sldId id="288" r:id="rId4"/>
    <p:sldId id="258" r:id="rId5"/>
    <p:sldId id="290" r:id="rId6"/>
    <p:sldId id="306" r:id="rId7"/>
    <p:sldId id="260" r:id="rId8"/>
    <p:sldId id="307" r:id="rId9"/>
    <p:sldId id="261" r:id="rId10"/>
    <p:sldId id="26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91" r:id="rId28"/>
    <p:sldId id="281" r:id="rId29"/>
    <p:sldId id="283" r:id="rId30"/>
    <p:sldId id="284" r:id="rId31"/>
    <p:sldId id="285" r:id="rId32"/>
  </p:sldIdLst>
  <p:sldSz cx="9144000" cy="6858000" type="screen4x3"/>
  <p:notesSz cx="6858000" cy="9144000"/>
  <p:embeddedFontLst>
    <p:embeddedFont>
      <p:font typeface="B Nazanin" panose="00000400000000000000" pitchFamily="2" charset="-78"/>
      <p:regular r:id="rId34"/>
      <p:bold r:id="rId35"/>
    </p:embeddedFont>
    <p:embeddedFont>
      <p:font typeface="Corbel" panose="020B0503020204020204" pitchFamily="34" charset="0"/>
      <p:regular r:id="rId36"/>
      <p:bold r:id="rId37"/>
      <p:italic r:id="rId38"/>
      <p:boldItalic r:id="rId39"/>
    </p:embeddedFont>
    <p:embeddedFont>
      <p:font typeface="Garamond" panose="02020404030301010803" pitchFamily="18" charset="0"/>
      <p:regular r:id="rId40"/>
      <p:bold r:id="rId41"/>
      <p:italic r:id="rId42"/>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142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0F00F55-62F8-4330-A9B5-CD64E5B8C84A}" type="datetimeFigureOut">
              <a:rPr lang="fa-IR" smtClean="0"/>
              <a:t>11/03/1446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1A7CC67A-B179-4196-9A4D-6D7F0740B900}" type="slidenum">
              <a:rPr lang="fa-IR" smtClean="0"/>
              <a:t>‹#›</a:t>
            </a:fld>
            <a:endParaRPr lang="fa-IR"/>
          </a:p>
        </p:txBody>
      </p:sp>
    </p:spTree>
    <p:extLst>
      <p:ext uri="{BB962C8B-B14F-4D97-AF65-F5344CB8AC3E}">
        <p14:creationId xmlns:p14="http://schemas.microsoft.com/office/powerpoint/2010/main" val="344141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2229C25-C6B3-4933-8DCD-1C9E5F5EC9DC}" type="slidenum">
              <a:rPr lang="fa-IR" smtClean="0"/>
              <a:t>‹#›</a:t>
            </a:fld>
            <a:endParaRPr lang="fa-I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85088"/>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934331714"/>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806210348"/>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71685478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90232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874387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956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13289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2536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658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44922626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525158624"/>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82778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793182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740255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998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403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267932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659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92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838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26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749215"/>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013591516"/>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11/03/1446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197949035"/>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11/03/1446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614889147"/>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11/03/1446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86594536"/>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28473620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768638991"/>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jp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a-I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89716649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ransition spd="slow">
    <p:random/>
  </p:transition>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40382016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hyperlink" Target="http://suherfe.blog.ir/post/Bricsys.Bricsca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hemeOverride" Target="../theme/themeOverride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hemeOverride" Target="../theme/themeOverride12.xml"/><Relationship Id="rId5" Type="http://schemas.openxmlformats.org/officeDocument/2006/relationships/hyperlink" Target="http://s3.picofile.com/file/8372180350/_Naqsh_2_suherfe_blog_ir.dwg.html"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hemeOverride" Target="../theme/themeOverride1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hemeOverride" Target="../theme/themeOverride1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s4.picofile.com/file/8372180584/tarsim3_suherfe_blog_ir.dwg.html" TargetMode="External"/><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5.picofile.com/file/8372180300/_kashi_suherfe_blog_ir_2.dwg.html" TargetMode="External"/><Relationship Id="rId2" Type="http://schemas.openxmlformats.org/officeDocument/2006/relationships/slideLayout" Target="../slideLayouts/slideLayout6.xml"/><Relationship Id="rId1" Type="http://schemas.openxmlformats.org/officeDocument/2006/relationships/themeOverride" Target="../theme/themeOverride23.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hemeOverride" Target="../theme/themeOverride25.xml"/><Relationship Id="rId6" Type="http://schemas.openxmlformats.org/officeDocument/2006/relationships/image" Target="../media/image10.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5"/>
          </a:lnRef>
          <a:fillRef idx="1">
            <a:schemeClr val="lt1"/>
          </a:fillRef>
          <a:effectRef idx="0">
            <a:schemeClr val="accent5"/>
          </a:effectRef>
          <a:fontRef idx="minor">
            <a:schemeClr val="dk1"/>
          </a:fontRef>
        </p:style>
        <p:txBody>
          <a:bodyPr rtlCol="1" anchor="ctr"/>
          <a:lstStyle/>
          <a:p>
            <a:pPr lvl="0" algn="ctr" defTabSz="342892" rtl="0">
              <a:defRPr/>
            </a:pPr>
            <a:r>
              <a:rPr lang="fa-IR" sz="6600" dirty="0">
                <a:solidFill>
                  <a:srgbClr val="C00000"/>
                </a:solidFill>
                <a:latin typeface="Baasem" panose="020B7200000000000000" pitchFamily="34" charset="0"/>
                <a:cs typeface="B Titr" panose="00000700000000000000" pitchFamily="2" charset="-78"/>
              </a:rPr>
              <a:t>پاورپوینت</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 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7200" b="0" i="0" u="none" strike="noStrike" kern="1200" cap="none" spc="0" normalizeH="0" baseline="0" noProof="0" dirty="0">
                <a:ln>
                  <a:noFill/>
                </a:ln>
                <a:solidFill>
                  <a:srgbClr val="FF0000"/>
                </a:solidFill>
                <a:effectLst/>
                <a:uLnTx/>
                <a:uFillTx/>
                <a:latin typeface="Baasem" panose="020B7200000000000000" pitchFamily="34" charset="0"/>
                <a:ea typeface="+mn-ea"/>
                <a:cs typeface="B Titr" panose="00000700000000000000" pitchFamily="2" charset="-78"/>
              </a:rPr>
              <a:t>ترسیم با رایانه</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chemeClr val="accent1">
                    <a:lumMod val="60000"/>
                    <a:lumOff val="40000"/>
                  </a:schemeClr>
                </a:solidFill>
                <a:effectLst/>
                <a:uLnTx/>
                <a:uFillTx/>
                <a:latin typeface="Baasem" panose="020B7200000000000000" pitchFamily="34" charset="0"/>
                <a:ea typeface="+mn-ea"/>
                <a:cs typeface="B Titr" panose="00000700000000000000" pitchFamily="2" charset="-78"/>
              </a:rPr>
              <a:t>کاروفناوری نهم</a:t>
            </a:r>
          </a:p>
          <a:p>
            <a:pPr marL="0" marR="0" lvl="0" indent="0" algn="ctr" defTabSz="342892" rtl="1"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srgbClr val="000000"/>
              </a:solidFill>
              <a:effectLst/>
              <a:uLnTx/>
              <a:uFillTx/>
              <a:latin typeface="Garamond" panose="02020404030301010803"/>
              <a:ea typeface="+mn-ea"/>
              <a:cs typeface="B Titr" panose="00000700000000000000" pitchFamily="2" charset="-78"/>
            </a:endParaRPr>
          </a:p>
        </p:txBody>
      </p:sp>
      <p:pic>
        <p:nvPicPr>
          <p:cNvPr id="7" name="Picture 6">
            <a:extLst>
              <a:ext uri="{FF2B5EF4-FFF2-40B4-BE49-F238E27FC236}">
                <a16:creationId xmlns:a16="http://schemas.microsoft.com/office/drawing/2014/main" id="{64F01E00-5509-FCB0-627D-8278BE5093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3512" y="5254048"/>
            <a:ext cx="1948143" cy="602426"/>
          </a:xfrm>
          <a:prstGeom prst="rect">
            <a:avLst/>
          </a:prstGeom>
        </p:spPr>
      </p:pic>
    </p:spTree>
    <p:extLst>
      <p:ext uri="{BB962C8B-B14F-4D97-AF65-F5344CB8AC3E}">
        <p14:creationId xmlns:p14="http://schemas.microsoft.com/office/powerpoint/2010/main" val="148472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7578" y="373487"/>
            <a:ext cx="8537308" cy="2073499"/>
          </a:xfrm>
        </p:spPr>
        <p:txBody>
          <a:bodyPr>
            <a:normAutofit/>
          </a:bodyPr>
          <a:lstStyle/>
          <a:p>
            <a:pPr algn="r">
              <a:lnSpc>
                <a:spcPct val="107000"/>
              </a:lnSpc>
              <a:spcAft>
                <a:spcPts val="600"/>
              </a:spcAft>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چگونگی ترسیم شکل های ساده</a:t>
            </a:r>
            <a:b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br>
            <a:br>
              <a:rPr lang="en-US" sz="2000"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با استفاده از ابزار خط ، دایره و کمان می توان شکل های ساده هندسی ترسیم کرد (جدول3-2).</a:t>
            </a:r>
            <a:br>
              <a:rPr lang="en-US" sz="2400" dirty="0">
                <a:solidFill>
                  <a:schemeClr val="tx1"/>
                </a:solidFill>
                <a:latin typeface="Calibri" panose="020F0502020204030204" pitchFamily="34" charset="0"/>
                <a:ea typeface="Calibri" panose="020F0502020204030204" pitchFamily="34" charset="0"/>
                <a:cs typeface="B Nazanin" panose="00000400000000000000" pitchFamily="2" charset="-78"/>
              </a:rPr>
            </a:br>
            <a:endParaRPr lang="fa-IR" sz="2400" dirty="0">
              <a:solidFill>
                <a:schemeClr val="tx1"/>
              </a:solidFill>
              <a:cs typeface="B Nazanin"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614" y="2084221"/>
            <a:ext cx="7584271" cy="3801305"/>
          </a:xfrm>
          <a:prstGeom prst="rect">
            <a:avLst/>
          </a:prstGeom>
        </p:spPr>
      </p:pic>
      <p:sp>
        <p:nvSpPr>
          <p:cNvPr id="4" name="TextBox 3"/>
          <p:cNvSpPr txBox="1"/>
          <p:nvPr/>
        </p:nvSpPr>
        <p:spPr>
          <a:xfrm>
            <a:off x="4360658" y="5988558"/>
            <a:ext cx="4434227" cy="461665"/>
          </a:xfrm>
          <a:prstGeom prst="rect">
            <a:avLst/>
          </a:prstGeom>
          <a:noFill/>
        </p:spPr>
        <p:txBody>
          <a:bodyPr wrap="none" rtlCol="1">
            <a:spAutoFit/>
          </a:bodyPr>
          <a:lstStyle/>
          <a:p>
            <a:r>
              <a:rPr lang="fa-IR" sz="2400" dirty="0">
                <a:cs typeface="B Nazanin" panose="00000400000000000000" pitchFamily="2" charset="-78"/>
              </a:rPr>
              <a:t>جدول برخی ابزار های ترسیم شکل های ساده</a:t>
            </a:r>
          </a:p>
        </p:txBody>
      </p:sp>
    </p:spTree>
    <p:extLst>
      <p:ext uri="{BB962C8B-B14F-4D97-AF65-F5344CB8AC3E}">
        <p14:creationId xmlns:p14="http://schemas.microsoft.com/office/powerpoint/2010/main" val="2240771732"/>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44" y="2981459"/>
            <a:ext cx="3468295" cy="3593511"/>
          </a:xfrm>
          <a:prstGeom prst="rect">
            <a:avLst/>
          </a:prstGeom>
        </p:spPr>
      </p:pic>
      <p:sp>
        <p:nvSpPr>
          <p:cNvPr id="3" name="Text Placeholder 2"/>
          <p:cNvSpPr>
            <a:spLocks noGrp="1"/>
          </p:cNvSpPr>
          <p:nvPr>
            <p:ph type="body" idx="4294967295"/>
          </p:nvPr>
        </p:nvSpPr>
        <p:spPr>
          <a:xfrm>
            <a:off x="240820" y="390704"/>
            <a:ext cx="8619845" cy="2906288"/>
          </a:xfrm>
        </p:spPr>
        <p:txBody>
          <a:bodyPr>
            <a:noAutofit/>
          </a:bodyPr>
          <a:lstStyle/>
          <a:p>
            <a:pPr marL="34290" indent="0" algn="just">
              <a:lnSpc>
                <a:spcPct val="107000"/>
              </a:lnSpc>
              <a:spcAft>
                <a:spcPts val="600"/>
              </a:spcAft>
              <a:buNone/>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کارکلاسی</a:t>
            </a:r>
            <a:endParaRPr lang="en-US" sz="24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marL="34290" indent="0" algn="just">
              <a:buNone/>
            </a:pP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پرونده ای با نام ترسیم - 1 را باز کنید و هماند فیلم ، شکل های رو به رو را بدون اندازه ترسیم و آن را ذخیره نمایید( شکل4-2).</a:t>
            </a:r>
          </a:p>
          <a:p>
            <a:pPr marL="34290" indent="0" algn="just">
              <a:buNone/>
            </a:pPr>
            <a:endParaRPr lang="fa-IR" sz="2400" b="1" dirty="0">
              <a:solidFill>
                <a:schemeClr val="tx1"/>
              </a:solidFill>
              <a:latin typeface="Calibri" panose="020F0502020204030204" pitchFamily="34" charset="0"/>
              <a:cs typeface="B Nazanin" panose="00000400000000000000" pitchFamily="2" charset="-78"/>
            </a:endParaRPr>
          </a:p>
          <a:p>
            <a:pPr marL="34290" indent="0" algn="just">
              <a:buNone/>
            </a:pPr>
            <a:r>
              <a:rPr lang="fa-IR" sz="2400" b="1" dirty="0">
                <a:solidFill>
                  <a:schemeClr val="tx1"/>
                </a:solidFill>
                <a:latin typeface="Calibri" panose="020F0502020204030204" pitchFamily="34" charset="0"/>
                <a:cs typeface="B Nazanin" panose="00000400000000000000" pitchFamily="2" charset="-78"/>
                <a:hlinkClick r:id="rId4"/>
              </a:rPr>
              <a:t>دانلود فیلم ترسیم این کارکلاسی</a:t>
            </a:r>
            <a:endParaRPr lang="fa-IR" sz="2400" b="1" dirty="0">
              <a:solidFill>
                <a:schemeClr val="tx1"/>
              </a:solidFill>
              <a:latin typeface="Calibri" panose="020F0502020204030204" pitchFamily="34" charset="0"/>
              <a:cs typeface="B Nazanin" panose="00000400000000000000" pitchFamily="2" charset="-78"/>
            </a:endParaRPr>
          </a:p>
        </p:txBody>
      </p:sp>
      <p:sp>
        <p:nvSpPr>
          <p:cNvPr id="7" name="TextBox 6"/>
          <p:cNvSpPr txBox="1"/>
          <p:nvPr/>
        </p:nvSpPr>
        <p:spPr>
          <a:xfrm>
            <a:off x="2833352" y="3105193"/>
            <a:ext cx="6027313" cy="1277850"/>
          </a:xfrm>
          <a:prstGeom prst="rect">
            <a:avLst/>
          </a:prstGeom>
          <a:noFill/>
        </p:spPr>
        <p:txBody>
          <a:bodyPr wrap="square" rtlCol="1">
            <a:spAutoFit/>
          </a:bodyPr>
          <a:lstStyle/>
          <a:p>
            <a:pPr algn="just">
              <a:lnSpc>
                <a:spcPct val="107000"/>
              </a:lnSpc>
              <a:spcAft>
                <a:spcPts val="600"/>
              </a:spcAft>
            </a:pPr>
            <a: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t>راهنمایی</a:t>
            </a:r>
            <a:r>
              <a:rPr lang="fa-IR" sz="2400" dirty="0">
                <a:latin typeface="Calibri" panose="020F0502020204030204" pitchFamily="34" charset="0"/>
                <a:ea typeface="Calibri" panose="020F0502020204030204" pitchFamily="34" charset="0"/>
                <a:cs typeface="B Nazanin" panose="00000400000000000000" pitchFamily="2" charset="-78"/>
              </a:rPr>
              <a:t> : در قسمت الف برای ترسیم خط از نقطه </a:t>
            </a:r>
            <a:r>
              <a:rPr lang="en-US" sz="2400" dirty="0">
                <a:latin typeface="Calibri" panose="020F0502020204030204" pitchFamily="34" charset="0"/>
                <a:ea typeface="Calibri" panose="020F0502020204030204" pitchFamily="34" charset="0"/>
                <a:cs typeface="B Nazanin" panose="00000400000000000000" pitchFamily="2" charset="-78"/>
              </a:rPr>
              <a:t>D</a:t>
            </a:r>
            <a:r>
              <a:rPr lang="fa-IR" sz="2400" dirty="0">
                <a:latin typeface="Calibri" panose="020F0502020204030204" pitchFamily="34" charset="0"/>
                <a:ea typeface="Calibri" panose="020F0502020204030204" pitchFamily="34" charset="0"/>
                <a:cs typeface="B Nazanin" panose="00000400000000000000" pitchFamily="2" charset="-78"/>
              </a:rPr>
              <a:t> به </a:t>
            </a:r>
            <a:r>
              <a:rPr lang="en-US" sz="2400" dirty="0">
                <a:latin typeface="Calibri" panose="020F0502020204030204" pitchFamily="34" charset="0"/>
                <a:ea typeface="Calibri" panose="020F0502020204030204" pitchFamily="34" charset="0"/>
                <a:cs typeface="B Nazanin" panose="00000400000000000000" pitchFamily="2" charset="-78"/>
              </a:rPr>
              <a:t>E</a:t>
            </a:r>
            <a:r>
              <a:rPr lang="fa-IR" sz="2400" dirty="0">
                <a:latin typeface="Calibri" panose="020F0502020204030204" pitchFamily="34" charset="0"/>
                <a:ea typeface="Calibri" panose="020F0502020204030204" pitchFamily="34" charset="0"/>
                <a:cs typeface="B Nazanin" panose="00000400000000000000" pitchFamily="2" charset="-78"/>
              </a:rPr>
              <a:t> در خط فرمان از دستور </a:t>
            </a:r>
            <a:r>
              <a:rPr lang="en-US" sz="2400" dirty="0">
                <a:latin typeface="Calibri" panose="020F0502020204030204" pitchFamily="34" charset="0"/>
                <a:ea typeface="Calibri" panose="020F0502020204030204" pitchFamily="34" charset="0"/>
                <a:cs typeface="B Nazanin" panose="00000400000000000000" pitchFamily="2" charset="-78"/>
              </a:rPr>
              <a:t>60</a:t>
            </a:r>
            <a:r>
              <a:rPr lang="fa-IR" sz="2400" dirty="0">
                <a:latin typeface="Calibri" panose="020F0502020204030204" pitchFamily="34" charset="0"/>
                <a:ea typeface="Calibri" panose="020F0502020204030204" pitchFamily="34" charset="0"/>
                <a:cs typeface="B Nazanin" panose="00000400000000000000" pitchFamily="2" charset="-78"/>
              </a:rPr>
              <a:t>&gt;</a:t>
            </a:r>
            <a:r>
              <a:rPr lang="en-US" sz="2400" dirty="0">
                <a:latin typeface="Calibri" panose="020F0502020204030204" pitchFamily="34" charset="0"/>
                <a:ea typeface="Calibri" panose="020F0502020204030204" pitchFamily="34" charset="0"/>
                <a:cs typeface="B Nazanin" panose="00000400000000000000" pitchFamily="2" charset="-78"/>
              </a:rPr>
              <a:t>20</a:t>
            </a:r>
            <a:r>
              <a:rPr lang="fa-IR" sz="2400" dirty="0">
                <a:latin typeface="Calibri" panose="020F0502020204030204" pitchFamily="34" charset="0"/>
                <a:ea typeface="Calibri" panose="020F0502020204030204" pitchFamily="34" charset="0"/>
                <a:cs typeface="B Nazanin" panose="00000400000000000000" pitchFamily="2" charset="-78"/>
              </a:rPr>
              <a:t>@ و در قسمت ب برای ترسیم خط از نقطه </a:t>
            </a:r>
            <a:r>
              <a:rPr lang="en-US" sz="2400" dirty="0">
                <a:latin typeface="Calibri" panose="020F0502020204030204" pitchFamily="34" charset="0"/>
                <a:ea typeface="Calibri" panose="020F0502020204030204" pitchFamily="34" charset="0"/>
                <a:cs typeface="B Nazanin" panose="00000400000000000000" pitchFamily="2" charset="-78"/>
              </a:rPr>
              <a:t>C</a:t>
            </a:r>
            <a:r>
              <a:rPr lang="fa-IR" sz="2400" dirty="0">
                <a:latin typeface="Calibri" panose="020F0502020204030204" pitchFamily="34" charset="0"/>
                <a:ea typeface="Calibri" panose="020F0502020204030204" pitchFamily="34" charset="0"/>
                <a:cs typeface="B Nazanin" panose="00000400000000000000" pitchFamily="2" charset="-78"/>
              </a:rPr>
              <a:t> به </a:t>
            </a:r>
            <a:r>
              <a:rPr lang="en-US" sz="2400" dirty="0">
                <a:latin typeface="Calibri" panose="020F0502020204030204" pitchFamily="34" charset="0"/>
                <a:ea typeface="Calibri" panose="020F0502020204030204" pitchFamily="34" charset="0"/>
                <a:cs typeface="B Nazanin" panose="00000400000000000000" pitchFamily="2" charset="-78"/>
              </a:rPr>
              <a:t>D</a:t>
            </a:r>
            <a:r>
              <a:rPr lang="fa-IR" sz="2400" dirty="0">
                <a:latin typeface="Calibri" panose="020F0502020204030204" pitchFamily="34" charset="0"/>
                <a:ea typeface="Calibri" panose="020F0502020204030204" pitchFamily="34" charset="0"/>
                <a:cs typeface="B Nazanin" panose="00000400000000000000" pitchFamily="2" charset="-78"/>
              </a:rPr>
              <a:t> از دستور </a:t>
            </a:r>
            <a:r>
              <a:rPr lang="en-US" sz="2400" dirty="0">
                <a:latin typeface="Calibri" panose="020F0502020204030204" pitchFamily="34" charset="0"/>
                <a:ea typeface="Calibri" panose="020F0502020204030204" pitchFamily="34" charset="0"/>
                <a:cs typeface="B Nazanin" panose="00000400000000000000" pitchFamily="2" charset="-78"/>
              </a:rPr>
              <a:t>50</a:t>
            </a:r>
            <a:r>
              <a:rPr lang="fa-IR" sz="2400" dirty="0">
                <a:latin typeface="Calibri" panose="020F0502020204030204" pitchFamily="34" charset="0"/>
                <a:ea typeface="Calibri" panose="020F0502020204030204" pitchFamily="34" charset="0"/>
                <a:cs typeface="B Nazanin" panose="00000400000000000000" pitchFamily="2" charset="-78"/>
              </a:rPr>
              <a:t>,</a:t>
            </a:r>
            <a:r>
              <a:rPr lang="en-US" sz="2400" dirty="0">
                <a:latin typeface="Calibri" panose="020F0502020204030204" pitchFamily="34" charset="0"/>
                <a:ea typeface="Calibri" panose="020F0502020204030204" pitchFamily="34" charset="0"/>
                <a:cs typeface="B Nazanin" panose="00000400000000000000" pitchFamily="2" charset="-78"/>
              </a:rPr>
              <a:t>50</a:t>
            </a:r>
            <a:r>
              <a:rPr lang="fa-IR" sz="2400" dirty="0">
                <a:latin typeface="Calibri" panose="020F0502020204030204" pitchFamily="34" charset="0"/>
                <a:ea typeface="Calibri" panose="020F0502020204030204" pitchFamily="34" charset="0"/>
                <a:cs typeface="B Nazanin" panose="00000400000000000000" pitchFamily="2" charset="-78"/>
              </a:rPr>
              <a:t>@ استفاده نمایید.</a:t>
            </a: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986413921"/>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41" y="3558615"/>
            <a:ext cx="2779307" cy="2594704"/>
          </a:xfrm>
          <a:prstGeom prst="rect">
            <a:avLst/>
          </a:prstGeom>
        </p:spPr>
      </p:pic>
      <p:sp>
        <p:nvSpPr>
          <p:cNvPr id="9" name="TextBox 8"/>
          <p:cNvSpPr txBox="1"/>
          <p:nvPr/>
        </p:nvSpPr>
        <p:spPr>
          <a:xfrm>
            <a:off x="216340" y="1022110"/>
            <a:ext cx="8695741" cy="1938992"/>
          </a:xfrm>
          <a:prstGeom prst="rect">
            <a:avLst/>
          </a:prstGeom>
          <a:noFill/>
        </p:spPr>
        <p:txBody>
          <a:bodyPr wrap="square" rtlCol="1">
            <a:spAutoFit/>
          </a:bodyPr>
          <a:lstStyle/>
          <a:p>
            <a:pPr algn="just"/>
            <a:r>
              <a:rPr lang="fa-IR" sz="2400" dirty="0">
                <a:latin typeface="Calibri" panose="020F0502020204030204" pitchFamily="34" charset="0"/>
                <a:ea typeface="Calibri" panose="020F0502020204030204" pitchFamily="34" charset="0"/>
                <a:cs typeface="B Nazanin" panose="00000400000000000000" pitchFamily="2" charset="-78"/>
              </a:rPr>
              <a:t>با ابزار تقارن     (</a:t>
            </a:r>
            <a:r>
              <a:rPr lang="en-US" sz="2400" dirty="0">
                <a:latin typeface="Calibri" panose="020F0502020204030204" pitchFamily="34" charset="0"/>
                <a:ea typeface="Calibri" panose="020F0502020204030204" pitchFamily="34" charset="0"/>
                <a:cs typeface="B Nazanin" panose="00000400000000000000" pitchFamily="2" charset="-78"/>
              </a:rPr>
              <a:t>Mirror</a:t>
            </a:r>
            <a:r>
              <a:rPr lang="fa-IR" sz="2400" dirty="0">
                <a:latin typeface="Calibri" panose="020F0502020204030204" pitchFamily="34" charset="0"/>
                <a:ea typeface="Calibri" panose="020F0502020204030204" pitchFamily="34" charset="0"/>
                <a:cs typeface="B Nazanin" panose="00000400000000000000" pitchFamily="2" charset="-78"/>
              </a:rPr>
              <a:t>) و ابزار آرایه     (</a:t>
            </a:r>
            <a:r>
              <a:rPr lang="en-US" sz="2400" dirty="0">
                <a:latin typeface="Calibri" panose="020F0502020204030204" pitchFamily="34" charset="0"/>
                <a:ea typeface="Calibri" panose="020F0502020204030204" pitchFamily="34" charset="0"/>
                <a:cs typeface="B Nazanin" panose="00000400000000000000" pitchFamily="2" charset="-78"/>
              </a:rPr>
              <a:t>Array</a:t>
            </a:r>
            <a:r>
              <a:rPr lang="fa-IR" sz="2400" dirty="0">
                <a:latin typeface="Calibri" panose="020F0502020204030204" pitchFamily="34" charset="0"/>
                <a:ea typeface="Calibri" panose="020F0502020204030204" pitchFamily="34" charset="0"/>
                <a:cs typeface="B Nazanin" panose="00000400000000000000" pitchFamily="2" charset="-78"/>
              </a:rPr>
              <a:t>) در نرم افزار ترسیم ، می توان از طریق تکرار کردن و قرینه سازی یک شکل ، طرح های زیبایی به وجود آورد . دو نقش زیر را در کلاس تمرین کنید.</a:t>
            </a:r>
          </a:p>
          <a:p>
            <a:pPr algn="just"/>
            <a:endParaRPr lang="fa-IR" sz="2400" dirty="0">
              <a:cs typeface="B Nazanin" panose="00000400000000000000" pitchFamily="2" charset="-78"/>
            </a:endParaRPr>
          </a:p>
          <a:p>
            <a:pPr algn="just"/>
            <a:endParaRPr lang="fa-IR" sz="24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7307" y="1110195"/>
            <a:ext cx="322722" cy="2610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601" y="1086120"/>
            <a:ext cx="317376" cy="285100"/>
          </a:xfrm>
          <a:prstGeom prst="rect">
            <a:avLst/>
          </a:prstGeom>
        </p:spPr>
      </p:pic>
      <p:sp>
        <p:nvSpPr>
          <p:cNvPr id="8" name="TextBox 7"/>
          <p:cNvSpPr txBox="1"/>
          <p:nvPr/>
        </p:nvSpPr>
        <p:spPr>
          <a:xfrm>
            <a:off x="574566" y="2234085"/>
            <a:ext cx="8337515" cy="461665"/>
          </a:xfrm>
          <a:prstGeom prst="rect">
            <a:avLst/>
          </a:prstGeom>
          <a:noFill/>
        </p:spPr>
        <p:txBody>
          <a:bodyPr wrap="square" rtlCol="1">
            <a:spAutoFit/>
          </a:bodyPr>
          <a:lstStyle/>
          <a:p>
            <a:r>
              <a:rPr lang="fa-IR" sz="2400" dirty="0">
                <a:latin typeface="Arial" panose="020B0604020202020204" pitchFamily="34" charset="0"/>
                <a:cs typeface="B Nazanin" panose="00000400000000000000" pitchFamily="2" charset="-78"/>
              </a:rPr>
              <a:t>پس از مشاهده فیلم مربوط به ترسیم طرح های زیبا ، کارهای کلاسی زیر را انجام دهید.</a:t>
            </a:r>
          </a:p>
        </p:txBody>
      </p:sp>
      <p:sp>
        <p:nvSpPr>
          <p:cNvPr id="10" name="TextBox 9"/>
          <p:cNvSpPr txBox="1"/>
          <p:nvPr/>
        </p:nvSpPr>
        <p:spPr>
          <a:xfrm>
            <a:off x="2460812" y="3025112"/>
            <a:ext cx="6451269" cy="1569660"/>
          </a:xfrm>
          <a:prstGeom prst="rect">
            <a:avLst/>
          </a:prstGeom>
          <a:noFill/>
        </p:spPr>
        <p:txBody>
          <a:bodyPr wrap="square" rtlCol="1">
            <a:spAutoFit/>
          </a:bodyPr>
          <a:lstStyle/>
          <a:p>
            <a:pPr lvl="0"/>
            <a:r>
              <a:rPr lang="fa-IR" sz="2400" b="1" dirty="0">
                <a:solidFill>
                  <a:srgbClr val="FF0000"/>
                </a:solidFill>
                <a:latin typeface="Arial" panose="020B0604020202020204" pitchFamily="34" charset="0"/>
                <a:cs typeface="B Nazanin" panose="00000400000000000000" pitchFamily="2" charset="-78"/>
              </a:rPr>
              <a:t>کارکلاسی</a:t>
            </a:r>
            <a:endParaRPr lang="fa-IR" sz="2400" b="1" dirty="0">
              <a:latin typeface="Arial" panose="020B0604020202020204" pitchFamily="34" charset="0"/>
              <a:cs typeface="B Nazanin" panose="00000400000000000000" pitchFamily="2" charset="-78"/>
            </a:endParaRPr>
          </a:p>
          <a:p>
            <a:pPr lvl="0"/>
            <a:r>
              <a:rPr lang="fa-IR" sz="2400" dirty="0">
                <a:latin typeface="Arial" panose="020B0604020202020204" pitchFamily="34" charset="0"/>
                <a:cs typeface="B Nazanin" panose="00000400000000000000" pitchFamily="2" charset="-78"/>
              </a:rPr>
              <a:t>پرونده ای با نام نقش-1 را باز کنید و همانند فیلم ، نقش آورده شده  در شکل 5-2 را ترسیم و آن را ذخیره کنید.</a:t>
            </a:r>
          </a:p>
          <a:p>
            <a:pPr lvl="0"/>
            <a:endParaRPr lang="fa-IR" sz="2400" dirty="0">
              <a:latin typeface="Arial" panose="020B0604020202020204" pitchFamily="34" charset="0"/>
              <a:cs typeface="B Nazanin" panose="00000400000000000000" pitchFamily="2" charset="-78"/>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9182" y="4742524"/>
            <a:ext cx="1521831" cy="378671"/>
          </a:xfrm>
          <a:prstGeom prst="rect">
            <a:avLst/>
          </a:prstGeom>
        </p:spPr>
      </p:pic>
      <p:sp>
        <p:nvSpPr>
          <p:cNvPr id="12" name="Left Arrow 11"/>
          <p:cNvSpPr/>
          <p:nvPr/>
        </p:nvSpPr>
        <p:spPr>
          <a:xfrm>
            <a:off x="3233194" y="4853928"/>
            <a:ext cx="747136" cy="2672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solidFill>
                <a:schemeClr val="tx1"/>
              </a:solidFill>
              <a:cs typeface="B Nazanin" panose="00000400000000000000" pitchFamily="2" charset="-78"/>
            </a:endParaRPr>
          </a:p>
        </p:txBody>
      </p:sp>
      <p:sp>
        <p:nvSpPr>
          <p:cNvPr id="14" name="TextBox 13"/>
          <p:cNvSpPr txBox="1"/>
          <p:nvPr/>
        </p:nvSpPr>
        <p:spPr>
          <a:xfrm>
            <a:off x="192823" y="336737"/>
            <a:ext cx="8719259" cy="461665"/>
          </a:xfrm>
          <a:prstGeom prst="rect">
            <a:avLst/>
          </a:prstGeom>
          <a:noFill/>
        </p:spPr>
        <p:txBody>
          <a:bodyPr wrap="square" rtlCol="1">
            <a:spAutoFit/>
          </a:bodyPr>
          <a:lstStyle/>
          <a:p>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چگونگی ترسیم طرح های زیبا با ابزارهای ویرایش (</a:t>
            </a:r>
            <a:r>
              <a:rPr lang="en-US"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Modify</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 </a:t>
            </a:r>
            <a:endParaRPr lang="fa-IR" sz="2400" dirty="0">
              <a:solidFill>
                <a:srgbClr val="FF0000"/>
              </a:solidFill>
            </a:endParaRPr>
          </a:p>
        </p:txBody>
      </p:sp>
    </p:spTree>
    <p:extLst>
      <p:ext uri="{BB962C8B-B14F-4D97-AF65-F5344CB8AC3E}">
        <p14:creationId xmlns:p14="http://schemas.microsoft.com/office/powerpoint/2010/main" val="2815893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1000"/>
                                        <p:tgtEl>
                                          <p:spTgt spid="10">
                                            <p:txEl>
                                              <p:pRg st="1" end="1"/>
                                            </p:txEl>
                                          </p:spTgt>
                                        </p:tgtEl>
                                      </p:cBhvr>
                                    </p:animEffect>
                                    <p:anim calcmode="lin" valueType="num">
                                      <p:cBhvr>
                                        <p:cTn id="2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316" y="4882720"/>
            <a:ext cx="512107" cy="529466"/>
          </a:xfrm>
          <a:prstGeom prst="rect">
            <a:avLst/>
          </a:prstGeom>
        </p:spPr>
      </p:pic>
      <p:sp>
        <p:nvSpPr>
          <p:cNvPr id="4" name="Left Arrow 3"/>
          <p:cNvSpPr/>
          <p:nvPr/>
        </p:nvSpPr>
        <p:spPr>
          <a:xfrm>
            <a:off x="4453108" y="4928396"/>
            <a:ext cx="1403897" cy="3896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solidFill>
                <a:schemeClr val="tx1"/>
              </a:solidFill>
              <a:cs typeface="B Nazanin"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84" y="3628242"/>
            <a:ext cx="3450913" cy="2989967"/>
          </a:xfrm>
          <a:prstGeom prst="rect">
            <a:avLst/>
          </a:prstGeom>
        </p:spPr>
      </p:pic>
      <p:sp>
        <p:nvSpPr>
          <p:cNvPr id="6" name="TextBox 5"/>
          <p:cNvSpPr txBox="1"/>
          <p:nvPr/>
        </p:nvSpPr>
        <p:spPr>
          <a:xfrm>
            <a:off x="347730" y="998005"/>
            <a:ext cx="8491172" cy="2308324"/>
          </a:xfrm>
          <a:prstGeom prst="rect">
            <a:avLst/>
          </a:prstGeom>
          <a:noFill/>
        </p:spPr>
        <p:txBody>
          <a:bodyPr wrap="square" rtlCol="1">
            <a:spAutoFit/>
          </a:bodyPr>
          <a:lstStyle/>
          <a:p>
            <a:pPr algn="just"/>
            <a:r>
              <a:rPr lang="fa-IR" sz="2400" dirty="0">
                <a:latin typeface="Calibri" panose="020F0502020204030204" pitchFamily="34" charset="0"/>
                <a:ea typeface="Calibri" panose="020F0502020204030204" pitchFamily="34" charset="0"/>
                <a:cs typeface="B Nazanin" panose="00000400000000000000" pitchFamily="2" charset="-78"/>
              </a:rPr>
              <a:t>پرونده ای با نام نقش-2 را باز نمایید و همانند فیلم ، نقش آورده شده در شکل 6-2 را ترسیم و سپس آن را ذخیره کنید.</a:t>
            </a:r>
          </a:p>
          <a:p>
            <a:br>
              <a:rPr lang="fa-IR" sz="2400" dirty="0">
                <a:latin typeface="Calibri" panose="020F0502020204030204" pitchFamily="34" charset="0"/>
                <a:ea typeface="Calibri" panose="020F0502020204030204" pitchFamily="34" charset="0"/>
                <a:cs typeface="B Nazanin" panose="00000400000000000000" pitchFamily="2" charset="-78"/>
              </a:rPr>
            </a:br>
            <a:endParaRPr lang="fa-IR" sz="2400" dirty="0">
              <a:latin typeface="Calibri" panose="020F0502020204030204" pitchFamily="34" charset="0"/>
              <a:ea typeface="Calibri" panose="020F0502020204030204" pitchFamily="34" charset="0"/>
              <a:cs typeface="B Nazanin" panose="00000400000000000000" pitchFamily="2" charset="-78"/>
            </a:endParaRPr>
          </a:p>
          <a:p>
            <a:r>
              <a:rPr lang="fa-IR" sz="2400" b="1" dirty="0">
                <a:latin typeface="Calibri" panose="020F0502020204030204" pitchFamily="34" charset="0"/>
                <a:cs typeface="B Nazanin" panose="00000400000000000000" pitchFamily="2" charset="-78"/>
                <a:hlinkClick r:id="rId5"/>
              </a:rPr>
              <a:t>دانلود پرونده نقش 2</a:t>
            </a:r>
            <a:br>
              <a:rPr lang="fa-IR" sz="2400" b="1" dirty="0">
                <a:latin typeface="Calibri" panose="020F0502020204030204" pitchFamily="34" charset="0"/>
                <a:cs typeface="B Nazanin" panose="00000400000000000000" pitchFamily="2" charset="-78"/>
                <a:hlinkClick r:id="rId5"/>
              </a:rPr>
            </a:br>
            <a:endParaRPr lang="fa-IR" sz="2400" b="1" dirty="0"/>
          </a:p>
        </p:txBody>
      </p:sp>
      <p:sp>
        <p:nvSpPr>
          <p:cNvPr id="7" name="TextBox 6"/>
          <p:cNvSpPr txBox="1"/>
          <p:nvPr/>
        </p:nvSpPr>
        <p:spPr>
          <a:xfrm>
            <a:off x="7628314" y="445259"/>
            <a:ext cx="1210588" cy="461665"/>
          </a:xfrm>
          <a:prstGeom prst="rect">
            <a:avLst/>
          </a:prstGeom>
          <a:noFill/>
        </p:spPr>
        <p:txBody>
          <a:bodyPr wrap="none" rtlCol="1">
            <a:spAutoFit/>
          </a:bodyPr>
          <a:lstStyle/>
          <a:p>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کارکلاسی</a:t>
            </a:r>
            <a:endParaRPr lang="fa-IR" sz="2400" dirty="0"/>
          </a:p>
        </p:txBody>
      </p:sp>
    </p:spTree>
    <p:extLst>
      <p:ext uri="{BB962C8B-B14F-4D97-AF65-F5344CB8AC3E}">
        <p14:creationId xmlns:p14="http://schemas.microsoft.com/office/powerpoint/2010/main" val="86548394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208" y="257577"/>
            <a:ext cx="8712558" cy="2097314"/>
          </a:xfrm>
        </p:spPr>
        <p:txBody>
          <a:bodyPr>
            <a:noAutofit/>
          </a:bodyPr>
          <a:lstStyle/>
          <a:p>
            <a:pPr algn="r">
              <a:lnSpc>
                <a:spcPct val="107000"/>
              </a:lnSpc>
              <a:spcAft>
                <a:spcPts val="600"/>
              </a:spcAft>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کاربرد ابزارهای دَوَران ، برش ، امتداد و مقیاس</a:t>
            </a:r>
            <a:b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br>
            <a:br>
              <a:rPr lang="fa-IR" sz="2400" dirty="0">
                <a:solidFill>
                  <a:srgbClr val="FF0000"/>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در جدول 4-2 کاربرد های ابزار های دَوَران ، برش ، امتداد و مقیاس آورده شده است . </a:t>
            </a:r>
            <a:b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در شکل 7-2 نمونه هایی برای این ابزارها نشان داده شده است.</a:t>
            </a:r>
            <a:br>
              <a:rPr lang="en-US" sz="2400" dirty="0">
                <a:solidFill>
                  <a:schemeClr val="tx1"/>
                </a:solidFill>
                <a:latin typeface="Calibri" panose="020F0502020204030204" pitchFamily="34" charset="0"/>
                <a:ea typeface="Calibri" panose="020F0502020204030204" pitchFamily="34" charset="0"/>
                <a:cs typeface="B Nazanin" panose="00000400000000000000" pitchFamily="2" charset="-78"/>
              </a:rPr>
            </a:br>
            <a:endParaRPr lang="fa-IR" sz="2400" dirty="0">
              <a:solidFill>
                <a:schemeClr val="tx1"/>
              </a:solidFill>
              <a:cs typeface="B Nazanin"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08" y="2354892"/>
            <a:ext cx="4387562" cy="17067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523" y="2354892"/>
            <a:ext cx="4394055" cy="170670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087" y="4406113"/>
            <a:ext cx="8778370" cy="2256290"/>
          </a:xfrm>
          <a:prstGeom prst="rect">
            <a:avLst/>
          </a:prstGeom>
        </p:spPr>
      </p:pic>
    </p:spTree>
    <p:extLst>
      <p:ext uri="{BB962C8B-B14F-4D97-AF65-F5344CB8AC3E}">
        <p14:creationId xmlns:p14="http://schemas.microsoft.com/office/powerpoint/2010/main" val="2135717075"/>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796" y="322695"/>
            <a:ext cx="8676866" cy="1525443"/>
          </a:xfrm>
        </p:spPr>
        <p:txBody>
          <a:bodyPr>
            <a:noAutofit/>
          </a:bodyPr>
          <a:lstStyle/>
          <a:p>
            <a:pPr algn="just"/>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برای ترسیم یک شکل شما می توانید از روش های گوناگون استفاده کنید و یادآوری می شود برای ترسیم یک نقشه روش های فراوانی وجود دارد. پس از مشاهده فیلم مربوط به کاربرد ابزارهای دوران ، برش ، امتداد و مقیاس ، کارکلاسی زیر را انجام دهید.</a:t>
            </a:r>
            <a:b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br>
            <a:endParaRPr lang="fa-IR" sz="2400" dirty="0">
              <a:solidFill>
                <a:schemeClr val="tx1"/>
              </a:solidFill>
              <a:cs typeface="B Nazanin" panose="00000400000000000000" pitchFamily="2" charset="-78"/>
            </a:endParaRPr>
          </a:p>
        </p:txBody>
      </p:sp>
      <p:sp>
        <p:nvSpPr>
          <p:cNvPr id="4" name="Text Placeholder 3"/>
          <p:cNvSpPr>
            <a:spLocks noGrp="1"/>
          </p:cNvSpPr>
          <p:nvPr>
            <p:ph type="body" idx="1"/>
          </p:nvPr>
        </p:nvSpPr>
        <p:spPr>
          <a:xfrm>
            <a:off x="233796" y="1550805"/>
            <a:ext cx="8676866" cy="2763618"/>
          </a:xfrm>
        </p:spPr>
        <p:txBody>
          <a:bodyPr>
            <a:noAutofit/>
          </a:bodyPr>
          <a:lstStyle/>
          <a:p>
            <a:pPr algn="r">
              <a:lnSpc>
                <a:spcPct val="107000"/>
              </a:lnSpc>
              <a:spcAft>
                <a:spcPts val="600"/>
              </a:spcAft>
            </a:pPr>
            <a:r>
              <a:rPr lang="fa-IR" sz="2400" b="1" dirty="0">
                <a:solidFill>
                  <a:srgbClr val="FF0000"/>
                </a:solidFill>
                <a:latin typeface="Arial" panose="020B0604020202020204" pitchFamily="34" charset="0"/>
                <a:ea typeface="Calibri" panose="020F0502020204030204" pitchFamily="34" charset="0"/>
                <a:cs typeface="B Nazanin" panose="00000400000000000000" pitchFamily="2" charset="-78"/>
              </a:rPr>
              <a:t>کارکلاسی</a:t>
            </a:r>
            <a:endParaRPr lang="en-US" sz="2400" b="1" dirty="0">
              <a:solidFill>
                <a:srgbClr val="FF0000"/>
              </a:solidFill>
              <a:latin typeface="Arial" panose="020B0604020202020204" pitchFamily="34" charset="0"/>
              <a:ea typeface="Calibri" panose="020F0502020204030204" pitchFamily="34" charset="0"/>
              <a:cs typeface="B Nazanin" panose="00000400000000000000" pitchFamily="2" charset="-78"/>
            </a:endParaRPr>
          </a:p>
          <a:p>
            <a:pPr algn="r"/>
            <a:r>
              <a:rPr lang="fa-IR" sz="2400" dirty="0">
                <a:solidFill>
                  <a:schemeClr val="tx1"/>
                </a:solidFill>
                <a:latin typeface="Arial" panose="020B0604020202020204" pitchFamily="34" charset="0"/>
                <a:ea typeface="Calibri" panose="020F0502020204030204" pitchFamily="34" charset="0"/>
                <a:cs typeface="B Nazanin" panose="00000400000000000000" pitchFamily="2" charset="-78"/>
              </a:rPr>
              <a:t>پرونده ای با نام ترسیم-2 را باز کرده و همانند فیلم ، شکل 8-2 را با چند روش ترسیم و آن را ذخیره کنید . </a:t>
            </a:r>
          </a:p>
          <a:p>
            <a:pPr algn="r"/>
            <a:r>
              <a:rPr lang="fa-IR" sz="2400" dirty="0">
                <a:solidFill>
                  <a:schemeClr val="tx1"/>
                </a:solidFill>
                <a:latin typeface="Arial" panose="020B0604020202020204" pitchFamily="34" charset="0"/>
                <a:ea typeface="Calibri" panose="020F0502020204030204" pitchFamily="34" charset="0"/>
                <a:cs typeface="B Nazanin" panose="00000400000000000000" pitchFamily="2" charset="-78"/>
              </a:rPr>
              <a:t>شکل متقارن است و اندازه ها دلخواه می باشد.</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96" y="3978274"/>
            <a:ext cx="5048884" cy="2443289"/>
          </a:xfrm>
          <a:prstGeom prst="rect">
            <a:avLst/>
          </a:prstGeom>
        </p:spPr>
      </p:pic>
    </p:spTree>
    <p:extLst>
      <p:ext uri="{BB962C8B-B14F-4D97-AF65-F5344CB8AC3E}">
        <p14:creationId xmlns:p14="http://schemas.microsoft.com/office/powerpoint/2010/main" val="3336031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156" y="4507605"/>
            <a:ext cx="7144902" cy="1303022"/>
          </a:xfrm>
          <a:prstGeom prst="rect">
            <a:avLst/>
          </a:prstGeom>
        </p:spPr>
      </p:pic>
      <p:sp>
        <p:nvSpPr>
          <p:cNvPr id="5" name="TextBox 4"/>
          <p:cNvSpPr txBox="1"/>
          <p:nvPr/>
        </p:nvSpPr>
        <p:spPr>
          <a:xfrm>
            <a:off x="257578" y="450761"/>
            <a:ext cx="8654602" cy="3785652"/>
          </a:xfrm>
          <a:prstGeom prst="rect">
            <a:avLst/>
          </a:prstGeom>
          <a:noFill/>
        </p:spPr>
        <p:txBody>
          <a:bodyPr wrap="square" rtlCol="1">
            <a:spAutoFit/>
          </a:bodyPr>
          <a:lstStyle/>
          <a:p>
            <a:pPr algn="just"/>
            <a:r>
              <a:rPr lang="fa-IR" sz="2400" b="1" dirty="0">
                <a:solidFill>
                  <a:srgbClr val="FF0000"/>
                </a:solidFill>
                <a:cs typeface="B Nazanin" panose="00000400000000000000" pitchFamily="2" charset="-78"/>
              </a:rPr>
              <a:t>کاربرد ابزارهای کمک رسم (</a:t>
            </a:r>
            <a:r>
              <a:rPr lang="en-US" sz="2400" b="1" dirty="0">
                <a:solidFill>
                  <a:srgbClr val="FF0000"/>
                </a:solidFill>
                <a:cs typeface="B Nazanin" panose="00000400000000000000" pitchFamily="2" charset="-78"/>
              </a:rPr>
              <a:t>Snap</a:t>
            </a:r>
            <a:r>
              <a:rPr lang="fa-IR" sz="2400" b="1" dirty="0">
                <a:solidFill>
                  <a:srgbClr val="FF0000"/>
                </a:solidFill>
                <a:cs typeface="B Nazanin" panose="00000400000000000000" pitchFamily="2" charset="-78"/>
              </a:rPr>
              <a:t>)</a:t>
            </a:r>
          </a:p>
          <a:p>
            <a:pPr algn="just"/>
            <a:endParaRPr lang="fa-IR" sz="2400" b="1" dirty="0">
              <a:solidFill>
                <a:srgbClr val="FF0000"/>
              </a:solidFill>
              <a:cs typeface="B Nazanin" panose="00000400000000000000" pitchFamily="2" charset="-78"/>
            </a:endParaRPr>
          </a:p>
          <a:p>
            <a:pPr algn="just"/>
            <a:r>
              <a:rPr lang="fa-IR" sz="2400" dirty="0">
                <a:cs typeface="B Nazanin" panose="00000400000000000000" pitchFamily="2" charset="-78"/>
              </a:rPr>
              <a:t>در دروس ریاضی ، هنر و کار و فناوری سال های گذشته ، ترسیم دقیق دو خط موازی ، خط مماس بر دایره ، خط عمود از یک نقطه بر یک خط به صورت دستی یا با استفاده از خط کش با سختی همراه بود . یکی از بهترین ابزارهای ترسیم با رایانه ، ابزارهای کمک رسم است که به شما در انتخاب دقیق کمک می کند . زمانی که این دستور فعال باشد شما در انتخاب دقیق نقاط ، مشکلی نخواهد داشت . با تمرین بیشتر در استفاده از این ابزارها در ترسیم شکل ها سریع تر و ماهر تر خواهید شد . انواع مختلفی از ابزارهای کمک رسم وجود دارد که در جدول 5-2 به کاربرد برخی از آن ها اشاره شده است. نماد این ابزارها در شکل 9-2 آمده است.</a:t>
            </a:r>
          </a:p>
        </p:txBody>
      </p:sp>
    </p:spTree>
    <p:extLst>
      <p:ext uri="{BB962C8B-B14F-4D97-AF65-F5344CB8AC3E}">
        <p14:creationId xmlns:p14="http://schemas.microsoft.com/office/powerpoint/2010/main" val="321619852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48" y="848397"/>
            <a:ext cx="8564707" cy="4483457"/>
          </a:xfrm>
          <a:prstGeom prst="rect">
            <a:avLst/>
          </a:prstGeom>
        </p:spPr>
      </p:pic>
      <p:pic>
        <p:nvPicPr>
          <p:cNvPr id="2" name="Picture 1">
            <a:extLst>
              <a:ext uri="{FF2B5EF4-FFF2-40B4-BE49-F238E27FC236}">
                <a16:creationId xmlns:a16="http://schemas.microsoft.com/office/drawing/2014/main" id="{22BBB4EE-4B5E-E49A-A304-2A7CCC1A5E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41" y="6430158"/>
            <a:ext cx="665759" cy="205873"/>
          </a:xfrm>
          <a:prstGeom prst="rect">
            <a:avLst/>
          </a:prstGeom>
        </p:spPr>
      </p:pic>
    </p:spTree>
    <p:extLst>
      <p:ext uri="{BB962C8B-B14F-4D97-AF65-F5344CB8AC3E}">
        <p14:creationId xmlns:p14="http://schemas.microsoft.com/office/powerpoint/2010/main" val="2433802317"/>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819" y="570499"/>
            <a:ext cx="8628845" cy="537729"/>
          </a:xfrm>
        </p:spPr>
        <p:txBody>
          <a:bodyPr>
            <a:noAutofit/>
          </a:bodyPr>
          <a:lstStyle/>
          <a:p>
            <a:pPr algn="r">
              <a:lnSpc>
                <a:spcPct val="107000"/>
              </a:lnSpc>
              <a:spcAft>
                <a:spcPts val="600"/>
              </a:spcAft>
            </a:pPr>
            <a:r>
              <a:rPr lang="fa-IR" sz="2400" dirty="0">
                <a:solidFill>
                  <a:schemeClr val="tx1"/>
                </a:solidFill>
                <a:latin typeface="Arial" panose="020B0604020202020204" pitchFamily="34" charset="0"/>
                <a:ea typeface="Calibri" panose="020F0502020204030204" pitchFamily="34" charset="0"/>
                <a:cs typeface="B Nazanin" panose="00000400000000000000" pitchFamily="2" charset="-78"/>
              </a:rPr>
              <a:t>پس از مشاهده فیلم مربوط به کاربرد ابزار های کمک رسم ، کارکلاسی زیر را انجام دهید.</a:t>
            </a:r>
            <a:endParaRPr lang="fa-IR" sz="2400" dirty="0">
              <a:solidFill>
                <a:schemeClr val="tx1"/>
              </a:solidFill>
              <a:latin typeface="Arial" panose="020B0604020202020204" pitchFamily="34" charset="0"/>
              <a:cs typeface="B Nazanin" panose="00000400000000000000" pitchFamily="2" charset="-78"/>
            </a:endParaRPr>
          </a:p>
        </p:txBody>
      </p:sp>
      <p:sp>
        <p:nvSpPr>
          <p:cNvPr id="3" name="Text Placeholder 2"/>
          <p:cNvSpPr>
            <a:spLocks noGrp="1"/>
          </p:cNvSpPr>
          <p:nvPr>
            <p:ph type="body" idx="1"/>
          </p:nvPr>
        </p:nvSpPr>
        <p:spPr>
          <a:xfrm>
            <a:off x="-38636" y="1389248"/>
            <a:ext cx="8950816" cy="1289557"/>
          </a:xfrm>
        </p:spPr>
        <p:txBody>
          <a:bodyPr>
            <a:noAutofit/>
          </a:bodyPr>
          <a:lstStyle/>
          <a:p>
            <a:pPr algn="r">
              <a:lnSpc>
                <a:spcPct val="107000"/>
              </a:lnSpc>
              <a:spcAft>
                <a:spcPts val="600"/>
              </a:spcAft>
            </a:pPr>
            <a:r>
              <a:rPr lang="fa-IR" sz="2400" b="1" dirty="0">
                <a:solidFill>
                  <a:srgbClr val="FF0000"/>
                </a:solidFill>
                <a:latin typeface="Arial" panose="020B0604020202020204" pitchFamily="34" charset="0"/>
                <a:ea typeface="Calibri" panose="020F0502020204030204" pitchFamily="34" charset="0"/>
                <a:cs typeface="B Nazanin" panose="00000400000000000000" pitchFamily="2" charset="-78"/>
              </a:rPr>
              <a:t>کارکلاسی </a:t>
            </a:r>
            <a:endParaRPr lang="en-US" sz="2400" b="1" dirty="0">
              <a:solidFill>
                <a:srgbClr val="FF0000"/>
              </a:solidFill>
              <a:latin typeface="Arial" panose="020B0604020202020204" pitchFamily="34" charset="0"/>
              <a:ea typeface="Calibri" panose="020F0502020204030204" pitchFamily="34" charset="0"/>
              <a:cs typeface="B Nazanin" panose="00000400000000000000" pitchFamily="2" charset="-78"/>
            </a:endParaRPr>
          </a:p>
          <a:p>
            <a:pPr algn="r"/>
            <a:r>
              <a:rPr lang="fa-IR" sz="2400" dirty="0">
                <a:solidFill>
                  <a:schemeClr val="tx1"/>
                </a:solidFill>
                <a:latin typeface="Arial" panose="020B0604020202020204" pitchFamily="34" charset="0"/>
                <a:ea typeface="Calibri" panose="020F0502020204030204" pitchFamily="34" charset="0"/>
                <a:cs typeface="B Nazanin" panose="00000400000000000000" pitchFamily="2" charset="-78"/>
              </a:rPr>
              <a:t>با استفاده از ابزارهای کمک رسم شکل 10-2 را بدون اندازه گیری ترسیم و آن را ذخیره کنید.</a:t>
            </a:r>
            <a:endParaRPr lang="fa-IR" sz="2400" dirty="0">
              <a:solidFill>
                <a:schemeClr val="tx1"/>
              </a:solidFill>
              <a:latin typeface="Arial" panose="020B0604020202020204" pitchFamily="34" charset="0"/>
              <a:cs typeface="B Nazanin" panose="000004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912" y="2959825"/>
            <a:ext cx="7606978" cy="2648982"/>
          </a:xfrm>
          <a:prstGeom prst="rect">
            <a:avLst/>
          </a:prstGeom>
        </p:spPr>
      </p:pic>
      <p:pic>
        <p:nvPicPr>
          <p:cNvPr id="5" name="Picture 4">
            <a:extLst>
              <a:ext uri="{FF2B5EF4-FFF2-40B4-BE49-F238E27FC236}">
                <a16:creationId xmlns:a16="http://schemas.microsoft.com/office/drawing/2014/main" id="{83D7754A-410D-38A5-9B24-D70B1CAAF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41" y="6430158"/>
            <a:ext cx="665759" cy="205873"/>
          </a:xfrm>
          <a:prstGeom prst="rect">
            <a:avLst/>
          </a:prstGeom>
        </p:spPr>
      </p:pic>
    </p:spTree>
    <p:extLst>
      <p:ext uri="{BB962C8B-B14F-4D97-AF65-F5344CB8AC3E}">
        <p14:creationId xmlns:p14="http://schemas.microsoft.com/office/powerpoint/2010/main" val="322104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304" y="1948593"/>
            <a:ext cx="8696460" cy="1515824"/>
          </a:xfrm>
        </p:spPr>
        <p:txBody>
          <a:bodyPr>
            <a:noAutofit/>
          </a:bodyPr>
          <a:lstStyle/>
          <a:p>
            <a:pPr algn="just">
              <a:lnSpc>
                <a:spcPct val="107000"/>
              </a:lnSpc>
              <a:spcAft>
                <a:spcPts val="600"/>
              </a:spcAft>
            </a:pPr>
            <a:r>
              <a:rPr lang="fa-IR" sz="2400" b="0" dirty="0">
                <a:solidFill>
                  <a:schemeClr val="tx1"/>
                </a:solidFill>
                <a:latin typeface="Arial" panose="020B0604020202020204" pitchFamily="34" charset="0"/>
                <a:ea typeface="Calibri" panose="020F0502020204030204" pitchFamily="34" charset="0"/>
                <a:cs typeface="B Nazanin" panose="00000400000000000000" pitchFamily="2" charset="-78"/>
              </a:rPr>
              <a:t>نحوه اندازه گذاری نقشه ها و ترسیم ها در درس کار و فناوری سال های گذشته ، با روش اندازه گیری دستی و با استفاده از خط کش و گونیا آشنا شدید. نمونه نقشه ای که شما اندازه گذاری کردید در شکل 11-2 نشان داده شده است.</a:t>
            </a:r>
            <a:endParaRPr lang="fa-IR" sz="2400" b="0" dirty="0">
              <a:solidFill>
                <a:schemeClr val="tx1"/>
              </a:solidFill>
              <a:latin typeface="Arial" panose="020B0604020202020204" pitchFamily="34" charset="0"/>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568" y="3464417"/>
            <a:ext cx="6115196" cy="2941873"/>
          </a:xfrm>
          <a:prstGeom prst="rect">
            <a:avLst/>
          </a:prstGeom>
        </p:spPr>
      </p:pic>
      <p:sp>
        <p:nvSpPr>
          <p:cNvPr id="5" name="TextBox 4"/>
          <p:cNvSpPr txBox="1"/>
          <p:nvPr/>
        </p:nvSpPr>
        <p:spPr>
          <a:xfrm>
            <a:off x="180304" y="296075"/>
            <a:ext cx="8696460" cy="1354794"/>
          </a:xfrm>
          <a:prstGeom prst="rect">
            <a:avLst/>
          </a:prstGeom>
          <a:noFill/>
        </p:spPr>
        <p:txBody>
          <a:bodyPr wrap="square" rtlCol="1">
            <a:spAutoFit/>
          </a:bodyPr>
          <a:lstStyle/>
          <a:p>
            <a:pPr>
              <a:lnSpc>
                <a:spcPct val="107000"/>
              </a:lnSpc>
              <a:spcAft>
                <a:spcPts val="600"/>
              </a:spcAft>
            </a:pPr>
            <a:r>
              <a:rPr lang="fa-IR" sz="2400" b="1" dirty="0">
                <a:solidFill>
                  <a:srgbClr val="FF0000"/>
                </a:solidFill>
                <a:latin typeface="Arial" panose="020B0604020202020204" pitchFamily="34" charset="0"/>
                <a:ea typeface="Calibri" panose="020F0502020204030204" pitchFamily="34" charset="0"/>
                <a:cs typeface="B Nazanin" panose="00000400000000000000" pitchFamily="2" charset="-78"/>
              </a:rPr>
              <a:t>کار غیر کلاسی</a:t>
            </a:r>
            <a:endParaRPr lang="en-US" sz="2400" b="1" dirty="0">
              <a:solidFill>
                <a:srgbClr val="FF0000"/>
              </a:solidFill>
              <a:latin typeface="Arial" panose="020B0604020202020204" pitchFamily="34" charset="0"/>
              <a:ea typeface="Calibri" panose="020F0502020204030204" pitchFamily="34" charset="0"/>
              <a:cs typeface="B Nazanin" panose="00000400000000000000" pitchFamily="2" charset="-78"/>
            </a:endParaRPr>
          </a:p>
          <a:p>
            <a:pPr>
              <a:lnSpc>
                <a:spcPct val="107000"/>
              </a:lnSpc>
              <a:spcAft>
                <a:spcPts val="600"/>
              </a:spcAft>
            </a:pPr>
            <a:r>
              <a:rPr lang="fa-IR" sz="2400" dirty="0">
                <a:latin typeface="Arial" panose="020B0604020202020204" pitchFamily="34" charset="0"/>
                <a:ea typeface="Calibri" panose="020F0502020204030204" pitchFamily="34" charset="0"/>
                <a:cs typeface="B Nazanin" panose="00000400000000000000" pitchFamily="2" charset="-78"/>
              </a:rPr>
              <a:t>چگونه می توان بدون وارد کردن اندازه ای نقشه در هنگام ترسیم با رایانه ، شکل 10-2 را رسم کرد؟ آن را با این روش ترسیم نمایید. </a:t>
            </a:r>
            <a:endParaRPr lang="en-US" sz="2400" dirty="0">
              <a:latin typeface="Arial" panose="020B0604020202020204" pitchFamily="34" charset="0"/>
              <a:ea typeface="Calibri" panose="020F0502020204030204" pitchFamily="34" charset="0"/>
              <a:cs typeface="B Nazanin" panose="00000400000000000000" pitchFamily="2" charset="-78"/>
            </a:endParaRPr>
          </a:p>
        </p:txBody>
      </p:sp>
      <p:pic>
        <p:nvPicPr>
          <p:cNvPr id="3" name="Picture 2">
            <a:extLst>
              <a:ext uri="{FF2B5EF4-FFF2-40B4-BE49-F238E27FC236}">
                <a16:creationId xmlns:a16="http://schemas.microsoft.com/office/drawing/2014/main" id="{65C0F196-643B-0951-64D5-A0A014F6A7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41" y="6430158"/>
            <a:ext cx="665759" cy="205873"/>
          </a:xfrm>
          <a:prstGeom prst="rect">
            <a:avLst/>
          </a:prstGeom>
        </p:spPr>
      </p:pic>
    </p:spTree>
    <p:extLst>
      <p:ext uri="{BB962C8B-B14F-4D97-AF65-F5344CB8AC3E}">
        <p14:creationId xmlns:p14="http://schemas.microsoft.com/office/powerpoint/2010/main" val="389848968"/>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218941" y="1341073"/>
            <a:ext cx="8699679" cy="5089085"/>
          </a:xfrm>
          <a:prstGeom prst="rect">
            <a:avLst/>
          </a:prstGeom>
          <a:noFill/>
        </p:spPr>
        <p:txBody>
          <a:bodyPr wrap="square" rtlCol="1">
            <a:spAutoFit/>
          </a:bodyPr>
          <a:lstStyle/>
          <a:p>
            <a:pPr defTabSz="342900">
              <a:spcBef>
                <a:spcPct val="20000"/>
              </a:spcBef>
              <a:spcAft>
                <a:spcPts val="450"/>
              </a:spcAft>
              <a:buClr>
                <a:prstClr val="white"/>
              </a:buClr>
              <a:buSzPct val="80000"/>
            </a:pPr>
            <a:r>
              <a:rPr lang="fa-IR" sz="2800" b="1" dirty="0">
                <a:solidFill>
                  <a:srgbClr val="FF0000"/>
                </a:solidFill>
                <a:latin typeface="Arial" panose="020B0604020202020204" pitchFamily="34" charset="0"/>
                <a:cs typeface="B Nazanin" panose="00000400000000000000" pitchFamily="2" charset="-78"/>
              </a:rPr>
              <a:t>برخی از شایستگی هایی که در این پودمان بدست می آورید :</a:t>
            </a:r>
            <a:endParaRPr lang="fa-IR" sz="2800" b="1" dirty="0">
              <a:latin typeface="Arial" panose="020B0604020202020204" pitchFamily="34" charset="0"/>
              <a:cs typeface="B Nazanin" panose="00000400000000000000" pitchFamily="2" charset="-78"/>
            </a:endParaRP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1- کار گروهی،مسئولیت پذیری،مدیریت منابع،فناوری اطلاعات و ارتباطات و اخلاق حرفه ای</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2- انتخاب فناوری ترسیم با رایانه</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3- ترسیم شکل های ساده هندسی</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4- استفاده از ابزارهای ویرایش و اصلاح ترسیم</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5- به کارگیری ابزارهای دقیق و کمک رسم</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6- اندازه گذاری بر روی نقشه ها</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7- کسب اطلاعات در ترسیم با رایانه</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8- ترسیم نقشه های پروژه طراحی و ساخت</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9- رعایت نکات ایمنی و ارگونومی هنگام انجام دادن کار</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742" y="361414"/>
            <a:ext cx="6249604" cy="681775"/>
          </a:xfrm>
          <a:prstGeom prst="rect">
            <a:avLst/>
          </a:prstGeom>
        </p:spPr>
      </p:pic>
      <p:pic>
        <p:nvPicPr>
          <p:cNvPr id="3" name="Picture 2">
            <a:extLst>
              <a:ext uri="{FF2B5EF4-FFF2-40B4-BE49-F238E27FC236}">
                <a16:creationId xmlns:a16="http://schemas.microsoft.com/office/drawing/2014/main" id="{59792A2F-3F52-CBCB-789A-6670C8446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41" y="6430158"/>
            <a:ext cx="665759" cy="205873"/>
          </a:xfrm>
          <a:prstGeom prst="rect">
            <a:avLst/>
          </a:prstGeom>
        </p:spPr>
      </p:pic>
    </p:spTree>
    <p:extLst>
      <p:ext uri="{BB962C8B-B14F-4D97-AF65-F5344CB8AC3E}">
        <p14:creationId xmlns:p14="http://schemas.microsoft.com/office/powerpoint/2010/main" val="3128726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57" y="4752304"/>
            <a:ext cx="7915503" cy="1521265"/>
          </a:xfrm>
          <a:prstGeom prst="rect">
            <a:avLst/>
          </a:prstGeom>
        </p:spPr>
      </p:pic>
      <p:sp>
        <p:nvSpPr>
          <p:cNvPr id="3" name="Rectangle 2"/>
          <p:cNvSpPr/>
          <p:nvPr/>
        </p:nvSpPr>
        <p:spPr>
          <a:xfrm>
            <a:off x="242048" y="277598"/>
            <a:ext cx="8645512" cy="3785652"/>
          </a:xfrm>
          <a:prstGeom prst="rect">
            <a:avLst/>
          </a:prstGeom>
        </p:spPr>
        <p:txBody>
          <a:bodyPr wrap="square">
            <a:spAutoFit/>
          </a:bodyPr>
          <a:lstStyle/>
          <a:p>
            <a:pPr algn="just"/>
            <a:r>
              <a:rPr lang="fa-IR" sz="2400" dirty="0">
                <a:cs typeface="B Nazanin" panose="00000400000000000000" pitchFamily="2" charset="-78"/>
              </a:rPr>
              <a:t>همان طور که مشاهده می کنید در این نقشه از انواع اندازه گیری (طول ، قطر ، شعاع وزاویه) استفاده شده است. اندازه گیری توسط نرم افزار ترسیم ، علاوه بر مزایای ذکر شده دو مزیت دیگر دارد : </a:t>
            </a:r>
          </a:p>
          <a:p>
            <a:pPr algn="just"/>
            <a:r>
              <a:rPr lang="fa-IR" sz="2400" dirty="0">
                <a:cs typeface="B Nazanin" panose="00000400000000000000" pitchFamily="2" charset="-78"/>
              </a:rPr>
              <a:t>                                                      </a:t>
            </a:r>
            <a:br>
              <a:rPr lang="fa-IR" sz="2400" dirty="0">
                <a:cs typeface="B Nazanin" panose="00000400000000000000" pitchFamily="2" charset="-78"/>
              </a:rPr>
            </a:br>
            <a:r>
              <a:rPr lang="fa-IR" sz="2400" dirty="0">
                <a:cs typeface="B Nazanin" panose="00000400000000000000" pitchFamily="2" charset="-78"/>
              </a:rPr>
              <a:t> 1 – خطوط اندازه را طبق استاندارد ترسیم می کند.</a:t>
            </a:r>
          </a:p>
          <a:p>
            <a:pPr algn="just"/>
            <a:r>
              <a:rPr lang="fa-IR" sz="2400" dirty="0">
                <a:cs typeface="B Nazanin" panose="00000400000000000000" pitchFamily="2" charset="-78"/>
              </a:rPr>
              <a:t>                                                                                     </a:t>
            </a:r>
            <a:br>
              <a:rPr lang="fa-IR" sz="2400" dirty="0">
                <a:cs typeface="B Nazanin" panose="00000400000000000000" pitchFamily="2" charset="-78"/>
              </a:rPr>
            </a:br>
            <a:r>
              <a:rPr lang="fa-IR" sz="2400" dirty="0">
                <a:cs typeface="B Nazanin" panose="00000400000000000000" pitchFamily="2" charset="-78"/>
              </a:rPr>
              <a:t> 2- اندازه ها و زوایای نقشه را ابتدا محاسبه می کند و سپس نشان میدهد.</a:t>
            </a:r>
          </a:p>
          <a:p>
            <a:pPr algn="just"/>
            <a:r>
              <a:rPr lang="fa-IR" sz="2400" dirty="0">
                <a:cs typeface="B Nazanin" panose="00000400000000000000" pitchFamily="2" charset="-78"/>
              </a:rPr>
              <a:t>                                                               </a:t>
            </a:r>
          </a:p>
          <a:p>
            <a:pPr algn="just"/>
            <a:r>
              <a:rPr lang="fa-IR" sz="2400" dirty="0">
                <a:cs typeface="B Nazanin" panose="00000400000000000000" pitchFamily="2" charset="-78"/>
              </a:rPr>
              <a:t>انواع ابزارهای اندازه گیری در نرم افزار های ترسیم وجود دارد که ممکن است با هم کمی متفاوت باشند (شکل 12-2).</a:t>
            </a:r>
            <a:endParaRPr lang="en-US" sz="2400" dirty="0">
              <a:cs typeface="B Nazanin" panose="00000400000000000000" pitchFamily="2" charset="-78"/>
            </a:endParaRPr>
          </a:p>
        </p:txBody>
      </p:sp>
      <p:pic>
        <p:nvPicPr>
          <p:cNvPr id="2" name="Picture 1">
            <a:extLst>
              <a:ext uri="{FF2B5EF4-FFF2-40B4-BE49-F238E27FC236}">
                <a16:creationId xmlns:a16="http://schemas.microsoft.com/office/drawing/2014/main" id="{CCEE19B1-C8F0-12A2-DECB-8EDD302BD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41" y="6430158"/>
            <a:ext cx="665759" cy="205873"/>
          </a:xfrm>
          <a:prstGeom prst="rect">
            <a:avLst/>
          </a:prstGeom>
        </p:spPr>
      </p:pic>
    </p:spTree>
    <p:extLst>
      <p:ext uri="{BB962C8B-B14F-4D97-AF65-F5344CB8AC3E}">
        <p14:creationId xmlns:p14="http://schemas.microsoft.com/office/powerpoint/2010/main" val="242277819"/>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4601" y="418465"/>
            <a:ext cx="6347012" cy="764876"/>
          </a:xfrm>
        </p:spPr>
        <p:txBody>
          <a:bodyPr>
            <a:noAutofit/>
          </a:bodyPr>
          <a:lstStyle/>
          <a:p>
            <a:pPr algn="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پس از مشاهده فیلم مربوط به اندازه گذاری نقشه ها و ترسیم ها ، کارکلاسی زیر را انجام دهید.</a:t>
            </a:r>
            <a:endParaRPr lang="fa-IR" sz="2400" dirty="0">
              <a:solidFill>
                <a:schemeClr val="tx1"/>
              </a:solidFill>
              <a:cs typeface="B Nazanin" panose="00000400000000000000" pitchFamily="2" charset="-78"/>
            </a:endParaRPr>
          </a:p>
        </p:txBody>
      </p:sp>
      <p:sp>
        <p:nvSpPr>
          <p:cNvPr id="3" name="Text Placeholder 2"/>
          <p:cNvSpPr>
            <a:spLocks noGrp="1"/>
          </p:cNvSpPr>
          <p:nvPr>
            <p:ph type="body" idx="4294967295"/>
          </p:nvPr>
        </p:nvSpPr>
        <p:spPr>
          <a:xfrm>
            <a:off x="242047" y="1491129"/>
            <a:ext cx="8619565" cy="3000189"/>
          </a:xfrm>
        </p:spPr>
        <p:txBody>
          <a:bodyPr>
            <a:noAutofit/>
          </a:bodyPr>
          <a:lstStyle/>
          <a:p>
            <a:pPr marL="34290" indent="0" algn="r">
              <a:lnSpc>
                <a:spcPct val="107000"/>
              </a:lnSpc>
              <a:spcAft>
                <a:spcPts val="600"/>
              </a:spcAft>
              <a:buNone/>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کارکلاسی</a:t>
            </a:r>
            <a:endParaRPr lang="en-US" sz="24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marL="34290" indent="0" algn="r">
              <a:lnSpc>
                <a:spcPct val="107000"/>
              </a:lnSpc>
              <a:spcAft>
                <a:spcPts val="600"/>
              </a:spcAft>
              <a:buNone/>
            </a:pP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ضمن باز کردن پرونده ای با نام ترسیم-3 آن را اندازه گذاری و سپس ذخیره نمایید </a:t>
            </a:r>
          </a:p>
          <a:p>
            <a:pPr marL="34290" indent="0" algn="r">
              <a:lnSpc>
                <a:spcPct val="107000"/>
              </a:lnSpc>
              <a:spcAft>
                <a:spcPts val="600"/>
              </a:spcAft>
              <a:buNone/>
            </a:pP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(شکل 13-2)</a:t>
            </a:r>
          </a:p>
          <a:p>
            <a:pPr marL="34290" indent="0" algn="r">
              <a:lnSpc>
                <a:spcPct val="107000"/>
              </a:lnSpc>
              <a:spcAft>
                <a:spcPts val="600"/>
              </a:spcAft>
              <a:buNone/>
            </a:pPr>
            <a:r>
              <a:rPr lang="fa-IR" sz="2400" b="1" dirty="0">
                <a:solidFill>
                  <a:schemeClr val="tx1"/>
                </a:solidFill>
                <a:latin typeface="Calibri" panose="020F0502020204030204" pitchFamily="34" charset="0"/>
                <a:ea typeface="Calibri" panose="020F0502020204030204" pitchFamily="34" charset="0"/>
                <a:cs typeface="B Nazanin" panose="00000400000000000000" pitchFamily="2" charset="-78"/>
                <a:hlinkClick r:id="rId3"/>
              </a:rPr>
              <a:t>دانلود پرونده ترسیم 3</a:t>
            </a:r>
            <a:endParaRPr lang="en-US" sz="24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34290" indent="0">
              <a:buNone/>
            </a:pPr>
            <a:endParaRPr lang="fa-IR" sz="2400" dirty="0">
              <a:solidFill>
                <a:schemeClr val="tx1"/>
              </a:solidFill>
              <a:cs typeface="B Nazanin"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35" y="2743200"/>
            <a:ext cx="5574083" cy="3687623"/>
          </a:xfrm>
          <a:prstGeom prst="rect">
            <a:avLst/>
          </a:prstGeom>
        </p:spPr>
      </p:pic>
    </p:spTree>
    <p:extLst>
      <p:ext uri="{BB962C8B-B14F-4D97-AF65-F5344CB8AC3E}">
        <p14:creationId xmlns:p14="http://schemas.microsoft.com/office/powerpoint/2010/main" val="1302911127"/>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641" y="2614411"/>
            <a:ext cx="6804603" cy="3863521"/>
          </a:xfrm>
          <a:prstGeom prst="rect">
            <a:avLst/>
          </a:prstGeom>
        </p:spPr>
      </p:pic>
      <p:sp>
        <p:nvSpPr>
          <p:cNvPr id="6" name="Title 1"/>
          <p:cNvSpPr txBox="1">
            <a:spLocks/>
          </p:cNvSpPr>
          <p:nvPr/>
        </p:nvSpPr>
        <p:spPr>
          <a:xfrm>
            <a:off x="362044" y="366339"/>
            <a:ext cx="8510962" cy="2248072"/>
          </a:xfrm>
          <a:prstGeom prst="rect">
            <a:avLst/>
          </a:prstGeom>
        </p:spPr>
        <p:txBody>
          <a:bodyPr vert="horz" lIns="91440" tIns="45720" rIns="91440" bIns="45720" rtlCol="0" anchor="ctr">
            <a:noAutofit/>
          </a:bodyPr>
          <a:lst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a:lstStyle>
          <a:p>
            <a:pPr algn="just"/>
            <a:r>
              <a:rPr lang="fa-IR" sz="2400" b="1" dirty="0">
                <a:solidFill>
                  <a:srgbClr val="FF0000"/>
                </a:solidFill>
                <a:cs typeface="B Nazanin" panose="00000400000000000000" pitchFamily="2" charset="-78"/>
              </a:rPr>
              <a:t>کار غیر کلاسی </a:t>
            </a:r>
          </a:p>
          <a:p>
            <a:pPr algn="just"/>
            <a:endParaRPr lang="fa-IR" sz="2400" dirty="0">
              <a:solidFill>
                <a:schemeClr val="tx1"/>
              </a:solidFill>
              <a:cs typeface="B Nazanin" panose="00000400000000000000" pitchFamily="2" charset="-78"/>
            </a:endParaRPr>
          </a:p>
          <a:p>
            <a:pPr algn="just"/>
            <a:r>
              <a:rPr lang="fa-IR" sz="2400" dirty="0">
                <a:solidFill>
                  <a:schemeClr val="tx1"/>
                </a:solidFill>
                <a:cs typeface="B Nazanin" panose="00000400000000000000" pitchFamily="2" charset="-78"/>
              </a:rPr>
              <a:t>در درس کار و فناوری سال گذشته ، ماکت مسجد را ساختید.اکنون یکی از نماهای ماکت مسجد را مطابق شکل 14-2 با استفاده از نرم افزار ترسیم با رایانه رسم کنید.</a:t>
            </a:r>
          </a:p>
        </p:txBody>
      </p:sp>
    </p:spTree>
    <p:extLst>
      <p:ext uri="{BB962C8B-B14F-4D97-AF65-F5344CB8AC3E}">
        <p14:creationId xmlns:p14="http://schemas.microsoft.com/office/powerpoint/2010/main" val="2847002011"/>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34" y="4207511"/>
            <a:ext cx="8291020" cy="1227373"/>
          </a:xfrm>
          <a:prstGeom prst="rect">
            <a:avLst/>
          </a:prstGeom>
        </p:spPr>
      </p:pic>
      <p:sp>
        <p:nvSpPr>
          <p:cNvPr id="3" name="TextBox 2"/>
          <p:cNvSpPr txBox="1"/>
          <p:nvPr/>
        </p:nvSpPr>
        <p:spPr>
          <a:xfrm>
            <a:off x="154547" y="566670"/>
            <a:ext cx="8801106" cy="2677656"/>
          </a:xfrm>
          <a:prstGeom prst="rect">
            <a:avLst/>
          </a:prstGeom>
          <a:noFill/>
        </p:spPr>
        <p:txBody>
          <a:bodyPr wrap="square" rtlCol="1">
            <a:spAutoFit/>
          </a:bodyPr>
          <a:lstStyle/>
          <a:p>
            <a:r>
              <a:rPr lang="fa-IR" sz="2400" b="1" dirty="0">
                <a:solidFill>
                  <a:srgbClr val="FF0000"/>
                </a:solidFill>
                <a:latin typeface="Arial" panose="020B0604020202020204" pitchFamily="34" charset="0"/>
                <a:ea typeface="Calibri" panose="020F0502020204030204" pitchFamily="34" charset="0"/>
                <a:cs typeface="B Nazanin" panose="00000400000000000000" pitchFamily="2" charset="-78"/>
              </a:rPr>
              <a:t>کار غیر کلاسی</a:t>
            </a:r>
            <a:br>
              <a:rPr lang="fa-IR" sz="2400" dirty="0">
                <a:latin typeface="Arial" panose="020B0604020202020204" pitchFamily="34" charset="0"/>
                <a:ea typeface="Calibri" panose="020F0502020204030204" pitchFamily="34" charset="0"/>
                <a:cs typeface="B Nazanin" panose="00000400000000000000" pitchFamily="2" charset="-78"/>
              </a:rPr>
            </a:br>
            <a:br>
              <a:rPr lang="en-US" sz="2400" dirty="0">
                <a:latin typeface="Arial" panose="020B0604020202020204" pitchFamily="34" charset="0"/>
                <a:ea typeface="Calibri" panose="020F0502020204030204" pitchFamily="34" charset="0"/>
                <a:cs typeface="B Nazanin" panose="00000400000000000000" pitchFamily="2" charset="-78"/>
              </a:rPr>
            </a:br>
            <a:r>
              <a:rPr lang="fa-IR" sz="2400" dirty="0">
                <a:latin typeface="Arial" panose="020B0604020202020204" pitchFamily="34" charset="0"/>
                <a:ea typeface="Calibri" panose="020F0502020204030204" pitchFamily="34" charset="0"/>
                <a:cs typeface="B Nazanin" panose="00000400000000000000" pitchFamily="2" charset="-78"/>
              </a:rPr>
              <a:t>مطابق شکل 15-2 شکل دانه برفی را ترسیم و آن را اندازه گذاری کنید. ترسیم شما چند برابر دانه برف واقعی است؟ </a:t>
            </a:r>
            <a:br>
              <a:rPr lang="fa-IR" sz="2400" dirty="0">
                <a:latin typeface="Arial" panose="020B0604020202020204" pitchFamily="34" charset="0"/>
                <a:ea typeface="Calibri" panose="020F0502020204030204" pitchFamily="34" charset="0"/>
                <a:cs typeface="B Nazanin" panose="00000400000000000000" pitchFamily="2" charset="-78"/>
              </a:rPr>
            </a:br>
            <a:endParaRPr lang="fa-IR" sz="2400" dirty="0">
              <a:latin typeface="Arial" panose="020B0604020202020204" pitchFamily="34" charset="0"/>
              <a:ea typeface="Calibri" panose="020F0502020204030204" pitchFamily="34" charset="0"/>
              <a:cs typeface="B Nazanin" panose="00000400000000000000" pitchFamily="2" charset="-78"/>
            </a:endParaRPr>
          </a:p>
          <a:p>
            <a:r>
              <a:rPr lang="fa-IR" sz="2400" dirty="0">
                <a:latin typeface="Arial" panose="020B0604020202020204" pitchFamily="34" charset="0"/>
                <a:ea typeface="Calibri" panose="020F0502020204030204" pitchFamily="34" charset="0"/>
                <a:cs typeface="B Nazanin" panose="00000400000000000000" pitchFamily="2" charset="-78"/>
              </a:rPr>
              <a:t>توجه داشته باشید که دانه های برف معمولا 6 پَر هستند و زوایای بین آنها 60 درجه می باشد. در دماها و رطوبت های  مختلف شکلِ انجمادِ دانه برف متفاوت است.</a:t>
            </a:r>
            <a:endParaRPr lang="fa-IR" sz="2400" dirty="0">
              <a:cs typeface="B Nazanin" panose="00000400000000000000" pitchFamily="2" charset="-78"/>
            </a:endParaRPr>
          </a:p>
        </p:txBody>
      </p:sp>
      <p:pic>
        <p:nvPicPr>
          <p:cNvPr id="2" name="Picture 1">
            <a:extLst>
              <a:ext uri="{FF2B5EF4-FFF2-40B4-BE49-F238E27FC236}">
                <a16:creationId xmlns:a16="http://schemas.microsoft.com/office/drawing/2014/main" id="{16DB6C91-F6F1-F52B-AAB7-10B2A550BE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41" y="6430158"/>
            <a:ext cx="665759" cy="205873"/>
          </a:xfrm>
          <a:prstGeom prst="rect">
            <a:avLst/>
          </a:prstGeom>
        </p:spPr>
      </p:pic>
    </p:spTree>
    <p:extLst>
      <p:ext uri="{BB962C8B-B14F-4D97-AF65-F5344CB8AC3E}">
        <p14:creationId xmlns:p14="http://schemas.microsoft.com/office/powerpoint/2010/main" val="2131933695"/>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426" y="798490"/>
            <a:ext cx="8696438" cy="4031086"/>
          </a:xfrm>
        </p:spPr>
        <p:txBody>
          <a:bodyPr>
            <a:noAutofit/>
          </a:bodyPr>
          <a:lstStyle/>
          <a:p>
            <a:pPr algn="r">
              <a:lnSpc>
                <a:spcPct val="150000"/>
              </a:lnSpc>
              <a:spcAft>
                <a:spcPts val="600"/>
              </a:spcAft>
            </a:pPr>
            <a:r>
              <a:rPr lang="fa-IR" sz="2400" b="1" dirty="0">
                <a:solidFill>
                  <a:srgbClr val="FF0000"/>
                </a:solidFill>
                <a:latin typeface="Arial" panose="020B0604020202020204" pitchFamily="34" charset="0"/>
                <a:ea typeface="Calibri" panose="020F0502020204030204" pitchFamily="34" charset="0"/>
                <a:cs typeface="B Nazanin" panose="00000400000000000000" pitchFamily="2" charset="-78"/>
              </a:rPr>
              <a:t>کار غیر کلاسی</a:t>
            </a:r>
            <a:br>
              <a:rPr lang="en-US" sz="2400" b="0" dirty="0">
                <a:solidFill>
                  <a:schemeClr val="tx1"/>
                </a:solidFill>
                <a:latin typeface="Arial" panose="020B0604020202020204" pitchFamily="34" charset="0"/>
                <a:ea typeface="Calibri" panose="020F0502020204030204" pitchFamily="34" charset="0"/>
                <a:cs typeface="B Nazanin" panose="00000400000000000000" pitchFamily="2" charset="-78"/>
              </a:rPr>
            </a:br>
            <a:r>
              <a:rPr lang="fa-IR" sz="2400" b="0" dirty="0">
                <a:solidFill>
                  <a:schemeClr val="tx1"/>
                </a:solidFill>
                <a:latin typeface="Arial" panose="020B0604020202020204" pitchFamily="34" charset="0"/>
                <a:ea typeface="Calibri" panose="020F0502020204030204" pitchFamily="34" charset="0"/>
                <a:cs typeface="B Nazanin" panose="00000400000000000000" pitchFamily="2" charset="-78"/>
              </a:rPr>
              <a:t>در درس ریاضی سال قبل نقش کاشی کاری شکل 16-2 را با استفاده از وسایل دستی ترسیم کردید. اینک ، با استفاده از نرم افزار ترسیم با رایانه ، آن را رسم کنید. ( می توانید از پرونده ترسیم-4 کمک بگیرید.)</a:t>
            </a:r>
            <a:br>
              <a:rPr lang="fa-IR" sz="2400" b="0" dirty="0">
                <a:solidFill>
                  <a:schemeClr val="tx1"/>
                </a:solidFill>
                <a:latin typeface="Arial" panose="020B0604020202020204" pitchFamily="34" charset="0"/>
                <a:ea typeface="Calibri" panose="020F0502020204030204" pitchFamily="34" charset="0"/>
                <a:cs typeface="B Nazanin" panose="00000400000000000000" pitchFamily="2" charset="-78"/>
              </a:rPr>
            </a:br>
            <a:br>
              <a:rPr lang="fa-IR" sz="2400" b="1" dirty="0">
                <a:solidFill>
                  <a:schemeClr val="tx1"/>
                </a:solidFill>
                <a:latin typeface="Arial" panose="020B0604020202020204" pitchFamily="34" charset="0"/>
                <a:ea typeface="Calibri" panose="020F0502020204030204" pitchFamily="34" charset="0"/>
                <a:cs typeface="B Nazanin" panose="00000400000000000000" pitchFamily="2" charset="-78"/>
              </a:rPr>
            </a:br>
            <a:br>
              <a:rPr lang="fa-IR" sz="2400" b="1" dirty="0">
                <a:solidFill>
                  <a:schemeClr val="tx1"/>
                </a:solidFill>
                <a:latin typeface="Arial" panose="020B0604020202020204" pitchFamily="34" charset="0"/>
                <a:ea typeface="Calibri" panose="020F0502020204030204" pitchFamily="34" charset="0"/>
                <a:cs typeface="B Nazanin" panose="00000400000000000000" pitchFamily="2" charset="-78"/>
                <a:hlinkClick r:id="rId3"/>
              </a:rPr>
            </a:br>
            <a:br>
              <a:rPr lang="fa-IR" sz="2400" dirty="0">
                <a:solidFill>
                  <a:schemeClr val="tx1"/>
                </a:solidFill>
                <a:latin typeface="Calibri" panose="020F0502020204030204" pitchFamily="34" charset="0"/>
                <a:cs typeface="B Nazanin" panose="00000400000000000000" pitchFamily="2" charset="-78"/>
              </a:rPr>
            </a:br>
            <a:endParaRPr lang="fa-IR" sz="2400" b="0" dirty="0">
              <a:solidFill>
                <a:schemeClr val="tx1"/>
              </a:solidFill>
              <a:latin typeface="Arial" panose="020B0604020202020204" pitchFamily="34" charset="0"/>
              <a:cs typeface="B Nazanin" panose="00000400000000000000"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605" y="4829576"/>
            <a:ext cx="643028" cy="643028"/>
          </a:xfrm>
          <a:prstGeom prst="rect">
            <a:avLst/>
          </a:prstGeom>
        </p:spPr>
      </p:pic>
      <p:sp>
        <p:nvSpPr>
          <p:cNvPr id="4" name="Left Arrow 3"/>
          <p:cNvSpPr/>
          <p:nvPr/>
        </p:nvSpPr>
        <p:spPr>
          <a:xfrm>
            <a:off x="3296269" y="4971847"/>
            <a:ext cx="1909329" cy="358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solidFill>
                <a:schemeClr val="tx1"/>
              </a:solidFill>
              <a:cs typeface="B Nazanin" panose="00000400000000000000" pitchFamily="2" charset="-78"/>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579" y="3740003"/>
            <a:ext cx="2995655" cy="2822175"/>
          </a:xfrm>
          <a:prstGeom prst="rect">
            <a:avLst/>
          </a:prstGeom>
        </p:spPr>
      </p:pic>
    </p:spTree>
    <p:extLst>
      <p:ext uri="{BB962C8B-B14F-4D97-AF65-F5344CB8AC3E}">
        <p14:creationId xmlns:p14="http://schemas.microsoft.com/office/powerpoint/2010/main" val="3533757622"/>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304" y="243603"/>
            <a:ext cx="8718998" cy="3259451"/>
          </a:xfrm>
        </p:spPr>
        <p:txBody>
          <a:bodyPr>
            <a:noAutofit/>
          </a:bodyPr>
          <a:lstStyle/>
          <a:p>
            <a:pPr algn="r">
              <a:lnSpc>
                <a:spcPct val="107000"/>
              </a:lnSpc>
              <a:spcAft>
                <a:spcPts val="600"/>
              </a:spcAft>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کار غیر کلاسی</a:t>
            </a:r>
            <a:br>
              <a:rPr lang="en-US" sz="2400" dirty="0">
                <a:solidFill>
                  <a:schemeClr val="tx1"/>
                </a:solidFill>
                <a:latin typeface="Calibri" panose="020F0502020204030204" pitchFamily="34" charset="0"/>
                <a:ea typeface="Calibri" panose="020F0502020204030204" pitchFamily="34" charset="0"/>
                <a:cs typeface="B Nazanin" panose="00000400000000000000" pitchFamily="2" charset="-78"/>
              </a:rPr>
            </a:br>
            <a:br>
              <a:rPr lang="en-US" sz="2400"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شکل 17-2 را با رایانه ترسیم و آن را اندازه گیری کنید.</a:t>
            </a:r>
            <a:b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br>
            <a:br>
              <a:rPr lang="fa-IR" sz="2400" b="1" dirty="0">
                <a:solidFill>
                  <a:schemeClr val="tx1"/>
                </a:solidFill>
                <a:latin typeface="Calibri" panose="020F0502020204030204" pitchFamily="34" charset="0"/>
                <a:ea typeface="Calibri" panose="020F0502020204030204" pitchFamily="34" charset="0"/>
                <a:cs typeface="B Nazanin" panose="00000400000000000000" pitchFamily="2" charset="-78"/>
              </a:rPr>
            </a:br>
            <a:br>
              <a:rPr lang="fa-IR" sz="2400" b="1" dirty="0">
                <a:solidFill>
                  <a:schemeClr val="tx1"/>
                </a:solidFill>
                <a:latin typeface="Calibri" panose="020F0502020204030204" pitchFamily="34" charset="0"/>
                <a:cs typeface="B Nazanin" panose="00000400000000000000" pitchFamily="2" charset="-78"/>
              </a:rPr>
            </a:br>
            <a:endParaRPr lang="fa-IR" sz="2400" b="1" dirty="0">
              <a:solidFill>
                <a:schemeClr val="tx1"/>
              </a:solidFill>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58" y="2743200"/>
            <a:ext cx="6186936" cy="3812146"/>
          </a:xfrm>
          <a:prstGeom prst="rect">
            <a:avLst/>
          </a:prstGeom>
        </p:spPr>
      </p:pic>
    </p:spTree>
    <p:extLst>
      <p:ext uri="{BB962C8B-B14F-4D97-AF65-F5344CB8AC3E}">
        <p14:creationId xmlns:p14="http://schemas.microsoft.com/office/powerpoint/2010/main" val="1250522677"/>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41972" y="314325"/>
            <a:ext cx="8468947" cy="2740025"/>
          </a:xfrm>
        </p:spPr>
        <p:txBody>
          <a:bodyPr>
            <a:noAutofit/>
          </a:bodyPr>
          <a:lstStyle/>
          <a:p>
            <a:pPr marL="34290" indent="0" algn="r">
              <a:lnSpc>
                <a:spcPct val="107000"/>
              </a:lnSpc>
              <a:spcAft>
                <a:spcPts val="600"/>
              </a:spcAft>
              <a:buNone/>
            </a:pPr>
            <a:r>
              <a:rPr lang="fa-IR" sz="2400" b="1" dirty="0">
                <a:solidFill>
                  <a:srgbClr val="FF0000"/>
                </a:solidFill>
                <a:latin typeface="Arial" panose="020B0604020202020204" pitchFamily="34" charset="0"/>
                <a:ea typeface="Calibri" panose="020F0502020204030204" pitchFamily="34" charset="0"/>
                <a:cs typeface="B Nazanin" panose="00000400000000000000" pitchFamily="2" charset="-78"/>
              </a:rPr>
              <a:t>کار غیر کلاسی</a:t>
            </a:r>
            <a:endParaRPr lang="en-US" sz="2400" b="1" dirty="0">
              <a:solidFill>
                <a:srgbClr val="FF0000"/>
              </a:solidFill>
              <a:latin typeface="Arial" panose="020B0604020202020204" pitchFamily="34" charset="0"/>
              <a:ea typeface="Calibri" panose="020F0502020204030204" pitchFamily="34" charset="0"/>
              <a:cs typeface="B Nazanin" panose="00000400000000000000" pitchFamily="2" charset="-78"/>
            </a:endParaRPr>
          </a:p>
          <a:p>
            <a:pPr marL="34290" indent="0" algn="just">
              <a:lnSpc>
                <a:spcPct val="107000"/>
              </a:lnSpc>
              <a:spcAft>
                <a:spcPts val="600"/>
              </a:spcAft>
              <a:buNone/>
            </a:pPr>
            <a:r>
              <a:rPr lang="fa-IR" sz="2400" dirty="0">
                <a:solidFill>
                  <a:schemeClr val="tx1"/>
                </a:solidFill>
                <a:latin typeface="Arial" panose="020B0604020202020204" pitchFamily="34" charset="0"/>
                <a:ea typeface="Calibri" panose="020F0502020204030204" pitchFamily="34" charset="0"/>
                <a:cs typeface="B Nazanin" panose="00000400000000000000" pitchFamily="2" charset="-78"/>
              </a:rPr>
              <a:t>پرونده ای با نام پرچم را باز نمایید و همانند فیلم ، پرچم کشور عزیزمان ایران را با جزئیات ترسیم نمایید</a:t>
            </a:r>
          </a:p>
          <a:p>
            <a:pPr marL="34290" indent="0" algn="r">
              <a:lnSpc>
                <a:spcPct val="107000"/>
              </a:lnSpc>
              <a:spcAft>
                <a:spcPts val="600"/>
              </a:spcAft>
              <a:buNone/>
            </a:pPr>
            <a:r>
              <a:rPr lang="fa-IR" sz="2400" b="1" dirty="0">
                <a:solidFill>
                  <a:schemeClr val="tx1"/>
                </a:solidFill>
                <a:latin typeface="Arial" panose="020B0604020202020204" pitchFamily="34" charset="0"/>
                <a:ea typeface="Calibri" panose="020F0502020204030204" pitchFamily="34" charset="0"/>
                <a:cs typeface="B Nazanin" panose="00000400000000000000" pitchFamily="2" charset="-78"/>
              </a:rPr>
              <a:t> </a:t>
            </a:r>
            <a:endParaRPr lang="fa-IR" sz="2400" b="1" dirty="0">
              <a:solidFill>
                <a:schemeClr val="tx1"/>
              </a:solidFill>
              <a:latin typeface="Arial" panose="020B0604020202020204" pitchFamily="34" charset="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0459" y="3213480"/>
            <a:ext cx="2347233" cy="1319598"/>
          </a:xfrm>
          <a:prstGeom prst="rect">
            <a:avLst/>
          </a:prstGeom>
        </p:spPr>
      </p:pic>
      <p:sp>
        <p:nvSpPr>
          <p:cNvPr id="7" name="Left Arrow 6"/>
          <p:cNvSpPr/>
          <p:nvPr/>
        </p:nvSpPr>
        <p:spPr>
          <a:xfrm>
            <a:off x="6060574" y="3713520"/>
            <a:ext cx="444212" cy="3117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solidFill>
                <a:schemeClr val="tx1"/>
              </a:solidFill>
              <a:cs typeface="B Nazanin" panose="00000400000000000000" pitchFamily="2" charset="-7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1215" y="3206963"/>
            <a:ext cx="2482871" cy="1319598"/>
          </a:xfrm>
          <a:prstGeom prst="rect">
            <a:avLst/>
          </a:prstGeom>
        </p:spPr>
      </p:pic>
      <p:sp>
        <p:nvSpPr>
          <p:cNvPr id="9" name="Left Arrow 8"/>
          <p:cNvSpPr/>
          <p:nvPr/>
        </p:nvSpPr>
        <p:spPr>
          <a:xfrm>
            <a:off x="3002152" y="3713520"/>
            <a:ext cx="436418" cy="3117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solidFill>
                <a:schemeClr val="tx1"/>
              </a:solidFill>
              <a:cs typeface="B Nazanin" panose="00000400000000000000" pitchFamily="2" charset="-78"/>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72" y="3206963"/>
            <a:ext cx="2482871" cy="1311805"/>
          </a:xfrm>
          <a:prstGeom prst="rect">
            <a:avLst/>
          </a:prstGeom>
        </p:spPr>
      </p:pic>
      <p:pic>
        <p:nvPicPr>
          <p:cNvPr id="4" name="Picture 3">
            <a:extLst>
              <a:ext uri="{FF2B5EF4-FFF2-40B4-BE49-F238E27FC236}">
                <a16:creationId xmlns:a16="http://schemas.microsoft.com/office/drawing/2014/main" id="{C2E184E7-914A-7899-96FF-EF6395DC5E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941" y="6430158"/>
            <a:ext cx="665759" cy="205873"/>
          </a:xfrm>
          <a:prstGeom prst="rect">
            <a:avLst/>
          </a:prstGeom>
        </p:spPr>
      </p:pic>
      <p:pic>
        <p:nvPicPr>
          <p:cNvPr id="6" name="Picture 5">
            <a:extLst>
              <a:ext uri="{FF2B5EF4-FFF2-40B4-BE49-F238E27FC236}">
                <a16:creationId xmlns:a16="http://schemas.microsoft.com/office/drawing/2014/main" id="{B11AF1A6-15A3-0B91-DF4B-AC7DD90E28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341" y="6582558"/>
            <a:ext cx="665759" cy="205873"/>
          </a:xfrm>
          <a:prstGeom prst="rect">
            <a:avLst/>
          </a:prstGeom>
        </p:spPr>
      </p:pic>
    </p:spTree>
    <p:extLst>
      <p:ext uri="{BB962C8B-B14F-4D97-AF65-F5344CB8AC3E}">
        <p14:creationId xmlns:p14="http://schemas.microsoft.com/office/powerpoint/2010/main" val="2401960648"/>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16" presetClass="entr" presetSubtype="2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422" y="4829576"/>
            <a:ext cx="3795207" cy="1663789"/>
          </a:xfrm>
          <a:prstGeom prst="rect">
            <a:avLst/>
          </a:prstGeom>
        </p:spPr>
      </p:pic>
      <p:sp>
        <p:nvSpPr>
          <p:cNvPr id="4" name="TextBox 3"/>
          <p:cNvSpPr txBox="1"/>
          <p:nvPr/>
        </p:nvSpPr>
        <p:spPr>
          <a:xfrm>
            <a:off x="315422" y="293041"/>
            <a:ext cx="8599978" cy="3149773"/>
          </a:xfrm>
          <a:prstGeom prst="rect">
            <a:avLst/>
          </a:prstGeom>
          <a:noFill/>
        </p:spPr>
        <p:txBody>
          <a:bodyPr wrap="square" rtlCol="1">
            <a:spAutoFit/>
          </a:bodyPr>
          <a:lstStyle/>
          <a:p>
            <a:pPr marL="34290" algn="just">
              <a:lnSpc>
                <a:spcPct val="107000"/>
              </a:lnSpc>
              <a:spcAft>
                <a:spcPts val="600"/>
              </a:spcAft>
            </a:pPr>
            <a:r>
              <a:rPr lang="fa-IR" sz="2400" b="1" dirty="0">
                <a:solidFill>
                  <a:srgbClr val="FF0000"/>
                </a:solidFill>
                <a:cs typeface="B Nazanin" panose="00000400000000000000" pitchFamily="2" charset="-78"/>
              </a:rPr>
              <a:t>کار کلاسی (تجویزی)</a:t>
            </a:r>
            <a:endParaRPr lang="en-US" sz="2400" b="1" dirty="0">
              <a:solidFill>
                <a:srgbClr val="FF0000"/>
              </a:solidFill>
              <a:cs typeface="B Nazanin" panose="00000400000000000000" pitchFamily="2" charset="-78"/>
            </a:endParaRPr>
          </a:p>
          <a:p>
            <a:pPr marL="34290" algn="just"/>
            <a:r>
              <a:rPr lang="fa-IR" sz="2400" dirty="0">
                <a:cs typeface="B Nazanin" panose="00000400000000000000" pitchFamily="2" charset="-78"/>
              </a:rPr>
              <a:t>در پودمان قبل شما روندنمای پروژه طراحی و ساخت یک ساز و کار حرکتی را ترسیم کردید. در این پودمان نیز باید نقشه های قطعات پروژه را بعد از تقسیم کار در گروه به وسیله نرم افزارهای ترسیم با رایانه ، ترسیم و اندازه گذاری کنید.</a:t>
            </a:r>
          </a:p>
          <a:p>
            <a:pPr marL="34290" algn="just"/>
            <a:r>
              <a:rPr lang="fa-IR" sz="2400" dirty="0">
                <a:cs typeface="B Nazanin" panose="00000400000000000000" pitchFamily="2" charset="-78"/>
              </a:rPr>
              <a:t>در شکل 19-2 دو نمونه از پروژه نیمه تجویزی ارائه شده در این کتاب آورده شده است.شما می توانید یکی ازاین پروژه ها  را انتخاب کنید یا اینکه در گروه خود پروژه دیگری انتخاب کنید و پس از تأیید دبیر خود به طراحی و ساخت آن بپردازید.</a:t>
            </a:r>
          </a:p>
          <a:p>
            <a:pPr algn="just"/>
            <a:endParaRPr lang="fa-IR" sz="2400" dirty="0">
              <a:cs typeface="B Nazanin" panose="00000400000000000000" pitchFamily="2" charset="-78"/>
            </a:endParaRPr>
          </a:p>
        </p:txBody>
      </p:sp>
      <p:sp>
        <p:nvSpPr>
          <p:cNvPr id="6" name="TextBox 5"/>
          <p:cNvSpPr txBox="1"/>
          <p:nvPr/>
        </p:nvSpPr>
        <p:spPr>
          <a:xfrm>
            <a:off x="4110630" y="3168203"/>
            <a:ext cx="4814430" cy="3416320"/>
          </a:xfrm>
          <a:prstGeom prst="rect">
            <a:avLst/>
          </a:prstGeom>
          <a:noFill/>
        </p:spPr>
        <p:txBody>
          <a:bodyPr wrap="square" rtlCol="1">
            <a:spAutoFit/>
          </a:bodyPr>
          <a:lstStyle/>
          <a:p>
            <a:pPr algn="just"/>
            <a:r>
              <a:rPr lang="fa-IR" sz="2400" dirty="0">
                <a:solidFill>
                  <a:srgbClr val="FF0000"/>
                </a:solidFill>
                <a:cs typeface="B Nazanin" panose="00000400000000000000" pitchFamily="2" charset="-78"/>
              </a:rPr>
              <a:t>نکته</a:t>
            </a:r>
            <a:r>
              <a:rPr lang="fa-IR" sz="2400" dirty="0">
                <a:cs typeface="B Nazanin" panose="00000400000000000000" pitchFamily="2" charset="-78"/>
              </a:rPr>
              <a:t>:</a:t>
            </a:r>
          </a:p>
          <a:p>
            <a:pPr algn="just"/>
            <a:r>
              <a:rPr lang="fa-IR" sz="2400" dirty="0">
                <a:cs typeface="B Nazanin" panose="00000400000000000000" pitchFamily="2" charset="-78"/>
              </a:rPr>
              <a:t>در طول ساخت پروژه ، شما می توانید کار ترسیم نقشه های مختلف را بین اعضای گروه تقسیم و آن را از طریق پست الکترونیکی برای یکدیگر ارسال کنید. همچنین نقشه ها را در قالب تصویر می توانید در پرونده واژه پرداز (</a:t>
            </a:r>
            <a:r>
              <a:rPr lang="en-US" sz="2400" dirty="0">
                <a:solidFill>
                  <a:srgbClr val="FF0000"/>
                </a:solidFill>
                <a:cs typeface="B Nazanin" panose="00000400000000000000" pitchFamily="2" charset="-78"/>
              </a:rPr>
              <a:t>word</a:t>
            </a:r>
            <a:r>
              <a:rPr lang="fa-IR" sz="2400" dirty="0">
                <a:cs typeface="B Nazanin" panose="00000400000000000000" pitchFamily="2" charset="-78"/>
              </a:rPr>
              <a:t>) یا پرونده ارائه (</a:t>
            </a:r>
            <a:r>
              <a:rPr lang="en-US" sz="2400" dirty="0">
                <a:solidFill>
                  <a:srgbClr val="FF0000"/>
                </a:solidFill>
                <a:cs typeface="B Nazanin" panose="00000400000000000000" pitchFamily="2" charset="-78"/>
              </a:rPr>
              <a:t>power point</a:t>
            </a:r>
            <a:r>
              <a:rPr lang="fa-IR" sz="2400" dirty="0">
                <a:cs typeface="B Nazanin" panose="00000400000000000000" pitchFamily="2" charset="-78"/>
              </a:rPr>
              <a:t>) درج کنید. پس از اصلاحات و ویرایش نهایی نیز در صورت نیاز  می توانید آنها را به چاپ برسانید.</a:t>
            </a:r>
          </a:p>
        </p:txBody>
      </p:sp>
    </p:spTree>
    <p:extLst>
      <p:ext uri="{BB962C8B-B14F-4D97-AF65-F5344CB8AC3E}">
        <p14:creationId xmlns:p14="http://schemas.microsoft.com/office/powerpoint/2010/main" val="144040793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4547" y="649847"/>
            <a:ext cx="8744755" cy="628650"/>
          </a:xfrm>
        </p:spPr>
        <p:txBody>
          <a:bodyPr>
            <a:noAutofit/>
          </a:bodyPr>
          <a:lstStyle/>
          <a:p>
            <a:pPr algn="just"/>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پس از مشاهده مطالب مربوط به پروژه های نیمه تجویزی در نرم افزار کاروفناوری پایه نهم ، کارهای کلاسی زیر را انجام دهید.</a:t>
            </a:r>
            <a:endParaRPr lang="fa-IR" sz="2400" dirty="0">
              <a:solidFill>
                <a:schemeClr val="tx1"/>
              </a:solidFill>
              <a:cs typeface="B Nazanin" panose="00000400000000000000" pitchFamily="2" charset="-78"/>
            </a:endParaRPr>
          </a:p>
        </p:txBody>
      </p:sp>
      <p:sp>
        <p:nvSpPr>
          <p:cNvPr id="3" name="Text Placeholder 2"/>
          <p:cNvSpPr>
            <a:spLocks noGrp="1"/>
          </p:cNvSpPr>
          <p:nvPr>
            <p:ph type="body" idx="4294967295"/>
          </p:nvPr>
        </p:nvSpPr>
        <p:spPr>
          <a:xfrm>
            <a:off x="264849" y="1679709"/>
            <a:ext cx="8634452" cy="3337596"/>
          </a:xfrm>
        </p:spPr>
        <p:txBody>
          <a:bodyPr>
            <a:noAutofit/>
          </a:bodyPr>
          <a:lstStyle/>
          <a:p>
            <a:pPr marL="34290" indent="0" algn="r">
              <a:lnSpc>
                <a:spcPct val="107000"/>
              </a:lnSpc>
              <a:spcAft>
                <a:spcPts val="600"/>
              </a:spcAft>
              <a:buNone/>
            </a:pPr>
            <a:r>
              <a:rPr lang="fa-IR" sz="2400" b="1" dirty="0">
                <a:solidFill>
                  <a:srgbClr val="FF0000"/>
                </a:solidFill>
                <a:latin typeface="Arial" panose="020B0604020202020204" pitchFamily="34" charset="0"/>
                <a:ea typeface="Calibri" panose="020F0502020204030204" pitchFamily="34" charset="0"/>
                <a:cs typeface="B Nazanin" panose="00000400000000000000" pitchFamily="2" charset="-78"/>
              </a:rPr>
              <a:t>کارکلاسی (نیمه تجویزی)</a:t>
            </a:r>
            <a:endParaRPr lang="en-US" sz="2400" b="1" dirty="0">
              <a:solidFill>
                <a:srgbClr val="FF0000"/>
              </a:solidFill>
              <a:latin typeface="Arial" panose="020B0604020202020204" pitchFamily="34" charset="0"/>
              <a:ea typeface="Calibri" panose="020F0502020204030204" pitchFamily="34" charset="0"/>
              <a:cs typeface="B Nazanin" panose="00000400000000000000" pitchFamily="2" charset="-78"/>
            </a:endParaRPr>
          </a:p>
          <a:p>
            <a:pPr marL="34290" indent="0" algn="just">
              <a:lnSpc>
                <a:spcPct val="107000"/>
              </a:lnSpc>
              <a:spcAft>
                <a:spcPts val="600"/>
              </a:spcAft>
              <a:buNone/>
            </a:pPr>
            <a:r>
              <a:rPr lang="fa-IR" sz="2400" dirty="0">
                <a:solidFill>
                  <a:schemeClr val="tx1"/>
                </a:solidFill>
                <a:latin typeface="Arial" panose="020B0604020202020204" pitchFamily="34" charset="0"/>
                <a:ea typeface="Calibri" panose="020F0502020204030204" pitchFamily="34" charset="0"/>
                <a:cs typeface="B Nazanin" panose="00000400000000000000" pitchFamily="2" charset="-78"/>
              </a:rPr>
              <a:t>نقشه پروژه طراحی و ساخت پلاک مسی با ابعاد 12×12 سانتی متر را طبق شکل 20-2 ترسیم کنید.</a:t>
            </a:r>
          </a:p>
          <a:p>
            <a:pPr marL="34290" indent="0" algn="r">
              <a:lnSpc>
                <a:spcPct val="107000"/>
              </a:lnSpc>
              <a:spcAft>
                <a:spcPts val="600"/>
              </a:spcAft>
              <a:buNone/>
            </a:pPr>
            <a:endParaRPr lang="fa-IR" sz="2400" b="1" dirty="0">
              <a:solidFill>
                <a:schemeClr val="tx1"/>
              </a:solidFill>
              <a:latin typeface="Arial" panose="020B0604020202020204" pitchFamily="34" charset="0"/>
              <a:ea typeface="Calibri" panose="020F0502020204030204" pitchFamily="34" charset="0"/>
              <a:cs typeface="B Nazanin" panose="00000400000000000000" pitchFamily="2" charset="-78"/>
            </a:endParaRPr>
          </a:p>
          <a:p>
            <a:pPr marL="34290" indent="0">
              <a:buNone/>
            </a:pPr>
            <a:endParaRPr lang="fa-IR" sz="2400" dirty="0">
              <a:solidFill>
                <a:schemeClr val="tx1"/>
              </a:solidFill>
              <a:latin typeface="Arial" panose="020B0604020202020204" pitchFamily="34" charset="0"/>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49" y="3348507"/>
            <a:ext cx="3427257" cy="3175708"/>
          </a:xfrm>
          <a:prstGeom prst="rect">
            <a:avLst/>
          </a:prstGeom>
        </p:spPr>
      </p:pic>
    </p:spTree>
    <p:extLst>
      <p:ext uri="{BB962C8B-B14F-4D97-AF65-F5344CB8AC3E}">
        <p14:creationId xmlns:p14="http://schemas.microsoft.com/office/powerpoint/2010/main" val="3087547316"/>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62" y="630114"/>
            <a:ext cx="8573691" cy="1314596"/>
          </a:xfrm>
        </p:spPr>
        <p:txBody>
          <a:bodyPr>
            <a:noAutofit/>
          </a:bodyPr>
          <a:lstStyle/>
          <a:p>
            <a:pPr algn="r">
              <a:lnSpc>
                <a:spcPct val="107000"/>
              </a:lnSpc>
              <a:spcAft>
                <a:spcPts val="600"/>
              </a:spcAft>
            </a:pPr>
            <a:r>
              <a:rPr lang="fa-IR" sz="2400" b="1" dirty="0">
                <a:solidFill>
                  <a:srgbClr val="FF0000"/>
                </a:solidFill>
                <a:latin typeface="Arial" panose="020B0604020202020204" pitchFamily="34" charset="0"/>
                <a:cs typeface="B Nazanin" panose="00000400000000000000" pitchFamily="2" charset="-78"/>
              </a:rPr>
              <a:t>کارکلاسی (نیمه تجویزی)</a:t>
            </a:r>
            <a:br>
              <a:rPr lang="fa-IR" sz="2400" dirty="0">
                <a:solidFill>
                  <a:schemeClr val="tx1"/>
                </a:solidFill>
                <a:latin typeface="Arial" panose="020B0604020202020204" pitchFamily="34" charset="0"/>
                <a:cs typeface="B Nazanin" panose="00000400000000000000" pitchFamily="2" charset="-78"/>
              </a:rPr>
            </a:br>
            <a:br>
              <a:rPr lang="fa-IR" sz="2400" dirty="0">
                <a:solidFill>
                  <a:schemeClr val="tx1"/>
                </a:solidFill>
                <a:latin typeface="Arial" panose="020B0604020202020204" pitchFamily="34" charset="0"/>
                <a:cs typeface="B Nazanin" panose="00000400000000000000" pitchFamily="2" charset="-78"/>
              </a:rPr>
            </a:br>
            <a:r>
              <a:rPr lang="fa-IR" sz="2400" dirty="0">
                <a:solidFill>
                  <a:schemeClr val="tx1"/>
                </a:solidFill>
                <a:latin typeface="Arial" panose="020B0604020202020204" pitchFamily="34" charset="0"/>
                <a:cs typeface="B Nazanin" panose="00000400000000000000" pitchFamily="2" charset="-78"/>
              </a:rPr>
              <a:t>نقشه شمای حقیقی کلید یک پل با یک لامپ و یک پریز را طبق شکل 21-2 ترسیم کنید.</a:t>
            </a:r>
            <a:br>
              <a:rPr lang="fa-IR" sz="2400" dirty="0">
                <a:solidFill>
                  <a:schemeClr val="tx1"/>
                </a:solidFill>
                <a:latin typeface="Arial" panose="020B0604020202020204" pitchFamily="34" charset="0"/>
                <a:cs typeface="B Nazanin" panose="00000400000000000000" pitchFamily="2" charset="-78"/>
              </a:rPr>
            </a:br>
            <a:endParaRPr lang="fa-IR" sz="2400" dirty="0">
              <a:solidFill>
                <a:schemeClr val="tx1"/>
              </a:solidFill>
              <a:latin typeface="Arial" panose="020B0604020202020204" pitchFamily="34" charset="0"/>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256" y="1926173"/>
            <a:ext cx="6797997" cy="4544364"/>
          </a:xfrm>
          <a:prstGeom prst="rect">
            <a:avLst/>
          </a:prstGeom>
        </p:spPr>
      </p:pic>
    </p:spTree>
    <p:extLst>
      <p:ext uri="{BB962C8B-B14F-4D97-AF65-F5344CB8AC3E}">
        <p14:creationId xmlns:p14="http://schemas.microsoft.com/office/powerpoint/2010/main" val="428007316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18" y="2781837"/>
            <a:ext cx="4552681" cy="3796852"/>
          </a:xfrm>
          <a:prstGeom prst="rect">
            <a:avLst/>
          </a:prstGeom>
        </p:spPr>
      </p:pic>
      <p:sp>
        <p:nvSpPr>
          <p:cNvPr id="3" name="Rectangle 2"/>
          <p:cNvSpPr/>
          <p:nvPr/>
        </p:nvSpPr>
        <p:spPr>
          <a:xfrm>
            <a:off x="4932607" y="2509619"/>
            <a:ext cx="3953815" cy="3046988"/>
          </a:xfrm>
          <a:prstGeom prst="rect">
            <a:avLst/>
          </a:prstGeom>
        </p:spPr>
        <p:txBody>
          <a:bodyPr wrap="square">
            <a:spAutoFit/>
          </a:bodyPr>
          <a:lstStyle/>
          <a:p>
            <a:pPr algn="just"/>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با پیشرفت فناوری ارتباطات و اطلاعات ، فناوری ترسیم با رایانه در مشاغل و حرفه های گوناگون بسیار کاربرد پیدا کرده است . از جمله این کاربرد ها می توان به ترسیم نقشه های صنعتی در تولید قطعات ، ترسیم نقوش در هنر ، ترسیم نقشه های ساختمانی و ترسیم الگوهای طراحی دوخت اشاره کرد</a:t>
            </a:r>
          </a:p>
        </p:txBody>
      </p:sp>
      <p:sp>
        <p:nvSpPr>
          <p:cNvPr id="5" name="Rectangle 4"/>
          <p:cNvSpPr/>
          <p:nvPr/>
        </p:nvSpPr>
        <p:spPr>
          <a:xfrm>
            <a:off x="264018" y="441840"/>
            <a:ext cx="8622404" cy="1877437"/>
          </a:xfrm>
          <a:prstGeom prst="rect">
            <a:avLst/>
          </a:prstGeom>
        </p:spPr>
        <p:txBody>
          <a:bodyPr wrap="square">
            <a:spAutoFit/>
          </a:bodyPr>
          <a:lstStyle/>
          <a:p>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کاربرد ترسیم با رایانه در برخی مشاغل</a:t>
            </a:r>
          </a:p>
          <a:p>
            <a:b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سال های قبل نقشه های پروژه طراحی و ساخت را در درس کار و فناوری و دیگرنقشه ها را در سایر دروس به صورت دست آزاد یا با استفاده از وسایل نقشه کشی همچون خط کش و گونیا ترسیم کردید . هر کدام از این این فناوری ها کاربرد خاص خود را دارند . </a:t>
            </a:r>
            <a:endParaRPr lang="fa-IR" dirty="0"/>
          </a:p>
        </p:txBody>
      </p:sp>
    </p:spTree>
    <p:extLst>
      <p:ext uri="{BB962C8B-B14F-4D97-AF65-F5344CB8AC3E}">
        <p14:creationId xmlns:p14="http://schemas.microsoft.com/office/powerpoint/2010/main" val="2066932375"/>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954" y="1020906"/>
            <a:ext cx="8727585" cy="2477186"/>
          </a:xfrm>
        </p:spPr>
        <p:txBody>
          <a:bodyPr>
            <a:noAutofit/>
          </a:bodyPr>
          <a:lstStyle/>
          <a:p>
            <a:pPr algn="r">
              <a:lnSpc>
                <a:spcPct val="107000"/>
              </a:lnSpc>
              <a:spcAft>
                <a:spcPts val="600"/>
              </a:spcAft>
            </a:pPr>
            <a:r>
              <a:rPr lang="fa-IR" sz="2400" b="1" dirty="0">
                <a:solidFill>
                  <a:srgbClr val="FF0000"/>
                </a:solidFill>
                <a:latin typeface="Arial" panose="020B0604020202020204" pitchFamily="34" charset="0"/>
                <a:ea typeface="Calibri" panose="020F0502020204030204" pitchFamily="34" charset="0"/>
                <a:cs typeface="B Nazanin" panose="00000400000000000000" pitchFamily="2" charset="-78"/>
              </a:rPr>
              <a:t>کارکلاسی (نیمه تجویزی)</a:t>
            </a:r>
            <a:br>
              <a:rPr lang="fa-IR" sz="2400" dirty="0">
                <a:solidFill>
                  <a:schemeClr val="tx1"/>
                </a:solidFill>
                <a:latin typeface="Arial" panose="020B0604020202020204" pitchFamily="34" charset="0"/>
                <a:ea typeface="Calibri" panose="020F0502020204030204" pitchFamily="34" charset="0"/>
                <a:cs typeface="B Nazanin" panose="00000400000000000000" pitchFamily="2" charset="-78"/>
              </a:rPr>
            </a:br>
            <a:br>
              <a:rPr lang="en-US" sz="2400" dirty="0">
                <a:solidFill>
                  <a:schemeClr val="tx1"/>
                </a:solidFill>
                <a:latin typeface="Arial" panose="020B0604020202020204" pitchFamily="34" charset="0"/>
                <a:ea typeface="Calibri" panose="020F0502020204030204" pitchFamily="34" charset="0"/>
                <a:cs typeface="B Nazanin" panose="00000400000000000000" pitchFamily="2" charset="-78"/>
              </a:rPr>
            </a:br>
            <a:r>
              <a:rPr lang="fa-IR" sz="2400" dirty="0">
                <a:solidFill>
                  <a:schemeClr val="tx1"/>
                </a:solidFill>
                <a:latin typeface="Arial" panose="020B0604020202020204" pitchFamily="34" charset="0"/>
                <a:ea typeface="Calibri" panose="020F0502020204030204" pitchFamily="34" charset="0"/>
                <a:cs typeface="B Nazanin" panose="00000400000000000000" pitchFamily="2" charset="-78"/>
              </a:rPr>
              <a:t>نقشه های دیوارهای آجری پودمان عمران را رسم کنید. نمونه ای از نقشه های آن در شکل 22-2 آمده است.</a:t>
            </a:r>
            <a:br>
              <a:rPr lang="en-US" sz="2400" dirty="0">
                <a:solidFill>
                  <a:schemeClr val="tx1"/>
                </a:solidFill>
                <a:latin typeface="Arial" panose="020B0604020202020204" pitchFamily="34" charset="0"/>
                <a:ea typeface="Calibri" panose="020F0502020204030204" pitchFamily="34" charset="0"/>
                <a:cs typeface="B Nazanin" panose="00000400000000000000" pitchFamily="2" charset="-78"/>
              </a:rPr>
            </a:br>
            <a:br>
              <a:rPr lang="fa-IR" sz="2400" b="1" dirty="0">
                <a:solidFill>
                  <a:schemeClr val="tx1"/>
                </a:solidFill>
                <a:latin typeface="Arial" panose="020B0604020202020204" pitchFamily="34" charset="0"/>
                <a:ea typeface="Calibri" panose="020F0502020204030204" pitchFamily="34" charset="0"/>
                <a:cs typeface="B Nazanin" panose="00000400000000000000" pitchFamily="2" charset="-78"/>
              </a:rPr>
            </a:br>
            <a:br>
              <a:rPr lang="fa-IR" sz="2400" b="1" dirty="0">
                <a:solidFill>
                  <a:schemeClr val="tx1"/>
                </a:solidFill>
                <a:latin typeface="Calibri" panose="020F0502020204030204" pitchFamily="34" charset="0"/>
                <a:cs typeface="B Nazanin" panose="00000400000000000000" pitchFamily="2" charset="-78"/>
              </a:rPr>
            </a:br>
            <a:br>
              <a:rPr lang="en-US" sz="2400" dirty="0">
                <a:solidFill>
                  <a:schemeClr val="tx1"/>
                </a:solidFill>
                <a:latin typeface="Arial" panose="020B0604020202020204" pitchFamily="34" charset="0"/>
                <a:ea typeface="Calibri" panose="020F0502020204030204" pitchFamily="34" charset="0"/>
                <a:cs typeface="B Nazanin" panose="00000400000000000000" pitchFamily="2" charset="-78"/>
              </a:rPr>
            </a:br>
            <a:endParaRPr lang="fa-IR" sz="2400" dirty="0">
              <a:solidFill>
                <a:schemeClr val="tx1"/>
              </a:solidFill>
              <a:latin typeface="Arial" panose="020B0604020202020204" pitchFamily="34" charset="0"/>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54" y="4224270"/>
            <a:ext cx="8619765" cy="2292323"/>
          </a:xfrm>
          <a:prstGeom prst="rect">
            <a:avLst/>
          </a:prstGeom>
        </p:spPr>
      </p:pic>
    </p:spTree>
    <p:extLst>
      <p:ext uri="{BB962C8B-B14F-4D97-AF65-F5344CB8AC3E}">
        <p14:creationId xmlns:p14="http://schemas.microsoft.com/office/powerpoint/2010/main" val="2300832307"/>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4" name="Subtitle 2"/>
          <p:cNvSpPr txBox="1">
            <a:spLocks/>
          </p:cNvSpPr>
          <p:nvPr/>
        </p:nvSpPr>
        <p:spPr>
          <a:xfrm>
            <a:off x="244700" y="286308"/>
            <a:ext cx="8649406" cy="1233399"/>
          </a:xfrm>
          <a:prstGeom prst="rect">
            <a:avLst/>
          </a:prstGeom>
        </p:spPr>
        <p:txBody>
          <a:bodyPr/>
          <a:lst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7000"/>
              </a:lnSpc>
              <a:spcAft>
                <a:spcPts val="600"/>
              </a:spcAft>
              <a:buNone/>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کارکلاسی</a:t>
            </a:r>
            <a:endParaRPr lang="en-US" sz="24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marL="0" indent="0">
              <a:lnSpc>
                <a:spcPct val="107000"/>
              </a:lnSpc>
              <a:spcAft>
                <a:spcPts val="600"/>
              </a:spcAft>
              <a:buNone/>
            </a:pPr>
            <a:r>
              <a:rPr lang="fa-IR" sz="2400" dirty="0">
                <a:latin typeface="Calibri" panose="020F0502020204030204" pitchFamily="34" charset="0"/>
                <a:ea typeface="Calibri" panose="020F0502020204030204" pitchFamily="34" charset="0"/>
                <a:cs typeface="B Nazanin" panose="00000400000000000000" pitchFamily="2" charset="-78"/>
              </a:rPr>
              <a:t>در گروه خود بحث کنید که آینده فناوری ترسیم و طراحی با رایانه چگونه خواهد شد؟ </a:t>
            </a:r>
          </a:p>
          <a:p>
            <a:pPr marL="0" indent="0">
              <a:lnSpc>
                <a:spcPct val="107000"/>
              </a:lnSpc>
              <a:spcAft>
                <a:spcPts val="600"/>
              </a:spcAft>
              <a:buNone/>
            </a:pPr>
            <a:r>
              <a:rPr lang="fa-IR" sz="2800" b="1" dirty="0">
                <a:solidFill>
                  <a:srgbClr val="FF0000"/>
                </a:solidFill>
                <a:latin typeface="Calibri" panose="020F0502020204030204" pitchFamily="34" charset="0"/>
                <a:ea typeface="Calibri" panose="020F0502020204030204" pitchFamily="34" charset="0"/>
                <a:cs typeface="B Nazanin" panose="00000400000000000000" pitchFamily="2" charset="-78"/>
              </a:rPr>
              <a:t>جواب</a:t>
            </a:r>
            <a:endParaRPr lang="en-US" sz="28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marL="0" indent="0">
              <a:buNone/>
            </a:pPr>
            <a:endParaRPr lang="fa-IR" sz="2400" dirty="0">
              <a:cs typeface="B Nazanin" panose="00000400000000000000" pitchFamily="2" charset="-78"/>
            </a:endParaRPr>
          </a:p>
        </p:txBody>
      </p:sp>
      <p:sp>
        <p:nvSpPr>
          <p:cNvPr id="3" name="Rectangle 2"/>
          <p:cNvSpPr/>
          <p:nvPr/>
        </p:nvSpPr>
        <p:spPr>
          <a:xfrm>
            <a:off x="244700" y="2107001"/>
            <a:ext cx="8649406" cy="3046988"/>
          </a:xfrm>
          <a:prstGeom prst="rect">
            <a:avLst/>
          </a:prstGeom>
        </p:spPr>
        <p:txBody>
          <a:bodyPr wrap="square">
            <a:spAutoFit/>
          </a:bodyPr>
          <a:lstStyle/>
          <a:p>
            <a:pPr algn="just"/>
            <a:r>
              <a:rPr lang="fa-IR" sz="2400" dirty="0">
                <a:cs typeface="B Nazanin" panose="00000400000000000000" pitchFamily="2" charset="-78"/>
              </a:rPr>
              <a:t>در جهان پیچیده و پیشرفته امروزی بیشتر طراحی ها و ترسیمات فنی مهندسی و سایر رشته ها ناگزیر باید با رایانه ها و نرم افزار های مختلف و تحت تخصص متخصصین مربوطه انجام شود تا دقت و سرعت و ظرافت ساخت و ساز رعایت شود.</a:t>
            </a:r>
          </a:p>
          <a:p>
            <a:pPr algn="just"/>
            <a:endParaRPr lang="fa-IR" sz="2400" dirty="0">
              <a:cs typeface="B Nazanin" panose="00000400000000000000" pitchFamily="2" charset="-78"/>
            </a:endParaRPr>
          </a:p>
          <a:p>
            <a:pPr algn="just"/>
            <a:r>
              <a:rPr lang="fa-IR" sz="2400" dirty="0">
                <a:cs typeface="B Nazanin" panose="00000400000000000000" pitchFamily="2" charset="-78"/>
              </a:rPr>
              <a:t>طراحی و ترسیم با رایانه به علت مزایای بسیاری که دارد در آینده زیر بنا و شالوده ساخت و ساز و تولید تمام صنایع و هنرها را شامل خواهد شد به طوری که طراحی و ترسیم بدون رایانه بی معنا و نشدنی خواهد بود. در آینده طراحی ها با ماشین ها و رایانه های هوشمند و تحت کنترل هوش مصنوعی به صورت سه بعدی و فضایی انجام خواهد شد و .............................</a:t>
            </a:r>
          </a:p>
        </p:txBody>
      </p:sp>
    </p:spTree>
    <p:extLst>
      <p:ext uri="{BB962C8B-B14F-4D97-AF65-F5344CB8AC3E}">
        <p14:creationId xmlns:p14="http://schemas.microsoft.com/office/powerpoint/2010/main" val="395837192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283337" y="243236"/>
            <a:ext cx="8649406" cy="1734001"/>
          </a:xfrm>
          <a:prstGeom prst="rect">
            <a:avLst/>
          </a:prstGeom>
          <a:noFill/>
        </p:spPr>
        <p:txBody>
          <a:bodyPr wrap="square" rtlCol="1">
            <a:spAutoFit/>
          </a:bodyPr>
          <a:lstStyle/>
          <a:p>
            <a:pPr>
              <a:lnSpc>
                <a:spcPct val="107000"/>
              </a:lnSpc>
              <a:spcAft>
                <a:spcPts val="600"/>
              </a:spcAft>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تحقیق کنید</a:t>
            </a:r>
            <a:endParaRPr lang="en-US" sz="24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r>
              <a:rPr lang="fa-IR" sz="2400" dirty="0">
                <a:latin typeface="Calibri" panose="020F0502020204030204" pitchFamily="34" charset="0"/>
                <a:ea typeface="Calibri" panose="020F0502020204030204" pitchFamily="34" charset="0"/>
                <a:cs typeface="B Nazanin" panose="00000400000000000000" pitchFamily="2" charset="-78"/>
              </a:rPr>
              <a:t>در گروه خود با جست و جو در اینترنت ، کتاب ها و منابع دیگر در مورد اینکه ترسیم با رایانه در چه مشاغل و حرفه های دیگری میتواند کاربرد داشته باشد ، تحقیق کنید.</a:t>
            </a:r>
            <a:endParaRPr lang="fa-IR" sz="2400" dirty="0">
              <a:latin typeface="Calibri" panose="020F0502020204030204" pitchFamily="34" charset="0"/>
              <a:cs typeface="B Nazanin" panose="00000400000000000000" pitchFamily="2" charset="-78"/>
            </a:endParaRPr>
          </a:p>
          <a:p>
            <a:r>
              <a:rPr lang="fa-IR" sz="2800" b="1" dirty="0">
                <a:solidFill>
                  <a:srgbClr val="FF0000"/>
                </a:solidFill>
                <a:latin typeface="Calibri" panose="020F0502020204030204" pitchFamily="34" charset="0"/>
                <a:cs typeface="B Nazanin" panose="00000400000000000000" pitchFamily="2" charset="-78"/>
              </a:rPr>
              <a:t>جواب</a:t>
            </a:r>
            <a:endParaRPr lang="fa-IR" sz="2800" b="1" dirty="0">
              <a:solidFill>
                <a:srgbClr val="FF0000"/>
              </a:solidFill>
              <a:cs typeface="B Nazanin" panose="00000400000000000000" pitchFamily="2" charset="-78"/>
            </a:endParaRPr>
          </a:p>
        </p:txBody>
      </p:sp>
      <p:sp>
        <p:nvSpPr>
          <p:cNvPr id="2" name="Rectangle 1"/>
          <p:cNvSpPr/>
          <p:nvPr/>
        </p:nvSpPr>
        <p:spPr>
          <a:xfrm>
            <a:off x="302655" y="2264715"/>
            <a:ext cx="8610769" cy="3416320"/>
          </a:xfrm>
          <a:prstGeom prst="rect">
            <a:avLst/>
          </a:prstGeom>
        </p:spPr>
        <p:txBody>
          <a:bodyPr wrap="square">
            <a:spAutoFit/>
          </a:bodyPr>
          <a:lstStyle/>
          <a:p>
            <a:pPr algn="just"/>
            <a:r>
              <a:rPr lang="fa-IR" sz="2400" dirty="0">
                <a:cs typeface="B Nazanin" panose="00000400000000000000" pitchFamily="2" charset="-78"/>
              </a:rPr>
              <a:t>ترسیم با دست یکی از مهم ترین مهارت ها در آموزش نقشه کشی است. در نقشه کشی و طراحی، ترسیم با دست نه به عنوان یک هدف، بلکه وسیله ای شناخته می شود که او را در عینیت بخشیدن به تصورات خود یاری می کند. از طرفی، ورود رایانه به دنیای علم، آموزش و حرفه، امکانات متنوع و جالب توجهی فراهم کرده است. استفاده از رایانه در ترسیمات و نقشه های فنی در جوامع صنعتی به طور چشم گیری پیشرفت نموده است. و می توان گفت رایانه، به عنوان یک ابزار قدرتمند، در نقشه کشی جا بازکرده و گسترشی روز افزون دارد.گسترش کمی و کیفی نرم افزارهای رایانه ای، علاوه بر فراهم آوردن امکان ترسیم تصاویر دوبعدی، به ما کمک می کنند تا با پدیدآوردن تصاویر سه بعدی، به خلق مجازی تصورات و طرح های خود بپردازیم. </a:t>
            </a:r>
            <a:r>
              <a:rPr lang="fa-IR" sz="2400" dirty="0">
                <a:solidFill>
                  <a:srgbClr val="FF0000"/>
                </a:solidFill>
                <a:cs typeface="B Nazanin" panose="00000400000000000000" pitchFamily="2" charset="-78"/>
              </a:rPr>
              <a:t>ادامه جواب را در سایت ببینید</a:t>
            </a:r>
          </a:p>
        </p:txBody>
      </p:sp>
      <p:pic>
        <p:nvPicPr>
          <p:cNvPr id="3" name="Picture 2">
            <a:extLst>
              <a:ext uri="{FF2B5EF4-FFF2-40B4-BE49-F238E27FC236}">
                <a16:creationId xmlns:a16="http://schemas.microsoft.com/office/drawing/2014/main" id="{EB282C90-2652-1DAF-574B-E7EEFB57F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941" y="6430158"/>
            <a:ext cx="665759" cy="205873"/>
          </a:xfrm>
          <a:prstGeom prst="rect">
            <a:avLst/>
          </a:prstGeom>
        </p:spPr>
      </p:pic>
    </p:spTree>
    <p:extLst>
      <p:ext uri="{BB962C8B-B14F-4D97-AF65-F5344CB8AC3E}">
        <p14:creationId xmlns:p14="http://schemas.microsoft.com/office/powerpoint/2010/main" val="1256887039"/>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578" y="292903"/>
            <a:ext cx="8580550" cy="2025293"/>
          </a:xfrm>
        </p:spPr>
        <p:txBody>
          <a:bodyPr>
            <a:noAutofit/>
          </a:bodyPr>
          <a:lstStyle/>
          <a:p>
            <a:pPr algn="r">
              <a:lnSpc>
                <a:spcPct val="107000"/>
              </a:lnSpc>
              <a:spcAft>
                <a:spcPts val="600"/>
              </a:spcAft>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مزایای استفاده از فناوری ترسیم با رایانه</a:t>
            </a:r>
            <a:b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br>
            <a:b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استفاده از رایانه در ترسیم نقشه ها چندین مزیت دارد .</a:t>
            </a:r>
            <a:b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ترسیم به وسیله دست آزاد یا به وسیله خط کش و پرگار فاقد این مزایا است . </a:t>
            </a:r>
            <a:b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در شکل برخی از این مزایا را مشاهده می کنید.</a:t>
            </a:r>
            <a:endParaRPr lang="fa-IR" sz="2400" dirty="0">
              <a:solidFill>
                <a:schemeClr val="tx1"/>
              </a:solidFill>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266" y="2603101"/>
            <a:ext cx="7694862" cy="3810578"/>
          </a:xfrm>
          <a:prstGeom prst="roundRect">
            <a:avLst>
              <a:gd name="adj" fmla="val 686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2997494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061" y="176229"/>
            <a:ext cx="8690053" cy="1981723"/>
          </a:xfrm>
        </p:spPr>
        <p:txBody>
          <a:bodyPr>
            <a:noAutofit/>
          </a:bodyPr>
          <a:lstStyle/>
          <a:p>
            <a:pPr algn="just">
              <a:lnSpc>
                <a:spcPct val="107000"/>
              </a:lnSpc>
              <a:spcAft>
                <a:spcPts val="600"/>
              </a:spcAft>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کارکلاسی</a:t>
            </a:r>
            <a:b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با هم اندیشی در گروه مزایای دیگری برای استفاده از فناوری ترسیم با رایانه را بررسی کنید و  در جدول بنویسید . همچنین برای ترسیم با رایانه بایستی چه چیزهایی فراهم باشد و چه نکاتی  را رعایت نمایید؟</a:t>
            </a:r>
            <a:endParaRPr lang="fa-IR" sz="2400" dirty="0">
              <a:solidFill>
                <a:schemeClr val="tx1"/>
              </a:solidFill>
              <a:cs typeface="B Nazanin" panose="00000400000000000000" pitchFamily="2" charset="-78"/>
            </a:endParaRPr>
          </a:p>
        </p:txBody>
      </p:sp>
      <p:sp>
        <p:nvSpPr>
          <p:cNvPr id="7" name="Rectangle 6"/>
          <p:cNvSpPr/>
          <p:nvPr/>
        </p:nvSpPr>
        <p:spPr>
          <a:xfrm>
            <a:off x="5236137" y="5968537"/>
            <a:ext cx="3659977" cy="619272"/>
          </a:xfrm>
          <a:prstGeom prst="rect">
            <a:avLst/>
          </a:prstGeom>
        </p:spPr>
        <p:txBody>
          <a:bodyPr wrap="none">
            <a:spAutoFit/>
          </a:bodyPr>
          <a:lstStyle/>
          <a:p>
            <a:pPr>
              <a:lnSpc>
                <a:spcPct val="107000"/>
              </a:lnSpc>
              <a:spcAft>
                <a:spcPts val="600"/>
              </a:spcAft>
            </a:pPr>
            <a:r>
              <a:rPr lang="fa-IR" sz="3200" b="1" dirty="0">
                <a:latin typeface="Calibri" panose="020F0502020204030204" pitchFamily="34" charset="0"/>
                <a:ea typeface="Calibri" panose="020F0502020204030204" pitchFamily="34" charset="0"/>
                <a:cs typeface="B Nazanin" panose="00000400000000000000" pitchFamily="2" charset="-78"/>
              </a:rPr>
              <a:t>ادامه جواب در صفحه بعد</a:t>
            </a:r>
            <a:endParaRPr lang="en-US" b="1" dirty="0">
              <a:latin typeface="Calibri" panose="020F0502020204030204" pitchFamily="34" charset="0"/>
              <a:ea typeface="Calibri" panose="020F0502020204030204" pitchFamily="34" charset="0"/>
              <a:cs typeface="B Nazanin" panose="00000400000000000000" pitchFamily="2" charset="-78"/>
            </a:endParaRPr>
          </a:p>
        </p:txBody>
      </p:sp>
      <p:pic>
        <p:nvPicPr>
          <p:cNvPr id="1026" name="Picture 2" descr="کارکلاسی صفحه 15 کاروفناوری نهم مزایا و امکانات ترسیم با رایان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1" y="1939298"/>
            <a:ext cx="8690053" cy="402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7233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061" y="176229"/>
            <a:ext cx="8690053" cy="1981723"/>
          </a:xfrm>
        </p:spPr>
        <p:txBody>
          <a:bodyPr>
            <a:noAutofit/>
          </a:bodyPr>
          <a:lstStyle/>
          <a:p>
            <a:pPr algn="just">
              <a:lnSpc>
                <a:spcPct val="107000"/>
              </a:lnSpc>
              <a:spcAft>
                <a:spcPts val="600"/>
              </a:spcAft>
            </a:pP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کارکلاسی</a:t>
            </a:r>
            <a:b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b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با هم اندیشی در گروه مزایای دیگری برای استفاده از فناوری ترسیم با رایانه را بررسی کنید و  در جدول بنویسید . همچنین برای ترسیم با رایانه بایستی چه چیزهایی فراهم باشد و چه نکاتی  را رعایت نمایید؟</a:t>
            </a:r>
            <a:endParaRPr lang="fa-IR" sz="2400" dirty="0">
              <a:solidFill>
                <a:schemeClr val="tx1"/>
              </a:solidFill>
              <a:cs typeface="B Nazanin" panose="00000400000000000000" pitchFamily="2" charset="-78"/>
            </a:endParaRPr>
          </a:p>
        </p:txBody>
      </p:sp>
      <p:pic>
        <p:nvPicPr>
          <p:cNvPr id="1028" name="Picture 4" descr="کارکلاسی صفحه 15 کاروفناوری نهم مزایا و امکانات ترسیم با رایان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1" y="2012099"/>
            <a:ext cx="8690054" cy="399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930812"/>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42" y="2896657"/>
            <a:ext cx="4327301" cy="3689798"/>
          </a:xfrm>
          <a:prstGeom prst="rect">
            <a:avLst/>
          </a:prstGeom>
        </p:spPr>
      </p:pic>
      <p:sp>
        <p:nvSpPr>
          <p:cNvPr id="8" name="TextBox 7"/>
          <p:cNvSpPr txBox="1"/>
          <p:nvPr/>
        </p:nvSpPr>
        <p:spPr>
          <a:xfrm>
            <a:off x="214063" y="317412"/>
            <a:ext cx="8685758" cy="2308324"/>
          </a:xfrm>
          <a:prstGeom prst="rect">
            <a:avLst/>
          </a:prstGeom>
          <a:noFill/>
        </p:spPr>
        <p:txBody>
          <a:bodyPr wrap="square" rtlCol="1">
            <a:spAutoFit/>
          </a:bodyPr>
          <a:lstStyle/>
          <a:p>
            <a:pPr algn="just"/>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محیط نرم افزارهای ترسیم با رایانه</a:t>
            </a:r>
          </a:p>
          <a:p>
            <a:pPr algn="just"/>
            <a:endParaRPr lang="en-US" sz="2400" b="1" dirty="0">
              <a:latin typeface="Calibri" panose="020F0502020204030204" pitchFamily="34" charset="0"/>
              <a:ea typeface="Calibri" panose="020F0502020204030204" pitchFamily="34" charset="0"/>
              <a:cs typeface="B Nazanin" panose="00000400000000000000" pitchFamily="2" charset="-78"/>
            </a:endParaRPr>
          </a:p>
          <a:p>
            <a:pPr algn="just"/>
            <a:r>
              <a:rPr lang="fa-IR" sz="2400" dirty="0">
                <a:latin typeface="Calibri" panose="020F0502020204030204" pitchFamily="34" charset="0"/>
                <a:ea typeface="Calibri" panose="020F0502020204030204" pitchFamily="34" charset="0"/>
                <a:cs typeface="B Nazanin" panose="00000400000000000000" pitchFamily="2" charset="-78"/>
              </a:rPr>
              <a:t>نرم افزار های گوناگونی برای ترسیم وجود دارد . از برخی از آن ها برای ترسیم دو بعدی استفاده می شود و در برخی از آن ها امکان ترسیم سه بعدی نیز وجود دارد . تعدادی از نرم افزارها امکانات ترسیم ساده دارند و تعدادی دیگر امکانات گسترده و پیچیده تری دارند. شکل محیط نرم افزار های دو بعدی ترسیم معمولا شبیه یکدیگرند</a:t>
            </a:r>
            <a:endParaRPr lang="fa-IR" sz="2400" dirty="0">
              <a:cs typeface="B Nazanin" panose="00000400000000000000" pitchFamily="2" charset="-78"/>
            </a:endParaRPr>
          </a:p>
        </p:txBody>
      </p:sp>
      <p:sp>
        <p:nvSpPr>
          <p:cNvPr id="2" name="Rectangle 1"/>
          <p:cNvSpPr/>
          <p:nvPr/>
        </p:nvSpPr>
        <p:spPr>
          <a:xfrm>
            <a:off x="4556942" y="2715889"/>
            <a:ext cx="4358457" cy="3416320"/>
          </a:xfrm>
          <a:prstGeom prst="rect">
            <a:avLst/>
          </a:prstGeom>
        </p:spPr>
        <p:txBody>
          <a:bodyPr wrap="square">
            <a:spAutoFit/>
          </a:bodyPr>
          <a:lstStyle/>
          <a:p>
            <a:pPr algn="just"/>
            <a:r>
              <a:rPr lang="fa-IR" sz="2400" dirty="0">
                <a:latin typeface="Calibri" panose="020F0502020204030204" pitchFamily="34" charset="0"/>
                <a:ea typeface="Calibri" panose="020F0502020204030204" pitchFamily="34" charset="0"/>
                <a:cs typeface="B Nazanin" panose="00000400000000000000" pitchFamily="2" charset="-78"/>
              </a:rPr>
              <a:t>در شکل 3-2 محیط یک نرم افزار ترسیم دو بعدی و تعدادی از نوارهای ابزار را می بینید . شما میتوانید از نرم افزار دلخواه خود برای ترسیم نقشه های پروژ تان استفاده کنید.</a:t>
            </a:r>
            <a:br>
              <a:rPr lang="en-US" sz="2400" dirty="0">
                <a:latin typeface="Calibri" panose="020F0502020204030204" pitchFamily="34" charset="0"/>
                <a:ea typeface="Calibri" panose="020F0502020204030204" pitchFamily="34" charset="0"/>
                <a:cs typeface="B Nazanin" panose="00000400000000000000" pitchFamily="2" charset="-78"/>
              </a:rPr>
            </a:br>
            <a:r>
              <a:rPr lang="fa-IR" sz="2400" dirty="0">
                <a:latin typeface="Calibri" panose="020F0502020204030204" pitchFamily="34" charset="0"/>
                <a:ea typeface="Calibri" panose="020F0502020204030204" pitchFamily="34" charset="0"/>
                <a:cs typeface="B Nazanin" panose="00000400000000000000" pitchFamily="2" charset="-78"/>
              </a:rPr>
              <a:t>در محیط نرم افزار ترسیم ، نوار ابزار های مختلفی برای ترسیم نقشه ها وجود دارد . در این پودمان بیشتر از نوار ابزار ترسیم و از نوار اصلاحات یا ویرایش استفاده می شود.</a:t>
            </a:r>
          </a:p>
          <a:p>
            <a:pPr algn="just"/>
            <a:endParaRPr lang="fa-IR" sz="24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21472828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rganic">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0.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0.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TM04033921[[fn=Damask]]</Template>
  <TotalTime>1170</TotalTime>
  <Words>2100</Words>
  <Application>Microsoft Office PowerPoint</Application>
  <PresentationFormat>On-screen Show (4:3)</PresentationFormat>
  <Paragraphs>97</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Baasem</vt:lpstr>
      <vt:lpstr>Garamond</vt:lpstr>
      <vt:lpstr>Arial</vt:lpstr>
      <vt:lpstr>Calibri</vt:lpstr>
      <vt:lpstr>Corbel</vt:lpstr>
      <vt:lpstr>B Nazanin</vt:lpstr>
      <vt:lpstr>Basis</vt:lpstr>
      <vt:lpstr>Organic</vt:lpstr>
      <vt:lpstr>PowerPoint Presentation</vt:lpstr>
      <vt:lpstr>PowerPoint Presentation</vt:lpstr>
      <vt:lpstr>PowerPoint Presentation</vt:lpstr>
      <vt:lpstr>PowerPoint Presentation</vt:lpstr>
      <vt:lpstr>PowerPoint Presentation</vt:lpstr>
      <vt:lpstr>مزایای استفاده از فناوری ترسیم با رایانه  استفاده از رایانه در ترسیم نقشه ها چندین مزیت دارد . ترسیم به وسیله دست آزاد یا به وسیله خط کش و پرگار فاقد این مزایا است .  در شکل برخی از این مزایا را مشاهده می کنید.</vt:lpstr>
      <vt:lpstr>کارکلاسی با هم اندیشی در گروه مزایای دیگری برای استفاده از فناوری ترسیم با رایانه را بررسی کنید و  در جدول بنویسید . همچنین برای ترسیم با رایانه بایستی چه چیزهایی فراهم باشد و چه نکاتی  را رعایت نمایید؟</vt:lpstr>
      <vt:lpstr>کارکلاسی با هم اندیشی در گروه مزایای دیگری برای استفاده از فناوری ترسیم با رایانه را بررسی کنید و  در جدول بنویسید . همچنین برای ترسیم با رایانه بایستی چه چیزهایی فراهم باشد و چه نکاتی  را رعایت نمایید؟</vt:lpstr>
      <vt:lpstr>PowerPoint Presentation</vt:lpstr>
      <vt:lpstr>چگونگی ترسیم شکل های ساده  با استفاده از ابزار خط ، دایره و کمان می توان شکل های ساده هندسی ترسیم کرد (جدول3-2). </vt:lpstr>
      <vt:lpstr>PowerPoint Presentation</vt:lpstr>
      <vt:lpstr>PowerPoint Presentation</vt:lpstr>
      <vt:lpstr>PowerPoint Presentation</vt:lpstr>
      <vt:lpstr>کاربرد ابزارهای دَوَران ، برش ، امتداد و مقیاس  در جدول 4-2 کاربرد های ابزار های دَوَران ، برش ، امتداد و مقیاس آورده شده است .  در شکل 7-2 نمونه هایی برای این ابزارها نشان داده شده است. </vt:lpstr>
      <vt:lpstr>برای ترسیم یک شکل شما می توانید از روش های گوناگون استفاده کنید و یادآوری می شود برای ترسیم یک نقشه روش های فراوانی وجود دارد. پس از مشاهده فیلم مربوط به کاربرد ابزارهای دوران ، برش ، امتداد و مقیاس ، کارکلاسی زیر را انجام دهید. </vt:lpstr>
      <vt:lpstr>PowerPoint Presentation</vt:lpstr>
      <vt:lpstr>PowerPoint Presentation</vt:lpstr>
      <vt:lpstr>پس از مشاهده فیلم مربوط به کاربرد ابزار های کمک رسم ، کارکلاسی زیر را انجام دهید.</vt:lpstr>
      <vt:lpstr>نحوه اندازه گذاری نقشه ها و ترسیم ها در درس کار و فناوری سال های گذشته ، با روش اندازه گیری دستی و با استفاده از خط کش و گونیا آشنا شدید. نمونه نقشه ای که شما اندازه گذاری کردید در شکل 11-2 نشان داده شده است.</vt:lpstr>
      <vt:lpstr>PowerPoint Presentation</vt:lpstr>
      <vt:lpstr>پس از مشاهده فیلم مربوط به اندازه گذاری نقشه ها و ترسیم ها ، کارکلاسی زیر را انجام دهید.</vt:lpstr>
      <vt:lpstr>PowerPoint Presentation</vt:lpstr>
      <vt:lpstr>PowerPoint Presentation</vt:lpstr>
      <vt:lpstr>کار غیر کلاسی در درس ریاضی سال قبل نقش کاشی کاری شکل 16-2 را با استفاده از وسایل دستی ترسیم کردید. اینک ، با استفاده از نرم افزار ترسیم با رایانه ، آن را رسم کنید. ( می توانید از پرونده ترسیم-4 کمک بگیرید.)    </vt:lpstr>
      <vt:lpstr>کار غیر کلاسی  شکل 17-2 را با رایانه ترسیم و آن را اندازه گیری کنید.   </vt:lpstr>
      <vt:lpstr>PowerPoint Presentation</vt:lpstr>
      <vt:lpstr>PowerPoint Presentation</vt:lpstr>
      <vt:lpstr>پس از مشاهده مطالب مربوط به پروژه های نیمه تجویزی در نرم افزار کاروفناوری پایه نهم ، کارهای کلاسی زیر را انجام دهید.</vt:lpstr>
      <vt:lpstr>کارکلاسی (نیمه تجویزی)  نقشه شمای حقیقی کلید یک پل با یک لامپ و یک پریز را طبق شکل 21-2 ترسیم کنید. </vt:lpstr>
      <vt:lpstr>کارکلاسی (نیمه تجویزی)  نقشه های دیوارهای آجری پودمان عمران را رسم کنید. نمونه ای از نقشه های آن در شکل 22-2 آمده است.    </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02-tarsimbarayane-suherfe.blog.ir</dc:title>
  <dc:subject>02-tarsimbarayane-suherfe.blog.ir</dc:subject>
  <dc:creator>suherfe.blog.ir</dc:creator>
  <cp:keywords>02-tarsimbarayane-suherfe.blog.ir</cp:keywords>
  <dc:description>02-tarsimbarayane-suherfe.blog.ir</dc:description>
  <cp:lastModifiedBy>aligodarzi321@gmail.com</cp:lastModifiedBy>
  <cp:revision>109</cp:revision>
  <dcterms:created xsi:type="dcterms:W3CDTF">2020-01-09T14:03:44Z</dcterms:created>
  <dcterms:modified xsi:type="dcterms:W3CDTF">2024-09-14T07:44:47Z</dcterms:modified>
  <cp:category>02-tarsimbarayane-suherfe.blog.ir</cp:category>
  <cp:version>9-2</cp:version>
</cp:coreProperties>
</file>