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heme/themeOverride3.xml" ContentType="application/vnd.openxmlformats-officedocument.themeOverride+xml"/>
  <Override PartName="/ppt/tags/tag3.xml" ContentType="application/vnd.openxmlformats-officedocument.presentationml.tags+xml"/>
  <Override PartName="/ppt/theme/themeOverride4.xml" ContentType="application/vnd.openxmlformats-officedocument.themeOverride+xml"/>
  <Override PartName="/ppt/tags/tag4.xml" ContentType="application/vnd.openxmlformats-officedocument.presentationml.tags+xml"/>
  <Override PartName="/ppt/theme/themeOverride5.xml" ContentType="application/vnd.openxmlformats-officedocument.themeOverride+xml"/>
  <Override PartName="/ppt/tags/tag5.xml" ContentType="application/vnd.openxmlformats-officedocument.presentationml.tags+xml"/>
  <Override PartName="/ppt/theme/themeOverride6.xml" ContentType="application/vnd.openxmlformats-officedocument.themeOverride+xml"/>
  <Override PartName="/ppt/tags/tag6.xml" ContentType="application/vnd.openxmlformats-officedocument.presentationml.tags+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22" r:id="rId1"/>
    <p:sldMasterId id="2147483952" r:id="rId2"/>
  </p:sldMasterIdLst>
  <p:notesMasterIdLst>
    <p:notesMasterId r:id="rId49"/>
  </p:notesMasterIdLst>
  <p:sldIdLst>
    <p:sldId id="313" r:id="rId3"/>
    <p:sldId id="258" r:id="rId4"/>
    <p:sldId id="259" r:id="rId5"/>
    <p:sldId id="335" r:id="rId6"/>
    <p:sldId id="260" r:id="rId7"/>
    <p:sldId id="273" r:id="rId8"/>
    <p:sldId id="274" r:id="rId9"/>
    <p:sldId id="275" r:id="rId10"/>
    <p:sldId id="318" r:id="rId11"/>
    <p:sldId id="276" r:id="rId12"/>
    <p:sldId id="277" r:id="rId13"/>
    <p:sldId id="319" r:id="rId14"/>
    <p:sldId id="278" r:id="rId15"/>
    <p:sldId id="279" r:id="rId16"/>
    <p:sldId id="280" r:id="rId17"/>
    <p:sldId id="321" r:id="rId18"/>
    <p:sldId id="281" r:id="rId19"/>
    <p:sldId id="322" r:id="rId20"/>
    <p:sldId id="282" r:id="rId21"/>
    <p:sldId id="305" r:id="rId22"/>
    <p:sldId id="284" r:id="rId23"/>
    <p:sldId id="323" r:id="rId24"/>
    <p:sldId id="288" r:id="rId25"/>
    <p:sldId id="324" r:id="rId26"/>
    <p:sldId id="287" r:id="rId27"/>
    <p:sldId id="286" r:id="rId28"/>
    <p:sldId id="337" r:id="rId29"/>
    <p:sldId id="289" r:id="rId30"/>
    <p:sldId id="290" r:id="rId31"/>
    <p:sldId id="291" r:id="rId32"/>
    <p:sldId id="292" r:id="rId33"/>
    <p:sldId id="325" r:id="rId34"/>
    <p:sldId id="297" r:id="rId35"/>
    <p:sldId id="326" r:id="rId36"/>
    <p:sldId id="293" r:id="rId37"/>
    <p:sldId id="294" r:id="rId38"/>
    <p:sldId id="327" r:id="rId39"/>
    <p:sldId id="328" r:id="rId40"/>
    <p:sldId id="336" r:id="rId41"/>
    <p:sldId id="299" r:id="rId42"/>
    <p:sldId id="329" r:id="rId43"/>
    <p:sldId id="295" r:id="rId44"/>
    <p:sldId id="301" r:id="rId45"/>
    <p:sldId id="298" r:id="rId46"/>
    <p:sldId id="300" r:id="rId47"/>
    <p:sldId id="303" r:id="rId48"/>
  </p:sldIdLst>
  <p:sldSz cx="9144000" cy="6858000" type="screen4x3"/>
  <p:notesSz cx="6858000" cy="9144000"/>
  <p:embeddedFontLst>
    <p:embeddedFont>
      <p:font typeface="B Nazanin" panose="00000400000000000000" pitchFamily="2" charset="-78"/>
      <p:regular r:id="rId50"/>
      <p:bold r:id="rId51"/>
    </p:embeddedFont>
    <p:embeddedFont>
      <p:font typeface="Corbel" panose="020B0503020204020204" pitchFamily="34" charset="0"/>
      <p:regular r:id="rId52"/>
      <p:bold r:id="rId53"/>
      <p:italic r:id="rId54"/>
      <p:boldItalic r:id="rId55"/>
    </p:embeddedFont>
    <p:embeddedFont>
      <p:font typeface="Garamond" panose="02020404030301010803" pitchFamily="18" charset="0"/>
      <p:regular r:id="rId56"/>
      <p:bold r:id="rId57"/>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23" autoAdjust="0"/>
  </p:normalViewPr>
  <p:slideViewPr>
    <p:cSldViewPr>
      <p:cViewPr varScale="1">
        <p:scale>
          <a:sx n="82" d="100"/>
          <a:sy n="82" d="100"/>
        </p:scale>
        <p:origin x="15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04/03/1446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420491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87011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636072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09828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41191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6519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64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2474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05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59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6219614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91380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94926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774097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6559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71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114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62623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993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2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57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13595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08062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892330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22471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642911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83738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931948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342900"/>
            <a:fld id="{4509A250-FF31-4206-8172-F9D3106AACB1}" type="datetimeFigureOut">
              <a:rPr lang="en-US" smtClean="0">
                <a:solidFill>
                  <a:prstClr val="black">
                    <a:tint val="75000"/>
                  </a:prstClr>
                </a:solidFill>
              </a:rPr>
              <a:pPr defTabSz="342900"/>
              <a:t>9/7/2024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58994353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7701455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9.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11.png"/><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hyperlink" Target="http://www.tebyan.net/" TargetMode="External"/><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defTabSz="342892">
              <a:defRPr/>
            </a:pPr>
            <a:r>
              <a:rPr lang="fa-IR" sz="6600" dirty="0">
                <a:solidFill>
                  <a:srgbClr val="C00000"/>
                </a:solidFill>
                <a:latin typeface="Baasem" panose="020B7200000000000000" pitchFamily="34" charset="0"/>
                <a:cs typeface="B Titr" panose="00000700000000000000" pitchFamily="2" charset="-78"/>
              </a:rPr>
              <a:t>پاورپوینت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5400" b="0" i="0" u="none" strike="noStrike" kern="1200" cap="none" spc="0" normalizeH="0" baseline="0" noProof="0" dirty="0">
                <a:ln>
                  <a:noFill/>
                </a:ln>
                <a:solidFill>
                  <a:schemeClr val="bg2">
                    <a:lumMod val="50000"/>
                  </a:schemeClr>
                </a:solidFill>
                <a:effectLst/>
                <a:uLnTx/>
                <a:uFillTx/>
                <a:latin typeface="Baasem" panose="020B7200000000000000" pitchFamily="34" charset="0"/>
                <a:ea typeface="+mn-ea"/>
                <a:cs typeface="B Titr" panose="00000700000000000000" pitchFamily="2" charset="-78"/>
              </a:rPr>
              <a:t>جستجو و جمع آوری اطلاعات</a:t>
            </a:r>
          </a:p>
        </p:txBody>
      </p:sp>
    </p:spTree>
    <p:extLst>
      <p:ext uri="{BB962C8B-B14F-4D97-AF65-F5344CB8AC3E}">
        <p14:creationId xmlns:p14="http://schemas.microsoft.com/office/powerpoint/2010/main" val="126929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1631216"/>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 کلاسی</a:t>
            </a:r>
          </a:p>
          <a:p>
            <a:pPr algn="r" rtl="1"/>
            <a:r>
              <a:rPr lang="fa-IR" sz="2400" dirty="0">
                <a:solidFill>
                  <a:srgbClr val="00B0F0"/>
                </a:solidFill>
                <a:latin typeface="Amuzeh-New-Bold"/>
                <a:cs typeface="B Nazanin" panose="00000400000000000000" pitchFamily="2" charset="-78"/>
              </a:rPr>
              <a:t>تعیین محدودیت های پرسش به روش بارش فکر</a:t>
            </a:r>
            <a:r>
              <a:rPr lang="fa-IR" sz="2400" dirty="0">
                <a:solidFill>
                  <a:srgbClr val="00B0F0"/>
                </a:solidFill>
                <a:latin typeface="AmuzehNewNormalPS"/>
                <a:cs typeface="B Nazanin" panose="00000400000000000000" pitchFamily="2" charset="-78"/>
              </a:rPr>
              <a:t>ی</a:t>
            </a:r>
            <a:endParaRPr lang="fa-IR" sz="2400" dirty="0">
              <a:solidFill>
                <a:srgbClr val="00B0F0"/>
              </a:solidFill>
              <a:latin typeface="Amuzeh-New-Bold"/>
              <a:cs typeface="B Nazanin" panose="00000400000000000000" pitchFamily="2" charset="-78"/>
            </a:endParaRPr>
          </a:p>
          <a:p>
            <a:pPr algn="r" rtl="1"/>
            <a:r>
              <a:rPr lang="fa-IR" sz="2800" b="1" dirty="0">
                <a:latin typeface="AmuzehNewNormalPS"/>
                <a:cs typeface="B Nazanin" panose="00000400000000000000" pitchFamily="2" charset="-78"/>
              </a:rPr>
              <a:t>جواب</a:t>
            </a:r>
          </a:p>
          <a:p>
            <a:pPr algn="r" rtl="1"/>
            <a:r>
              <a:rPr lang="fa-IR" sz="2400" dirty="0">
                <a:cs typeface="B Nazanin" panose="00000400000000000000" pitchFamily="2" charset="-78"/>
              </a:rPr>
              <a:t>با توجه به توضیحات صفحه ی 26 کتاب جدول را اینگونه یا با سلیقه ی خود حل کنید.</a:t>
            </a:r>
            <a:endParaRPr lang="fa-IR" sz="4800" b="1" dirty="0">
              <a:latin typeface="AmuzehNewNormalPS"/>
              <a:cs typeface="B Nazanin" panose="00000400000000000000" pitchFamily="2" charset="-78"/>
            </a:endParaRPr>
          </a:p>
        </p:txBody>
      </p:sp>
      <p:pic>
        <p:nvPicPr>
          <p:cNvPr id="1026" name="Picture 2" descr="کارکلاسی صفحه 26 کاروفناوری پایه هفتم تعیین محدودیتهای سفر">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58" y="1948305"/>
            <a:ext cx="8692822" cy="39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05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81000" y="457200"/>
            <a:ext cx="8458200" cy="2000548"/>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endParaRPr lang="fa-IR" sz="2800" b="1" dirty="0">
              <a:solidFill>
                <a:srgbClr val="FF0000"/>
              </a:solidFill>
              <a:latin typeface="Amir-New"/>
              <a:cs typeface="B Nazanin" panose="00000400000000000000" pitchFamily="2" charset="-78"/>
            </a:endParaRPr>
          </a:p>
          <a:p>
            <a:pPr algn="r" rtl="1"/>
            <a:endParaRPr lang="fa-IR" sz="2400" b="1" dirty="0">
              <a:latin typeface="Amuzeh-New-Bold"/>
              <a:cs typeface="B Nazanin" panose="00000400000000000000" pitchFamily="2" charset="-78"/>
            </a:endParaRPr>
          </a:p>
          <a:p>
            <a:pPr algn="r" rtl="1"/>
            <a:r>
              <a:rPr lang="fa-IR" sz="2400" dirty="0">
                <a:solidFill>
                  <a:srgbClr val="00B0F0"/>
                </a:solidFill>
                <a:latin typeface="Amuzeh-New-Bold"/>
                <a:cs typeface="B Nazanin" panose="00000400000000000000" pitchFamily="2" charset="-78"/>
              </a:rPr>
              <a:t>تعیین جزئیات اطلاعات</a:t>
            </a:r>
          </a:p>
          <a:p>
            <a:pPr algn="r" rtl="1"/>
            <a:endParaRPr lang="fa-IR" sz="2400" b="1" dirty="0">
              <a:latin typeface="Amuzeh-New-Bold"/>
              <a:cs typeface="B Nazanin" panose="00000400000000000000" pitchFamily="2" charset="-78"/>
            </a:endParaRPr>
          </a:p>
          <a:p>
            <a:pPr algn="r" rtl="1"/>
            <a:r>
              <a:rPr lang="fa-IR" sz="2400" dirty="0">
                <a:latin typeface="AmuzehNewNormalPS"/>
                <a:cs typeface="B Nazanin" panose="00000400000000000000" pitchFamily="2" charset="-78"/>
              </a:rPr>
              <a:t>در گروه خود، جزئیات اطلاعات مورد نظر را تعیین و آ نها را در جدول بنویسید.</a:t>
            </a:r>
          </a:p>
        </p:txBody>
      </p:sp>
      <p:pic>
        <p:nvPicPr>
          <p:cNvPr id="3" name="Picture 2"/>
          <p:cNvPicPr>
            <a:picLocks noChangeAspect="1"/>
          </p:cNvPicPr>
          <p:nvPr/>
        </p:nvPicPr>
        <p:blipFill>
          <a:blip r:embed="rId3"/>
          <a:stretch>
            <a:fillRect/>
          </a:stretch>
        </p:blipFill>
        <p:spPr>
          <a:xfrm>
            <a:off x="251520" y="3212976"/>
            <a:ext cx="6347755" cy="3319246"/>
          </a:xfrm>
          <a:prstGeom prst="rect">
            <a:avLst/>
          </a:prstGeom>
        </p:spPr>
      </p:pic>
      <p:sp>
        <p:nvSpPr>
          <p:cNvPr id="5" name="TextBox 4"/>
          <p:cNvSpPr txBox="1"/>
          <p:nvPr/>
        </p:nvSpPr>
        <p:spPr>
          <a:xfrm>
            <a:off x="6283692" y="2573752"/>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115332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81000" y="457200"/>
            <a:ext cx="8458200" cy="1200329"/>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endParaRPr lang="fa-IR" sz="2400" b="1" dirty="0">
              <a:latin typeface="Amuzeh-New-Bold"/>
              <a:cs typeface="B Nazanin" panose="00000400000000000000" pitchFamily="2" charset="-78"/>
            </a:endParaRPr>
          </a:p>
          <a:p>
            <a:pPr algn="r" rtl="1"/>
            <a:r>
              <a:rPr lang="fa-IR" sz="2400" dirty="0">
                <a:solidFill>
                  <a:srgbClr val="00B0F0"/>
                </a:solidFill>
                <a:latin typeface="Amuzeh-New-Bold"/>
                <a:cs typeface="B Nazanin" panose="00000400000000000000" pitchFamily="2" charset="-78"/>
              </a:rPr>
              <a:t>تعیین جزئیات اطلاعات</a:t>
            </a:r>
            <a:endParaRPr lang="fa-IR" sz="2400" b="1" dirty="0">
              <a:latin typeface="Amuzeh-New-Bold"/>
              <a:cs typeface="B Nazanin" panose="00000400000000000000" pitchFamily="2" charset="-78"/>
            </a:endParaRPr>
          </a:p>
          <a:p>
            <a:pPr algn="r" rtl="1"/>
            <a:r>
              <a:rPr lang="fa-IR" sz="2400" dirty="0">
                <a:latin typeface="AmuzehNewNormalPS"/>
                <a:cs typeface="B Nazanin" panose="00000400000000000000" pitchFamily="2" charset="-78"/>
              </a:rPr>
              <a:t>در گروه خود، جزئیات اطلاعات مورد نظر را تعیین و آ نها را در جدول بنویسید.</a:t>
            </a:r>
          </a:p>
        </p:txBody>
      </p:sp>
      <p:pic>
        <p:nvPicPr>
          <p:cNvPr id="2050" name="Picture 2" descr="کارکلاسی صفحه 26 کاروفناوری هفتم جزئیات اطلاعات سف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7" y="1611940"/>
            <a:ext cx="8381953" cy="429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94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04800" y="381000"/>
            <a:ext cx="8458200" cy="6063198"/>
          </a:xfrm>
          <a:prstGeom prst="rect">
            <a:avLst/>
          </a:prstGeom>
        </p:spPr>
        <p:txBody>
          <a:bodyPr wrap="square">
            <a:spAutoFit/>
          </a:bodyPr>
          <a:lstStyle/>
          <a:p>
            <a:pPr algn="r" rtl="1"/>
            <a:r>
              <a:rPr lang="fa-IR" sz="2800" dirty="0">
                <a:solidFill>
                  <a:srgbClr val="FF0000"/>
                </a:solidFill>
                <a:latin typeface="Amir-New"/>
                <a:cs typeface="B Nazanin" panose="00000400000000000000" pitchFamily="2" charset="-78"/>
              </a:rPr>
              <a:t>گام دوم</a:t>
            </a:r>
          </a:p>
          <a:p>
            <a:pPr algn="r" rtl="1"/>
            <a:endParaRPr lang="fa-IR" sz="2400" dirty="0">
              <a:latin typeface="Amir-New"/>
              <a:cs typeface="B Nazanin" panose="00000400000000000000" pitchFamily="2" charset="-78"/>
            </a:endParaRPr>
          </a:p>
          <a:p>
            <a:pPr algn="r" rtl="1"/>
            <a:r>
              <a:rPr lang="fa-IR" sz="2400" dirty="0">
                <a:solidFill>
                  <a:srgbClr val="00B0F0"/>
                </a:solidFill>
                <a:latin typeface="Amuzeh-New-Bold"/>
                <a:cs typeface="B Nazanin" panose="00000400000000000000" pitchFamily="2" charset="-78"/>
              </a:rPr>
              <a:t>انتخاب منابع و جمع آوری اطلاعات</a:t>
            </a:r>
          </a:p>
          <a:p>
            <a:pPr algn="r" rtl="1"/>
            <a:endParaRPr lang="fa-IR" sz="2400" b="1" dirty="0">
              <a:latin typeface="Amuzeh-New-Bold"/>
              <a:cs typeface="B Nazanin" panose="00000400000000000000" pitchFamily="2" charset="-78"/>
            </a:endParaRPr>
          </a:p>
          <a:p>
            <a:pPr algn="r" rtl="1"/>
            <a:r>
              <a:rPr lang="fa-IR" sz="2400" dirty="0">
                <a:solidFill>
                  <a:srgbClr val="FF0000"/>
                </a:solidFill>
                <a:latin typeface="Amuzeh-New-Bold"/>
                <a:cs typeface="B Nazanin" panose="00000400000000000000" pitchFamily="2" charset="-78"/>
              </a:rPr>
              <a:t>منابع اطلاعاتی: </a:t>
            </a:r>
          </a:p>
          <a:p>
            <a:pPr algn="just" rtl="1"/>
            <a:r>
              <a:rPr lang="fa-IR" sz="2400" dirty="0">
                <a:latin typeface="AmuzehNewNormalPS"/>
                <a:cs typeface="B Nazanin" panose="00000400000000000000" pitchFamily="2" charset="-78"/>
              </a:rPr>
              <a:t>در بسیاری از موارد می توان اطلاعات را به آسانی به دست آورد. باید بدانید کدام منابع اطلاعاتی می تواند اطلاعات مورد نیاز شما را درباره مناطق مورد نظر تأمین کند، همچنین کدام منبع معتبر است و کدا م یک اعتبار کم تری دارد؟</a:t>
            </a:r>
          </a:p>
          <a:p>
            <a:pPr algn="r" rtl="1"/>
            <a:r>
              <a:rPr lang="fa-IR" sz="2400" dirty="0">
                <a:solidFill>
                  <a:srgbClr val="FF0000"/>
                </a:solidFill>
                <a:latin typeface="AmuzehNewNormalPS"/>
                <a:cs typeface="B Nazanin" panose="00000400000000000000" pitchFamily="2" charset="-78"/>
              </a:rPr>
              <a:t>منابع اطلاعاتی به سه دسته تقسیم می شوند:</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1- منابع اطلاعاتی الکترونیکی؛</a:t>
            </a:r>
          </a:p>
          <a:p>
            <a:pPr algn="r" rtl="1"/>
            <a:r>
              <a:rPr lang="fa-IR" sz="2400" dirty="0">
                <a:latin typeface="AmuzehNewNormalPS"/>
                <a:cs typeface="B Nazanin" panose="00000400000000000000" pitchFamily="2" charset="-78"/>
              </a:rPr>
              <a:t>2 - منابع اطلاعاتی مکتوب ؛</a:t>
            </a:r>
          </a:p>
          <a:p>
            <a:pPr algn="r" rtl="1"/>
            <a:r>
              <a:rPr lang="fa-IR" sz="2400" dirty="0">
                <a:latin typeface="AmuzehNewNormalPS"/>
                <a:cs typeface="B Nazanin" panose="00000400000000000000" pitchFamily="2" charset="-78"/>
              </a:rPr>
              <a:t>3 - افراد مطلع و آگاه.</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آیا اطلاعات الکترونیکی درباره موضوع وجود دارد؟</a:t>
            </a:r>
          </a:p>
          <a:p>
            <a:pPr algn="r" rtl="1"/>
            <a:r>
              <a:rPr lang="fa-IR" sz="2400" dirty="0">
                <a:latin typeface="AmuzehNewNormalPS"/>
                <a:cs typeface="B Nazanin" panose="00000400000000000000" pitchFamily="2" charset="-78"/>
              </a:rPr>
              <a:t>آیا به پژوهش کتابخانه ای نیاز است؟</a:t>
            </a:r>
            <a:endParaRPr lang="fa-IR" sz="2400" dirty="0">
              <a:cs typeface="B Nazanin" panose="00000400000000000000" pitchFamily="2" charset="-78"/>
            </a:endParaRPr>
          </a:p>
        </p:txBody>
      </p:sp>
    </p:spTree>
    <p:extLst>
      <p:ext uri="{BB962C8B-B14F-4D97-AF65-F5344CB8AC3E}">
        <p14:creationId xmlns:p14="http://schemas.microsoft.com/office/powerpoint/2010/main" val="2195109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4154984"/>
          </a:xfrm>
          <a:prstGeom prst="rect">
            <a:avLst/>
          </a:prstGeom>
        </p:spPr>
        <p:txBody>
          <a:bodyPr wrap="square">
            <a:spAutoFit/>
          </a:bodyPr>
          <a:lstStyle/>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پاسخ این پرسش ها می تواند به صورت زیر باشد:</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الف</a:t>
            </a:r>
            <a:r>
              <a:rPr lang="fa-IR" sz="2400" dirty="0">
                <a:latin typeface="AmuzehNewNormalPS"/>
                <a:cs typeface="B Nazanin" panose="00000400000000000000" pitchFamily="2" charset="-78"/>
              </a:rPr>
              <a:t> -  بخشی از اطلاعات در وب گاه های اینترنتی وجود دارند، بنابراین جست وجو در اینترنت از طریق موتورهای جست وجو امکان پذیر است.</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ب  </a:t>
            </a:r>
            <a:r>
              <a:rPr lang="fa-IR" sz="2400" dirty="0">
                <a:latin typeface="AmuzehNewNormalPS"/>
                <a:cs typeface="B Nazanin" panose="00000400000000000000" pitchFamily="2" charset="-78"/>
              </a:rPr>
              <a:t>- در صورت نیاز به اطلاعات کتابخانه ای، می توانید کتاب های مورد نیاز را از کتابخانه مدرسه تهیه کنید.</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ج </a:t>
            </a:r>
            <a:r>
              <a:rPr lang="fa-IR" sz="2400" dirty="0">
                <a:latin typeface="AmuzehNewNormalPS"/>
                <a:cs typeface="B Nazanin" panose="00000400000000000000" pitchFamily="2" charset="-78"/>
              </a:rPr>
              <a:t> - بخشى از اطلاعات را مى توانید از طریق آشنایان و مصاحبه با افرادی که پیش از این، از آن مناطق دیدن کرده اند به دست آورید.</a:t>
            </a:r>
            <a:endParaRPr lang="fa-IR" sz="2400" dirty="0">
              <a:cs typeface="B Nazanin" panose="00000400000000000000" pitchFamily="2" charset="-78"/>
            </a:endParaRPr>
          </a:p>
        </p:txBody>
      </p:sp>
    </p:spTree>
    <p:extLst>
      <p:ext uri="{BB962C8B-B14F-4D97-AF65-F5344CB8AC3E}">
        <p14:creationId xmlns:p14="http://schemas.microsoft.com/office/powerpoint/2010/main" val="199479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1" y="260648"/>
            <a:ext cx="8640960" cy="1938992"/>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dirty="0">
              <a:latin typeface="Amir-New"/>
              <a:cs typeface="B Nazanin" panose="00000400000000000000" pitchFamily="2" charset="-78"/>
            </a:endParaRPr>
          </a:p>
          <a:p>
            <a:pPr algn="r" rtl="1"/>
            <a:r>
              <a:rPr lang="fa-IR" sz="2400" dirty="0">
                <a:solidFill>
                  <a:srgbClr val="00B0F0"/>
                </a:solidFill>
                <a:latin typeface="Amuzeh-New-Bold"/>
                <a:cs typeface="B Nazanin" panose="00000400000000000000" pitchFamily="2" charset="-78"/>
              </a:rPr>
              <a:t>تعیین منابع جمع آوری اطلاعات</a:t>
            </a:r>
          </a:p>
          <a:p>
            <a:pPr algn="r" rtl="1"/>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در گروه خود،منابع جمع آوری اطلاعات مورد نظر را تعیین کنید و آنها را در جدول بنویسید. </a:t>
            </a:r>
          </a:p>
        </p:txBody>
      </p:sp>
      <p:pic>
        <p:nvPicPr>
          <p:cNvPr id="3" name="Picture 2"/>
          <p:cNvPicPr>
            <a:picLocks noChangeAspect="1"/>
          </p:cNvPicPr>
          <p:nvPr/>
        </p:nvPicPr>
        <p:blipFill>
          <a:blip r:embed="rId3"/>
          <a:stretch>
            <a:fillRect/>
          </a:stretch>
        </p:blipFill>
        <p:spPr>
          <a:xfrm>
            <a:off x="369258" y="2973419"/>
            <a:ext cx="6282942" cy="1933213"/>
          </a:xfrm>
          <a:prstGeom prst="rect">
            <a:avLst/>
          </a:prstGeom>
        </p:spPr>
      </p:pic>
      <p:sp>
        <p:nvSpPr>
          <p:cNvPr id="4" name="Rectangle 3"/>
          <p:cNvSpPr/>
          <p:nvPr/>
        </p:nvSpPr>
        <p:spPr>
          <a:xfrm>
            <a:off x="376303" y="5157192"/>
            <a:ext cx="8516178" cy="1200329"/>
          </a:xfrm>
          <a:prstGeom prst="rect">
            <a:avLst/>
          </a:prstGeom>
        </p:spPr>
        <p:txBody>
          <a:bodyPr wrap="square">
            <a:spAutoFit/>
          </a:bodyPr>
          <a:lstStyle/>
          <a:p>
            <a:pPr algn="just" rtl="1"/>
            <a:r>
              <a:rPr lang="fa-IR" sz="2400" dirty="0">
                <a:latin typeface="AmuzehNewNormalPS"/>
                <a:cs typeface="B Nazanin" panose="00000400000000000000" pitchFamily="2" charset="-78"/>
              </a:rPr>
              <a:t>برای پیدا کردن اطلاعات مورد نظر باید جست وجو کنید و از طرفی هر جست وجو نیازمند داشتن ارتباط است. در جوامع انسانی، ارتباط باعث شده است تا شبکه هایی با هد ف های متفاوت ایجاد شود.</a:t>
            </a:r>
            <a:endParaRPr lang="fa-IR" sz="2400" dirty="0">
              <a:cs typeface="B Nazanin" panose="00000400000000000000" pitchFamily="2" charset="-78"/>
            </a:endParaRPr>
          </a:p>
        </p:txBody>
      </p:sp>
      <p:sp>
        <p:nvSpPr>
          <p:cNvPr id="5" name="TextBox 4"/>
          <p:cNvSpPr txBox="1"/>
          <p:nvPr/>
        </p:nvSpPr>
        <p:spPr>
          <a:xfrm>
            <a:off x="6358183" y="2304578"/>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2819637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1" y="260648"/>
            <a:ext cx="8640960" cy="1631216"/>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r" rtl="1"/>
            <a:r>
              <a:rPr lang="fa-IR" sz="2400" dirty="0">
                <a:solidFill>
                  <a:srgbClr val="00B0F0"/>
                </a:solidFill>
                <a:latin typeface="Amuzeh-New-Bold"/>
                <a:cs typeface="B Nazanin" panose="00000400000000000000" pitchFamily="2" charset="-78"/>
              </a:rPr>
              <a:t>تعیین منابع جمع آوری اطلاعات</a:t>
            </a:r>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در گروه خود،منابع جمع آوری اطلاعات مورد نظر را تعیین کنید و آنها را در جدول بنویسید.</a:t>
            </a:r>
          </a:p>
          <a:p>
            <a:pPr algn="just" rtl="1"/>
            <a:r>
              <a:rPr lang="fa-IR" sz="2800" b="1" dirty="0">
                <a:solidFill>
                  <a:srgbClr val="FF0000"/>
                </a:solidFill>
                <a:latin typeface="AmuzehNewNormalPS"/>
                <a:cs typeface="B Nazanin" panose="00000400000000000000" pitchFamily="2" charset="-78"/>
              </a:rPr>
              <a:t>جواب </a:t>
            </a:r>
          </a:p>
        </p:txBody>
      </p:sp>
      <p:pic>
        <p:nvPicPr>
          <p:cNvPr id="3074" name="Picture 2" descr="کارکلاسی صفحه 27 کاروفناوری هفتم تعیین منابع جمع آوری اطلاع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30" y="1871435"/>
            <a:ext cx="8705250" cy="359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81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04800" y="533400"/>
            <a:ext cx="8458200" cy="1938992"/>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p>
          <a:p>
            <a:pPr algn="just" rtl="1"/>
            <a:endParaRPr lang="fa-IR" sz="2400" dirty="0">
              <a:latin typeface="Amir-New"/>
              <a:cs typeface="B Nazanin" panose="00000400000000000000" pitchFamily="2" charset="-78"/>
            </a:endParaRPr>
          </a:p>
          <a:p>
            <a:pPr algn="just" rtl="1"/>
            <a:r>
              <a:rPr lang="fa-IR" sz="2400" dirty="0">
                <a:solidFill>
                  <a:srgbClr val="00B0F0"/>
                </a:solidFill>
                <a:latin typeface="Amuzeh-New-Bold"/>
                <a:cs typeface="B Nazanin" panose="00000400000000000000" pitchFamily="2" charset="-78"/>
              </a:rPr>
              <a:t>بررسی شبکه ها و دلایل نیاز به آن ها</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شبکه ها و دلایل نیاز به آن ها را بررسی کنید و آن ها را در جدول بنویسید</a:t>
            </a:r>
            <a:endParaRPr lang="fa-IR" sz="2400" dirty="0">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727646" y="3573016"/>
            <a:ext cx="8035354" cy="2448272"/>
          </a:xfrm>
          <a:prstGeom prst="rect">
            <a:avLst/>
          </a:prstGeom>
        </p:spPr>
      </p:pic>
      <p:sp>
        <p:nvSpPr>
          <p:cNvPr id="4" name="TextBox 3"/>
          <p:cNvSpPr txBox="1"/>
          <p:nvPr/>
        </p:nvSpPr>
        <p:spPr>
          <a:xfrm>
            <a:off x="6207492" y="2859524"/>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131202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432081" y="404664"/>
            <a:ext cx="8458200" cy="1200329"/>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just" rtl="1"/>
            <a:r>
              <a:rPr lang="fa-IR" sz="2400" dirty="0">
                <a:solidFill>
                  <a:srgbClr val="00B0F0"/>
                </a:solidFill>
                <a:latin typeface="Amuzeh-New-Bold"/>
                <a:cs typeface="B Nazanin" panose="00000400000000000000" pitchFamily="2" charset="-78"/>
              </a:rPr>
              <a:t>بررسی شبکه ها و دلایل نیاز به آن ها</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شبکه ها و دلایل نیاز به آن ها را بررسی کنید و آن ها را در جدول بنویسید</a:t>
            </a:r>
            <a:endParaRPr lang="fa-IR" sz="2400" dirty="0">
              <a:cs typeface="B Nazanin" panose="00000400000000000000" pitchFamily="2" charset="-78"/>
            </a:endParaRPr>
          </a:p>
        </p:txBody>
      </p:sp>
      <p:pic>
        <p:nvPicPr>
          <p:cNvPr id="4098" name="Picture 2" descr="کارکلاسی صفحه 28 کاروفناوری هفتم بررسی شبکه ها ودلایل نیاز به آنها"/>
          <p:cNvPicPr>
            <a:picLocks noChangeAspect="1" noChangeArrowheads="1"/>
          </p:cNvPicPr>
          <p:nvPr/>
        </p:nvPicPr>
        <p:blipFill rotWithShape="1">
          <a:blip r:embed="rId3">
            <a:extLst>
              <a:ext uri="{28A0092B-C50C-407E-A947-70E740481C1C}">
                <a14:useLocalDpi xmlns:a14="http://schemas.microsoft.com/office/drawing/2010/main" val="0"/>
              </a:ext>
            </a:extLst>
          </a:blip>
          <a:srcRect b="10287"/>
          <a:stretch/>
        </p:blipFill>
        <p:spPr bwMode="auto">
          <a:xfrm>
            <a:off x="251520" y="1604993"/>
            <a:ext cx="8638761" cy="376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54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04664"/>
            <a:ext cx="8568952" cy="6140142"/>
          </a:xfrm>
          <a:prstGeom prst="rect">
            <a:avLst/>
          </a:prstGeom>
        </p:spPr>
        <p:txBody>
          <a:bodyPr wrap="square">
            <a:spAutoFit/>
          </a:bodyPr>
          <a:lstStyle/>
          <a:p>
            <a:pPr algn="just" rtl="1">
              <a:lnSpc>
                <a:spcPct val="150000"/>
              </a:lnSpc>
            </a:pPr>
            <a:r>
              <a:rPr lang="fa-IR" sz="2400" dirty="0">
                <a:latin typeface="AmuzehNewNormalPS"/>
                <a:cs typeface="B Nazanin" panose="00000400000000000000" pitchFamily="2" charset="-78"/>
              </a:rPr>
              <a:t>در ابتدای پیدایش شبکه های رایانه ای، استادان و دانشجویان دانشگاه ها برای ارتباط بهتر و سریع تر با یکدیگر از رایانه استفاده می کردند. آن ها اسناد و پرونده هاى مورد نظر خود را روی رایانه ذخیره می کردند و به اشتراک می گذاشتند و نشانی آن ها را به دیگران اعلام می کردند. پس از مدتی تعداد رایانه ها و کاربران آن ها بسیار زیاد شد و شبکه های رایانه ای در اندازه های بزرگ ایجاد شد. دراین هنگام اعلام نشانی اسناد و پرونده ها دشوار شده بود. از این رو، تعدادی نرم افزار تولید گردید تا به کاربران در پیدا کردن پرونده موردنظر خود در این شبکه ها کمک کند. در زمان کوتاهی شبکه های رایانه ای بسیار سریع رشد کرد. با تولید صفحات وب و ایجاد وب گاه های گوناگون، دیگر جست و جو تنها برای پیدا کردن پرونده نبود و به همین دلیل شرکت های بسیاری به منظور کمک به کاربران برای جست وجو در اینترنت و پیدا کردن موضوعات مورد نظر آ نها ایجاد شدند که هرکدام ویژگی های خود را دارند.</a:t>
            </a:r>
            <a:endParaRPr lang="fa-IR" sz="2400" dirty="0">
              <a:cs typeface="B Nazanin" panose="00000400000000000000" pitchFamily="2" charset="-78"/>
            </a:endParaRPr>
          </a:p>
        </p:txBody>
      </p:sp>
    </p:spTree>
    <p:extLst>
      <p:ext uri="{BB962C8B-B14F-4D97-AF65-F5344CB8AC3E}">
        <p14:creationId xmlns:p14="http://schemas.microsoft.com/office/powerpoint/2010/main" val="2979286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95536" y="1628800"/>
            <a:ext cx="8534400" cy="4708981"/>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endParaRPr lang="fa-IR" sz="2400" b="1" dirty="0">
              <a:latin typeface="Amuzeh-New-Bold"/>
              <a:cs typeface="B Nazanin" panose="00000400000000000000" pitchFamily="2" charset="-78"/>
            </a:endParaRPr>
          </a:p>
          <a:p>
            <a:pPr algn="r" rtl="1">
              <a:lnSpc>
                <a:spcPct val="150000"/>
              </a:lnSpc>
            </a:pPr>
            <a:r>
              <a:rPr lang="fa-IR" sz="2400" dirty="0">
                <a:latin typeface="AmuzehNewNormalPS"/>
                <a:cs typeface="B Nazanin" panose="00000400000000000000" pitchFamily="2" charset="-78"/>
              </a:rPr>
              <a:t>به کارگیری مهارت هایی مانند اجرای کارهای گروهی،تفکر انتقادی، پرسش گری و ..؛</a:t>
            </a:r>
          </a:p>
          <a:p>
            <a:pPr algn="r" rtl="1">
              <a:lnSpc>
                <a:spcPct val="150000"/>
              </a:lnSpc>
            </a:pPr>
            <a:r>
              <a:rPr lang="fa-IR" sz="2400" dirty="0">
                <a:latin typeface="AmuzehNewNormalPS"/>
                <a:cs typeface="B Nazanin" panose="00000400000000000000" pitchFamily="2" charset="-78"/>
              </a:rPr>
              <a:t>آشنایی با ابزار مرورگر صفحات وب ؛</a:t>
            </a:r>
          </a:p>
          <a:p>
            <a:pPr algn="r" rtl="1">
              <a:lnSpc>
                <a:spcPct val="150000"/>
              </a:lnSpc>
            </a:pPr>
            <a:r>
              <a:rPr lang="fa-IR" sz="2400" dirty="0">
                <a:latin typeface="AmuzehNewNormalPS"/>
                <a:cs typeface="B Nazanin" panose="00000400000000000000" pitchFamily="2" charset="-78"/>
              </a:rPr>
              <a:t>آشنایی با روش های جست وجو و جمع آوری اطلاعات؛</a:t>
            </a:r>
          </a:p>
          <a:p>
            <a:pPr algn="r" rtl="1">
              <a:lnSpc>
                <a:spcPct val="150000"/>
              </a:lnSpc>
            </a:pPr>
            <a:r>
              <a:rPr lang="fa-IR" sz="2400" dirty="0">
                <a:latin typeface="AmuzehNewNormalPS"/>
                <a:cs typeface="B Nazanin" panose="00000400000000000000" pitchFamily="2" charset="-78"/>
              </a:rPr>
              <a:t>آشنایی با منابع جمع آوری اطلاعات؛</a:t>
            </a:r>
          </a:p>
          <a:p>
            <a:pPr algn="r" rtl="1">
              <a:lnSpc>
                <a:spcPct val="150000"/>
              </a:lnSpc>
            </a:pPr>
            <a:r>
              <a:rPr lang="fa-IR" sz="2400" dirty="0">
                <a:latin typeface="AmuzehNewNormalPS"/>
                <a:cs typeface="B Nazanin" panose="00000400000000000000" pitchFamily="2" charset="-78"/>
              </a:rPr>
              <a:t>استفاده از روش های جست و جوی اطلاعات؛</a:t>
            </a:r>
          </a:p>
          <a:p>
            <a:pPr algn="r" rtl="1">
              <a:lnSpc>
                <a:spcPct val="150000"/>
              </a:lnSpc>
            </a:pPr>
            <a:r>
              <a:rPr lang="fa-IR" sz="2400" dirty="0">
                <a:latin typeface="AmuzehNewNormalPS"/>
                <a:cs typeface="B Nazanin" panose="00000400000000000000" pitchFamily="2" charset="-78"/>
              </a:rPr>
              <a:t>به کارگیری موتورهای جست وجو؛</a:t>
            </a:r>
          </a:p>
          <a:p>
            <a:pPr algn="r" rtl="1">
              <a:lnSpc>
                <a:spcPct val="150000"/>
              </a:lnSpc>
            </a:pPr>
            <a:r>
              <a:rPr lang="fa-IR" sz="2400" dirty="0">
                <a:latin typeface="AmuzehNewNormalPS"/>
                <a:cs typeface="B Nazanin" panose="00000400000000000000" pitchFamily="2" charset="-78"/>
              </a:rPr>
              <a:t>توانایی جمع آوری اطلاعات درست در اینترنت.</a:t>
            </a:r>
            <a:endParaRPr lang="fa-IR" sz="2400" dirty="0">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476672"/>
            <a:ext cx="6145510" cy="648072"/>
          </a:xfrm>
          <a:prstGeom prst="rect">
            <a:avLst/>
          </a:prstGeom>
        </p:spPr>
      </p:pic>
    </p:spTree>
    <p:custDataLst>
      <p:tags r:id="rId2"/>
    </p:custDataLst>
    <p:extLst>
      <p:ext uri="{BB962C8B-B14F-4D97-AF65-F5344CB8AC3E}">
        <p14:creationId xmlns:p14="http://schemas.microsoft.com/office/powerpoint/2010/main" val="282693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620688"/>
            <a:ext cx="8640960" cy="3924151"/>
          </a:xfrm>
          <a:prstGeom prst="rect">
            <a:avLst/>
          </a:prstGeom>
        </p:spPr>
        <p:txBody>
          <a:bodyPr wrap="square">
            <a:spAutoFit/>
          </a:bodyPr>
          <a:lstStyle/>
          <a:p>
            <a:pPr algn="just" rtl="1">
              <a:lnSpc>
                <a:spcPct val="150000"/>
              </a:lnSpc>
            </a:pPr>
            <a:r>
              <a:rPr lang="fa-IR" sz="2400" dirty="0">
                <a:latin typeface="AmuzehNewNormalPS"/>
                <a:cs typeface="B Nazanin" panose="00000400000000000000" pitchFamily="2" charset="-78"/>
              </a:rPr>
              <a:t>با توجه به گستردگی و تعداد زیاد وب گاه ها، به خاطرسپاری نشانی آن ها برای هیچ کس امکان پذیر نیست. برای فهم بهتر این مطلب کتابخانه ای را در نظر بگیرید که تعداد بسیار زیادی کتاب در آن وجود دارد و وجود یک راهنما می تواند انتخاب کتاب را آسان تر کند.</a:t>
            </a:r>
          </a:p>
          <a:p>
            <a:pPr algn="just" rtl="1">
              <a:lnSpc>
                <a:spcPct val="150000"/>
              </a:lnSpc>
            </a:pPr>
            <a:r>
              <a:rPr lang="fa-IR" sz="2400" dirty="0">
                <a:latin typeface="AmuzehNewNormalPS"/>
                <a:cs typeface="B Nazanin" panose="00000400000000000000" pitchFamily="2" charset="-78"/>
              </a:rPr>
              <a:t>در کتابخانه مجازی دنیا، یا همان اینترنت نیز، صفحات وب همین وضعیت را دارند. در اینترنت امکان دیگرى به نام موتور جست وجو وجود دارد، وظیفه موتور جست وجو این است که در زمینه مطالب مورد نظر شما در اینترنت جست وجو می کند و صفحاتی را که با آن موضوع مرتبط هستند، به شما پیشنهاد مى دهد.</a:t>
            </a:r>
            <a:endParaRPr lang="fa-IR" sz="2400" dirty="0">
              <a:cs typeface="B Nazanin" panose="00000400000000000000" pitchFamily="2" charset="-78"/>
            </a:endParaRPr>
          </a:p>
        </p:txBody>
      </p:sp>
    </p:spTree>
    <p:extLst>
      <p:ext uri="{BB962C8B-B14F-4D97-AF65-F5344CB8AC3E}">
        <p14:creationId xmlns:p14="http://schemas.microsoft.com/office/powerpoint/2010/main" val="45813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02542" y="476672"/>
            <a:ext cx="8610600" cy="304698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p>
          <a:p>
            <a:pPr algn="just" rtl="1"/>
            <a:endParaRPr lang="fa-IR" sz="2400" dirty="0">
              <a:cs typeface="B Nazanin" panose="00000400000000000000" pitchFamily="2" charset="-78"/>
            </a:endParaRPr>
          </a:p>
          <a:p>
            <a:pPr algn="just" rtl="1"/>
            <a:r>
              <a:rPr lang="fa-IR" sz="2400" dirty="0">
                <a:solidFill>
                  <a:srgbClr val="00B0F0"/>
                </a:solidFill>
                <a:cs typeface="B Nazanin" panose="00000400000000000000" pitchFamily="2" charset="-78"/>
              </a:rPr>
              <a:t>موتورهای جست وجو و ویژگی های آنها</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با دوستان گروه در مورد موتورهای جست وجو و ویژگی های آن ها صحبت کنید و آ نها را در جدول بنویسید.      </a:t>
            </a:r>
          </a:p>
          <a:p>
            <a:pPr algn="just" rtl="1"/>
            <a:endParaRPr lang="fa-IR" sz="2400" dirty="0">
              <a:solidFill>
                <a:srgbClr val="FFFF00"/>
              </a:solidFill>
              <a:cs typeface="B Nazanin" panose="00000400000000000000" pitchFamily="2" charset="-78"/>
            </a:endParaRPr>
          </a:p>
          <a:p>
            <a:pPr algn="just" rtl="1"/>
            <a:endParaRPr lang="fa-IR" sz="2400" dirty="0">
              <a:solidFill>
                <a:srgbClr val="FFFF00"/>
              </a:solidFill>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302542" y="3551575"/>
            <a:ext cx="6393160" cy="2876922"/>
          </a:xfrm>
          <a:prstGeom prst="rect">
            <a:avLst/>
          </a:prstGeom>
        </p:spPr>
      </p:pic>
      <p:sp>
        <p:nvSpPr>
          <p:cNvPr id="4" name="TextBox 3"/>
          <p:cNvSpPr txBox="1"/>
          <p:nvPr/>
        </p:nvSpPr>
        <p:spPr>
          <a:xfrm>
            <a:off x="6357634" y="2947636"/>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2658566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02542" y="476672"/>
            <a:ext cx="8610600" cy="1569660"/>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cs typeface="B Nazanin" panose="00000400000000000000" pitchFamily="2" charset="-78"/>
            </a:endParaRPr>
          </a:p>
          <a:p>
            <a:pPr algn="just" rtl="1"/>
            <a:r>
              <a:rPr lang="fa-IR" sz="2400" dirty="0">
                <a:solidFill>
                  <a:srgbClr val="00B0F0"/>
                </a:solidFill>
                <a:cs typeface="B Nazanin" panose="00000400000000000000" pitchFamily="2" charset="-78"/>
              </a:rPr>
              <a:t>موتورهای جست وجو و ویژگی های آنها</a:t>
            </a:r>
            <a:endParaRPr lang="fa-IR" sz="2400" dirty="0">
              <a:cs typeface="B Nazanin" panose="00000400000000000000" pitchFamily="2" charset="-78"/>
            </a:endParaRPr>
          </a:p>
          <a:p>
            <a:pPr algn="just" rtl="1"/>
            <a:r>
              <a:rPr lang="fa-IR" sz="2400" dirty="0">
                <a:cs typeface="B Nazanin" panose="00000400000000000000" pitchFamily="2" charset="-78"/>
              </a:rPr>
              <a:t>با دوستان گروه در مورد موتورهای جست وجو و ویژگی های آن ها صحبت کنید و آ نها را در جدول بنویسید.</a:t>
            </a:r>
          </a:p>
        </p:txBody>
      </p:sp>
      <p:pic>
        <p:nvPicPr>
          <p:cNvPr id="5122" name="Picture 2" descr="کارکلاسی صفحه 28 کاروفناوری هفتم موتورهای جستجو و ویژگی های آن ه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42" y="2046332"/>
            <a:ext cx="85712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12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04664"/>
            <a:ext cx="8640960" cy="3416320"/>
          </a:xfrm>
          <a:prstGeom prst="rect">
            <a:avLst/>
          </a:prstGeom>
        </p:spPr>
        <p:txBody>
          <a:bodyPr wrap="square">
            <a:spAutoFit/>
          </a:bodyPr>
          <a:lstStyle/>
          <a:p>
            <a:pPr algn="just" rtl="1"/>
            <a:r>
              <a:rPr lang="fa-IR" sz="2400" b="1" dirty="0">
                <a:solidFill>
                  <a:srgbClr val="00B050"/>
                </a:solidFill>
                <a:latin typeface="Amuzeh-New-Bold"/>
                <a:cs typeface="B Nazanin" panose="00000400000000000000" pitchFamily="2" charset="-78"/>
              </a:rPr>
              <a:t>مرورگرها: </a:t>
            </a:r>
            <a:r>
              <a:rPr lang="fa-IR" sz="2400" dirty="0">
                <a:latin typeface="AmuzehNewNormalPS"/>
                <a:cs typeface="B Nazanin" panose="00000400000000000000" pitchFamily="2" charset="-78"/>
              </a:rPr>
              <a:t>برای دستیابی به منابع و نمایش صفحات وب در اینترنت باید از ابزارهای مرورگر صفحات وب استفاده کرد. شرکت های گوناگون، این مرورگرها را با اهداف مختلفی تولید می کنند.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ir-New"/>
                <a:cs typeface="B Nazanin" panose="00000400000000000000" pitchFamily="2" charset="-78"/>
              </a:rPr>
              <a:t>کارکلاسی</a:t>
            </a:r>
          </a:p>
          <a:p>
            <a:pPr algn="just" rtl="1"/>
            <a:endParaRPr lang="fa-IR" sz="2400" dirty="0">
              <a:latin typeface="Amir-New"/>
              <a:cs typeface="B Nazanin" panose="00000400000000000000" pitchFamily="2" charset="-78"/>
            </a:endParaRPr>
          </a:p>
          <a:p>
            <a:pPr algn="just" rtl="1"/>
            <a:r>
              <a:rPr lang="fa-IR" sz="2400" b="1" dirty="0">
                <a:solidFill>
                  <a:srgbClr val="00B050"/>
                </a:solidFill>
                <a:latin typeface="Amuzeh-New-Bold"/>
                <a:cs typeface="B Nazanin" panose="00000400000000000000" pitchFamily="2" charset="-78"/>
              </a:rPr>
              <a:t>مرورگرهای وب و ویژگی های آن ها </a:t>
            </a:r>
          </a:p>
          <a:p>
            <a:pPr algn="just" rtl="1"/>
            <a:r>
              <a:rPr lang="fa-IR" sz="2400" dirty="0">
                <a:latin typeface="AmuzehNewNormalPS"/>
                <a:cs typeface="B Nazanin" panose="00000400000000000000" pitchFamily="2" charset="-78"/>
              </a:rPr>
              <a:t>در گروه خود، مرورگرهای صفحات وب رایج و ویژگی های آ نها را بررسی کنید و آن ها را در جدول بنویسید.</a:t>
            </a:r>
          </a:p>
        </p:txBody>
      </p:sp>
      <p:pic>
        <p:nvPicPr>
          <p:cNvPr id="3" name="Picture 2"/>
          <p:cNvPicPr>
            <a:picLocks noChangeAspect="1"/>
          </p:cNvPicPr>
          <p:nvPr/>
        </p:nvPicPr>
        <p:blipFill>
          <a:blip r:embed="rId3"/>
          <a:stretch>
            <a:fillRect/>
          </a:stretch>
        </p:blipFill>
        <p:spPr>
          <a:xfrm>
            <a:off x="251520" y="3682702"/>
            <a:ext cx="4657725" cy="2914650"/>
          </a:xfrm>
          <a:prstGeom prst="rect">
            <a:avLst/>
          </a:prstGeom>
        </p:spPr>
      </p:pic>
      <p:sp>
        <p:nvSpPr>
          <p:cNvPr id="4" name="TextBox 3"/>
          <p:cNvSpPr txBox="1"/>
          <p:nvPr/>
        </p:nvSpPr>
        <p:spPr>
          <a:xfrm>
            <a:off x="6336972" y="4616807"/>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3691609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640960" cy="1569660"/>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just" rtl="1"/>
            <a:r>
              <a:rPr lang="fa-IR" sz="2400" b="1" dirty="0">
                <a:solidFill>
                  <a:srgbClr val="00B050"/>
                </a:solidFill>
                <a:latin typeface="Amuzeh-New-Bold"/>
                <a:cs typeface="B Nazanin" panose="00000400000000000000" pitchFamily="2" charset="-78"/>
              </a:rPr>
              <a:t>مرورگرهای وب و ویژگی های آن ها </a:t>
            </a:r>
          </a:p>
          <a:p>
            <a:pPr algn="just" rtl="1"/>
            <a:r>
              <a:rPr lang="fa-IR" sz="2400" dirty="0">
                <a:latin typeface="AmuzehNewNormalPS"/>
                <a:cs typeface="B Nazanin" panose="00000400000000000000" pitchFamily="2" charset="-78"/>
              </a:rPr>
              <a:t>در گروه خود، مرورگرهای صفحات وب رایج و ویژگی های آ نها را بررسی کنید و آن ها را در جدول بنویسید.</a:t>
            </a:r>
          </a:p>
        </p:txBody>
      </p:sp>
      <p:pic>
        <p:nvPicPr>
          <p:cNvPr id="6146" name="Picture 2" descr="کارکلاسی صفحه 29 کاروفناوری هفتم آشنایی با ویژگی های مرورگره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902316"/>
            <a:ext cx="8640960" cy="386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865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620688"/>
            <a:ext cx="8640960" cy="5262979"/>
          </a:xfrm>
          <a:prstGeom prst="rect">
            <a:avLst/>
          </a:prstGeom>
        </p:spPr>
        <p:txBody>
          <a:bodyPr wrap="square">
            <a:spAutoFit/>
          </a:bodyPr>
          <a:lstStyle/>
          <a:p>
            <a:pPr algn="just" rtl="1"/>
            <a:r>
              <a:rPr lang="fa-IR" sz="2400" dirty="0">
                <a:latin typeface="AmuzehNewNormalPS"/>
                <a:cs typeface="B Nazanin" panose="00000400000000000000" pitchFamily="2" charset="-78"/>
              </a:rPr>
              <a:t>اینترنت را کتابخانه ای در نظر بگیرید که برای دسترسی به اطلاعات، به جست وجو در آن نیاز دارید. هر وب گاه در اینترنت مانند یک کتاب است که به نشانی مشخص و منحصر به فردی نیاز دارد و تنها زمانی می توانید به اطلاعات این وب گاه ها دسترسی داشته باشید که نشانی آن ها را بدانید.</a:t>
            </a:r>
          </a:p>
          <a:p>
            <a:pPr algn="just" rtl="1"/>
            <a:endParaRPr lang="fa-IR" sz="2400" dirty="0">
              <a:latin typeface="AmuzehNewNormalPS"/>
              <a:cs typeface="B Nazanin" panose="00000400000000000000" pitchFamily="2" charset="-78"/>
            </a:endParaRPr>
          </a:p>
          <a:p>
            <a:pPr algn="r" rtl="1"/>
            <a:r>
              <a:rPr lang="fa-IR" sz="2400" b="1" dirty="0">
                <a:solidFill>
                  <a:srgbClr val="FF0000"/>
                </a:solidFill>
                <a:latin typeface="Amir-New"/>
                <a:cs typeface="B Nazanin" panose="00000400000000000000" pitchFamily="2" charset="-78"/>
              </a:rPr>
              <a:t>کارکلاسی</a:t>
            </a:r>
          </a:p>
          <a:p>
            <a:pPr algn="r" rtl="1"/>
            <a:endParaRPr lang="fa-IR" sz="2400" dirty="0">
              <a:latin typeface="Amir-New"/>
              <a:cs typeface="B Nazanin" panose="00000400000000000000" pitchFamily="2" charset="-78"/>
            </a:endParaRPr>
          </a:p>
          <a:p>
            <a:pPr algn="just" rtl="1"/>
            <a:r>
              <a:rPr lang="fa-IR" sz="2400" dirty="0">
                <a:latin typeface="AmuzehNewNormalPS"/>
                <a:cs typeface="B Nazanin" panose="00000400000000000000" pitchFamily="2" charset="-78"/>
              </a:rPr>
              <a:t>پس از مشاهده فیلم مرورگرها در رایانه خود مسیرهای لازم را برای اجرای سایر ابزارهای مرورگر بررسی کنید. </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کتابخانه، هرگاه نام کتاب را ندانید باید موضوع مورد نظر خود را مطرح کنید و کتابدار چندین پیشنهاد به شما می دهد. سپس شما با مطالعه آن کتاب ها، کتاب یا کتاب های مورد نظر خود را انتخاب می کنید. در اینترنت نیز برای مراجعه به وب گاه هایی که نشانی آن ها را نمی دانید از موتورهای جست وجو استفاده کنید.</a:t>
            </a:r>
            <a:endParaRPr lang="fa-IR" sz="2400" dirty="0">
              <a:cs typeface="B Nazanin" panose="00000400000000000000" pitchFamily="2" charset="-78"/>
            </a:endParaRPr>
          </a:p>
        </p:txBody>
      </p:sp>
    </p:spTree>
    <p:extLst>
      <p:ext uri="{BB962C8B-B14F-4D97-AF65-F5344CB8AC3E}">
        <p14:creationId xmlns:p14="http://schemas.microsoft.com/office/powerpoint/2010/main" val="3964032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19" y="260648"/>
            <a:ext cx="8679114" cy="5816977"/>
          </a:xfrm>
          <a:prstGeom prst="rect">
            <a:avLst/>
          </a:prstGeom>
        </p:spPr>
        <p:txBody>
          <a:bodyPr wrap="square">
            <a:spAutoFit/>
          </a:bodyPr>
          <a:lstStyle/>
          <a:p>
            <a:pPr algn="just" rtl="1"/>
            <a:r>
              <a:rPr lang="fa-IR" sz="2800" dirty="0">
                <a:cs typeface="B Nazanin" panose="00000400000000000000" pitchFamily="2" charset="-78"/>
              </a:rPr>
              <a:t>در قسمت             از نوار نشانی می توانید موتور جست وجوی مورد نظر خود را انتخاب کنید. بررسی کنید که مرورگر رایانه شما دارای چه موتورهای جست و جویی است و چگونه می توانید در زمان جست وجو موتور جست وجوی پیش فرض را تغییر دهید.</a:t>
            </a:r>
          </a:p>
          <a:p>
            <a:pPr algn="just" rtl="1"/>
            <a:endParaRPr lang="fa-IR" dirty="0">
              <a:cs typeface="B Nazanin" panose="00000400000000000000" pitchFamily="2" charset="-78"/>
            </a:endParaRPr>
          </a:p>
          <a:p>
            <a:pPr algn="just" rtl="1"/>
            <a:r>
              <a:rPr lang="fa-IR" sz="2800" dirty="0">
                <a:cs typeface="B Nazanin" panose="00000400000000000000" pitchFamily="2" charset="-78"/>
              </a:rPr>
              <a:t>همان طور که در کتابخانه، هنگام جست و جو، هر چه موضوع مورد نظر خود را بهتر و دقیق تر برای کتابدار روشن کنید پیشنهادهای بهتری دریافت می کنید، در اینترنت نیز، براى استفاده از موتورهای جست و جو باید تلاش کنید واژه ها و کلید واژه های انتخابی برای جست و جو دقیق انتخاب شوند تا در سریع ترین زمان به بهترین پاسخ برسید.</a:t>
            </a:r>
          </a:p>
          <a:p>
            <a:pPr algn="just" rtl="1"/>
            <a:endParaRPr lang="fa-IR" dirty="0">
              <a:cs typeface="B Nazanin" panose="00000400000000000000" pitchFamily="2" charset="-78"/>
            </a:endParaRPr>
          </a:p>
          <a:p>
            <a:pPr algn="just" rtl="1"/>
            <a:r>
              <a:rPr lang="fa-IR" sz="2800" b="1" dirty="0">
                <a:solidFill>
                  <a:srgbClr val="FF0000"/>
                </a:solidFill>
                <a:cs typeface="B Nazanin" panose="00000400000000000000" pitchFamily="2" charset="-78"/>
              </a:rPr>
              <a:t>نکته : </a:t>
            </a:r>
            <a:r>
              <a:rPr lang="fa-IR" sz="2800" dirty="0">
                <a:cs typeface="B Nazanin" panose="00000400000000000000" pitchFamily="2" charset="-78"/>
              </a:rPr>
              <a:t>باید توجه داشت که در صورت انتخاب نشدن کلید واژه های مناسب، نتایج هر بار جست و جو به شما کمک می کند که کلید واژۀ مناسب تری پیدا کنید.</a:t>
            </a:r>
          </a:p>
        </p:txBody>
      </p:sp>
      <p:pic>
        <p:nvPicPr>
          <p:cNvPr id="3" name="Picture 2"/>
          <p:cNvPicPr>
            <a:picLocks noChangeAspect="1"/>
          </p:cNvPicPr>
          <p:nvPr/>
        </p:nvPicPr>
        <p:blipFill>
          <a:blip r:embed="rId3"/>
          <a:stretch>
            <a:fillRect/>
          </a:stretch>
        </p:blipFill>
        <p:spPr>
          <a:xfrm>
            <a:off x="6732240" y="229779"/>
            <a:ext cx="812567" cy="438150"/>
          </a:xfrm>
          <a:prstGeom prst="rect">
            <a:avLst/>
          </a:prstGeom>
        </p:spPr>
      </p:pic>
    </p:spTree>
    <p:extLst>
      <p:ext uri="{BB962C8B-B14F-4D97-AF65-F5344CB8AC3E}">
        <p14:creationId xmlns:p14="http://schemas.microsoft.com/office/powerpoint/2010/main" val="3484833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764704"/>
            <a:ext cx="8679113" cy="3477875"/>
          </a:xfrm>
          <a:prstGeom prst="rect">
            <a:avLst/>
          </a:prstGeom>
        </p:spPr>
        <p:txBody>
          <a:bodyPr wrap="square">
            <a:spAutoFit/>
          </a:bodyPr>
          <a:lstStyle/>
          <a:p>
            <a:pPr algn="r" rtl="1"/>
            <a:r>
              <a:rPr lang="fa-IR" sz="3200" b="1" dirty="0">
                <a:solidFill>
                  <a:srgbClr val="FF0000"/>
                </a:solidFill>
                <a:latin typeface="Amir-New"/>
                <a:cs typeface="B Nazanin" panose="00000400000000000000" pitchFamily="2" charset="-78"/>
              </a:rPr>
              <a:t>نکات ایمنی</a:t>
            </a:r>
          </a:p>
          <a:p>
            <a:pPr algn="r" rtl="1"/>
            <a:endParaRPr lang="fa-IR" sz="2800" b="1" dirty="0">
              <a:solidFill>
                <a:srgbClr val="FF0000"/>
              </a:solidFill>
              <a:latin typeface="Amir-New"/>
              <a:cs typeface="B Nazanin" panose="00000400000000000000" pitchFamily="2" charset="-78"/>
            </a:endParaRPr>
          </a:p>
          <a:p>
            <a:pPr algn="just" rtl="1"/>
            <a:r>
              <a:rPr lang="fa-IR" sz="3200" dirty="0">
                <a:latin typeface="AmuzehNewNormalPS"/>
                <a:cs typeface="B Nazanin" panose="00000400000000000000" pitchFamily="2" charset="-78"/>
              </a:rPr>
              <a:t>بسیاری از وب گاه ها با تولید و درج کلیدواژه های مورد جست و جو تلاش می کنند تا زیرمجموعه پیشنهادهاى موتور جست و جو قرارگیرند و قصدشان بالا بردن آمار بازدید و ارائه تبلیغات خویش است و در برخی موارد نیز نقش مخرّب دارند. برای دیدن نتایج پیشنهادها، مراقب چنین وب گاه هایى باشید.</a:t>
            </a:r>
            <a:endParaRPr lang="fa-IR" sz="3200" dirty="0">
              <a:cs typeface="B Nazanin" panose="00000400000000000000" pitchFamily="2" charset="-78"/>
            </a:endParaRPr>
          </a:p>
        </p:txBody>
      </p:sp>
    </p:spTree>
    <p:extLst>
      <p:ext uri="{BB962C8B-B14F-4D97-AF65-F5344CB8AC3E}">
        <p14:creationId xmlns:p14="http://schemas.microsoft.com/office/powerpoint/2010/main" val="3366181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04800"/>
            <a:ext cx="8640960" cy="1938992"/>
          </a:xfrm>
          <a:prstGeom prst="rect">
            <a:avLst/>
          </a:prstGeom>
        </p:spPr>
        <p:txBody>
          <a:bodyPr wrap="square">
            <a:spAutoFit/>
          </a:bodyPr>
          <a:lstStyle/>
          <a:p>
            <a:pPr algn="just" rtl="1"/>
            <a:r>
              <a:rPr lang="fa-IR" sz="2400" dirty="0">
                <a:latin typeface="AmuzehNewNormalPS"/>
                <a:cs typeface="B Nazanin" panose="00000400000000000000" pitchFamily="2" charset="-78"/>
              </a:rPr>
              <a:t>همان طور که در فیلم کلید واژه مشاهده کردید، پاسخ ها صفحاتى از وب را که داراى موضوعات متفاوتی درباره تهران باشند شامل مى شوند به واژه هایی مانند تهران واژه عمومی می گویند زیرا به تنهایی نمی تواند در پیدا کردن پاسخ، به شما کمک کند. اگر با کلید واژه </a:t>
            </a:r>
            <a:r>
              <a:rPr lang="fa-IR" sz="2400" dirty="0">
                <a:latin typeface="Amuzeh-New-Bold"/>
                <a:cs typeface="B Nazanin" panose="00000400000000000000" pitchFamily="2" charset="-78"/>
              </a:rPr>
              <a:t>آب و هوای تهران </a:t>
            </a:r>
            <a:r>
              <a:rPr lang="fa-IR" sz="2400" dirty="0">
                <a:latin typeface="AmuzehNewNormalPS"/>
                <a:cs typeface="B Nazanin" panose="00000400000000000000" pitchFamily="2" charset="-78"/>
              </a:rPr>
              <a:t>جست و جو را ادامه دهید، می بینید که تعداد پیشنهاد ها کمتر شده و به موضوع آب و هوا نزدیک تر است.</a:t>
            </a:r>
            <a:endParaRPr lang="fa-IR" sz="24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5304015" y="2343340"/>
            <a:ext cx="3444059" cy="3639810"/>
          </a:xfrm>
          <a:prstGeom prst="rect">
            <a:avLst/>
          </a:prstGeom>
        </p:spPr>
      </p:pic>
      <p:pic>
        <p:nvPicPr>
          <p:cNvPr id="6" name="Picture 5"/>
          <p:cNvPicPr>
            <a:picLocks noChangeAspect="1"/>
          </p:cNvPicPr>
          <p:nvPr/>
        </p:nvPicPr>
        <p:blipFill>
          <a:blip r:embed="rId4"/>
          <a:stretch>
            <a:fillRect/>
          </a:stretch>
        </p:blipFill>
        <p:spPr>
          <a:xfrm>
            <a:off x="726649" y="2343340"/>
            <a:ext cx="3262718" cy="3680455"/>
          </a:xfrm>
          <a:prstGeom prst="rect">
            <a:avLst/>
          </a:prstGeom>
        </p:spPr>
      </p:pic>
      <p:sp>
        <p:nvSpPr>
          <p:cNvPr id="7" name="Rectangle 6"/>
          <p:cNvSpPr/>
          <p:nvPr/>
        </p:nvSpPr>
        <p:spPr>
          <a:xfrm>
            <a:off x="5063276" y="6123344"/>
            <a:ext cx="3925538" cy="338554"/>
          </a:xfrm>
          <a:prstGeom prst="rect">
            <a:avLst/>
          </a:prstGeom>
        </p:spPr>
        <p:txBody>
          <a:bodyPr wrap="square">
            <a:spAutoFit/>
          </a:bodyPr>
          <a:lstStyle/>
          <a:p>
            <a:pPr algn="r" rtl="1"/>
            <a:r>
              <a:rPr lang="fa-IR" sz="1600" b="1" dirty="0">
                <a:latin typeface="Amuzeh-New-Bold"/>
                <a:cs typeface="B Nazanin" panose="00000400000000000000" pitchFamily="2" charset="-78"/>
              </a:rPr>
              <a:t>پیشنهادهای موتور جست و جو برای کلید واژۀ تهران</a:t>
            </a:r>
            <a:endParaRPr lang="fa-IR" sz="1600" dirty="0">
              <a:cs typeface="B Nazanin" panose="00000400000000000000" pitchFamily="2" charset="-78"/>
            </a:endParaRPr>
          </a:p>
        </p:txBody>
      </p:sp>
      <p:sp>
        <p:nvSpPr>
          <p:cNvPr id="8" name="Rectangle 7"/>
          <p:cNvSpPr/>
          <p:nvPr/>
        </p:nvSpPr>
        <p:spPr>
          <a:xfrm>
            <a:off x="0" y="6132927"/>
            <a:ext cx="4716016" cy="338554"/>
          </a:xfrm>
          <a:prstGeom prst="rect">
            <a:avLst/>
          </a:prstGeom>
        </p:spPr>
        <p:txBody>
          <a:bodyPr wrap="square">
            <a:spAutoFit/>
          </a:bodyPr>
          <a:lstStyle/>
          <a:p>
            <a:pPr algn="r" rtl="1"/>
            <a:r>
              <a:rPr lang="fa-IR" sz="1600" b="1" dirty="0">
                <a:latin typeface="Amuzeh-New-Bold"/>
                <a:cs typeface="B Nazanin" panose="00000400000000000000" pitchFamily="2" charset="-78"/>
              </a:rPr>
              <a:t>پیشنهادهای موتور جست و جو برای کلید واژۀ آب و هوای تهران</a:t>
            </a:r>
            <a:endParaRPr lang="fa-IR" sz="1600" b="1" dirty="0">
              <a:cs typeface="B Nazanin" panose="00000400000000000000" pitchFamily="2" charset="-78"/>
            </a:endParaRPr>
          </a:p>
        </p:txBody>
      </p:sp>
    </p:spTree>
    <p:extLst>
      <p:ext uri="{BB962C8B-B14F-4D97-AF65-F5344CB8AC3E}">
        <p14:creationId xmlns:p14="http://schemas.microsoft.com/office/powerpoint/2010/main" val="1365720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4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par>
                          <p:cTn id="33" fill="hold">
                            <p:stCondLst>
                              <p:cond delay="6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par>
                          <p:cTn id="37" fill="hold">
                            <p:stCondLst>
                              <p:cond delay="6500"/>
                            </p:stCondLst>
                            <p:childTnLst>
                              <p:par>
                                <p:cTn id="38" presetID="16" presetClass="entr" presetSubtype="2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04664"/>
            <a:ext cx="8640960" cy="5632311"/>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dirty="0">
              <a:solidFill>
                <a:schemeClr val="tx2"/>
              </a:solidFill>
              <a:latin typeface="Amir-New"/>
              <a:cs typeface="B Nazanin" panose="00000400000000000000" pitchFamily="2" charset="-78"/>
            </a:endParaRPr>
          </a:p>
          <a:p>
            <a:pPr algn="just" rtl="1"/>
            <a:r>
              <a:rPr lang="fa-IR" sz="2400" dirty="0">
                <a:solidFill>
                  <a:schemeClr val="tx2"/>
                </a:solidFill>
                <a:latin typeface="AmuzehNewNormalPS"/>
                <a:cs typeface="B Nazanin" panose="00000400000000000000" pitchFamily="2" charset="-78"/>
              </a:rPr>
              <a:t> این جست و جو را با عبارت </a:t>
            </a:r>
            <a:r>
              <a:rPr lang="fa-IR" sz="2400" b="1" dirty="0">
                <a:solidFill>
                  <a:schemeClr val="tx2"/>
                </a:solidFill>
                <a:latin typeface="Amuzeh-New-Bold"/>
                <a:cs typeface="B Nazanin" panose="00000400000000000000" pitchFamily="2" charset="-78"/>
              </a:rPr>
              <a:t>« </a:t>
            </a:r>
            <a:r>
              <a:rPr lang="fa-IR" sz="2400" b="1" dirty="0">
                <a:solidFill>
                  <a:srgbClr val="FF0000"/>
                </a:solidFill>
                <a:latin typeface="Amuzeh-New-Bold"/>
                <a:cs typeface="B Nazanin" panose="00000400000000000000" pitchFamily="2" charset="-78"/>
              </a:rPr>
              <a:t>آب و هوای تهران </a:t>
            </a:r>
            <a:r>
              <a:rPr lang="fa-IR" sz="2400" b="1" dirty="0">
                <a:solidFill>
                  <a:schemeClr val="tx2"/>
                </a:solidFill>
                <a:latin typeface="Amuzeh-New-Bold"/>
                <a:cs typeface="B Nazanin" panose="00000400000000000000" pitchFamily="2" charset="-78"/>
              </a:rPr>
              <a:t>»</a:t>
            </a:r>
            <a:r>
              <a:rPr lang="fa-IR" sz="2400" dirty="0">
                <a:solidFill>
                  <a:schemeClr val="tx2"/>
                </a:solidFill>
                <a:latin typeface="AmuzehNewNormalPS"/>
                <a:cs typeface="B Nazanin" panose="00000400000000000000" pitchFamily="2" charset="-78"/>
              </a:rPr>
              <a:t> ادامه دهید و پاسخ ها را مقایسه کنید</a:t>
            </a:r>
            <a:r>
              <a:rPr lang="fa-IR" sz="2400" b="1" dirty="0">
                <a:solidFill>
                  <a:schemeClr val="tx2"/>
                </a:solidFill>
                <a:latin typeface="Amuzeh-New-Bold"/>
                <a:cs typeface="B Nazanin" panose="00000400000000000000" pitchFamily="2" charset="-78"/>
              </a:rPr>
              <a:t> </a:t>
            </a:r>
          </a:p>
          <a:p>
            <a:pPr algn="r" rtl="1"/>
            <a:endParaRPr lang="fa-IR" sz="2400" b="1" dirty="0">
              <a:solidFill>
                <a:schemeClr val="tx2"/>
              </a:solidFill>
              <a:latin typeface="Amuzeh-New-Bold"/>
              <a:cs typeface="B Nazanin" panose="00000400000000000000" pitchFamily="2" charset="-78"/>
            </a:endParaRPr>
          </a:p>
          <a:p>
            <a:pPr algn="r" rtl="1"/>
            <a:r>
              <a:rPr lang="fa-IR" sz="2400" b="1" dirty="0">
                <a:solidFill>
                  <a:srgbClr val="FF0000"/>
                </a:solidFill>
                <a:latin typeface="Amir-New"/>
                <a:cs typeface="B Nazanin" panose="00000400000000000000" pitchFamily="2" charset="-78"/>
              </a:rPr>
              <a:t>کارکلاسی</a:t>
            </a:r>
          </a:p>
          <a:p>
            <a:pPr algn="r" rtl="1"/>
            <a:endParaRPr lang="fa-IR" sz="2400" dirty="0">
              <a:solidFill>
                <a:schemeClr val="tx2"/>
              </a:solidFill>
              <a:latin typeface="Amir-New"/>
              <a:cs typeface="B Nazanin" panose="00000400000000000000" pitchFamily="2" charset="-78"/>
            </a:endParaRPr>
          </a:p>
          <a:p>
            <a:pPr algn="just" rtl="1"/>
            <a:r>
              <a:rPr lang="fa-IR" sz="2400" dirty="0">
                <a:solidFill>
                  <a:schemeClr val="tx2"/>
                </a:solidFill>
                <a:latin typeface="AmuzehNewNormalPS"/>
                <a:cs typeface="B Nazanin" panose="00000400000000000000" pitchFamily="2" charset="-78"/>
              </a:rPr>
              <a:t>آیا تاکنون به این فکر کرده اید که درباره محصولات کشاورزی و شرایط آب و هوایی لازم برای پرورش آن ها اطلاعات مناسبى به دست آورید؟ برای شروع می توانید بررسی کنید که چه محصولاتی برای شرایط آب و هوایی استان یا شهرستان شما مناسب است. عبارت مناسب برای جست و جو در این موضوع را بنویسید.</a:t>
            </a:r>
          </a:p>
          <a:p>
            <a:pPr algn="r" rtl="1"/>
            <a:endParaRPr lang="fa-IR" sz="2400" dirty="0">
              <a:solidFill>
                <a:schemeClr val="tx2"/>
              </a:solidFill>
              <a:latin typeface="AmuzehNewNormalPS"/>
              <a:cs typeface="B Nazanin" panose="00000400000000000000" pitchFamily="2" charset="-78"/>
            </a:endParaRPr>
          </a:p>
          <a:p>
            <a:pPr algn="r" rtl="1"/>
            <a:r>
              <a:rPr lang="fa-IR" sz="2400" b="1" dirty="0">
                <a:solidFill>
                  <a:srgbClr val="00B050"/>
                </a:solidFill>
                <a:latin typeface="Amir-New"/>
                <a:cs typeface="B Nazanin" panose="00000400000000000000" pitchFamily="2" charset="-78"/>
              </a:rPr>
              <a:t>روش های جست وجوی بهتر</a:t>
            </a:r>
          </a:p>
          <a:p>
            <a:pPr algn="r" rtl="1"/>
            <a:endParaRPr lang="fa-IR" sz="2400" dirty="0">
              <a:solidFill>
                <a:schemeClr val="tx2"/>
              </a:solidFill>
              <a:latin typeface="Amir-New"/>
              <a:cs typeface="B Nazanin" panose="00000400000000000000" pitchFamily="2" charset="-78"/>
            </a:endParaRPr>
          </a:p>
          <a:p>
            <a:pPr algn="just" rtl="1"/>
            <a:r>
              <a:rPr lang="fa-IR" sz="2400" dirty="0">
                <a:solidFill>
                  <a:schemeClr val="tx2"/>
                </a:solidFill>
                <a:latin typeface="AmuzehNewNormalPS"/>
                <a:cs typeface="B Nazanin" panose="00000400000000000000" pitchFamily="2" charset="-78"/>
              </a:rPr>
              <a:t>اکنون در مورد جزئیات اطلاعات استان ها، در اینترنت جست وجو کنید و به جمع آوری اطلاعات بپردازید.</a:t>
            </a:r>
          </a:p>
        </p:txBody>
      </p:sp>
    </p:spTree>
    <p:extLst>
      <p:ext uri="{BB962C8B-B14F-4D97-AF65-F5344CB8AC3E}">
        <p14:creationId xmlns:p14="http://schemas.microsoft.com/office/powerpoint/2010/main" val="1355784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620688"/>
            <a:ext cx="8640960" cy="3539430"/>
          </a:xfrm>
          <a:prstGeom prst="rect">
            <a:avLst/>
          </a:prstGeom>
        </p:spPr>
        <p:txBody>
          <a:bodyPr wrap="square">
            <a:spAutoFit/>
          </a:bodyPr>
          <a:lstStyle/>
          <a:p>
            <a:pPr algn="just" rtl="1"/>
            <a:r>
              <a:rPr lang="fa-IR" sz="2800" dirty="0">
                <a:latin typeface="AmuzehNewNormalPS"/>
                <a:cs typeface="B Nazanin" panose="00000400000000000000" pitchFamily="2" charset="-78"/>
              </a:rPr>
              <a:t>داشتن اطلاعات باعث می شود که تصمیم گیری ها در مورد موضوعات مختلف زمینه ساز نتایج بهتری شود. </a:t>
            </a:r>
          </a:p>
          <a:p>
            <a:pPr algn="just" rtl="1"/>
            <a:r>
              <a:rPr lang="fa-IR" sz="2800" dirty="0">
                <a:latin typeface="AmuzehNewNormalPS"/>
                <a:cs typeface="B Nazanin" panose="00000400000000000000" pitchFamily="2" charset="-78"/>
              </a:rPr>
              <a:t>در این پودمان تلاش می شود روش های جست وجو و جمع آوری اطلاعات در اینترنت را فرا بگیرید تا در نهایت با این اطلاعات درباره موضوعات و پرسش های مختلف، بهترین پاسخ ها پیدا شود. </a:t>
            </a:r>
          </a:p>
          <a:p>
            <a:pPr algn="just" rtl="1"/>
            <a:r>
              <a:rPr lang="fa-IR" sz="2800" dirty="0">
                <a:latin typeface="AmuzehNewNormalPS"/>
                <a:cs typeface="B Nazanin" panose="00000400000000000000" pitchFamily="2" charset="-78"/>
              </a:rPr>
              <a:t>برای این هدف در این پودمان ، موضوع مسافرت های علمی تفریحی مورد بررسی قرار می گیرد زیرا در بیشتر مدرسه ها مناطقی برای سفرهای علمی تفریحی دانش آموزان انتخاب می شود.</a:t>
            </a:r>
            <a:endParaRPr lang="fa-IR" sz="2800" dirty="0">
              <a:cs typeface="B Nazanin" panose="00000400000000000000" pitchFamily="2" charset="-78"/>
            </a:endParaRPr>
          </a:p>
        </p:txBody>
      </p:sp>
    </p:spTree>
    <p:custDataLst>
      <p:tags r:id="rId2"/>
    </p:custDataLst>
    <p:extLst>
      <p:ext uri="{BB962C8B-B14F-4D97-AF65-F5344CB8AC3E}">
        <p14:creationId xmlns:p14="http://schemas.microsoft.com/office/powerpoint/2010/main" val="871663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57200"/>
            <a:ext cx="8712968" cy="2616101"/>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r>
              <a:rPr lang="fa-IR" sz="2400" dirty="0">
                <a:latin typeface="Amuzeh-New-Bold"/>
                <a:cs typeface="B Nazanin" panose="00000400000000000000" pitchFamily="2" charset="-78"/>
              </a:rPr>
              <a:t>وب گاه های معتبر برای جمع آوری اطلاعات</a:t>
            </a:r>
          </a:p>
          <a:p>
            <a:pPr algn="just" rtl="1"/>
            <a:r>
              <a:rPr lang="fa-IR" sz="2400" dirty="0">
                <a:latin typeface="AmuzehNewNormalPS"/>
                <a:cs typeface="B Nazanin" panose="00000400000000000000" pitchFamily="2" charset="-78"/>
              </a:rPr>
              <a:t>در گروه خود، وب گاه های معتبر را برای جمع آوری اطلاعات استان ها بررسی کنید و آن ها را در جدول بنویسید. </a:t>
            </a:r>
          </a:p>
          <a:p>
            <a:pPr algn="just" rtl="1"/>
            <a:r>
              <a:rPr lang="fa-IR" sz="2000" b="1" dirty="0">
                <a:solidFill>
                  <a:srgbClr val="FF0000"/>
                </a:solidFill>
                <a:latin typeface="AmuzehNewNormalPS"/>
                <a:cs typeface="B Nazanin" panose="00000400000000000000" pitchFamily="2" charset="-78"/>
              </a:rPr>
              <a:t>                                                         </a:t>
            </a:r>
            <a:r>
              <a:rPr lang="fa-IR" sz="2000" b="1" dirty="0">
                <a:solidFill>
                  <a:srgbClr val="FF0000"/>
                </a:solidFill>
                <a:latin typeface="Amuzeh-New-Bold"/>
                <a:cs typeface="B Nazanin" panose="00000400000000000000" pitchFamily="2" charset="-78"/>
              </a:rPr>
              <a:t>جدول برخی وب گاه های معتبر برای جمع آوری اطلاعات</a:t>
            </a:r>
            <a:endParaRPr lang="fa-IR" sz="2000" dirty="0">
              <a:solidFill>
                <a:srgbClr val="FF0000"/>
              </a:solidFill>
              <a:cs typeface="B Nazanin" panose="00000400000000000000" pitchFamily="2" charset="-78"/>
            </a:endParaRPr>
          </a:p>
          <a:p>
            <a:pPr algn="just" rtl="1"/>
            <a:endParaRPr lang="fa-IR" sz="2400" dirty="0">
              <a:latin typeface="AmuzehNewNormalPS"/>
              <a:cs typeface="B Nazanin" panose="00000400000000000000" pitchFamily="2" charset="-78"/>
            </a:endParaRPr>
          </a:p>
          <a:p>
            <a:pPr algn="r" rtl="1"/>
            <a:endParaRPr lang="fa-IR" sz="2400" dirty="0">
              <a:latin typeface="AmuzehNewNormalPS"/>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381000" y="2420109"/>
            <a:ext cx="5836920" cy="2487751"/>
          </a:xfrm>
          <a:prstGeom prst="rect">
            <a:avLst/>
          </a:prstGeom>
        </p:spPr>
      </p:pic>
      <p:sp>
        <p:nvSpPr>
          <p:cNvPr id="5" name="Rectangle 4"/>
          <p:cNvSpPr/>
          <p:nvPr/>
        </p:nvSpPr>
        <p:spPr>
          <a:xfrm>
            <a:off x="107504" y="4509120"/>
            <a:ext cx="8856984" cy="1938992"/>
          </a:xfrm>
          <a:prstGeom prst="rect">
            <a:avLst/>
          </a:prstGeom>
        </p:spPr>
        <p:txBody>
          <a:bodyPr wrap="square">
            <a:spAutoFit/>
          </a:bodyPr>
          <a:lstStyle/>
          <a:p>
            <a:pPr algn="r" rtl="1"/>
            <a:endParaRPr lang="fa-IR" sz="2400" dirty="0">
              <a:latin typeface="AmuzehNewNormalPS"/>
              <a:cs typeface="B Nazanin" panose="00000400000000000000" pitchFamily="2" charset="-78"/>
            </a:endParaRP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در بیشتر موارد نیازمند جست وجوی یک عبارت شامل چند واژه هستید.</a:t>
            </a:r>
          </a:p>
          <a:p>
            <a:pPr algn="just" rtl="1"/>
            <a:r>
              <a:rPr lang="fa-IR" sz="2400" b="1" dirty="0">
                <a:solidFill>
                  <a:srgbClr val="FF0000"/>
                </a:solidFill>
                <a:latin typeface="Amir-New"/>
                <a:cs typeface="B Nazanin" panose="00000400000000000000" pitchFamily="2" charset="-78"/>
              </a:rPr>
              <a:t>نکته : </a:t>
            </a:r>
            <a:r>
              <a:rPr lang="fa-IR" sz="2400" dirty="0">
                <a:latin typeface="Amir-New"/>
                <a:cs typeface="B Nazanin" panose="00000400000000000000" pitchFamily="2" charset="-78"/>
              </a:rPr>
              <a:t>اگر یک عبارت را جست و جو مى کنید، بهتر است آن عبارت را در داخل نشانه </a:t>
            </a:r>
            <a:r>
              <a:rPr lang="fa-IR" sz="2400" b="1" dirty="0">
                <a:latin typeface="Amuzeh-New-Bold"/>
                <a:cs typeface="B Nazanin" panose="00000400000000000000" pitchFamily="2" charset="-78"/>
              </a:rPr>
              <a:t>" " </a:t>
            </a:r>
            <a:r>
              <a:rPr lang="fa-IR" sz="2400" dirty="0">
                <a:latin typeface="Amir-New"/>
                <a:cs typeface="B Nazanin" panose="00000400000000000000" pitchFamily="2" charset="-78"/>
              </a:rPr>
              <a:t>بنویسید</a:t>
            </a:r>
            <a:endParaRPr lang="fa-IR" sz="2400" dirty="0">
              <a:cs typeface="B Nazanin" panose="00000400000000000000" pitchFamily="2" charset="-78"/>
            </a:endParaRPr>
          </a:p>
        </p:txBody>
      </p:sp>
    </p:spTree>
    <p:extLst>
      <p:ext uri="{BB962C8B-B14F-4D97-AF65-F5344CB8AC3E}">
        <p14:creationId xmlns:p14="http://schemas.microsoft.com/office/powerpoint/2010/main" val="487004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381000"/>
            <a:ext cx="8784976" cy="3046988"/>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endParaRPr lang="fa-IR" sz="2800" b="1" dirty="0">
              <a:solidFill>
                <a:srgbClr val="FF0000"/>
              </a:solidFill>
              <a:latin typeface="Amir-New"/>
              <a:cs typeface="B Nazanin" panose="00000400000000000000" pitchFamily="2" charset="-78"/>
            </a:endParaRPr>
          </a:p>
          <a:p>
            <a:pPr algn="r" rtl="1"/>
            <a:endParaRPr lang="fa-IR" sz="2400" dirty="0">
              <a:latin typeface="Amir-New"/>
              <a:cs typeface="B Nazanin" panose="00000400000000000000" pitchFamily="2" charset="-78"/>
            </a:endParaRPr>
          </a:p>
          <a:p>
            <a:pPr algn="r" rtl="1"/>
            <a:r>
              <a:rPr lang="fa-IR" sz="2400" dirty="0">
                <a:latin typeface="Amuzeh-New-Bold"/>
                <a:cs typeface="B Nazanin" panose="00000400000000000000" pitchFamily="2" charset="-78"/>
              </a:rPr>
              <a:t>جمع آوری اطلاعات در مورد مشاهیر استان خراسان رضوی</a:t>
            </a:r>
          </a:p>
          <a:p>
            <a:pPr algn="r" rtl="1"/>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در گروه خود، برای جمع آوری اطلاعات در مورد مشاهیر استان خراسان رضوی، چند کلیدواژه را بررسی کنید و آن ها را در جدول بنویسید.</a:t>
            </a:r>
          </a:p>
          <a:p>
            <a:pPr algn="r" rtl="1"/>
            <a:endParaRPr lang="fa-IR" sz="2400" dirty="0">
              <a:latin typeface="AmuzehNewNormalPS"/>
              <a:cs typeface="B Nazanin" panose="00000400000000000000" pitchFamily="2" charset="-78"/>
            </a:endParaRPr>
          </a:p>
          <a:p>
            <a:pPr algn="r" rtl="1"/>
            <a:r>
              <a:rPr lang="fa-IR" sz="2000" b="1" dirty="0">
                <a:solidFill>
                  <a:srgbClr val="FF0000"/>
                </a:solidFill>
                <a:latin typeface="Amuzeh-New-Bold"/>
                <a:cs typeface="B Nazanin" panose="00000400000000000000" pitchFamily="2" charset="-78"/>
              </a:rPr>
              <a:t>جدول کلید واژه های جمع آوری اطلاعات در مورد مشاهیر خراسان رضوی</a:t>
            </a:r>
            <a:endParaRPr lang="fa-IR" sz="2000" dirty="0">
              <a:solidFill>
                <a:srgbClr val="FF00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381000" y="3443228"/>
            <a:ext cx="8583488" cy="1890772"/>
          </a:xfrm>
          <a:prstGeom prst="rect">
            <a:avLst/>
          </a:prstGeom>
        </p:spPr>
      </p:pic>
      <p:sp>
        <p:nvSpPr>
          <p:cNvPr id="6" name="TextBox 5"/>
          <p:cNvSpPr txBox="1"/>
          <p:nvPr/>
        </p:nvSpPr>
        <p:spPr>
          <a:xfrm>
            <a:off x="6408980" y="5733256"/>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354955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381000"/>
            <a:ext cx="8784976" cy="2000548"/>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r" rtl="1"/>
            <a:r>
              <a:rPr lang="fa-IR" sz="2400" dirty="0">
                <a:solidFill>
                  <a:srgbClr val="0070C0"/>
                </a:solidFill>
                <a:latin typeface="Amuzeh-New-Bold"/>
                <a:cs typeface="B Nazanin" panose="00000400000000000000" pitchFamily="2" charset="-78"/>
              </a:rPr>
              <a:t>جمع آوری اطلاعات در مورد مشاهیر استان خراسان رضوی</a:t>
            </a:r>
            <a:endParaRPr lang="fa-IR" sz="2400" b="1" dirty="0">
              <a:solidFill>
                <a:srgbClr val="0070C0"/>
              </a:solidFill>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در گروه خود، برای جمع آوری اطلاعات در مورد مشاهیر استان خراسان رضوی، چند کلیدواژه را بررسی کنید و آن ها را در جدول بنویسید.</a:t>
            </a:r>
          </a:p>
          <a:p>
            <a:pPr algn="r" rtl="1"/>
            <a:r>
              <a:rPr lang="fa-IR" sz="2800" b="1" dirty="0">
                <a:solidFill>
                  <a:srgbClr val="FF0000"/>
                </a:solidFill>
                <a:latin typeface="Amuzeh-New-Bold"/>
                <a:cs typeface="B Nazanin" panose="00000400000000000000" pitchFamily="2" charset="-78"/>
              </a:rPr>
              <a:t>جواب</a:t>
            </a:r>
            <a:endParaRPr lang="fa-IR" sz="2800" dirty="0">
              <a:solidFill>
                <a:srgbClr val="FF0000"/>
              </a:solidFill>
              <a:cs typeface="B Nazanin" panose="00000400000000000000" pitchFamily="2" charset="-78"/>
            </a:endParaRPr>
          </a:p>
        </p:txBody>
      </p:sp>
      <p:pic>
        <p:nvPicPr>
          <p:cNvPr id="7170" name="Picture 2" descr="کارکلاسی صفحه 32 کاروفناوری هفتم جمع آوری اطلاعات مشاهیر خراسان رضو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9" y="2492896"/>
            <a:ext cx="8589695"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649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57200"/>
            <a:ext cx="8640960" cy="1569660"/>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dirty="0">
              <a:latin typeface="Amir-New"/>
              <a:cs typeface="B Nazanin" panose="00000400000000000000" pitchFamily="2" charset="-78"/>
            </a:endParaRPr>
          </a:p>
          <a:p>
            <a:pPr algn="just" rtl="1"/>
            <a:r>
              <a:rPr lang="fa-IR" sz="2400" dirty="0">
                <a:latin typeface="AmuzehNewNormalPS"/>
                <a:cs typeface="B Nazanin" panose="00000400000000000000" pitchFamily="2" charset="-78"/>
              </a:rPr>
              <a:t>برای جمع آوری اطلاعاتى درباره مشاهیر استان خود، چند کلید واژه را در گروه خود بررسی کنید.   </a:t>
            </a:r>
            <a:r>
              <a:rPr lang="fa-IR" sz="2400" dirty="0">
                <a:solidFill>
                  <a:srgbClr val="FF0000"/>
                </a:solidFill>
                <a:latin typeface="AmuzehNewNormalPS"/>
                <a:cs typeface="B Nazanin" panose="00000400000000000000" pitchFamily="2" charset="-78"/>
              </a:rPr>
              <a:t>مثال</a:t>
            </a:r>
            <a:r>
              <a:rPr lang="fa-IR" sz="2400" dirty="0">
                <a:latin typeface="AmuzehNewNormalPS"/>
                <a:cs typeface="B Nazanin" panose="00000400000000000000" pitchFamily="2" charset="-78"/>
              </a:rPr>
              <a:t> سعدی شیرازی</a:t>
            </a:r>
          </a:p>
        </p:txBody>
      </p:sp>
      <p:pic>
        <p:nvPicPr>
          <p:cNvPr id="8194" name="Picture 2" descr="کارکلاسی صفحه 32 کاروفناوری هفتم جمع آوری اطلاعات درمورد مشاهیر استا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026860"/>
            <a:ext cx="8619256"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98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908720"/>
            <a:ext cx="8640960" cy="3785652"/>
          </a:xfrm>
          <a:prstGeom prst="rect">
            <a:avLst/>
          </a:prstGeom>
        </p:spPr>
        <p:txBody>
          <a:bodyPr wrap="square">
            <a:spAutoFit/>
          </a:bodyPr>
          <a:lstStyle/>
          <a:p>
            <a:pPr algn="r" rtl="1"/>
            <a:endParaRPr lang="fa-IR" sz="2400" dirty="0">
              <a:latin typeface="AmuzehNewNormalPS"/>
              <a:cs typeface="B Nazanin" panose="00000400000000000000" pitchFamily="2" charset="-78"/>
            </a:endParaRPr>
          </a:p>
          <a:p>
            <a:pPr algn="just" rtl="1"/>
            <a:r>
              <a:rPr lang="fa-IR" sz="2400" b="1" dirty="0">
                <a:solidFill>
                  <a:srgbClr val="FF0000"/>
                </a:solidFill>
                <a:latin typeface="Amir-New"/>
                <a:cs typeface="B Nazanin" panose="00000400000000000000" pitchFamily="2" charset="-78"/>
              </a:rPr>
              <a:t>نکته : </a:t>
            </a:r>
            <a:r>
              <a:rPr lang="fa-IR" sz="2400" dirty="0">
                <a:latin typeface="Amir-New"/>
                <a:cs typeface="B Nazanin" panose="00000400000000000000" pitchFamily="2" charset="-78"/>
              </a:rPr>
              <a:t>در بیشتر موتورهای جست و جو، عبارات مورد جست و جو نباید از ده واژه بیشتر باشد. برای جست و جوی بهتراز عبارت های بازدارنده (عبارت هایی که موتورهای جست وجو به صورت پیش فرض آن ها را نادیده می گیرند) مانند و،از، به و ............... استفاده نکنید.</a:t>
            </a:r>
          </a:p>
          <a:p>
            <a:pPr algn="r" rtl="1"/>
            <a:endParaRPr lang="fa-IR" sz="2400" dirty="0">
              <a:latin typeface="Amir-New"/>
              <a:cs typeface="B Nazanin" panose="00000400000000000000" pitchFamily="2" charset="-78"/>
            </a:endParaRPr>
          </a:p>
          <a:p>
            <a:pPr algn="r" rtl="1"/>
            <a:r>
              <a:rPr lang="fa-IR" sz="2400" b="1" dirty="0">
                <a:solidFill>
                  <a:srgbClr val="FF0000"/>
                </a:solidFill>
                <a:latin typeface="Amir-New"/>
                <a:cs typeface="B Nazanin" panose="00000400000000000000" pitchFamily="2" charset="-78"/>
              </a:rPr>
              <a:t>کاربرد علامت (+ و -) در جست و جو</a:t>
            </a:r>
          </a:p>
          <a:p>
            <a:pPr algn="r" rtl="1"/>
            <a:endParaRPr lang="fa-IR" sz="2400" dirty="0">
              <a:latin typeface="Amir-New"/>
              <a:cs typeface="B Nazanin" panose="00000400000000000000" pitchFamily="2" charset="-78"/>
            </a:endParaRPr>
          </a:p>
          <a:p>
            <a:pPr algn="just" rtl="1"/>
            <a:r>
              <a:rPr lang="fa-IR" sz="2400" dirty="0">
                <a:latin typeface="AmuzehNewNormalPS"/>
                <a:cs typeface="B Nazanin" panose="00000400000000000000" pitchFamily="2" charset="-78"/>
              </a:rPr>
              <a:t>هرگاه نیاز باشد که واژه ای حتماً مورد جست و جو قرار گیرد می توان از علامت مثبت </a:t>
            </a:r>
            <a:r>
              <a:rPr lang="fa-IR" sz="2400" b="1" dirty="0">
                <a:solidFill>
                  <a:srgbClr val="FF0000"/>
                </a:solidFill>
                <a:latin typeface="AmuzehNewNormalPS"/>
                <a:cs typeface="B Nazanin" panose="00000400000000000000" pitchFamily="2" charset="-78"/>
              </a:rPr>
              <a:t>+</a:t>
            </a:r>
            <a:r>
              <a:rPr lang="fa-IR" sz="2400" dirty="0">
                <a:latin typeface="AmuzehNewNormalPS"/>
                <a:cs typeface="B Nazanin" panose="00000400000000000000" pitchFamily="2" charset="-78"/>
              </a:rPr>
              <a:t> قبل از آن واژه و بدون فاصله استفاده کرد. با استفاده از علامت </a:t>
            </a:r>
            <a:r>
              <a:rPr lang="fa-IR" sz="2400" b="1" dirty="0">
                <a:solidFill>
                  <a:srgbClr val="FF0000"/>
                </a:solidFill>
                <a:latin typeface="AmuzehNewNormalPS"/>
                <a:cs typeface="B Nazanin" panose="00000400000000000000" pitchFamily="2" charset="-78"/>
              </a:rPr>
              <a:t>+</a:t>
            </a:r>
            <a:r>
              <a:rPr lang="fa-IR" sz="2400" dirty="0">
                <a:latin typeface="AmuzehNewNormalPS"/>
                <a:cs typeface="B Nazanin" panose="00000400000000000000" pitchFamily="2" charset="-78"/>
              </a:rPr>
              <a:t> به موتور جست و جو می گویید که ارزش این کلمه در جست و جو برای شما مهم است و حتماً باید وجود داشته باشد.</a:t>
            </a:r>
            <a:endParaRPr lang="fa-IR" sz="2400" dirty="0">
              <a:cs typeface="B Nazanin" panose="00000400000000000000" pitchFamily="2" charset="-78"/>
            </a:endParaRPr>
          </a:p>
        </p:txBody>
      </p:sp>
    </p:spTree>
    <p:extLst>
      <p:ext uri="{BB962C8B-B14F-4D97-AF65-F5344CB8AC3E}">
        <p14:creationId xmlns:p14="http://schemas.microsoft.com/office/powerpoint/2010/main" val="4039355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620688"/>
            <a:ext cx="8568952" cy="3785652"/>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dirty="0">
              <a:latin typeface="Amir-New"/>
              <a:cs typeface="B Nazanin" panose="00000400000000000000" pitchFamily="2" charset="-78"/>
            </a:endParaRPr>
          </a:p>
          <a:p>
            <a:pPr algn="r" rtl="1"/>
            <a:r>
              <a:rPr lang="fa-IR" sz="2400" b="1" dirty="0">
                <a:solidFill>
                  <a:srgbClr val="00B050"/>
                </a:solidFill>
                <a:latin typeface="Amuzeh-New-Bold"/>
                <a:cs typeface="B Nazanin" panose="00000400000000000000" pitchFamily="2" charset="-78"/>
              </a:rPr>
              <a:t>پیشنهاد کلید واژۀ مناسب</a:t>
            </a:r>
          </a:p>
          <a:p>
            <a:pPr algn="r" rtl="1"/>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پس از مشاهده فیلم انتخاب کلید واژه مناسب در گروه خود، کلید واژه هایى را برای جمع آوری اطلاعات درباره مکان های مذهبی و زیارتی استان خراسان رضوی پیشنهاد دهید.</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نقطه مقابل، هرگاه نیاز باشد که واژه ای خاص را از پیشنهادهای موتور جست و جو حذف کنید از علامت منفی </a:t>
            </a:r>
            <a:r>
              <a:rPr lang="fa-IR" sz="2400" b="1" dirty="0">
                <a:solidFill>
                  <a:srgbClr val="FF0000"/>
                </a:solidFill>
                <a:latin typeface="AmuzehNewNormalPS"/>
                <a:cs typeface="B Nazanin" panose="00000400000000000000" pitchFamily="2" charset="-78"/>
              </a:rPr>
              <a:t>-</a:t>
            </a:r>
            <a:r>
              <a:rPr lang="fa-IR" sz="2400" dirty="0">
                <a:latin typeface="AmuzehNewNormalPS"/>
                <a:cs typeface="B Nazanin" panose="00000400000000000000" pitchFamily="2" charset="-78"/>
              </a:rPr>
              <a:t> پیش از آن واژه و بدون فاصله استفاده کنید. پس با استفاده از علامت </a:t>
            </a:r>
            <a:r>
              <a:rPr lang="fa-IR" sz="2400" b="1" dirty="0">
                <a:solidFill>
                  <a:srgbClr val="FF0000"/>
                </a:solidFill>
                <a:latin typeface="AmuzehNewNormalPS"/>
                <a:cs typeface="B Nazanin" panose="00000400000000000000" pitchFamily="2" charset="-78"/>
              </a:rPr>
              <a:t>-</a:t>
            </a:r>
            <a:r>
              <a:rPr lang="fa-IR" sz="2400" dirty="0">
                <a:latin typeface="AmuzehNewNormalPS"/>
                <a:cs typeface="B Nazanin" panose="00000400000000000000" pitchFamily="2" charset="-78"/>
              </a:rPr>
              <a:t> به موتور جست و جو می گویید که پیشنهادهایش نباید شامل این واژه باشد.</a:t>
            </a:r>
            <a:endParaRPr lang="fa-IR" sz="2400" dirty="0">
              <a:cs typeface="B Nazanin" panose="00000400000000000000" pitchFamily="2" charset="-78"/>
            </a:endParaRPr>
          </a:p>
        </p:txBody>
      </p:sp>
    </p:spTree>
    <p:extLst>
      <p:ext uri="{BB962C8B-B14F-4D97-AF65-F5344CB8AC3E}">
        <p14:creationId xmlns:p14="http://schemas.microsoft.com/office/powerpoint/2010/main" val="3801500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5613" y="1844824"/>
            <a:ext cx="3992449" cy="4039024"/>
          </a:xfrm>
          <a:prstGeom prst="rect">
            <a:avLst/>
          </a:prstGeom>
        </p:spPr>
      </p:pic>
      <p:sp>
        <p:nvSpPr>
          <p:cNvPr id="4" name="Rectangle 3"/>
          <p:cNvSpPr/>
          <p:nvPr/>
        </p:nvSpPr>
        <p:spPr>
          <a:xfrm>
            <a:off x="739080" y="6093296"/>
            <a:ext cx="8153400" cy="369332"/>
          </a:xfrm>
          <a:prstGeom prst="rect">
            <a:avLst/>
          </a:prstGeom>
        </p:spPr>
        <p:txBody>
          <a:bodyPr wrap="square">
            <a:spAutoFit/>
          </a:bodyPr>
          <a:lstStyle/>
          <a:p>
            <a:pPr algn="r" rtl="1"/>
            <a:r>
              <a:rPr lang="fa-IR" b="1" dirty="0">
                <a:latin typeface="Amuzeh-New-Bold"/>
                <a:cs typeface="B Nazanin" panose="00000400000000000000" pitchFamily="2" charset="-78"/>
              </a:rPr>
              <a:t>پیشنهاد های موتور جست و جو برای عبارت "آثار باستانی استان فارس" - تخت - جمشید</a:t>
            </a:r>
            <a:endParaRPr lang="fa-IR" dirty="0">
              <a:cs typeface="B Nazanin" panose="00000400000000000000" pitchFamily="2" charset="-78"/>
            </a:endParaRPr>
          </a:p>
        </p:txBody>
      </p:sp>
      <p:sp>
        <p:nvSpPr>
          <p:cNvPr id="2" name="Rectangle 1"/>
          <p:cNvSpPr/>
          <p:nvPr/>
        </p:nvSpPr>
        <p:spPr>
          <a:xfrm>
            <a:off x="251520" y="457200"/>
            <a:ext cx="8640960" cy="2677656"/>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dirty="0">
              <a:latin typeface="Amir-New"/>
              <a:cs typeface="B Nazanin" panose="00000400000000000000" pitchFamily="2" charset="-78"/>
            </a:endParaRPr>
          </a:p>
          <a:p>
            <a:pPr algn="just" rtl="1"/>
            <a:r>
              <a:rPr lang="fa-IR" sz="2400" dirty="0">
                <a:latin typeface="AmuzehNewNormalPS"/>
                <a:cs typeface="B Nazanin" panose="00000400000000000000" pitchFamily="2" charset="-78"/>
              </a:rPr>
              <a:t>برای جمع آوری اطلاعات در مورد آثار باستانی در استان فارس به جز تخت جمشید کلید واژه زیر را بررسی کنید.          </a:t>
            </a:r>
          </a:p>
          <a:p>
            <a:pPr algn="r" rtl="1"/>
            <a:endParaRPr lang="fa-IR" sz="2400" b="1" dirty="0">
              <a:latin typeface="AmuzehNewNormalPS"/>
              <a:cs typeface="B Nazanin" panose="00000400000000000000" pitchFamily="2" charset="-78"/>
            </a:endParaRPr>
          </a:p>
          <a:p>
            <a:pPr algn="r" rtl="1"/>
            <a:endParaRPr lang="fa-IR" sz="2400" b="1" dirty="0">
              <a:latin typeface="AmuzehNewNormalPS"/>
              <a:cs typeface="B Nazanin" panose="00000400000000000000" pitchFamily="2" charset="-78"/>
            </a:endParaRPr>
          </a:p>
          <a:p>
            <a:pPr algn="r" rtl="1"/>
            <a:r>
              <a:rPr lang="fa-IR" sz="2400" dirty="0">
                <a:latin typeface="Amuzeh-New-Bold"/>
                <a:cs typeface="B Nazanin" panose="00000400000000000000" pitchFamily="2" charset="-78"/>
              </a:rPr>
              <a:t>«آثار باستانی استان فارس » - تخت – جمشید</a:t>
            </a:r>
          </a:p>
        </p:txBody>
      </p:sp>
      <p:sp>
        <p:nvSpPr>
          <p:cNvPr id="5" name="TextBox 4"/>
          <p:cNvSpPr txBox="1"/>
          <p:nvPr/>
        </p:nvSpPr>
        <p:spPr>
          <a:xfrm>
            <a:off x="6444208" y="3986132"/>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3327663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67337"/>
            <a:ext cx="8640960" cy="4770537"/>
          </a:xfrm>
          <a:prstGeom prst="rect">
            <a:avLst/>
          </a:prstGeom>
        </p:spPr>
        <p:txBody>
          <a:bodyPr wrap="square">
            <a:spAutoFit/>
          </a:bodyPr>
          <a:lstStyle/>
          <a:p>
            <a:pPr algn="r" rtl="1"/>
            <a:r>
              <a:rPr lang="fa-IR" sz="2400"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just" rtl="1"/>
            <a:r>
              <a:rPr lang="fa-IR" sz="2400" dirty="0">
                <a:latin typeface="AmuzehNewNormalPS"/>
                <a:cs typeface="B Nazanin" panose="00000400000000000000" pitchFamily="2" charset="-78"/>
              </a:rPr>
              <a:t>برای جمع آوری اطلاعات در مورد آثار باستانی در استان فارس به جز تخت جمشید کلید واژه زیر را بررسی کنید.     </a:t>
            </a:r>
          </a:p>
          <a:p>
            <a:pPr algn="just" rtl="1"/>
            <a:r>
              <a:rPr lang="fa-IR" sz="2400" dirty="0">
                <a:latin typeface="AmuzehNewNormalPS"/>
                <a:cs typeface="B Nazanin" panose="00000400000000000000" pitchFamily="2" charset="-78"/>
              </a:rPr>
              <a:t>  </a:t>
            </a:r>
          </a:p>
          <a:p>
            <a:pPr algn="just" rtl="1"/>
            <a:r>
              <a:rPr lang="fa-IR" sz="2400" dirty="0">
                <a:solidFill>
                  <a:srgbClr val="0070C0"/>
                </a:solidFill>
                <a:latin typeface="Amuzeh-New-Bold"/>
                <a:cs typeface="B Nazanin" panose="00000400000000000000" pitchFamily="2" charset="-78"/>
              </a:rPr>
              <a:t>«آثار باستانی استان فارس» - تخت – جمشید</a:t>
            </a:r>
          </a:p>
          <a:p>
            <a:pPr algn="just" rtl="1"/>
            <a:endParaRPr lang="fa-IR" sz="2400" dirty="0">
              <a:latin typeface="Amuzeh-New-Bold"/>
              <a:cs typeface="B Nazanin" panose="00000400000000000000" pitchFamily="2" charset="-78"/>
            </a:endParaRPr>
          </a:p>
          <a:p>
            <a:pPr algn="just" rtl="1"/>
            <a:r>
              <a:rPr lang="fa-IR" sz="3200" dirty="0">
                <a:solidFill>
                  <a:srgbClr val="FF0000"/>
                </a:solidFill>
                <a:latin typeface="Amuzeh-New-Bold"/>
                <a:cs typeface="B Nazanin" panose="00000400000000000000" pitchFamily="2" charset="-78"/>
              </a:rPr>
              <a:t>جواب</a:t>
            </a:r>
          </a:p>
          <a:p>
            <a:pPr algn="just" rtl="1"/>
            <a:endParaRPr lang="fa-IR" sz="3200" dirty="0">
              <a:solidFill>
                <a:srgbClr val="FF000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اگر این کلیدواژه در موتور جستجو نوشته شود نتیجه این است که در لیست جستجو تمام سایت هایی که در مورد آثارباستانی استان فارس به جز از تخت جمشید مطلب داشته باشند نمایش داده می شوند یا سایت هایی که از تخت جمشید مطلبی آورده باشند لیست نمی شوند. البته نتایج جستجو در هر رایانه یا هر آی پی ممکن است متفاوت باشد.</a:t>
            </a:r>
          </a:p>
        </p:txBody>
      </p:sp>
    </p:spTree>
    <p:extLst>
      <p:ext uri="{BB962C8B-B14F-4D97-AF65-F5344CB8AC3E}">
        <p14:creationId xmlns:p14="http://schemas.microsoft.com/office/powerpoint/2010/main" val="3115559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46531"/>
            <a:ext cx="8640960" cy="5632311"/>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r" rtl="1"/>
            <a:r>
              <a:rPr lang="fa-IR" sz="2800" dirty="0">
                <a:solidFill>
                  <a:srgbClr val="0070C0"/>
                </a:solidFill>
                <a:latin typeface="Amuzeh-New-Bold"/>
                <a:cs typeface="B Nazanin" panose="00000400000000000000" pitchFamily="2" charset="-78"/>
              </a:rPr>
              <a:t>استفاده از کلید واژه ها</a:t>
            </a:r>
          </a:p>
          <a:p>
            <a:pPr algn="r" rtl="1"/>
            <a:endParaRPr lang="fa-IR" sz="2800" b="1" dirty="0">
              <a:solidFill>
                <a:srgbClr val="0070C0"/>
              </a:solidFill>
              <a:latin typeface="Amuzeh-New-Bold"/>
              <a:cs typeface="B Nazanin" panose="00000400000000000000" pitchFamily="2" charset="-78"/>
            </a:endParaRPr>
          </a:p>
          <a:p>
            <a:pPr algn="just" rtl="1"/>
            <a:r>
              <a:rPr lang="fa-IR" sz="2800" dirty="0">
                <a:latin typeface="AmuzehNewNormalPS"/>
                <a:cs typeface="B Nazanin" panose="00000400000000000000" pitchFamily="2" charset="-78"/>
              </a:rPr>
              <a:t>برای جمع آوری اطلاعات درباره آثار باستانی استان لرستان به ترتیب کلیدواژه های زیر را در موتور جست و جو وارد و جواب ها را با هم مقایسه کنید:</a:t>
            </a:r>
          </a:p>
          <a:p>
            <a:pPr algn="r" rtl="1"/>
            <a:r>
              <a:rPr lang="fa-IR" sz="2800" dirty="0">
                <a:latin typeface="AmuzehNewNormalPS"/>
                <a:cs typeface="B Nazanin" panose="00000400000000000000" pitchFamily="2" charset="-78"/>
              </a:rPr>
              <a:t>«آثار باستانی استان لرستان »</a:t>
            </a:r>
          </a:p>
          <a:p>
            <a:pPr algn="r" rtl="1"/>
            <a:r>
              <a:rPr lang="fa-IR" sz="2800" dirty="0">
                <a:latin typeface="AmuzehNewNormalPS"/>
                <a:cs typeface="B Nazanin" panose="00000400000000000000" pitchFamily="2" charset="-78"/>
              </a:rPr>
              <a:t>آثار باستانی «استان لرستان »</a:t>
            </a:r>
          </a:p>
          <a:p>
            <a:pPr algn="r" rtl="1"/>
            <a:r>
              <a:rPr lang="fa-IR" sz="2800" dirty="0">
                <a:latin typeface="AmuzehNewNormalPS"/>
                <a:cs typeface="B Nazanin" panose="00000400000000000000" pitchFamily="2" charset="-78"/>
              </a:rPr>
              <a:t>« استان لرستان » </a:t>
            </a:r>
            <a:r>
              <a:rPr lang="fa-IR" sz="2800" b="1" dirty="0">
                <a:solidFill>
                  <a:srgbClr val="FF0000"/>
                </a:solidFill>
                <a:latin typeface="AmuzehNewNormalPS"/>
                <a:cs typeface="B Nazanin" panose="00000400000000000000" pitchFamily="2" charset="-78"/>
              </a:rPr>
              <a:t>+</a:t>
            </a:r>
            <a:r>
              <a:rPr lang="fa-IR" sz="2800" dirty="0">
                <a:latin typeface="AmuzehNewNormalPS"/>
                <a:cs typeface="B Nazanin" panose="00000400000000000000" pitchFamily="2" charset="-78"/>
              </a:rPr>
              <a:t> « آثار باستانی »</a:t>
            </a:r>
          </a:p>
          <a:p>
            <a:pPr algn="r" rtl="1"/>
            <a:r>
              <a:rPr lang="fa-IR" sz="2800" dirty="0">
                <a:latin typeface="AmuzehNewNormalPS"/>
                <a:cs typeface="B Nazanin" panose="00000400000000000000" pitchFamily="2" charset="-78"/>
              </a:rPr>
              <a:t>در پایان بررسی کنید کدام گزینه پاسخ های بهتری را ارائه می کند.</a:t>
            </a:r>
          </a:p>
          <a:p>
            <a:pPr algn="r" rtl="1"/>
            <a:endParaRPr lang="fa-IR" sz="2800" b="1" dirty="0">
              <a:solidFill>
                <a:srgbClr val="FF0000"/>
              </a:solidFill>
              <a:latin typeface="AmuzehNewNormalPS"/>
              <a:cs typeface="B Nazanin" panose="00000400000000000000" pitchFamily="2" charset="-78"/>
            </a:endParaRPr>
          </a:p>
          <a:p>
            <a:pPr algn="r" rtl="1"/>
            <a:endParaRPr lang="fa-IR" sz="2800" b="1" dirty="0">
              <a:solidFill>
                <a:srgbClr val="FF0000"/>
              </a:solidFill>
              <a:latin typeface="AmuzehNewNormalPS"/>
              <a:cs typeface="B Nazanin" panose="00000400000000000000" pitchFamily="2" charset="-78"/>
            </a:endParaRPr>
          </a:p>
          <a:p>
            <a:pPr algn="r" rtl="1"/>
            <a:endParaRPr lang="fa-IR" sz="2800" b="1" dirty="0">
              <a:solidFill>
                <a:srgbClr val="FF0000"/>
              </a:solidFill>
              <a:latin typeface="AmuzehNewNormalPS"/>
              <a:cs typeface="B Nazanin" panose="00000400000000000000" pitchFamily="2" charset="-78"/>
            </a:endParaRPr>
          </a:p>
          <a:p>
            <a:pPr algn="r" rtl="1"/>
            <a:r>
              <a:rPr lang="fa-IR" sz="2800" b="1" dirty="0">
                <a:solidFill>
                  <a:srgbClr val="FF0000"/>
                </a:solidFill>
                <a:latin typeface="AmuzehNewNormalPS"/>
                <a:cs typeface="B Nazanin" panose="00000400000000000000" pitchFamily="2" charset="-78"/>
              </a:rPr>
              <a:t>جواب در صفحه بعد</a:t>
            </a:r>
            <a:endParaRPr lang="fa-IR"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253793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46531"/>
            <a:ext cx="8640960" cy="584775"/>
          </a:xfrm>
          <a:prstGeom prst="rect">
            <a:avLst/>
          </a:prstGeom>
        </p:spPr>
        <p:txBody>
          <a:bodyPr wrap="square">
            <a:spAutoFit/>
          </a:bodyPr>
          <a:lstStyle/>
          <a:p>
            <a:pPr algn="r" rtl="1"/>
            <a:r>
              <a:rPr lang="fa-IR" sz="3200" b="1" dirty="0">
                <a:solidFill>
                  <a:srgbClr val="FF0000"/>
                </a:solidFill>
                <a:latin typeface="AmuzehNewNormalPS"/>
                <a:cs typeface="B Nazanin" panose="00000400000000000000" pitchFamily="2" charset="-78"/>
              </a:rPr>
              <a:t>جواب</a:t>
            </a:r>
            <a:endParaRPr lang="fa-IR" sz="3200" b="1" dirty="0">
              <a:solidFill>
                <a:srgbClr val="FF0000"/>
              </a:solidFill>
              <a:cs typeface="B Nazanin" panose="00000400000000000000" pitchFamily="2" charset="-78"/>
            </a:endParaRPr>
          </a:p>
        </p:txBody>
      </p:sp>
      <p:sp>
        <p:nvSpPr>
          <p:cNvPr id="4" name="Rectangle 3"/>
          <p:cNvSpPr/>
          <p:nvPr/>
        </p:nvSpPr>
        <p:spPr>
          <a:xfrm>
            <a:off x="231102" y="1196752"/>
            <a:ext cx="8640960" cy="3539430"/>
          </a:xfrm>
          <a:prstGeom prst="rect">
            <a:avLst/>
          </a:prstGeom>
        </p:spPr>
        <p:txBody>
          <a:bodyPr wrap="square">
            <a:spAutoFit/>
          </a:bodyPr>
          <a:lstStyle/>
          <a:p>
            <a:pPr algn="r" rtl="1"/>
            <a:r>
              <a:rPr lang="fa-IR" sz="2800" dirty="0">
                <a:solidFill>
                  <a:srgbClr val="00B050"/>
                </a:solidFill>
                <a:cs typeface="B Nazanin" panose="00000400000000000000" pitchFamily="2" charset="-78"/>
              </a:rPr>
              <a:t>"آثار باستانی استان لرستان"</a:t>
            </a:r>
          </a:p>
          <a:p>
            <a:pPr algn="r" rtl="1"/>
            <a:r>
              <a:rPr lang="fa-IR" sz="2800" dirty="0">
                <a:cs typeface="B Nazanin" panose="00000400000000000000" pitchFamily="2" charset="-78"/>
              </a:rPr>
              <a:t>کلیدواژه مناسب و معمولی با محدودیت آثار باستانی استان لرستان</a:t>
            </a:r>
          </a:p>
          <a:p>
            <a:pPr algn="r" rtl="1"/>
            <a:r>
              <a:rPr lang="fa-IR" sz="2800" dirty="0">
                <a:solidFill>
                  <a:srgbClr val="00B050"/>
                </a:solidFill>
                <a:cs typeface="B Nazanin" panose="00000400000000000000" pitchFamily="2" charset="-78"/>
              </a:rPr>
              <a:t>آثار باستانی "استان لرستان"</a:t>
            </a:r>
          </a:p>
          <a:p>
            <a:pPr algn="just" rtl="1"/>
            <a:r>
              <a:rPr lang="fa-IR" sz="2800" dirty="0">
                <a:cs typeface="B Nazanin" panose="00000400000000000000" pitchFamily="2" charset="-78"/>
              </a:rPr>
              <a:t>کلیدواژه مناسب تر که در آن آثار باستانی فقط استان لرستان در تمام نتایج، لیست می شود.</a:t>
            </a:r>
          </a:p>
          <a:p>
            <a:pPr algn="r" rtl="1"/>
            <a:r>
              <a:rPr lang="fa-IR" sz="2800" dirty="0">
                <a:solidFill>
                  <a:srgbClr val="00B050"/>
                </a:solidFill>
                <a:cs typeface="B Nazanin" panose="00000400000000000000" pitchFamily="2" charset="-78"/>
              </a:rPr>
              <a:t>"آثار باستانی" + " استان لرستان"</a:t>
            </a:r>
          </a:p>
          <a:p>
            <a:pPr algn="just" rtl="1"/>
            <a:r>
              <a:rPr lang="fa-IR" sz="2800" dirty="0">
                <a:cs typeface="B Nazanin" panose="00000400000000000000" pitchFamily="2" charset="-78"/>
              </a:rPr>
              <a:t>کلیدواژه خیلی مناسب با نتیجه عالی که در آن حتما دو نتیجه آثار باستانی و استان لرستان لیست می شوند.   </a:t>
            </a:r>
          </a:p>
        </p:txBody>
      </p:sp>
      <p:sp>
        <p:nvSpPr>
          <p:cNvPr id="6" name="Rectangle 5"/>
          <p:cNvSpPr/>
          <p:nvPr/>
        </p:nvSpPr>
        <p:spPr>
          <a:xfrm>
            <a:off x="179512" y="5661248"/>
            <a:ext cx="8784976" cy="954107"/>
          </a:xfrm>
          <a:prstGeom prst="rect">
            <a:avLst/>
          </a:prstGeom>
        </p:spPr>
        <p:txBody>
          <a:bodyPr wrap="square">
            <a:spAutoFit/>
          </a:bodyPr>
          <a:lstStyle/>
          <a:p>
            <a:pPr algn="just" rtl="1"/>
            <a:r>
              <a:rPr lang="fa-IR" sz="2800" b="1" dirty="0">
                <a:solidFill>
                  <a:srgbClr val="FF0000"/>
                </a:solidFill>
                <a:latin typeface="Amir-New"/>
                <a:cs typeface="B Nazanin" panose="00000400000000000000" pitchFamily="2" charset="-78"/>
              </a:rPr>
              <a:t>نکته : </a:t>
            </a:r>
            <a:r>
              <a:rPr lang="fa-IR" sz="2800" dirty="0">
                <a:latin typeface="Amir-New"/>
                <a:cs typeface="B Nazanin" panose="00000400000000000000" pitchFamily="2" charset="-78"/>
              </a:rPr>
              <a:t>باید توجه کرد که علامت های (</a:t>
            </a:r>
            <a:r>
              <a:rPr lang="fa-IR" sz="2800" b="1" dirty="0">
                <a:solidFill>
                  <a:srgbClr val="FF0000"/>
                </a:solidFill>
                <a:latin typeface="Amir-New"/>
                <a:cs typeface="B Nazanin" panose="00000400000000000000" pitchFamily="2" charset="-78"/>
              </a:rPr>
              <a:t>+</a:t>
            </a:r>
            <a:r>
              <a:rPr lang="fa-IR" sz="2800" dirty="0">
                <a:latin typeface="Amir-New"/>
                <a:cs typeface="B Nazanin" panose="00000400000000000000" pitchFamily="2" charset="-78"/>
              </a:rPr>
              <a:t>) و (</a:t>
            </a:r>
            <a:r>
              <a:rPr lang="fa-IR" sz="2800" b="1" dirty="0">
                <a:solidFill>
                  <a:srgbClr val="FF0000"/>
                </a:solidFill>
                <a:latin typeface="Amir-New"/>
                <a:cs typeface="B Nazanin" panose="00000400000000000000" pitchFamily="2" charset="-78"/>
              </a:rPr>
              <a:t>-</a:t>
            </a:r>
            <a:r>
              <a:rPr lang="fa-IR" sz="2800" dirty="0">
                <a:latin typeface="Amir-New"/>
                <a:cs typeface="B Nazanin" panose="00000400000000000000" pitchFamily="2" charset="-78"/>
              </a:rPr>
              <a:t>) باید درست قبل از واژۀ مورد نظر قرار گیرد. اگر از فاصله نیز استفاده شود، این دستور پاسخ مناسبی نمی دهد.</a:t>
            </a:r>
            <a:endParaRPr lang="fa-IR" sz="2800" dirty="0">
              <a:cs typeface="B Nazanin" panose="00000400000000000000" pitchFamily="2" charset="-78"/>
            </a:endParaRPr>
          </a:p>
        </p:txBody>
      </p:sp>
    </p:spTree>
    <p:extLst>
      <p:ext uri="{BB962C8B-B14F-4D97-AF65-F5344CB8AC3E}">
        <p14:creationId xmlns:p14="http://schemas.microsoft.com/office/powerpoint/2010/main" val="2425739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51521" y="3232782"/>
            <a:ext cx="3816423" cy="3364569"/>
          </a:xfrm>
          <a:prstGeom prst="rect">
            <a:avLst/>
          </a:prstGeom>
        </p:spPr>
      </p:pic>
      <p:sp>
        <p:nvSpPr>
          <p:cNvPr id="11" name="Rectangle 10"/>
          <p:cNvSpPr/>
          <p:nvPr/>
        </p:nvSpPr>
        <p:spPr>
          <a:xfrm>
            <a:off x="251521" y="404664"/>
            <a:ext cx="8640959" cy="2585323"/>
          </a:xfrm>
          <a:prstGeom prst="rect">
            <a:avLst/>
          </a:prstGeom>
        </p:spPr>
        <p:txBody>
          <a:bodyPr wrap="square">
            <a:spAutoFit/>
          </a:bodyPr>
          <a:lstStyle/>
          <a:p>
            <a:pPr algn="r" rtl="1"/>
            <a:r>
              <a:rPr lang="fa-IR" sz="3200" b="1" dirty="0">
                <a:solidFill>
                  <a:srgbClr val="FF0000"/>
                </a:solidFill>
                <a:latin typeface="AmuzehNewNormalPS"/>
                <a:cs typeface="B Nazanin" panose="00000400000000000000" pitchFamily="2" charset="-78"/>
              </a:rPr>
              <a:t>پرسش</a:t>
            </a:r>
          </a:p>
          <a:p>
            <a:pPr algn="r" rtl="1"/>
            <a:endParaRPr lang="fa-IR" dirty="0">
              <a:latin typeface="AmuzehNewNormalPS"/>
              <a:cs typeface="B Nazanin" panose="00000400000000000000" pitchFamily="2" charset="-78"/>
            </a:endParaRPr>
          </a:p>
          <a:p>
            <a:pPr algn="r" rtl="1"/>
            <a:r>
              <a:rPr lang="fa-IR" sz="2800" dirty="0">
                <a:latin typeface="AmuzehNewNormalPS"/>
                <a:cs typeface="B Nazanin" panose="00000400000000000000" pitchFamily="2" charset="-78"/>
              </a:rPr>
              <a:t>اگر بخواهید به سفر بروید، کدام شهر یا استان را پیشنهاد می دهید؟</a:t>
            </a:r>
          </a:p>
          <a:p>
            <a:pPr algn="r" rtl="1"/>
            <a:endParaRPr lang="fa-IR" sz="2800"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شهر پیشنهادی و مورد علاقه خود را که برای این سفر دوست دارید، در کادر زیر یادداشت نمایید:</a:t>
            </a:r>
          </a:p>
        </p:txBody>
      </p:sp>
      <p:pic>
        <p:nvPicPr>
          <p:cNvPr id="12" name="Picture 11"/>
          <p:cNvPicPr>
            <a:picLocks noChangeAspect="1"/>
          </p:cNvPicPr>
          <p:nvPr/>
        </p:nvPicPr>
        <p:blipFill>
          <a:blip r:embed="rId5"/>
          <a:stretch>
            <a:fillRect/>
          </a:stretch>
        </p:blipFill>
        <p:spPr>
          <a:xfrm>
            <a:off x="4139953" y="4869160"/>
            <a:ext cx="4752528" cy="1728192"/>
          </a:xfrm>
          <a:prstGeom prst="rect">
            <a:avLst/>
          </a:prstGeom>
        </p:spPr>
      </p:pic>
    </p:spTree>
    <p:custDataLst>
      <p:tags r:id="rId2"/>
    </p:custDataLst>
    <p:extLst>
      <p:ext uri="{BB962C8B-B14F-4D97-AF65-F5344CB8AC3E}">
        <p14:creationId xmlns:p14="http://schemas.microsoft.com/office/powerpoint/2010/main" val="2161875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640960" cy="6124754"/>
          </a:xfrm>
          <a:prstGeom prst="rect">
            <a:avLst/>
          </a:prstGeom>
        </p:spPr>
        <p:txBody>
          <a:bodyPr wrap="square">
            <a:spAutoFit/>
          </a:bodyPr>
          <a:lstStyle/>
          <a:p>
            <a:pPr algn="r" rtl="1"/>
            <a:r>
              <a:rPr lang="fa-IR" sz="2800" b="1" dirty="0">
                <a:solidFill>
                  <a:srgbClr val="FF0000"/>
                </a:solidFill>
                <a:latin typeface="Amir-New"/>
                <a:cs typeface="B Nazanin" panose="00000400000000000000" pitchFamily="2" charset="-78"/>
              </a:rPr>
              <a:t>کارکلاسی</a:t>
            </a:r>
          </a:p>
          <a:p>
            <a:pPr algn="r" rtl="1"/>
            <a:endParaRPr lang="fa-IR" sz="2800" dirty="0">
              <a:latin typeface="Amir-New"/>
              <a:cs typeface="B Nazanin" panose="00000400000000000000" pitchFamily="2" charset="-78"/>
            </a:endParaRPr>
          </a:p>
          <a:p>
            <a:pPr algn="r" rtl="1"/>
            <a:r>
              <a:rPr lang="fa-IR" sz="2800" b="1" dirty="0">
                <a:solidFill>
                  <a:srgbClr val="00B0F0"/>
                </a:solidFill>
                <a:latin typeface="Amuzeh-New-Bold"/>
                <a:cs typeface="B Nazanin" panose="00000400000000000000" pitchFamily="2" charset="-78"/>
              </a:rPr>
              <a:t>انتخاب بهترین کلید واژه ها</a:t>
            </a:r>
            <a:endParaRPr lang="fa-IR" sz="2800" b="1" dirty="0">
              <a:latin typeface="Amuzeh-New-Bold"/>
              <a:cs typeface="B Nazanin" panose="00000400000000000000" pitchFamily="2" charset="-78"/>
            </a:endParaRPr>
          </a:p>
          <a:p>
            <a:pPr algn="just" rtl="1"/>
            <a:r>
              <a:rPr lang="fa-IR" sz="2800" dirty="0">
                <a:latin typeface="AmuzehNewNormalPS"/>
                <a:cs typeface="B Nazanin" panose="00000400000000000000" pitchFamily="2" charset="-78"/>
              </a:rPr>
              <a:t>برای جمع آوری اطلاعات در مورد هرکدام از جزئیات مربوط به جدول با هم گروهی های خود بهترین عبارت و کلید واژه ها را برای جست و جو در صفحات وب تعیین کنید.</a:t>
            </a:r>
          </a:p>
          <a:p>
            <a:pPr algn="just" rtl="1"/>
            <a:r>
              <a:rPr lang="fa-IR" sz="2800" dirty="0">
                <a:latin typeface="AmuzehNewNormalPS"/>
                <a:cs typeface="B Nazanin" panose="00000400000000000000" pitchFamily="2" charset="-78"/>
              </a:rPr>
              <a:t>با توجه به اینکه داده های جمع آوری شده باید معتبر باشند، لازم است اطلاعات را از وبگاه های شناخته شده و معتبر دریافت کنید</a:t>
            </a:r>
          </a:p>
          <a:p>
            <a:pPr algn="just" rtl="1"/>
            <a:r>
              <a:rPr lang="fa-IR" sz="2800" dirty="0">
                <a:latin typeface="AmuzehNewNormalPS"/>
                <a:cs typeface="B Nazanin" panose="00000400000000000000" pitchFamily="2" charset="-78"/>
              </a:rPr>
              <a:t>و به همین دلیل نیاز است یک عبارت یا چند واژه را در یک وب گاه خاص مورد جست و جو قرار دهید. با استفاده از دستور</a:t>
            </a:r>
            <a:r>
              <a:rPr lang="en-US" sz="2800" dirty="0">
                <a:solidFill>
                  <a:srgbClr val="FF0000"/>
                </a:solidFill>
                <a:latin typeface="AmuzehNewNormalPS"/>
                <a:cs typeface="B Nazanin" panose="00000400000000000000" pitchFamily="2" charset="-78"/>
              </a:rPr>
              <a:t>site</a:t>
            </a:r>
            <a:r>
              <a:rPr lang="en-US" sz="2800" dirty="0">
                <a:latin typeface="AmuzehNewNormalPS"/>
                <a:cs typeface="B Nazanin" panose="00000400000000000000" pitchFamily="2" charset="-78"/>
              </a:rPr>
              <a:t> </a:t>
            </a:r>
            <a:r>
              <a:rPr lang="fa-IR" sz="2800" dirty="0">
                <a:latin typeface="AmuzehNewNormalPS"/>
                <a:cs typeface="B Nazanin" panose="00000400000000000000" pitchFamily="2" charset="-78"/>
              </a:rPr>
              <a:t> می توانید جست و جو را به یک یا تعدادی از وب گاه ها محدود کنید.</a:t>
            </a:r>
          </a:p>
          <a:p>
            <a:pPr algn="just" rtl="1"/>
            <a:r>
              <a:rPr lang="fa-IR" sz="2800" dirty="0">
                <a:latin typeface="Amir-New"/>
                <a:cs typeface="B Nazanin" panose="00000400000000000000" pitchFamily="2" charset="-78"/>
              </a:rPr>
              <a:t>نکته : ممکن است در هنگام وارد کردن واژگان مورد نظر دچار اشتباه شوید. برخی از موتورهای جست وجو امکان پیشنهاد املای صحیح واژه مورد نظر را دارند.</a:t>
            </a:r>
            <a:endParaRPr lang="fa-IR" sz="2800" dirty="0">
              <a:cs typeface="B Nazanin" panose="00000400000000000000" pitchFamily="2" charset="-78"/>
            </a:endParaRPr>
          </a:p>
        </p:txBody>
      </p:sp>
    </p:spTree>
    <p:extLst>
      <p:ext uri="{BB962C8B-B14F-4D97-AF65-F5344CB8AC3E}">
        <p14:creationId xmlns:p14="http://schemas.microsoft.com/office/powerpoint/2010/main" val="1425092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277480"/>
            <a:ext cx="8640960" cy="3170099"/>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just" rtl="1"/>
            <a:r>
              <a:rPr lang="fa-IR" sz="2400" dirty="0">
                <a:latin typeface="AmuzehNewNormalPS"/>
                <a:cs typeface="B Nazanin" panose="00000400000000000000" pitchFamily="2" charset="-78"/>
              </a:rPr>
              <a:t>عبارت زیر را که اشتباهات املایى دارد، در موتور جست وجو وارد کنید و منتظر پاسخ بمانید. مشاهدات خود را توضیح دهید.</a:t>
            </a:r>
          </a:p>
          <a:p>
            <a:pPr algn="r" rtl="1"/>
            <a:r>
              <a:rPr lang="fa-IR" sz="2400" dirty="0">
                <a:latin typeface="AmuzehNewNormalPS"/>
                <a:cs typeface="B Nazanin" panose="00000400000000000000" pitchFamily="2" charset="-78"/>
              </a:rPr>
              <a:t>سارمان بزوحس وبرنامه ریضى آموزشى</a:t>
            </a:r>
          </a:p>
          <a:p>
            <a:pPr algn="r" rtl="1"/>
            <a:r>
              <a:rPr lang="fa-IR" sz="2800" b="1" dirty="0">
                <a:solidFill>
                  <a:srgbClr val="FF0000"/>
                </a:solidFill>
                <a:latin typeface="AmuzehNewNormalPS"/>
                <a:cs typeface="B Nazanin" panose="00000400000000000000" pitchFamily="2" charset="-78"/>
              </a:rPr>
              <a:t>جواب</a:t>
            </a:r>
          </a:p>
          <a:p>
            <a:pPr algn="just" rtl="1"/>
            <a:r>
              <a:rPr lang="fa-IR" sz="2400" dirty="0">
                <a:latin typeface="AmuzehNewNormalPS"/>
                <a:cs typeface="B Nazanin" panose="00000400000000000000" pitchFamily="2" charset="-78"/>
              </a:rPr>
              <a:t>هنگام کلیک کردن روی جستجو، موتور جستجو متن ما را تصحیح و درست آن را جستجو می کند.</a:t>
            </a:r>
          </a:p>
          <a:p>
            <a:pPr algn="r" rtl="1"/>
            <a:endParaRPr lang="fa-IR" sz="2800" b="1" dirty="0">
              <a:latin typeface="AmuzehNewNormalPS"/>
              <a:cs typeface="B Nazanin" panose="00000400000000000000" pitchFamily="2" charset="-78"/>
            </a:endParaRPr>
          </a:p>
        </p:txBody>
      </p:sp>
      <p:pic>
        <p:nvPicPr>
          <p:cNvPr id="10242" name="Picture 2" descr="کارکلاسی صفحه 34 کاروفناوری هفتم پودمان جستجو و جمع آوری اطلاعات"/>
          <p:cNvPicPr>
            <a:picLocks noChangeAspect="1" noChangeArrowheads="1"/>
          </p:cNvPicPr>
          <p:nvPr/>
        </p:nvPicPr>
        <p:blipFill rotWithShape="1">
          <a:blip r:embed="rId3">
            <a:extLst>
              <a:ext uri="{28A0092B-C50C-407E-A947-70E740481C1C}">
                <a14:useLocalDpi xmlns:a14="http://schemas.microsoft.com/office/drawing/2010/main" val="0"/>
              </a:ext>
            </a:extLst>
          </a:blip>
          <a:srcRect b="43421"/>
          <a:stretch/>
        </p:blipFill>
        <p:spPr bwMode="auto">
          <a:xfrm>
            <a:off x="251521" y="2996952"/>
            <a:ext cx="866550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072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836712"/>
            <a:ext cx="8640960" cy="4585871"/>
          </a:xfrm>
          <a:prstGeom prst="rect">
            <a:avLst/>
          </a:prstGeom>
        </p:spPr>
        <p:txBody>
          <a:bodyPr wrap="square">
            <a:spAutoFit/>
          </a:bodyPr>
          <a:lstStyle/>
          <a:p>
            <a:pPr algn="just" rtl="1"/>
            <a:r>
              <a:rPr lang="fa-IR" sz="2800" b="1" dirty="0">
                <a:solidFill>
                  <a:srgbClr val="FF0000"/>
                </a:solidFill>
                <a:latin typeface="AmuzehNewNormalPS"/>
                <a:cs typeface="B Nazanin" panose="00000400000000000000" pitchFamily="2" charset="-78"/>
              </a:rPr>
              <a:t>رعایت نکات زیر در اجراى جست و جوی بهتر بسیار کمک می کند:</a:t>
            </a:r>
          </a:p>
          <a:p>
            <a:pPr algn="just" rtl="1"/>
            <a:endParaRPr lang="fa-IR" sz="2400" dirty="0">
              <a:solidFill>
                <a:srgbClr val="FF0000"/>
              </a:solidFill>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تعیین عبارت ها برای جست و جو از کلمات مفرد استفاده کنید، </a:t>
            </a:r>
          </a:p>
          <a:p>
            <a:pPr algn="just" rtl="1"/>
            <a:r>
              <a:rPr lang="fa-IR" sz="2400" dirty="0">
                <a:latin typeface="AmuzehNewNormalPS"/>
                <a:cs typeface="B Nazanin" panose="00000400000000000000" pitchFamily="2" charset="-78"/>
              </a:rPr>
              <a:t>زیرا جمع آن ها نیز در نتایج خواهد آمد. </a:t>
            </a:r>
          </a:p>
          <a:p>
            <a:pPr algn="just" rtl="1"/>
            <a:r>
              <a:rPr lang="fa-IR" sz="2400" dirty="0">
                <a:latin typeface="AmuzehNewNormalPS"/>
                <a:cs typeface="B Nazanin" panose="00000400000000000000" pitchFamily="2" charset="-78"/>
              </a:rPr>
              <a:t>در تعیین عبارت ها برای جست و جو اگر در مفهوم یک واژه تردید دارید، </a:t>
            </a:r>
          </a:p>
          <a:p>
            <a:pPr algn="just" rtl="1"/>
            <a:r>
              <a:rPr lang="fa-IR" sz="2400" dirty="0">
                <a:latin typeface="AmuzehNewNormalPS"/>
                <a:cs typeface="B Nazanin" panose="00000400000000000000" pitchFamily="2" charset="-78"/>
              </a:rPr>
              <a:t>بهتراست چند واژه مترادف را با هم جست وجو کنید. </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تمرین:  </a:t>
            </a:r>
            <a:r>
              <a:rPr lang="fa-IR" sz="2400" dirty="0">
                <a:latin typeface="AmuzehNewNormalPS"/>
                <a:cs typeface="B Nazanin" panose="00000400000000000000" pitchFamily="2" charset="-78"/>
              </a:rPr>
              <a:t>واژه های کار، شغل و حرفه را در عبارتی مانندِ کار، شغل و حرفه مرتبط با رشته فناوری اطلاعات و ارتباطات جست وجو کنید.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درتعیین عبارت ها برای جست وجو به منظور تأکید بر یک واژه می توان آن را در عبارت مورد جست و جو تکرار کرد.</a:t>
            </a:r>
            <a:endParaRPr lang="fa-IR" sz="2400" dirty="0">
              <a:cs typeface="B Nazanin" panose="00000400000000000000" pitchFamily="2" charset="-78"/>
            </a:endParaRPr>
          </a:p>
        </p:txBody>
      </p:sp>
    </p:spTree>
    <p:extLst>
      <p:ext uri="{BB962C8B-B14F-4D97-AF65-F5344CB8AC3E}">
        <p14:creationId xmlns:p14="http://schemas.microsoft.com/office/powerpoint/2010/main" val="2836557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8600" y="533400"/>
            <a:ext cx="8663880" cy="3016210"/>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گام سوم</a:t>
            </a:r>
          </a:p>
          <a:p>
            <a:pPr algn="just" rtl="1"/>
            <a:endParaRPr lang="fa-IR" sz="2400" dirty="0">
              <a:latin typeface="Amir-New"/>
              <a:cs typeface="B Nazanin" panose="00000400000000000000" pitchFamily="2" charset="-78"/>
            </a:endParaRPr>
          </a:p>
          <a:p>
            <a:pPr algn="just" rtl="1"/>
            <a:r>
              <a:rPr lang="fa-IR" sz="2800" dirty="0">
                <a:solidFill>
                  <a:srgbClr val="00B0F0"/>
                </a:solidFill>
                <a:latin typeface="Amuzeh-New-Bold"/>
                <a:cs typeface="B Nazanin" panose="00000400000000000000" pitchFamily="2" charset="-78"/>
              </a:rPr>
              <a:t>پردازش و مستندسازی اطلاعات</a:t>
            </a:r>
          </a:p>
          <a:p>
            <a:pPr algn="just" rtl="1"/>
            <a:endParaRPr lang="fa-IR"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پس از آنکه اطلاعات مورد نیاز خود را در وب گاه های معتبر پیدا کردید، باید آن ها را پردازش کنید. یعنی از بین اطلاعات به دست آمده، اطلاعاتی را که مناسب اند انتخاب و آن ها را دسته بندی و سازماندهی کنید. براى این کار می توانید اطلاعات خود را در یک نرم افزار واژه پرداز وارد و آ نها را ویرایش کنید.</a:t>
            </a:r>
            <a:endParaRPr lang="fa-IR" sz="2400" dirty="0">
              <a:cs typeface="B Nazanin" panose="00000400000000000000" pitchFamily="2" charset="-78"/>
            </a:endParaRPr>
          </a:p>
        </p:txBody>
      </p:sp>
      <p:sp>
        <p:nvSpPr>
          <p:cNvPr id="3" name="Rectangle 2"/>
          <p:cNvSpPr/>
          <p:nvPr/>
        </p:nvSpPr>
        <p:spPr>
          <a:xfrm>
            <a:off x="228600" y="4038600"/>
            <a:ext cx="8663880" cy="1938992"/>
          </a:xfrm>
          <a:prstGeom prst="rect">
            <a:avLst/>
          </a:prstGeom>
        </p:spPr>
        <p:txBody>
          <a:bodyPr wrap="square">
            <a:spAutoFit/>
          </a:bodyPr>
          <a:lstStyle/>
          <a:p>
            <a:pPr algn="just" rtl="1"/>
            <a:r>
              <a:rPr lang="fa-IR" sz="2400" dirty="0">
                <a:latin typeface="AmuzehNewNormalPS"/>
                <a:cs typeface="B Nazanin" panose="00000400000000000000" pitchFamily="2" charset="-78"/>
              </a:rPr>
              <a:t>پس از جمع آوری تمام مطالب می توانید تغییرات و ویرایش های لازم را در متن انجام دهید و آن را با نام مناسب ذخیره کنید.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اکنون که تمام اطلاعات مورد نیاز را جمع آوری و ویرایش کرده اید، می توانید بر اساس آنها شهر پیشنهادی خود را پیدا کنید.</a:t>
            </a:r>
            <a:endParaRPr lang="fa-IR" sz="2400" dirty="0">
              <a:cs typeface="B Nazanin" panose="00000400000000000000" pitchFamily="2" charset="-78"/>
            </a:endParaRPr>
          </a:p>
        </p:txBody>
      </p:sp>
    </p:spTree>
    <p:extLst>
      <p:ext uri="{BB962C8B-B14F-4D97-AF65-F5344CB8AC3E}">
        <p14:creationId xmlns:p14="http://schemas.microsoft.com/office/powerpoint/2010/main" val="2751833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23528" y="457200"/>
            <a:ext cx="8583488" cy="2308324"/>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نکته : </a:t>
            </a:r>
          </a:p>
          <a:p>
            <a:pPr algn="just" rtl="1"/>
            <a:r>
              <a:rPr lang="fa-IR" sz="2400" dirty="0">
                <a:latin typeface="Amir-New"/>
                <a:cs typeface="B Nazanin" panose="00000400000000000000" pitchFamily="2" charset="-78"/>
              </a:rPr>
              <a:t>هر چند استفاده از این مطالب در نگاه اول کار آسان و بدون مسئولیتی به نظر می رسد ولی آنچه مهم است وظیفه شرعی و اخلاقی در استفاده از مطالب است. می توانید با آوردن نام نویسنده مطالب یا نشانی وب گاه آن ها در انتهای مطالب خود، حقوق معنوی صاحب اثر را رعایت کنید</a:t>
            </a:r>
            <a:r>
              <a:rPr lang="fa-IR" sz="2400" dirty="0">
                <a:latin typeface="AmuzehNewNormalPS"/>
                <a:cs typeface="B Nazanin" panose="00000400000000000000" pitchFamily="2" charset="-78"/>
              </a:rPr>
              <a:t>.</a:t>
            </a:r>
          </a:p>
          <a:p>
            <a:pPr algn="just" rtl="1"/>
            <a:endParaRPr lang="fa-IR" sz="2400" dirty="0">
              <a:cs typeface="B Nazanin" panose="00000400000000000000" pitchFamily="2" charset="-78"/>
            </a:endParaRPr>
          </a:p>
        </p:txBody>
      </p:sp>
      <p:sp>
        <p:nvSpPr>
          <p:cNvPr id="3" name="Rectangle 2"/>
          <p:cNvSpPr/>
          <p:nvPr/>
        </p:nvSpPr>
        <p:spPr>
          <a:xfrm>
            <a:off x="323528" y="2276872"/>
            <a:ext cx="8583488" cy="4031873"/>
          </a:xfrm>
          <a:prstGeom prst="rect">
            <a:avLst/>
          </a:prstGeom>
        </p:spPr>
        <p:txBody>
          <a:bodyPr wrap="square">
            <a:spAutoFit/>
          </a:bodyPr>
          <a:lstStyle/>
          <a:p>
            <a:pPr algn="r" rtl="1"/>
            <a:endParaRPr lang="fa-IR" sz="2400" dirty="0">
              <a:latin typeface="Amir-New"/>
              <a:cs typeface="B Nazanin" panose="00000400000000000000" pitchFamily="2" charset="-78"/>
            </a:endParaRPr>
          </a:p>
          <a:p>
            <a:pPr algn="r" rtl="1"/>
            <a:r>
              <a:rPr lang="fa-IR" sz="2400" b="1" dirty="0">
                <a:solidFill>
                  <a:srgbClr val="FF0000"/>
                </a:solidFill>
                <a:latin typeface="Amir-New"/>
                <a:cs typeface="B Nazanin" panose="00000400000000000000" pitchFamily="2" charset="-78"/>
              </a:rPr>
              <a:t>کارکلاسی</a:t>
            </a:r>
          </a:p>
          <a:p>
            <a:pPr algn="just" rtl="1"/>
            <a:r>
              <a:rPr lang="fa-IR" sz="2400" dirty="0">
                <a:latin typeface="AmuzehNewNormalPS"/>
                <a:cs typeface="B Nazanin" panose="00000400000000000000" pitchFamily="2" charset="-78"/>
              </a:rPr>
              <a:t>شهر مورد علاقه خود را که در ابتدای این پودمان یادداشت نموده اید، با پیشنهادی که پس از بررسی و جست وجو ارائه کرده اید مقایسه کنید.</a:t>
            </a:r>
          </a:p>
          <a:p>
            <a:pPr algn="r" rtl="1"/>
            <a:endParaRPr lang="fa-IR" sz="2400" dirty="0">
              <a:latin typeface="AmuzehNewNormalPS"/>
              <a:cs typeface="B Nazanin" panose="00000400000000000000" pitchFamily="2" charset="-78"/>
            </a:endParaRPr>
          </a:p>
          <a:p>
            <a:pPr algn="r" rtl="1"/>
            <a:r>
              <a:rPr lang="fa-IR" sz="2400" b="1" dirty="0">
                <a:solidFill>
                  <a:srgbClr val="FF0000"/>
                </a:solidFill>
                <a:latin typeface="Amir-New"/>
                <a:cs typeface="B Nazanin" panose="00000400000000000000" pitchFamily="2" charset="-78"/>
              </a:rPr>
              <a:t>گام چهارم</a:t>
            </a:r>
          </a:p>
          <a:p>
            <a:pPr algn="r" rtl="1"/>
            <a:endParaRPr lang="fa-IR" sz="1600" dirty="0">
              <a:latin typeface="Amir-New"/>
              <a:cs typeface="B Nazanin" panose="00000400000000000000" pitchFamily="2" charset="-78"/>
            </a:endParaRPr>
          </a:p>
          <a:p>
            <a:pPr algn="r" rtl="1"/>
            <a:r>
              <a:rPr lang="fa-IR" sz="2400" dirty="0">
                <a:solidFill>
                  <a:srgbClr val="00B0F0"/>
                </a:solidFill>
                <a:latin typeface="Amuzeh-New-Bold"/>
                <a:cs typeface="B Nazanin" panose="00000400000000000000" pitchFamily="2" charset="-78"/>
              </a:rPr>
              <a:t>ارائه و اشتراک گذاری اطلاعات</a:t>
            </a:r>
          </a:p>
          <a:p>
            <a:pPr algn="just" rtl="1"/>
            <a:r>
              <a:rPr lang="fa-IR" sz="2400" dirty="0">
                <a:latin typeface="AmuzehNewNormalPS"/>
                <a:cs typeface="B Nazanin" panose="00000400000000000000" pitchFamily="2" charset="-78"/>
              </a:rPr>
              <a:t>پس از جمع آوری و ویرایش مطالب مربوط به سفرهای علمی تفریحی در مورد استان مورد تحقیق گروه خود و با توجه به مطالبی که در ادامه همین کتاب خواهید آموخت باید بتوانید آن را در اختیار مدرسه بگذارید و به دیگران نیز ارائه دهید.</a:t>
            </a:r>
            <a:endParaRPr lang="fa-IR" sz="2400" dirty="0">
              <a:cs typeface="B Nazanin" panose="00000400000000000000" pitchFamily="2" charset="-78"/>
            </a:endParaRPr>
          </a:p>
        </p:txBody>
      </p:sp>
    </p:spTree>
    <p:extLst>
      <p:ext uri="{BB962C8B-B14F-4D97-AF65-F5344CB8AC3E}">
        <p14:creationId xmlns:p14="http://schemas.microsoft.com/office/powerpoint/2010/main" val="3707951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23528" y="764704"/>
            <a:ext cx="8568952" cy="3785652"/>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dirty="0">
              <a:latin typeface="Amir-New"/>
              <a:cs typeface="B Nazanin" panose="00000400000000000000" pitchFamily="2" charset="-78"/>
            </a:endParaRPr>
          </a:p>
          <a:p>
            <a:pPr algn="just" rtl="1"/>
            <a:r>
              <a:rPr lang="fa-IR" sz="2400" dirty="0">
                <a:latin typeface="AmuzehNewNormalPS"/>
                <a:cs typeface="B Nazanin" panose="00000400000000000000" pitchFamily="2" charset="-78"/>
              </a:rPr>
              <a:t>1 - در مورد نمایشگاه و جشنواره های مرتبط با محصولات تفکر خلاق و نوآور دانش آموزان شهر مورد نظر گروه خود اطلاعاتی را جمع آوری کنید. این اطلاعات را با استفاده از یک نرم افزار واژه پرداز مرتب کنید.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2  - هر محصولی که می بینید زاییده یک تفکر خلاق است مى تواند بر پایه دانش استوار باشد. برای تولید محصول مورد نظر خود به نقشه نیاز دارید. عبارت لازم را برای دیدن نقشه ها و ایده های خلاق به منظور تولید یک گلدان بنویسید. پس از جست و جوی آن، عبارت اطلاعات انتخابی خود را در یک سند در نرم افزار واژه پرداز مرتب و ذخیره کنید.</a:t>
            </a:r>
            <a:endParaRPr lang="fa-IR" sz="2400" dirty="0">
              <a:cs typeface="B Nazanin" panose="00000400000000000000" pitchFamily="2" charset="-78"/>
            </a:endParaRPr>
          </a:p>
        </p:txBody>
      </p:sp>
    </p:spTree>
    <p:extLst>
      <p:ext uri="{BB962C8B-B14F-4D97-AF65-F5344CB8AC3E}">
        <p14:creationId xmlns:p14="http://schemas.microsoft.com/office/powerpoint/2010/main" val="3792549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2" y="620688"/>
            <a:ext cx="8712968" cy="4893647"/>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dirty="0">
              <a:latin typeface="Amir-New"/>
              <a:cs typeface="B Nazanin" panose="00000400000000000000" pitchFamily="2" charset="-78"/>
            </a:endParaRPr>
          </a:p>
          <a:p>
            <a:pPr algn="just" rtl="1"/>
            <a:r>
              <a:rPr lang="fa-IR" sz="2400" dirty="0">
                <a:latin typeface="AmuzehNewNormalPS"/>
                <a:cs typeface="B Nazanin" panose="00000400000000000000" pitchFamily="2" charset="-78"/>
              </a:rPr>
              <a:t>3 - عبارت مناسبى برای جمع آوری اطلاعات در خصوص غذاهای معروف و محلی شهرستان مورد نظر بنویسید. آن را جست وجو کنید. سپس در مورد طرز تهیه یکی از آن ها اطلاعات لازم را جمع آوری کنید.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4 - بیشتر ایده ها و تفکرات خلاق، زمانی به سراغ شما می آیند که امکان یادداشت آن ها را بر روی کاغذ ندارید. در بیشتر این زمان ها تلفن همراه شما می تواند ابزار مناسبی برای ثبت این تفکرات و ایده ها باشد. نرم افزار های واژه پرداز متفاوتی برای تلفن های همراه وجود دارد. با جست وجو در اینترنت، آن ها را شناسایی و نتایج جست و جو را در کلاس ارائه کنید.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5 - با مراجعه به وب گاه تبیان به نشانی</a:t>
            </a:r>
            <a:r>
              <a:rPr lang="en-US" sz="2000" dirty="0">
                <a:latin typeface="Times New Roman" panose="02020603050405020304" pitchFamily="18" charset="0"/>
                <a:cs typeface="B Nazanin" panose="00000400000000000000" pitchFamily="2" charset="-78"/>
                <a:hlinkClick r:id="rId3"/>
              </a:rPr>
              <a:t>www.tebyan.net</a:t>
            </a:r>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 </a:t>
            </a:r>
            <a:r>
              <a:rPr lang="fa-IR" sz="2400" dirty="0">
                <a:latin typeface="AmuzehNewNormalPS"/>
                <a:cs typeface="B Nazanin" panose="00000400000000000000" pitchFamily="2" charset="-78"/>
              </a:rPr>
              <a:t>روی پیوند حوزه و سپس روى پیوند مراجع کلیک کنید و  اطلاعات مورد نیاز را در مورد احکام مربوط به سفر بیابید</a:t>
            </a:r>
            <a:endParaRPr lang="fa-IR" sz="2400" dirty="0">
              <a:cs typeface="B Nazanin" panose="00000400000000000000" pitchFamily="2" charset="-78"/>
            </a:endParaRPr>
          </a:p>
        </p:txBody>
      </p:sp>
    </p:spTree>
    <p:extLst>
      <p:ext uri="{BB962C8B-B14F-4D97-AF65-F5344CB8AC3E}">
        <p14:creationId xmlns:p14="http://schemas.microsoft.com/office/powerpoint/2010/main" val="1871050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6063198"/>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p>
          <a:p>
            <a:pPr algn="just" rtl="1"/>
            <a:endParaRPr lang="fa-IR" sz="2400" dirty="0">
              <a:latin typeface="Amir-New"/>
              <a:cs typeface="B Nazanin" panose="00000400000000000000" pitchFamily="2" charset="-78"/>
            </a:endParaRPr>
          </a:p>
          <a:p>
            <a:pPr algn="just" rtl="1"/>
            <a:r>
              <a:rPr lang="fa-IR" sz="2800" dirty="0">
                <a:solidFill>
                  <a:srgbClr val="7030A0"/>
                </a:solidFill>
                <a:latin typeface="Amuzeh-New-Bold"/>
                <a:cs typeface="B Nazanin" panose="00000400000000000000" pitchFamily="2" charset="-78"/>
              </a:rPr>
              <a:t>جمع آوری اطلاعات دربارۀ یک موضوع</a:t>
            </a:r>
          </a:p>
          <a:p>
            <a:pPr algn="just" rtl="1"/>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در گروه خود درباره یک شهرستان، اطلاعاتی را جمع آورى کنید که پاسخ گوى پرسش های مطرح شده باشد.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نخست، گروه شما به عنوان جست وجوگر باید محدودیت های مسئله را شناسایی و تعیین کند.</a:t>
            </a:r>
          </a:p>
          <a:p>
            <a:pPr algn="just" rtl="1"/>
            <a:endParaRPr lang="fa-IR" sz="2400" b="1" dirty="0">
              <a:latin typeface="Amuzeh-New-Bold"/>
              <a:cs typeface="B Nazanin" panose="00000400000000000000" pitchFamily="2" charset="-78"/>
            </a:endParaRPr>
          </a:p>
          <a:p>
            <a:pPr algn="just" rtl="1"/>
            <a:r>
              <a:rPr lang="fa-IR" sz="2400" b="1" dirty="0">
                <a:solidFill>
                  <a:srgbClr val="00B050"/>
                </a:solidFill>
                <a:latin typeface="Amuzeh-New-Bold"/>
                <a:cs typeface="B Nazanin" panose="00000400000000000000" pitchFamily="2" charset="-78"/>
              </a:rPr>
              <a:t>فرض اول: </a:t>
            </a:r>
            <a:r>
              <a:rPr lang="fa-IR" sz="2400" dirty="0">
                <a:latin typeface="AmuzehNewNormalPS"/>
                <a:cs typeface="B Nazanin" panose="00000400000000000000" pitchFamily="2" charset="-78"/>
              </a:rPr>
              <a:t>سفرهای علمی تفریحی باید در کشور عزیزمان ایران باشد. بنابراین ، به بررسى مناطق خارج از مرزهای ایران نیاز نیست.</a:t>
            </a:r>
          </a:p>
          <a:p>
            <a:pPr algn="just" rtl="1"/>
            <a:endParaRPr lang="fa-IR" sz="2400" dirty="0">
              <a:latin typeface="AmuzehNewNormalPS"/>
              <a:cs typeface="B Nazanin" panose="00000400000000000000" pitchFamily="2" charset="-78"/>
            </a:endParaRPr>
          </a:p>
          <a:p>
            <a:pPr algn="just" rtl="1"/>
            <a:r>
              <a:rPr lang="fa-IR" sz="2400" b="1" dirty="0">
                <a:solidFill>
                  <a:srgbClr val="00B050"/>
                </a:solidFill>
                <a:latin typeface="Amuzeh-New-Bold"/>
                <a:cs typeface="B Nazanin" panose="00000400000000000000" pitchFamily="2" charset="-78"/>
              </a:rPr>
              <a:t>فرض دوم: </a:t>
            </a:r>
            <a:r>
              <a:rPr lang="fa-IR" sz="2400" dirty="0">
                <a:latin typeface="AmuzehNewNormalPS"/>
                <a:cs typeface="B Nazanin" panose="00000400000000000000" pitchFamily="2" charset="-78"/>
              </a:rPr>
              <a:t>با توجه به محدودیت های زمانی برای مسافرت، مناطق استان هایی مورد بررسی قرار می گیرند که حداکثر فاصله آن توسط مدیر مدرسه تعیین می شود مثلاً حداکثر 500 کیلومتر</a:t>
            </a:r>
            <a:endParaRPr lang="fa-IR" sz="2400" dirty="0">
              <a:cs typeface="B Nazanin" panose="00000400000000000000" pitchFamily="2" charset="-78"/>
            </a:endParaRPr>
          </a:p>
        </p:txBody>
      </p:sp>
    </p:spTree>
    <p:custDataLst>
      <p:tags r:id="rId2"/>
    </p:custDataLst>
    <p:extLst>
      <p:ext uri="{BB962C8B-B14F-4D97-AF65-F5344CB8AC3E}">
        <p14:creationId xmlns:p14="http://schemas.microsoft.com/office/powerpoint/2010/main" val="4150141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908720"/>
            <a:ext cx="8640960" cy="4524315"/>
          </a:xfrm>
          <a:prstGeom prst="rect">
            <a:avLst/>
          </a:prstGeom>
        </p:spPr>
        <p:txBody>
          <a:bodyPr wrap="square">
            <a:spAutoFit/>
          </a:bodyPr>
          <a:lstStyle/>
          <a:p>
            <a:pPr algn="just" rtl="1"/>
            <a:r>
              <a:rPr lang="fa-IR" sz="2400" dirty="0">
                <a:latin typeface="AmuzehNewNormalPS"/>
                <a:cs typeface="B Nazanin" panose="00000400000000000000" pitchFamily="2" charset="-78"/>
              </a:rPr>
              <a:t>اکنون باید مشخص شود که چه اطلاعاتی از مناطق مختلف برای ارائه به مدرسه لازم است. برای این کار باید جزئیات اطلاعات مورد نظر مشخص شود: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 نام منطقه مورد نظر گروه شما چیست؟</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 امکانات رفاهی آن منطقه چیست؟</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آیا اداره آموزش و پرورش در آن منطقه امکان اسکان و پذیرایی از دانش آموزان را دارد؟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 اگر پاسخ قبلی منفی است آیا منطقه برای اسکان و پذیرایی از دانش آموزان امکانات مناسب دارد؟</a:t>
            </a:r>
          </a:p>
          <a:p>
            <a:pPr algn="just" rtl="1"/>
            <a:endParaRPr lang="fa-IR" sz="2400" dirty="0">
              <a:cs typeface="B Nazanin" panose="00000400000000000000" pitchFamily="2" charset="-78"/>
            </a:endParaRPr>
          </a:p>
        </p:txBody>
      </p:sp>
    </p:spTree>
    <p:custDataLst>
      <p:tags r:id="rId2"/>
    </p:custDataLst>
    <p:extLst>
      <p:ext uri="{BB962C8B-B14F-4D97-AF65-F5344CB8AC3E}">
        <p14:creationId xmlns:p14="http://schemas.microsoft.com/office/powerpoint/2010/main" val="3078198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6001643"/>
          </a:xfrm>
          <a:prstGeom prst="rect">
            <a:avLst/>
          </a:prstGeom>
        </p:spPr>
        <p:txBody>
          <a:bodyPr wrap="square">
            <a:spAutoFit/>
          </a:bodyPr>
          <a:lstStyle/>
          <a:p>
            <a:pPr algn="just" rtl="1"/>
            <a:r>
              <a:rPr lang="fa-IR" sz="2400" dirty="0">
                <a:solidFill>
                  <a:srgbClr val="FF0000"/>
                </a:solidFill>
                <a:latin typeface="AmuzehNewNormalPS"/>
                <a:cs typeface="B Nazanin" panose="00000400000000000000" pitchFamily="2" charset="-78"/>
              </a:rPr>
              <a:t>همچنین جمع آورى اطلاعات در خصوص موارد زیر لازم است:</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 موضوعات علمی مانند پارک های فناوری،کارخانجات تولیدی، مراکز پزشکی؛</a:t>
            </a:r>
          </a:p>
          <a:p>
            <a:pPr algn="just" rtl="1"/>
            <a:r>
              <a:rPr lang="fa-IR" sz="2400" dirty="0">
                <a:latin typeface="AmuzehNewNormalPS"/>
                <a:cs typeface="B Nazanin" panose="00000400000000000000" pitchFamily="2" charset="-78"/>
              </a:rPr>
              <a:t> موضوعات طبیعی مانند چشمه ها، جنگل ها، رودخانه، کوه، کویر؛</a:t>
            </a:r>
          </a:p>
          <a:p>
            <a:pPr algn="just" rtl="1"/>
            <a:r>
              <a:rPr lang="fa-IR" sz="2400" dirty="0">
                <a:latin typeface="AmuzehNewNormalPS"/>
                <a:cs typeface="B Nazanin" panose="00000400000000000000" pitchFamily="2" charset="-78"/>
              </a:rPr>
              <a:t> موضوعات اجتماعی و فرهنگی مانند افراد معروف و شاخص در آن منطقه (دانشمند، شاعر، نویسنده، سیاستمدار، کارآفرین،ورزشکار و ...)</a:t>
            </a:r>
          </a:p>
          <a:p>
            <a:pPr algn="just" rtl="1"/>
            <a:r>
              <a:rPr lang="fa-IR" sz="2400" dirty="0">
                <a:latin typeface="AmuzehNewNormalPS"/>
                <a:cs typeface="B Nazanin" panose="00000400000000000000" pitchFamily="2" charset="-78"/>
              </a:rPr>
              <a:t> امکانات تفریحی و گردشگری منطقه چیست؟</a:t>
            </a:r>
          </a:p>
          <a:p>
            <a:pPr algn="just" rtl="1"/>
            <a:r>
              <a:rPr lang="fa-IR" sz="2400" dirty="0">
                <a:latin typeface="AmuzehNewNormalPS"/>
                <a:cs typeface="B Nazanin" panose="00000400000000000000" pitchFamily="2" charset="-78"/>
              </a:rPr>
              <a:t> مسافت موجود تا منطقه مورد نظر چقدر است؟</a:t>
            </a:r>
          </a:p>
          <a:p>
            <a:pPr algn="just" rtl="1"/>
            <a:r>
              <a:rPr lang="fa-IR" sz="2400" dirty="0">
                <a:latin typeface="AmuzehNewNormalPS"/>
                <a:cs typeface="B Nazanin" panose="00000400000000000000" pitchFamily="2" charset="-78"/>
              </a:rPr>
              <a:t> امکانات ترابری منطقه چیست؟</a:t>
            </a:r>
          </a:p>
          <a:p>
            <a:pPr algn="just" rtl="1"/>
            <a:r>
              <a:rPr lang="fa-IR" sz="2400" dirty="0">
                <a:latin typeface="AmuzehNewNormalPS"/>
                <a:cs typeface="B Nazanin" panose="00000400000000000000" pitchFamily="2" charset="-78"/>
              </a:rPr>
              <a:t> آیا فرودگاه دارد؟</a:t>
            </a:r>
          </a:p>
          <a:p>
            <a:pPr algn="just" rtl="1"/>
            <a:r>
              <a:rPr lang="fa-IR" sz="2400" dirty="0">
                <a:latin typeface="AmuzehNewNormalPS"/>
                <a:cs typeface="B Nazanin" panose="00000400000000000000" pitchFamily="2" charset="-78"/>
              </a:rPr>
              <a:t> آیا مسافرت با قطار امکان پذیر است؟</a:t>
            </a:r>
          </a:p>
          <a:p>
            <a:pPr algn="just" rtl="1"/>
            <a:r>
              <a:rPr lang="fa-IR" sz="2400" dirty="0">
                <a:latin typeface="AmuzehNewNormalPS"/>
                <a:cs typeface="B Nazanin" panose="00000400000000000000" pitchFamily="2" charset="-78"/>
              </a:rPr>
              <a:t> در صورت نیاز به مسافرت جاده ای، بهترین مسیر و امن ترین مسیر را بررسی و پیشنهاد دهید.</a:t>
            </a:r>
          </a:p>
          <a:p>
            <a:pPr algn="just" rtl="1"/>
            <a:r>
              <a:rPr lang="fa-IR" sz="2400" dirty="0">
                <a:latin typeface="AmuzehNewNormalPS"/>
                <a:cs typeface="B Nazanin" panose="00000400000000000000" pitchFamily="2" charset="-78"/>
              </a:rPr>
              <a:t> شرایط آب و هوایی منطقه چگونه است؟</a:t>
            </a:r>
          </a:p>
          <a:p>
            <a:pPr algn="just" rtl="1"/>
            <a:r>
              <a:rPr lang="fa-IR" sz="2400" dirty="0">
                <a:latin typeface="AmuzehNewNormalPS"/>
                <a:cs typeface="B Nazanin" panose="00000400000000000000" pitchFamily="2" charset="-78"/>
              </a:rPr>
              <a:t> در زمان مسافرت، منطقه مورد نظر چه شرایط آب و هوایی دارد و بهترین زمان برای مسافرت چه وقت است؟</a:t>
            </a:r>
            <a:endParaRPr lang="fa-IR" sz="2400" dirty="0">
              <a:cs typeface="B Nazanin" panose="00000400000000000000" pitchFamily="2" charset="-78"/>
            </a:endParaRPr>
          </a:p>
        </p:txBody>
      </p:sp>
    </p:spTree>
    <p:custDataLst>
      <p:tags r:id="rId2"/>
    </p:custDataLst>
    <p:extLst>
      <p:ext uri="{BB962C8B-B14F-4D97-AF65-F5344CB8AC3E}">
        <p14:creationId xmlns:p14="http://schemas.microsoft.com/office/powerpoint/2010/main" val="1447874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80999" y="533400"/>
            <a:ext cx="8541591" cy="2308324"/>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با توجه به پرسش های مطرح شده، باید گام های زیر برداشته شود:</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1-  شناخت موضوع؛</a:t>
            </a:r>
          </a:p>
          <a:p>
            <a:pPr algn="r" rtl="1"/>
            <a:r>
              <a:rPr lang="fa-IR" sz="2400" dirty="0">
                <a:latin typeface="AmuzehNewNormalPS"/>
                <a:cs typeface="B Nazanin" panose="00000400000000000000" pitchFamily="2" charset="-78"/>
              </a:rPr>
              <a:t>2 - انتخاب منابع و جمع آوری اطلاعات؛</a:t>
            </a:r>
          </a:p>
          <a:p>
            <a:pPr algn="r" rtl="1"/>
            <a:r>
              <a:rPr lang="fa-IR" sz="2400" dirty="0">
                <a:latin typeface="AmuzehNewNormalPS"/>
                <a:cs typeface="B Nazanin" panose="00000400000000000000" pitchFamily="2" charset="-78"/>
              </a:rPr>
              <a:t>3 - پردازش و مستندسازی اطلاعات؛</a:t>
            </a:r>
          </a:p>
          <a:p>
            <a:pPr algn="r" rtl="1"/>
            <a:r>
              <a:rPr lang="fa-IR" sz="2400" dirty="0">
                <a:latin typeface="AmuzehNewNormalPS"/>
                <a:cs typeface="B Nazanin" panose="00000400000000000000" pitchFamily="2" charset="-78"/>
              </a:rPr>
              <a:t>4 - ارائه و اشتراک گذاری اطلاعات.</a:t>
            </a:r>
            <a:endParaRPr lang="fa-IR" sz="24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380999" y="1196752"/>
            <a:ext cx="4566986" cy="3003599"/>
          </a:xfrm>
          <a:prstGeom prst="rect">
            <a:avLst/>
          </a:prstGeom>
        </p:spPr>
      </p:pic>
      <p:sp>
        <p:nvSpPr>
          <p:cNvPr id="5" name="Rectangle 4"/>
          <p:cNvSpPr/>
          <p:nvPr/>
        </p:nvSpPr>
        <p:spPr>
          <a:xfrm>
            <a:off x="179512" y="3307849"/>
            <a:ext cx="8743078" cy="3046988"/>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١-٣ - گام اول</a:t>
            </a:r>
          </a:p>
          <a:p>
            <a:pPr algn="just" rtl="1"/>
            <a:endParaRPr lang="fa-IR" sz="2400" dirty="0">
              <a:latin typeface="Amir-New"/>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شناخت موضوع</a:t>
            </a:r>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یکی از گام های مهم برای پاسخ به پرسش، شناخت موضوع است. برای شناخت موضوع باید موارد زیر را تعیین کنید:</a:t>
            </a:r>
          </a:p>
          <a:p>
            <a:pPr algn="just" rtl="1"/>
            <a:r>
              <a:rPr lang="fa-IR" sz="2400" dirty="0">
                <a:latin typeface="AmuzehNewNormalPS"/>
                <a:cs typeface="B Nazanin" panose="00000400000000000000" pitchFamily="2" charset="-78"/>
              </a:rPr>
              <a:t>محدودیت ها؛</a:t>
            </a:r>
            <a:endParaRPr lang="fa-IR" sz="2400" dirty="0">
              <a:latin typeface="Wingdings2"/>
              <a:cs typeface="B Nazanin" panose="00000400000000000000" pitchFamily="2" charset="-78"/>
            </a:endParaRPr>
          </a:p>
          <a:p>
            <a:pPr algn="just" rtl="1"/>
            <a:r>
              <a:rPr lang="fa-IR" sz="2400" dirty="0">
                <a:latin typeface="AmuzehNewNormalPS"/>
                <a:cs typeface="B Nazanin" panose="00000400000000000000" pitchFamily="2" charset="-78"/>
              </a:rPr>
              <a:t>اهداف و انتظارات؛</a:t>
            </a:r>
            <a:endParaRPr lang="fa-IR" sz="2400" dirty="0">
              <a:latin typeface="Wingdings2"/>
              <a:cs typeface="B Nazanin" panose="00000400000000000000" pitchFamily="2" charset="-78"/>
            </a:endParaRPr>
          </a:p>
          <a:p>
            <a:pPr algn="just" rtl="1"/>
            <a:r>
              <a:rPr lang="fa-IR" sz="2400" dirty="0">
                <a:latin typeface="AmuzehNewNormalPS"/>
                <a:cs typeface="B Nazanin" panose="00000400000000000000" pitchFamily="2" charset="-78"/>
              </a:rPr>
              <a:t>نتایج و خواسته ها.</a:t>
            </a:r>
            <a:endParaRPr lang="fa-IR" sz="2400" dirty="0">
              <a:cs typeface="B Nazanin" panose="00000400000000000000" pitchFamily="2" charset="-78"/>
            </a:endParaRPr>
          </a:p>
        </p:txBody>
      </p:sp>
    </p:spTree>
    <p:extLst>
      <p:ext uri="{BB962C8B-B14F-4D97-AF65-F5344CB8AC3E}">
        <p14:creationId xmlns:p14="http://schemas.microsoft.com/office/powerpoint/2010/main" val="1466416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0" cy="6001643"/>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 کلاسی</a:t>
            </a:r>
          </a:p>
          <a:p>
            <a:pPr algn="r" rtl="1"/>
            <a:r>
              <a:rPr lang="fa-IR" sz="2400" dirty="0">
                <a:solidFill>
                  <a:srgbClr val="00B0F0"/>
                </a:solidFill>
                <a:latin typeface="Amuzeh-New-Bold"/>
                <a:cs typeface="B Nazanin" panose="00000400000000000000" pitchFamily="2" charset="-78"/>
              </a:rPr>
              <a:t>تعیین محدودیت های پرسش به روش بارش فکر</a:t>
            </a:r>
            <a:r>
              <a:rPr lang="fa-IR" sz="2400" dirty="0">
                <a:solidFill>
                  <a:srgbClr val="00B0F0"/>
                </a:solidFill>
                <a:latin typeface="AmuzehNewNormalPS"/>
                <a:cs typeface="B Nazanin" panose="00000400000000000000" pitchFamily="2" charset="-78"/>
              </a:rPr>
              <a:t>ی</a:t>
            </a:r>
            <a:endParaRPr lang="fa-IR" sz="2400" dirty="0">
              <a:solidFill>
                <a:srgbClr val="00B0F0"/>
              </a:solidFill>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در گروه خود، محدودیت های این پرسش را تعیین کنید و آنها را در جدول زیر بنویسید.</a:t>
            </a:r>
          </a:p>
          <a:p>
            <a:pPr algn="r" rtl="1"/>
            <a:endParaRPr lang="fa-IR" sz="2400" dirty="0">
              <a:latin typeface="AmuzehNewNormalPS"/>
              <a:cs typeface="B Nazanin" panose="00000400000000000000" pitchFamily="2" charset="-78"/>
            </a:endParaRPr>
          </a:p>
          <a:p>
            <a:pPr algn="r" rtl="1"/>
            <a:endParaRPr lang="fa-IR" sz="2400" dirty="0">
              <a:latin typeface="AmuzehNewNormalPS"/>
              <a:cs typeface="B Nazanin" panose="00000400000000000000" pitchFamily="2" charset="-78"/>
            </a:endParaRPr>
          </a:p>
          <a:p>
            <a:pPr algn="r" rtl="1"/>
            <a:endParaRPr lang="fa-IR" sz="2400" dirty="0">
              <a:latin typeface="AmuzehNewNormalPS"/>
              <a:cs typeface="B Nazanin" panose="00000400000000000000" pitchFamily="2" charset="-78"/>
            </a:endParaRPr>
          </a:p>
          <a:p>
            <a:pPr algn="r" rtl="1"/>
            <a:endParaRPr lang="fa-IR" sz="2400" dirty="0">
              <a:latin typeface="AmuzehNewNormalPS"/>
              <a:cs typeface="B Nazanin" panose="00000400000000000000" pitchFamily="2" charset="-78"/>
            </a:endParaRPr>
          </a:p>
          <a:p>
            <a:pPr algn="r" rtl="1"/>
            <a:endParaRPr lang="fa-IR" sz="2400" dirty="0">
              <a:latin typeface="AmuzehNewNormalPS"/>
              <a:cs typeface="B Nazanin" panose="00000400000000000000" pitchFamily="2" charset="-78"/>
            </a:endParaRPr>
          </a:p>
          <a:p>
            <a:pPr algn="r" rtl="1"/>
            <a:endParaRPr lang="fa-IR" sz="2400" dirty="0">
              <a:latin typeface="AmuzehNewNormalPS"/>
              <a:cs typeface="B Nazanin" panose="00000400000000000000" pitchFamily="2" charset="-78"/>
            </a:endParaRP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همان طور که می دانید برای آگاهی والدین و دانش آموزان، اطلاعات در وب گاه مدرسه ارائه می شود؛ بنابراین باید بررسی کرد که چه اطلاعاتی از مناطق مختلف برای ارائه به مدرسه لازم است.</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این مورد به نکاتی مانند محدوده استان محل سکونت، استان های همجوار، آثار باستانی، مکان های تاریخی و زیارتی، امکانات تفریحی و ... باید توجه کرد.</a:t>
            </a:r>
            <a:endParaRPr lang="fa-IR" sz="24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251520" y="1628800"/>
            <a:ext cx="5503333" cy="1905000"/>
          </a:xfrm>
          <a:prstGeom prst="rect">
            <a:avLst/>
          </a:prstGeom>
        </p:spPr>
      </p:pic>
      <p:sp>
        <p:nvSpPr>
          <p:cNvPr id="6" name="TextBox 5"/>
          <p:cNvSpPr txBox="1"/>
          <p:nvPr/>
        </p:nvSpPr>
        <p:spPr>
          <a:xfrm>
            <a:off x="6336972" y="2319690"/>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spTree>
    <p:extLst>
      <p:ext uri="{BB962C8B-B14F-4D97-AF65-F5344CB8AC3E}">
        <p14:creationId xmlns:p14="http://schemas.microsoft.com/office/powerpoint/2010/main" val="1554659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2.8|7.9|5.4|4.8"/>
</p:tagLst>
</file>

<file path=ppt/tags/tag3.xml><?xml version="1.0" encoding="utf-8"?>
<p:tagLst xmlns:a="http://schemas.openxmlformats.org/drawingml/2006/main" xmlns:r="http://schemas.openxmlformats.org/officeDocument/2006/relationships" xmlns:p="http://schemas.openxmlformats.org/presentationml/2006/main">
  <p:tag name="TIMING" val="|2.8|7.9|5.4|4.8"/>
</p:tagLst>
</file>

<file path=ppt/tags/tag4.xml><?xml version="1.0" encoding="utf-8"?>
<p:tagLst xmlns:a="http://schemas.openxmlformats.org/drawingml/2006/main" xmlns:r="http://schemas.openxmlformats.org/officeDocument/2006/relationships" xmlns:p="http://schemas.openxmlformats.org/presentationml/2006/main">
  <p:tag name="TIMING" val="|4.8"/>
</p:tagLst>
</file>

<file path=ppt/tags/tag5.xml><?xml version="1.0" encoding="utf-8"?>
<p:tagLst xmlns:a="http://schemas.openxmlformats.org/drawingml/2006/main" xmlns:r="http://schemas.openxmlformats.org/officeDocument/2006/relationships" xmlns:p="http://schemas.openxmlformats.org/presentationml/2006/main">
  <p:tag name="TIMING" val="|4.8"/>
</p:tagLst>
</file>

<file path=ppt/tags/tag6.xml><?xml version="1.0" encoding="utf-8"?>
<p:tagLst xmlns:a="http://schemas.openxmlformats.org/drawingml/2006/main" xmlns:r="http://schemas.openxmlformats.org/officeDocument/2006/relationships" xmlns:p="http://schemas.openxmlformats.org/presentationml/2006/main">
  <p:tag name="TIMING" val="|4.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523</TotalTime>
  <Words>3843</Words>
  <Application>Microsoft Office PowerPoint</Application>
  <PresentationFormat>On-screen Show (4:3)</PresentationFormat>
  <Paragraphs>312</Paragraphs>
  <Slides>46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Baasem</vt:lpstr>
      <vt:lpstr>Arial</vt:lpstr>
      <vt:lpstr>B Nazanin</vt:lpstr>
      <vt:lpstr>Calibri</vt:lpstr>
      <vt:lpstr>Corbel</vt:lpstr>
      <vt:lpstr>Wingdings2</vt:lpstr>
      <vt:lpstr>AmuzehNewNormalPS</vt:lpstr>
      <vt:lpstr>Times New Roman</vt:lpstr>
      <vt:lpstr>Amir-New</vt:lpstr>
      <vt:lpstr>Amuzeh-New-Bold</vt:lpstr>
      <vt:lpstr>Garamond</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03-Jostegoo.suherfe.blog.ir</dc:title>
  <dc:subject>03-Jostegoo.suherfe.blog.ir</dc:subject>
  <dc:creator>suherfe.blog.ir</dc:creator>
  <cp:keywords>03-Jostegoo.suherfe.blog.ir</cp:keywords>
  <dc:description>03-Jostegoo.suherfe.blog.ir</dc:description>
  <cp:lastModifiedBy>HP</cp:lastModifiedBy>
  <cp:revision>104</cp:revision>
  <dcterms:created xsi:type="dcterms:W3CDTF">2020-01-09T12:55:12Z</dcterms:created>
  <dcterms:modified xsi:type="dcterms:W3CDTF">2024-09-07T19:11:18Z</dcterms:modified>
  <cp:category>03-Jostegoo.suherfe.blog.ir</cp:category>
  <cp:version>7-3</cp:version>
</cp:coreProperties>
</file>