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89" r:id="rId1"/>
    <p:sldMasterId id="2147484056" r:id="rId2"/>
  </p:sldMasterIdLst>
  <p:notesMasterIdLst>
    <p:notesMasterId r:id="rId34"/>
  </p:notesMasterIdLst>
  <p:sldIdLst>
    <p:sldId id="305" r:id="rId3"/>
    <p:sldId id="257" r:id="rId4"/>
    <p:sldId id="296" r:id="rId5"/>
    <p:sldId id="258" r:id="rId6"/>
    <p:sldId id="259" r:id="rId7"/>
    <p:sldId id="260" r:id="rId8"/>
    <p:sldId id="261" r:id="rId9"/>
    <p:sldId id="277" r:id="rId10"/>
    <p:sldId id="262" r:id="rId11"/>
    <p:sldId id="263" r:id="rId12"/>
    <p:sldId id="310" r:id="rId13"/>
    <p:sldId id="278" r:id="rId14"/>
    <p:sldId id="279" r:id="rId15"/>
    <p:sldId id="264" r:id="rId16"/>
    <p:sldId id="280" r:id="rId17"/>
    <p:sldId id="265" r:id="rId18"/>
    <p:sldId id="281" r:id="rId19"/>
    <p:sldId id="266" r:id="rId20"/>
    <p:sldId id="282" r:id="rId21"/>
    <p:sldId id="290" r:id="rId22"/>
    <p:sldId id="311" r:id="rId23"/>
    <p:sldId id="268" r:id="rId24"/>
    <p:sldId id="283" r:id="rId25"/>
    <p:sldId id="269" r:id="rId26"/>
    <p:sldId id="291" r:id="rId27"/>
    <p:sldId id="284" r:id="rId28"/>
    <p:sldId id="270" r:id="rId29"/>
    <p:sldId id="271" r:id="rId30"/>
    <p:sldId id="316" r:id="rId31"/>
    <p:sldId id="293" r:id="rId32"/>
    <p:sldId id="294" r:id="rId33"/>
  </p:sldIdLst>
  <p:sldSz cx="9144000" cy="6858000" type="screen4x3"/>
  <p:notesSz cx="6858000" cy="9144000"/>
  <p:embeddedFontLst>
    <p:embeddedFont>
      <p:font typeface="Arabic Typesetting" panose="03020402040406030203" pitchFamily="66" charset="-78"/>
      <p:regular r:id="rId35"/>
    </p:embeddedFont>
    <p:embeddedFont>
      <p:font typeface="B Nazanin" panose="00000400000000000000" pitchFamily="2" charset="-78"/>
      <p:regular r:id="rId36"/>
      <p:bold r:id="rId37"/>
    </p:embeddedFont>
    <p:embeddedFont>
      <p:font typeface="Corbel" panose="020B0503020204020204" pitchFamily="34" charset="0"/>
      <p:regular r:id="rId38"/>
      <p:bold r:id="rId39"/>
      <p:italic r:id="rId40"/>
      <p:boldItalic r:id="rId41"/>
    </p:embeddedFont>
    <p:embeddedFont>
      <p:font typeface="Garamond" panose="02020404030301010803" pitchFamily="18" charset="0"/>
      <p:regular r:id="rId42"/>
      <p:bold r:id="rId43"/>
      <p:italic r:id="rId44"/>
    </p:embeddedFont>
    <p:embeddedFont>
      <p:font typeface="Tahoma" panose="020B0604030504040204" pitchFamily="34" charset="0"/>
      <p:regular r:id="rId45"/>
      <p:bold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889" autoAdjust="0"/>
    <p:restoredTop sz="94660"/>
  </p:normalViewPr>
  <p:slideViewPr>
    <p:cSldViewPr snapToGrid="0">
      <p:cViewPr varScale="1">
        <p:scale>
          <a:sx n="54" d="100"/>
          <a:sy n="54" d="100"/>
        </p:scale>
        <p:origin x="107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416503FF-E6B8-44EF-B378-5C297AA3BF04}" type="datetimeFigureOut">
              <a:rPr lang="fa-IR" smtClean="0"/>
              <a:t>11/03/1446</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AF48FBF1-651F-4EF6-87D0-1CFFF6F9DA65}" type="slidenum">
              <a:rPr lang="fa-IR" smtClean="0"/>
              <a:t>‹#›</a:t>
            </a:fld>
            <a:endParaRPr lang="fa-IR"/>
          </a:p>
        </p:txBody>
      </p:sp>
    </p:spTree>
    <p:extLst>
      <p:ext uri="{BB962C8B-B14F-4D97-AF65-F5344CB8AC3E}">
        <p14:creationId xmlns:p14="http://schemas.microsoft.com/office/powerpoint/2010/main" val="1307896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62CD745F-6109-4400-B484-69A13E3B5667}" type="datetimeFigureOut">
              <a:rPr lang="en-US" smtClean="0"/>
              <a:t>9/14/2024</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A33A2A1-0A1C-4589-BEE0-82AC960EC64F}" type="slidenum">
              <a:rPr lang="en-US" smtClean="0"/>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7445984"/>
      </p:ext>
    </p:extLst>
  </p:cSld>
  <p:clrMapOvr>
    <a:masterClrMapping/>
  </p:clrMapOvr>
  <p:transition spd="slow">
    <p:random/>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CD745F-6109-4400-B484-69A13E3B5667}"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3A2A1-0A1C-4589-BEE0-82AC960EC64F}" type="slidenum">
              <a:rPr lang="en-US" smtClean="0"/>
              <a:t>‹#›</a:t>
            </a:fld>
            <a:endParaRPr lang="en-US"/>
          </a:p>
        </p:txBody>
      </p:sp>
    </p:spTree>
    <p:extLst>
      <p:ext uri="{BB962C8B-B14F-4D97-AF65-F5344CB8AC3E}">
        <p14:creationId xmlns:p14="http://schemas.microsoft.com/office/powerpoint/2010/main" val="1868535404"/>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CD745F-6109-4400-B484-69A13E3B5667}"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3A2A1-0A1C-4589-BEE0-82AC960EC64F}" type="slidenum">
              <a:rPr lang="en-US" smtClean="0"/>
              <a:t>‹#›</a:t>
            </a:fld>
            <a:endParaRPr lang="en-US"/>
          </a:p>
        </p:txBody>
      </p:sp>
    </p:spTree>
    <p:extLst>
      <p:ext uri="{BB962C8B-B14F-4D97-AF65-F5344CB8AC3E}">
        <p14:creationId xmlns:p14="http://schemas.microsoft.com/office/powerpoint/2010/main" val="808345947"/>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13159" y="3928534"/>
            <a:ext cx="6400800" cy="8382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13159" y="4766733"/>
            <a:ext cx="6400801" cy="1227667"/>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CD745F-6109-4400-B484-69A13E3B5667}"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3A2A1-0A1C-4589-BEE0-82AC960EC64F}" type="slidenum">
              <a:rPr lang="en-US" smtClean="0"/>
              <a:t>‹#›</a:t>
            </a:fld>
            <a:endParaRPr lang="en-US"/>
          </a:p>
        </p:txBody>
      </p:sp>
    </p:spTree>
    <p:extLst>
      <p:ext uri="{BB962C8B-B14F-4D97-AF65-F5344CB8AC3E}">
        <p14:creationId xmlns:p14="http://schemas.microsoft.com/office/powerpoint/2010/main" val="3818783104"/>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300" y="1871134"/>
            <a:ext cx="5111752" cy="1515533"/>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300" y="3657597"/>
            <a:ext cx="5111752" cy="1320802"/>
          </a:xfrm>
        </p:spPr>
        <p:txBody>
          <a:bodyPr anchor="t">
            <a:normAutofit/>
          </a:bodyPr>
          <a:lstStyle>
            <a:lvl1pPr marL="0" indent="0" algn="ctr">
              <a:buNone/>
              <a:defRPr sz="1575">
                <a:solidFill>
                  <a:schemeClr val="tx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a:xfrm>
            <a:off x="2019298" y="5037663"/>
            <a:ext cx="3910976" cy="279400"/>
          </a:xfrm>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a:xfrm>
            <a:off x="6717677" y="5037663"/>
            <a:ext cx="413375"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303480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121921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1" y="3846054"/>
            <a:ext cx="6119018" cy="954547"/>
          </a:xfrm>
        </p:spPr>
        <p:txBody>
          <a:bodyPr anchor="t">
            <a:normAutofit/>
          </a:bodyPr>
          <a:lstStyle>
            <a:lvl1pPr marL="0" indent="0" algn="ctr">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9725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004523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971550"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35503"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8" name="Footer Placeholder 7"/>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1334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Footer Placeholder 3"/>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4583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3" name="Footer Placeholder 2"/>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97711824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CD745F-6109-4400-B484-69A13E3B5667}"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3A2A1-0A1C-4589-BEE0-82AC960EC64F}" type="slidenum">
              <a:rPr lang="en-US" smtClean="0"/>
              <a:t>‹#›</a:t>
            </a:fld>
            <a:endParaRPr lang="en-US"/>
          </a:p>
        </p:txBody>
      </p:sp>
    </p:spTree>
    <p:extLst>
      <p:ext uri="{BB962C8B-B14F-4D97-AF65-F5344CB8AC3E}">
        <p14:creationId xmlns:p14="http://schemas.microsoft.com/office/powerpoint/2010/main" val="3199332052"/>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60" y="1388534"/>
            <a:ext cx="2788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2" y="982134"/>
            <a:ext cx="4102100"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60" y="3031065"/>
            <a:ext cx="2788841" cy="2438404"/>
          </a:xfrm>
        </p:spPr>
        <p:txBody>
          <a:bodyPr anchor="t">
            <a:normAutofit/>
          </a:bodyPr>
          <a:lstStyle>
            <a:lvl1pPr marL="0" indent="0" algn="ctr">
              <a:buNone/>
              <a:defRPr sz="12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727630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5"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690310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1041402"/>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162419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2" y="982132"/>
            <a:ext cx="7194549" cy="2954868"/>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2" y="4343402"/>
            <a:ext cx="7194549"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067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370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10" y="3352800"/>
            <a:ext cx="6629402" cy="584200"/>
          </a:xfrm>
        </p:spPr>
        <p:txBody>
          <a:bodyPr anchor="ctr">
            <a:normAutofit/>
          </a:bodyPr>
          <a:lstStyle>
            <a:lvl1pPr marL="0" indent="0" algn="r">
              <a:buFontTx/>
              <a:buNone/>
              <a:defRPr sz="1500"/>
            </a:lvl1pPr>
            <a:lvl2pPr marL="342892" indent="0">
              <a:buFontTx/>
              <a:buNone/>
              <a:defRPr/>
            </a:lvl2pPr>
            <a:lvl3pPr marL="685783" indent="0">
              <a:buFontTx/>
              <a:buNone/>
              <a:defRPr/>
            </a:lvl3pPr>
            <a:lvl4pPr marL="1028675" indent="0">
              <a:buFontTx/>
              <a:buNone/>
              <a:defRPr/>
            </a:lvl4pPr>
            <a:lvl5pPr marL="1371566" indent="0">
              <a:buFontTx/>
              <a:buNone/>
              <a:defRPr/>
            </a:lvl5pPr>
          </a:lstStyle>
          <a:p>
            <a:pPr lvl="0"/>
            <a:r>
              <a:rPr lang="en-US"/>
              <a:t>Edit Master text styles</a:t>
            </a:r>
          </a:p>
        </p:txBody>
      </p:sp>
      <p:sp>
        <p:nvSpPr>
          <p:cNvPr id="3" name="Text Placeholder 2"/>
          <p:cNvSpPr>
            <a:spLocks noGrp="1"/>
          </p:cNvSpPr>
          <p:nvPr>
            <p:ph type="body" idx="1"/>
          </p:nvPr>
        </p:nvSpPr>
        <p:spPr>
          <a:xfrm>
            <a:off x="971551" y="4343402"/>
            <a:ext cx="7207250"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3872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2" y="4777381"/>
            <a:ext cx="7207251" cy="860400"/>
          </a:xfrm>
        </p:spPr>
        <p:txBody>
          <a:bodyPr anchor="t">
            <a:normAutofit/>
          </a:bodyPr>
          <a:lstStyle>
            <a:lvl1pPr marL="0" indent="0" algn="l">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2498390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243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2" y="3639312"/>
            <a:ext cx="7207251" cy="886968"/>
          </a:xfrm>
        </p:spPr>
        <p:txBody>
          <a:bodyPr anchor="b">
            <a:normAutofit/>
          </a:bodyPr>
          <a:lstStyle>
            <a:lvl1pPr marL="0" indent="0" algn="l">
              <a:spcBef>
                <a:spcPts val="0"/>
              </a:spcBef>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2" y="4529667"/>
            <a:ext cx="7207251" cy="1346200"/>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8048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2" y="3630168"/>
            <a:ext cx="7207251" cy="841248"/>
          </a:xfrm>
        </p:spPr>
        <p:txBody>
          <a:bodyPr anchor="b">
            <a:normAutofit/>
          </a:bodyPr>
          <a:lstStyle>
            <a:lvl1pPr marL="0" indent="0" algn="l">
              <a:spcBef>
                <a:spcPts val="0"/>
              </a:spcBef>
              <a:buNone/>
              <a:defRPr sz="21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1" y="4470402"/>
            <a:ext cx="7207253" cy="1405467"/>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90155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78101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9" y="982134"/>
            <a:ext cx="1418171"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50" y="982132"/>
            <a:ext cx="5574769"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9737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CD745F-6109-4400-B484-69A13E3B5667}"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3A2A1-0A1C-4589-BEE0-82AC960EC64F}" type="slidenum">
              <a:rPr lang="en-US" smtClean="0"/>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7480458"/>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CD745F-6109-4400-B484-69A13E3B5667}" type="datetimeFigureOut">
              <a:rPr lang="en-US" smtClean="0"/>
              <a:t>9/14/2024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3A2A1-0A1C-4589-BEE0-82AC960EC64F}" type="slidenum">
              <a:rPr lang="en-US" smtClean="0"/>
              <a:t>‹#›</a:t>
            </a:fld>
            <a:endParaRPr lang="en-US"/>
          </a:p>
        </p:txBody>
      </p:sp>
    </p:spTree>
    <p:extLst>
      <p:ext uri="{BB962C8B-B14F-4D97-AF65-F5344CB8AC3E}">
        <p14:creationId xmlns:p14="http://schemas.microsoft.com/office/powerpoint/2010/main" val="3719453728"/>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CD745F-6109-4400-B484-69A13E3B5667}" type="datetimeFigureOut">
              <a:rPr lang="en-US" smtClean="0"/>
              <a:t>9/14/2024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33A2A1-0A1C-4589-BEE0-82AC960EC64F}" type="slidenum">
              <a:rPr lang="en-US" smtClean="0"/>
              <a:t>‹#›</a:t>
            </a:fld>
            <a:endParaRPr lang="en-US"/>
          </a:p>
        </p:txBody>
      </p:sp>
    </p:spTree>
    <p:extLst>
      <p:ext uri="{BB962C8B-B14F-4D97-AF65-F5344CB8AC3E}">
        <p14:creationId xmlns:p14="http://schemas.microsoft.com/office/powerpoint/2010/main" val="3821346408"/>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CD745F-6109-4400-B484-69A13E3B5667}" type="datetimeFigureOut">
              <a:rPr lang="en-US" smtClean="0"/>
              <a:t>9/14/2024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33A2A1-0A1C-4589-BEE0-82AC960EC64F}" type="slidenum">
              <a:rPr lang="en-US" smtClean="0"/>
              <a:t>‹#›</a:t>
            </a:fld>
            <a:endParaRPr lang="en-US"/>
          </a:p>
        </p:txBody>
      </p:sp>
    </p:spTree>
    <p:extLst>
      <p:ext uri="{BB962C8B-B14F-4D97-AF65-F5344CB8AC3E}">
        <p14:creationId xmlns:p14="http://schemas.microsoft.com/office/powerpoint/2010/main" val="2681089131"/>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CD745F-6109-4400-B484-69A13E3B5667}" type="datetimeFigureOut">
              <a:rPr lang="en-US" smtClean="0"/>
              <a:t>9/14/2024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33A2A1-0A1C-4589-BEE0-82AC960EC64F}" type="slidenum">
              <a:rPr lang="en-US" smtClean="0"/>
              <a:t>‹#›</a:t>
            </a:fld>
            <a:endParaRPr lang="en-US"/>
          </a:p>
        </p:txBody>
      </p:sp>
    </p:spTree>
    <p:extLst>
      <p:ext uri="{BB962C8B-B14F-4D97-AF65-F5344CB8AC3E}">
        <p14:creationId xmlns:p14="http://schemas.microsoft.com/office/powerpoint/2010/main" val="3009459585"/>
      </p:ext>
    </p:extLst>
  </p:cSld>
  <p:clrMapOvr>
    <a:masterClrMapping/>
  </p:clrMapOvr>
  <p:transition spd="slow">
    <p:random/>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62CD745F-6109-4400-B484-69A13E3B5667}" type="datetimeFigureOut">
              <a:rPr lang="en-US" smtClean="0"/>
              <a:t>9/14/2024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3A2A1-0A1C-4589-BEE0-82AC960EC64F}" type="slidenum">
              <a:rPr lang="en-US" smtClean="0"/>
              <a:t>‹#›</a:t>
            </a:fld>
            <a:endParaRPr lang="en-US"/>
          </a:p>
        </p:txBody>
      </p:sp>
    </p:spTree>
    <p:extLst>
      <p:ext uri="{BB962C8B-B14F-4D97-AF65-F5344CB8AC3E}">
        <p14:creationId xmlns:p14="http://schemas.microsoft.com/office/powerpoint/2010/main" val="836450170"/>
      </p:ext>
    </p:extLst>
  </p:cSld>
  <p:clrMapOvr>
    <a:masterClrMapping/>
  </p:clrMapOvr>
  <p:transition spd="slow">
    <p:random/>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62CD745F-6109-4400-B484-69A13E3B5667}" type="datetimeFigureOut">
              <a:rPr lang="en-US" smtClean="0"/>
              <a:t>9/14/2024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3A2A1-0A1C-4589-BEE0-82AC960EC64F}" type="slidenum">
              <a:rPr lang="en-US" smtClean="0"/>
              <a:t>‹#›</a:t>
            </a:fld>
            <a:endParaRPr lang="en-US"/>
          </a:p>
        </p:txBody>
      </p:sp>
    </p:spTree>
    <p:extLst>
      <p:ext uri="{BB962C8B-B14F-4D97-AF65-F5344CB8AC3E}">
        <p14:creationId xmlns:p14="http://schemas.microsoft.com/office/powerpoint/2010/main" val="3418290192"/>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image" Target="../media/image4.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2.jp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62CD745F-6109-4400-B484-69A13E3B5667}" type="datetimeFigureOut">
              <a:rPr lang="en-US" smtClean="0"/>
              <a:t>9/14/2024</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9A33A2A1-0A1C-4589-BEE0-82AC960EC64F}" type="slidenum">
              <a:rPr lang="en-US" smtClean="0"/>
              <a:t>‹#›</a:t>
            </a:fld>
            <a:endParaRPr lang="en-US"/>
          </a:p>
        </p:txBody>
      </p:sp>
    </p:spTree>
    <p:extLst>
      <p:ext uri="{BB962C8B-B14F-4D97-AF65-F5344CB8AC3E}">
        <p14:creationId xmlns:p14="http://schemas.microsoft.com/office/powerpoint/2010/main" val="4094157560"/>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Lst>
  <p:transition spd="slow">
    <p:random/>
  </p:transition>
  <p:txStyles>
    <p:titleStyle>
      <a:lvl1pPr algn="l" defTabSz="685800" rtl="1"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r" defTabSz="685800" rtl="1"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5"/>
            <a:ext cx="7200897"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2" y="2556932"/>
            <a:ext cx="7200897"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3"/>
          </p:nvPr>
        </p:nvSpPr>
        <p:spPr>
          <a:xfrm>
            <a:off x="971552"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4"/>
          </p:nvPr>
        </p:nvSpPr>
        <p:spPr>
          <a:xfrm>
            <a:off x="7765427"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258592833"/>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 id="2147484069" r:id="rId13"/>
    <p:sldLayoutId id="2147484070" r:id="rId14"/>
    <p:sldLayoutId id="2147484071" r:id="rId15"/>
    <p:sldLayoutId id="2147484072" r:id="rId16"/>
    <p:sldLayoutId id="2147484073" r:id="rId17"/>
  </p:sldLayoutIdLst>
  <p:txStyles>
    <p:titleStyle>
      <a:lvl1pPr algn="ctr" defTabSz="342892" rtl="1"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14308" indent="-214308" algn="r" defTabSz="342892" rtl="1"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199" indent="-214308" algn="r" defTabSz="342892" rtl="1"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091" indent="-214308" algn="r" defTabSz="342892" rtl="1"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59" indent="-128585" algn="r" defTabSz="342892" rtl="1"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51" indent="-128585"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03"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795"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686"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577"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r" defTabSz="342892" rtl="1" eaLnBrk="1" latinLnBrk="0" hangingPunct="1">
        <a:defRPr sz="1350" kern="1200">
          <a:solidFill>
            <a:schemeClr val="tx1"/>
          </a:solidFill>
          <a:latin typeface="+mn-lt"/>
          <a:ea typeface="+mn-ea"/>
          <a:cs typeface="+mn-cs"/>
        </a:defRPr>
      </a:lvl1pPr>
      <a:lvl2pPr marL="342892" algn="r" defTabSz="342892" rtl="1" eaLnBrk="1" latinLnBrk="0" hangingPunct="1">
        <a:defRPr sz="1350" kern="1200">
          <a:solidFill>
            <a:schemeClr val="tx1"/>
          </a:solidFill>
          <a:latin typeface="+mn-lt"/>
          <a:ea typeface="+mn-ea"/>
          <a:cs typeface="+mn-cs"/>
        </a:defRPr>
      </a:lvl2pPr>
      <a:lvl3pPr marL="685783" algn="r" defTabSz="342892" rtl="1" eaLnBrk="1" latinLnBrk="0" hangingPunct="1">
        <a:defRPr sz="1350" kern="1200">
          <a:solidFill>
            <a:schemeClr val="tx1"/>
          </a:solidFill>
          <a:latin typeface="+mn-lt"/>
          <a:ea typeface="+mn-ea"/>
          <a:cs typeface="+mn-cs"/>
        </a:defRPr>
      </a:lvl3pPr>
      <a:lvl4pPr marL="1028675" algn="r" defTabSz="342892" rtl="1" eaLnBrk="1" latinLnBrk="0" hangingPunct="1">
        <a:defRPr sz="1350" kern="1200">
          <a:solidFill>
            <a:schemeClr val="tx1"/>
          </a:solidFill>
          <a:latin typeface="+mn-lt"/>
          <a:ea typeface="+mn-ea"/>
          <a:cs typeface="+mn-cs"/>
        </a:defRPr>
      </a:lvl4pPr>
      <a:lvl5pPr marL="1371566" algn="r" defTabSz="342892" rtl="1" eaLnBrk="1" latinLnBrk="0" hangingPunct="1">
        <a:defRPr sz="1350" kern="1200">
          <a:solidFill>
            <a:schemeClr val="tx1"/>
          </a:solidFill>
          <a:latin typeface="+mn-lt"/>
          <a:ea typeface="+mn-ea"/>
          <a:cs typeface="+mn-cs"/>
        </a:defRPr>
      </a:lvl5pPr>
      <a:lvl6pPr marL="1714457" algn="r" defTabSz="342892" rtl="1" eaLnBrk="1" latinLnBrk="0" hangingPunct="1">
        <a:defRPr sz="1350" kern="1200">
          <a:solidFill>
            <a:schemeClr val="tx1"/>
          </a:solidFill>
          <a:latin typeface="+mn-lt"/>
          <a:ea typeface="+mn-ea"/>
          <a:cs typeface="+mn-cs"/>
        </a:defRPr>
      </a:lvl6pPr>
      <a:lvl7pPr marL="2057348" algn="r" defTabSz="342892" rtl="1" eaLnBrk="1" latinLnBrk="0" hangingPunct="1">
        <a:defRPr sz="1350" kern="1200">
          <a:solidFill>
            <a:schemeClr val="tx1"/>
          </a:solidFill>
          <a:latin typeface="+mn-lt"/>
          <a:ea typeface="+mn-ea"/>
          <a:cs typeface="+mn-cs"/>
        </a:defRPr>
      </a:lvl7pPr>
      <a:lvl8pPr marL="2400240" algn="r" defTabSz="342892" rtl="1" eaLnBrk="1" latinLnBrk="0" hangingPunct="1">
        <a:defRPr sz="1350" kern="1200">
          <a:solidFill>
            <a:schemeClr val="tx1"/>
          </a:solidFill>
          <a:latin typeface="+mn-lt"/>
          <a:ea typeface="+mn-ea"/>
          <a:cs typeface="+mn-cs"/>
        </a:defRPr>
      </a:lvl8pPr>
      <a:lvl9pPr marL="2743132" algn="r" defTabSz="342892"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hyperlink" Target="http://suherfe.blog.ir/post/kar.30.9" TargetMode="Externa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27.emf"/></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hemeOverride" Target="../theme/themeOverride29.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6.xml"/><Relationship Id="rId1" Type="http://schemas.openxmlformats.org/officeDocument/2006/relationships/themeOverride" Target="../theme/themeOverride30.xml"/><Relationship Id="rId5" Type="http://schemas.openxmlformats.org/officeDocument/2006/relationships/image" Target="../media/image10.png"/><Relationship Id="rId4" Type="http://schemas.openxmlformats.org/officeDocument/2006/relationships/hyperlink" Target="http://suherfe.blog.ir/category/%D8%A2%D9%85%D9%88%D8%B2%D8%B4-%D8%B3%D8%A7%D8%AE%D8%AA-%D9%BE%D8%B1%D9%88%DA%98%D9%87-%DA%A9%D8%A7%D8%B1%D9%88%D9%81%D9%86%D8%A7%D9%88%D8%B1%DB%8C/%D9%BE%D8%B1%D9%88%DA%98%D9%87-%D8%B3%D8%A7%D8%B2%D9%88%DA%A9%D8%A7%D8%B1%D9%87%D8%A7%DB%8C-%D8%AD%D8%B1%DA%A9%D8%AA%DB%8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Bevel 2"/>
          <p:cNvSpPr/>
          <p:nvPr/>
        </p:nvSpPr>
        <p:spPr>
          <a:xfrm>
            <a:off x="495993" y="692696"/>
            <a:ext cx="8123183" cy="5472608"/>
          </a:xfrm>
          <a:prstGeom prst="bevel">
            <a:avLst>
              <a:gd name="adj" fmla="val 1228"/>
            </a:avLst>
          </a:prstGeom>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342892" rtl="1" eaLnBrk="1" fontAlgn="auto" latinLnBrk="0" hangingPunct="1">
              <a:lnSpc>
                <a:spcPct val="100000"/>
              </a:lnSpc>
              <a:spcBef>
                <a:spcPts val="0"/>
              </a:spcBef>
              <a:spcAft>
                <a:spcPts val="0"/>
              </a:spcAft>
              <a:buClrTx/>
              <a:buSzTx/>
              <a:buFontTx/>
              <a:buNone/>
              <a:tabLst/>
              <a:defRPr/>
            </a:pPr>
            <a:r>
              <a:rPr lang="fa-IR" sz="6600" dirty="0">
                <a:solidFill>
                  <a:srgbClr val="C00000"/>
                </a:solidFill>
                <a:latin typeface="Baasem" panose="020B7200000000000000" pitchFamily="34" charset="0"/>
                <a:cs typeface="B Titr" panose="00000700000000000000" pitchFamily="2" charset="-78"/>
              </a:rPr>
              <a:t>پاورپوینت</a:t>
            </a:r>
            <a:r>
              <a:rPr kumimoji="0" lang="fa-IR" sz="6600" b="0" i="0" u="none" strike="noStrike" kern="1200" cap="none" spc="0" normalizeH="0" baseline="0" noProof="0" dirty="0">
                <a:ln>
                  <a:noFill/>
                </a:ln>
                <a:solidFill>
                  <a:srgbClr val="C00000"/>
                </a:solidFill>
                <a:effectLst/>
                <a:uLnTx/>
                <a:uFillTx/>
                <a:latin typeface="Baasem" panose="020B7200000000000000" pitchFamily="34" charset="0"/>
                <a:ea typeface="+mn-ea"/>
                <a:cs typeface="B Titr" panose="00000700000000000000" pitchFamily="2" charset="-78"/>
              </a:rPr>
              <a:t> پودمان</a:t>
            </a: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750" b="0" i="0" u="none" strike="noStrike" kern="1200" cap="none" spc="0" normalizeH="0" baseline="0" noProof="0" dirty="0">
              <a:ln>
                <a:noFill/>
              </a:ln>
              <a:solidFill>
                <a:srgbClr val="FFFF0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7030A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7200" b="0" i="0" u="none" strike="noStrike" kern="1200" cap="none" spc="0" normalizeH="0" baseline="0" noProof="0" dirty="0">
                <a:ln>
                  <a:noFill/>
                </a:ln>
                <a:solidFill>
                  <a:srgbClr val="002060"/>
                </a:solidFill>
                <a:effectLst/>
                <a:uLnTx/>
                <a:uFillTx/>
                <a:latin typeface="Baasem" panose="020B7200000000000000" pitchFamily="34" charset="0"/>
                <a:ea typeface="+mn-ea"/>
                <a:cs typeface="B Titr" panose="00000700000000000000" pitchFamily="2" charset="-78"/>
              </a:rPr>
              <a:t>سازوکارهای حرکتی</a:t>
            </a: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0070C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4000" b="0" i="0" u="none" strike="noStrike" kern="1200" cap="none" spc="0" normalizeH="0" baseline="0" noProof="0" dirty="0">
                <a:ln>
                  <a:noFill/>
                </a:ln>
                <a:solidFill>
                  <a:srgbClr val="FF0000"/>
                </a:solidFill>
                <a:effectLst/>
                <a:uLnTx/>
                <a:uFillTx/>
                <a:latin typeface="Baasem" panose="020B7200000000000000" pitchFamily="34" charset="0"/>
                <a:ea typeface="+mn-ea"/>
                <a:cs typeface="B Titr" panose="00000700000000000000" pitchFamily="2" charset="-78"/>
              </a:rPr>
              <a:t>کاروفناوری نهم</a:t>
            </a:r>
          </a:p>
          <a:p>
            <a:pPr marL="0" marR="0" lvl="0" indent="0" algn="ctr" defTabSz="342892" rtl="1" eaLnBrk="1" fontAlgn="auto" latinLnBrk="0" hangingPunct="1">
              <a:lnSpc>
                <a:spcPct val="100000"/>
              </a:lnSpc>
              <a:spcBef>
                <a:spcPts val="0"/>
              </a:spcBef>
              <a:spcAft>
                <a:spcPts val="0"/>
              </a:spcAft>
              <a:buClrTx/>
              <a:buSzTx/>
              <a:buFontTx/>
              <a:buNone/>
              <a:tabLst/>
              <a:defRPr/>
            </a:pPr>
            <a:br>
              <a:rPr kumimoji="0" lang="fa-IR" sz="825" b="0" i="0" u="none" strike="noStrike" kern="1200" cap="none" spc="0" normalizeH="0" baseline="0" noProof="0" dirty="0">
                <a:ln>
                  <a:noFill/>
                </a:ln>
                <a:solidFill>
                  <a:srgbClr val="7030A0"/>
                </a:solidFill>
                <a:effectLst/>
                <a:uLnTx/>
                <a:uFillTx/>
                <a:latin typeface="Baasem" panose="020B7200000000000000" pitchFamily="34" charset="0"/>
                <a:ea typeface="+mn-ea"/>
                <a:cs typeface="B Titr" panose="00000700000000000000" pitchFamily="2" charset="-78"/>
              </a:rPr>
            </a:br>
            <a:endParaRPr kumimoji="0" lang="en-US" sz="4500" b="0" i="0" u="none" strike="noStrike" kern="1200" cap="none" spc="0" normalizeH="0" baseline="0" noProof="0" dirty="0">
              <a:ln>
                <a:noFill/>
              </a:ln>
              <a:solidFill>
                <a:srgbClr val="000000"/>
              </a:solidFill>
              <a:effectLst/>
              <a:uLnTx/>
              <a:uFillTx/>
              <a:latin typeface="Garamond" panose="02020404030301010803"/>
              <a:ea typeface="+mn-ea"/>
              <a:cs typeface="B Titr" panose="00000700000000000000" pitchFamily="2" charset="-78"/>
            </a:endParaRPr>
          </a:p>
        </p:txBody>
      </p:sp>
      <p:pic>
        <p:nvPicPr>
          <p:cNvPr id="2" name="Picture 1">
            <a:extLst>
              <a:ext uri="{FF2B5EF4-FFF2-40B4-BE49-F238E27FC236}">
                <a16:creationId xmlns:a16="http://schemas.microsoft.com/office/drawing/2014/main" id="{59792A2F-3F52-CBCB-789A-6670C8446E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4108" y="5334158"/>
            <a:ext cx="2115784" cy="654265"/>
          </a:xfrm>
          <a:prstGeom prst="rect">
            <a:avLst/>
          </a:prstGeom>
        </p:spPr>
      </p:pic>
    </p:spTree>
    <p:extLst>
      <p:ext uri="{BB962C8B-B14F-4D97-AF65-F5344CB8AC3E}">
        <p14:creationId xmlns:p14="http://schemas.microsoft.com/office/powerpoint/2010/main" val="2615555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576" y="407009"/>
            <a:ext cx="8600733" cy="1331639"/>
          </a:xfrm>
        </p:spPr>
        <p:txBody>
          <a:bodyPr>
            <a:normAutofit lnSpcReduction="10000"/>
          </a:bodyPr>
          <a:lstStyle/>
          <a:p>
            <a:pPr marL="0" indent="0" algn="just">
              <a:buNone/>
            </a:pPr>
            <a:r>
              <a:rPr lang="fa-IR" sz="2400" b="1" dirty="0">
                <a:solidFill>
                  <a:srgbClr val="FF0000"/>
                </a:solidFill>
                <a:latin typeface="Arabic Typesetting" panose="03020402040406030203" pitchFamily="66" charset="-78"/>
                <a:cs typeface="B Nazanin" panose="00000400000000000000" pitchFamily="2" charset="-78"/>
              </a:rPr>
              <a:t>پرسش</a:t>
            </a:r>
          </a:p>
          <a:p>
            <a:pPr marL="0" indent="0" algn="just">
              <a:buNone/>
            </a:pPr>
            <a:r>
              <a:rPr lang="fa-IR" sz="2400" dirty="0">
                <a:solidFill>
                  <a:schemeClr val="tx1"/>
                </a:solidFill>
                <a:latin typeface="Arabic Typesetting" panose="03020402040406030203" pitchFamily="66" charset="-78"/>
                <a:cs typeface="B Nazanin" panose="00000400000000000000" pitchFamily="2" charset="-78"/>
              </a:rPr>
              <a:t>هرگز به اجزای در حال حرکتِ ساز و کارهای حرکتی نباید دست زد. چرا؟</a:t>
            </a:r>
          </a:p>
          <a:p>
            <a:pPr marL="0" indent="0" algn="just">
              <a:buNone/>
            </a:pPr>
            <a:r>
              <a:rPr lang="fa-IR" sz="2800" b="1" dirty="0">
                <a:solidFill>
                  <a:srgbClr val="FF0000"/>
                </a:solidFill>
                <a:latin typeface="Arabic Typesetting" panose="03020402040406030203" pitchFamily="66" charset="-78"/>
                <a:cs typeface="B Nazanin" panose="00000400000000000000" pitchFamily="2" charset="-78"/>
              </a:rPr>
              <a:t>جواب</a:t>
            </a:r>
          </a:p>
          <a:p>
            <a:pPr marL="0" indent="0" algn="just">
              <a:buNone/>
            </a:pPr>
            <a:endParaRPr lang="fa-IR" sz="2400" dirty="0">
              <a:solidFill>
                <a:schemeClr val="tx1"/>
              </a:solidFill>
              <a:latin typeface="Arabic Typesetting" panose="03020402040406030203" pitchFamily="66" charset="-78"/>
              <a:cs typeface="B Nazanin" panose="00000400000000000000" pitchFamily="2" charset="-78"/>
            </a:endParaRPr>
          </a:p>
        </p:txBody>
      </p:sp>
      <p:sp>
        <p:nvSpPr>
          <p:cNvPr id="6" name="Rectangle 5"/>
          <p:cNvSpPr/>
          <p:nvPr/>
        </p:nvSpPr>
        <p:spPr>
          <a:xfrm>
            <a:off x="347730" y="2009105"/>
            <a:ext cx="8510579" cy="3416320"/>
          </a:xfrm>
          <a:prstGeom prst="rect">
            <a:avLst/>
          </a:prstGeom>
        </p:spPr>
        <p:txBody>
          <a:bodyPr wrap="square">
            <a:spAutoFit/>
          </a:bodyPr>
          <a:lstStyle/>
          <a:p>
            <a:pPr algn="just" rtl="1"/>
            <a:r>
              <a:rPr lang="fa-IR" sz="2400" dirty="0">
                <a:cs typeface="B Nazanin" panose="00000400000000000000" pitchFamily="2" charset="-78"/>
              </a:rPr>
              <a:t>در هر مکانیزم سازوکار حرکتی بر اساس قانون اهرم ها گشتاور زیاد و بسیار زیادی تولید و خارج می شود که می تواند توان و قدرت بسیار زیادی ایجاد کند حتی سازو کارهای حرکتی کوچک. تا جایی که بعضی از سازوکارها قدرت یا فشار صدها تن بر متر مربع ایجاد می کنند.</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حال اگر فردی دست یا هر یک از اجزای بدن خود را درگیر این مکانیزم ها کند چون با نیروی بسیار زیادی مواجه می شود  ممکن است آسیب و زیان جبران ناپذیری به دست یا سایر اعضای بدن او وارد شود و حتی در مواردی باعث قطع عضو یا مرگ شود پس به هیچ عنوان نباید به سازوکارهای حرکتی از هرنوع که باشند دست زد.</a:t>
            </a:r>
          </a:p>
        </p:txBody>
      </p:sp>
      <p:pic>
        <p:nvPicPr>
          <p:cNvPr id="4" name="Picture 3">
            <a:extLst>
              <a:ext uri="{FF2B5EF4-FFF2-40B4-BE49-F238E27FC236}">
                <a16:creationId xmlns:a16="http://schemas.microsoft.com/office/drawing/2014/main" id="{5827D249-CD4A-437C-1C03-E38A905A87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335" y="6423627"/>
            <a:ext cx="665759" cy="205873"/>
          </a:xfrm>
          <a:prstGeom prst="rect">
            <a:avLst/>
          </a:prstGeom>
        </p:spPr>
      </p:pic>
    </p:spTree>
    <p:extLst>
      <p:ext uri="{BB962C8B-B14F-4D97-AF65-F5344CB8AC3E}">
        <p14:creationId xmlns:p14="http://schemas.microsoft.com/office/powerpoint/2010/main" val="4258048068"/>
      </p:ext>
    </p:extLst>
  </p:cSld>
  <p:clrMapOvr>
    <a:overrideClrMapping bg1="lt1" tx1="dk1" bg2="lt2" tx2="dk2" accent1="accent1" accent2="accent2" accent3="accent3" accent4="accent4" accent5="accent5" accent6="accent6" hlink="hlink" folHlink="folHlink"/>
  </p:clrMapOvr>
  <p:transition spd="slow">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334" y="252463"/>
            <a:ext cx="8600733" cy="3405138"/>
          </a:xfrm>
        </p:spPr>
        <p:txBody>
          <a:bodyPr>
            <a:normAutofit/>
          </a:bodyPr>
          <a:lstStyle/>
          <a:p>
            <a:pPr marL="0" indent="0" algn="just">
              <a:buNone/>
            </a:pPr>
            <a:r>
              <a:rPr lang="fa-IR" sz="2400" b="1" dirty="0">
                <a:solidFill>
                  <a:srgbClr val="FF0000"/>
                </a:solidFill>
                <a:latin typeface="Arabic Typesetting" panose="03020402040406030203" pitchFamily="66" charset="-78"/>
                <a:cs typeface="B Nazanin" panose="00000400000000000000" pitchFamily="2" charset="-78"/>
              </a:rPr>
              <a:t>کارکلاسی</a:t>
            </a:r>
          </a:p>
          <a:p>
            <a:pPr marL="0" indent="0" algn="just">
              <a:buNone/>
            </a:pPr>
            <a:r>
              <a:rPr lang="fa-IR" sz="2400" dirty="0">
                <a:solidFill>
                  <a:schemeClr val="tx1"/>
                </a:solidFill>
                <a:latin typeface="Arabic Typesetting" panose="03020402040406030203" pitchFamily="66" charset="-78"/>
                <a:cs typeface="B Nazanin" panose="00000400000000000000" pitchFamily="2" charset="-78"/>
              </a:rPr>
              <a:t>در گروه خود، ساز و کار حرکتی گیره رومیزی یا گیره دستی کارگاه را بررسی و اجزای آن ها را فهرست کنید و مشخص کنیدکه جزء کدام دسته از ساز و کارهای حرکتی می باشد. </a:t>
            </a:r>
          </a:p>
          <a:p>
            <a:pPr marL="0" indent="0" algn="just">
              <a:buNone/>
            </a:pPr>
            <a:endParaRPr lang="fa-IR" sz="2800" b="1" dirty="0">
              <a:solidFill>
                <a:schemeClr val="tx1"/>
              </a:solidFill>
              <a:latin typeface="Arabic Typesetting" panose="03020402040406030203" pitchFamily="66" charset="-78"/>
              <a:cs typeface="B Nazanin" panose="00000400000000000000" pitchFamily="2" charset="-78"/>
            </a:endParaRPr>
          </a:p>
          <a:p>
            <a:pPr marL="0" indent="0" algn="just">
              <a:buNone/>
            </a:pPr>
            <a:endParaRPr lang="fa-IR" sz="2800" b="1" dirty="0">
              <a:solidFill>
                <a:schemeClr val="tx1"/>
              </a:solidFill>
              <a:latin typeface="Arabic Typesetting" panose="03020402040406030203" pitchFamily="66" charset="-78"/>
              <a:cs typeface="B Nazanin" panose="00000400000000000000" pitchFamily="2" charset="-78"/>
            </a:endParaRPr>
          </a:p>
          <a:p>
            <a:pPr marL="0" indent="0" algn="just">
              <a:buNone/>
            </a:pPr>
            <a:r>
              <a:rPr lang="fa-IR" sz="2800" b="1" dirty="0">
                <a:solidFill>
                  <a:schemeClr val="tx1"/>
                </a:solidFill>
                <a:latin typeface="Arabic Typesetting" panose="03020402040406030203" pitchFamily="66" charset="-78"/>
                <a:cs typeface="B Nazanin" panose="00000400000000000000" pitchFamily="2" charset="-78"/>
              </a:rPr>
              <a:t>جواب</a:t>
            </a:r>
          </a:p>
          <a:p>
            <a:pPr marL="0" indent="0" algn="just">
              <a:buNone/>
            </a:pPr>
            <a:endParaRPr lang="fa-IR" sz="2400" dirty="0">
              <a:solidFill>
                <a:schemeClr val="tx1"/>
              </a:solidFill>
              <a:latin typeface="Arabic Typesetting" panose="03020402040406030203" pitchFamily="66" charset="-78"/>
              <a:cs typeface="B Nazanin" panose="00000400000000000000" pitchFamily="2" charset="-78"/>
            </a:endParaRPr>
          </a:p>
        </p:txBody>
      </p:sp>
      <p:pic>
        <p:nvPicPr>
          <p:cNvPr id="5" name="Picture 4"/>
          <p:cNvPicPr>
            <a:picLocks noChangeAspect="1"/>
          </p:cNvPicPr>
          <p:nvPr/>
        </p:nvPicPr>
        <p:blipFill>
          <a:blip r:embed="rId3"/>
          <a:stretch>
            <a:fillRect/>
          </a:stretch>
        </p:blipFill>
        <p:spPr>
          <a:xfrm>
            <a:off x="412123" y="1737314"/>
            <a:ext cx="6418968" cy="2177864"/>
          </a:xfrm>
          <a:prstGeom prst="rect">
            <a:avLst/>
          </a:prstGeom>
        </p:spPr>
      </p:pic>
      <p:sp>
        <p:nvSpPr>
          <p:cNvPr id="2" name="Rectangle 1"/>
          <p:cNvSpPr/>
          <p:nvPr/>
        </p:nvSpPr>
        <p:spPr>
          <a:xfrm>
            <a:off x="283334" y="4362970"/>
            <a:ext cx="8600733" cy="1200329"/>
          </a:xfrm>
          <a:prstGeom prst="rect">
            <a:avLst/>
          </a:prstGeom>
        </p:spPr>
        <p:txBody>
          <a:bodyPr wrap="square">
            <a:spAutoFit/>
          </a:bodyPr>
          <a:lstStyle/>
          <a:p>
            <a:pPr algn="just" rtl="1"/>
            <a:r>
              <a:rPr lang="fa-IR" sz="2400" dirty="0">
                <a:latin typeface="tahoma" panose="020B0604030504040204" pitchFamily="34" charset="0"/>
                <a:cs typeface="B Nazanin" panose="00000400000000000000" pitchFamily="2" charset="-78"/>
              </a:rPr>
              <a:t>در این نوع گیره ها با دوران یک دسته پیچ استوانه ای در داخل مهره چرخیده و باعث می شود که فک ها به جلو و عقب بروند.</a:t>
            </a:r>
          </a:p>
          <a:p>
            <a:pPr algn="just" rtl="1"/>
            <a:r>
              <a:rPr lang="fa-IR" sz="2400" dirty="0">
                <a:latin typeface="tahoma" panose="020B0604030504040204" pitchFamily="34" charset="0"/>
                <a:cs typeface="B Nazanin" panose="00000400000000000000" pitchFamily="2" charset="-78"/>
              </a:rPr>
              <a:t>پس نوع سازوکار در این گیره ها از نوع </a:t>
            </a:r>
            <a:r>
              <a:rPr lang="fa-IR" sz="2400" dirty="0">
                <a:solidFill>
                  <a:srgbClr val="FF0000"/>
                </a:solidFill>
                <a:latin typeface="tahoma" panose="020B0604030504040204" pitchFamily="34" charset="0"/>
                <a:cs typeface="B Nazanin" panose="00000400000000000000" pitchFamily="2" charset="-78"/>
              </a:rPr>
              <a:t>پیچ حرکتی</a:t>
            </a:r>
            <a:r>
              <a:rPr lang="fa-IR" sz="2400" dirty="0">
                <a:latin typeface="tahoma" panose="020B0604030504040204" pitchFamily="34" charset="0"/>
                <a:cs typeface="B Nazanin" panose="00000400000000000000" pitchFamily="2" charset="-78"/>
              </a:rPr>
              <a:t> است.</a:t>
            </a:r>
            <a:endParaRPr lang="fa-IR" sz="2400" dirty="0">
              <a:cs typeface="B Nazanin" panose="00000400000000000000" pitchFamily="2" charset="-78"/>
            </a:endParaRPr>
          </a:p>
        </p:txBody>
      </p:sp>
      <p:pic>
        <p:nvPicPr>
          <p:cNvPr id="6" name="Picture 5">
            <a:extLst>
              <a:ext uri="{FF2B5EF4-FFF2-40B4-BE49-F238E27FC236}">
                <a16:creationId xmlns:a16="http://schemas.microsoft.com/office/drawing/2014/main" id="{E7086C6D-B05E-490D-6D3A-9B13C8E4B0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335" y="6423627"/>
            <a:ext cx="665759" cy="205873"/>
          </a:xfrm>
          <a:prstGeom prst="rect">
            <a:avLst/>
          </a:prstGeom>
        </p:spPr>
      </p:pic>
    </p:spTree>
    <p:extLst>
      <p:ext uri="{BB962C8B-B14F-4D97-AF65-F5344CB8AC3E}">
        <p14:creationId xmlns:p14="http://schemas.microsoft.com/office/powerpoint/2010/main" val="4077085319"/>
      </p:ext>
    </p:extLst>
  </p:cSld>
  <p:clrMapOvr>
    <a:overrideClrMapping bg1="lt1" tx1="dk1" bg2="lt2" tx2="dk2" accent1="accent1" accent2="accent2" accent3="accent3" accent4="accent4" accent5="accent5" accent6="accent6" hlink="hlink" folHlink="folHlink"/>
  </p:clrMapOvr>
  <p:transition spd="slow">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232480" y="773708"/>
            <a:ext cx="8705458" cy="2677656"/>
          </a:xfrm>
          <a:prstGeom prst="rect">
            <a:avLst/>
          </a:prstGeom>
        </p:spPr>
        <p:txBody>
          <a:bodyPr wrap="square">
            <a:spAutoFit/>
          </a:bodyPr>
          <a:lstStyle/>
          <a:p>
            <a:pPr algn="just" rtl="1"/>
            <a:r>
              <a:rPr lang="fa-IR" sz="2400" b="1" dirty="0">
                <a:solidFill>
                  <a:srgbClr val="FF0000"/>
                </a:solidFill>
                <a:latin typeface="Arabic Typesetting" panose="03020402040406030203" pitchFamily="66" charset="-78"/>
                <a:cs typeface="B Nazanin" panose="00000400000000000000" pitchFamily="2" charset="-78"/>
              </a:rPr>
              <a:t>کار غیر کلاسی نیمه تجویزی</a:t>
            </a:r>
          </a:p>
          <a:p>
            <a:pPr algn="just" rtl="1"/>
            <a:endParaRPr lang="fa-IR" sz="2400" dirty="0">
              <a:latin typeface="Arabic Typesetting" panose="03020402040406030203" pitchFamily="66" charset="-78"/>
              <a:cs typeface="B Nazanin" panose="00000400000000000000" pitchFamily="2" charset="-78"/>
            </a:endParaRPr>
          </a:p>
          <a:p>
            <a:pPr algn="just" rtl="1"/>
            <a:r>
              <a:rPr lang="fa-IR" sz="2400" dirty="0">
                <a:latin typeface="Arabic Typesetting" panose="03020402040406030203" pitchFamily="66" charset="-78"/>
                <a:cs typeface="B Nazanin" panose="00000400000000000000" pitchFamily="2" charset="-78"/>
              </a:rPr>
              <a:t>سازوکارهای حرکتی موجود در ماشین دوخت (چرخ خیاطی) را بررسی و اجزاء آن را فهرست کنید و بگویید که جزء کدام دسته از ساز و کارهای حرکتی می باشند. گزارشی به همراه تصاویر این اجزاء در کلاس ارائه دهید. </a:t>
            </a:r>
          </a:p>
          <a:p>
            <a:pPr algn="just" rtl="1"/>
            <a:endParaRPr lang="fa-IR" sz="2400" dirty="0">
              <a:latin typeface="Arabic Typesetting" panose="03020402040406030203" pitchFamily="66" charset="-78"/>
              <a:cs typeface="B Nazanin" panose="00000400000000000000" pitchFamily="2" charset="-78"/>
            </a:endParaRPr>
          </a:p>
          <a:p>
            <a:pPr algn="just" rtl="1"/>
            <a:r>
              <a:rPr lang="fa-IR" sz="2400" dirty="0">
                <a:latin typeface="Arabic Typesetting" panose="03020402040406030203" pitchFamily="66" charset="-78"/>
                <a:cs typeface="B Nazanin" panose="00000400000000000000" pitchFamily="2" charset="-78"/>
              </a:rPr>
              <a:t>در شکل تصاویر برخی از ساز و کارهای حرکتی ماشین دوخت آورده شده است.</a:t>
            </a:r>
            <a:endParaRPr lang="en-US" sz="2400" dirty="0">
              <a:latin typeface="Arabic Typesetting" panose="03020402040406030203" pitchFamily="66" charset="-78"/>
              <a:cs typeface="B Nazanin" panose="00000400000000000000" pitchFamily="2" charset="-78"/>
            </a:endParaRPr>
          </a:p>
        </p:txBody>
      </p:sp>
      <p:pic>
        <p:nvPicPr>
          <p:cNvPr id="2" name="Picture 1"/>
          <p:cNvPicPr>
            <a:picLocks noChangeAspect="1"/>
          </p:cNvPicPr>
          <p:nvPr/>
        </p:nvPicPr>
        <p:blipFill>
          <a:blip r:embed="rId3"/>
          <a:stretch>
            <a:fillRect/>
          </a:stretch>
        </p:blipFill>
        <p:spPr>
          <a:xfrm>
            <a:off x="209897" y="3849380"/>
            <a:ext cx="8728042" cy="2242327"/>
          </a:xfrm>
          <a:prstGeom prst="rect">
            <a:avLst/>
          </a:prstGeom>
        </p:spPr>
      </p:pic>
    </p:spTree>
    <p:extLst>
      <p:ext uri="{BB962C8B-B14F-4D97-AF65-F5344CB8AC3E}">
        <p14:creationId xmlns:p14="http://schemas.microsoft.com/office/powerpoint/2010/main" val="1629475295"/>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6" name="Rectangle 5"/>
          <p:cNvSpPr/>
          <p:nvPr/>
        </p:nvSpPr>
        <p:spPr>
          <a:xfrm>
            <a:off x="193183" y="246864"/>
            <a:ext cx="8740813" cy="1631216"/>
          </a:xfrm>
          <a:prstGeom prst="rect">
            <a:avLst/>
          </a:prstGeom>
        </p:spPr>
        <p:txBody>
          <a:bodyPr wrap="square">
            <a:spAutoFit/>
          </a:bodyPr>
          <a:lstStyle/>
          <a:p>
            <a:pPr algn="r"/>
            <a:r>
              <a:rPr lang="fa-IR" sz="2400" b="1" dirty="0">
                <a:solidFill>
                  <a:srgbClr val="FF0000"/>
                </a:solidFill>
                <a:latin typeface="Arabic Typesetting" panose="03020402040406030203" pitchFamily="66" charset="-78"/>
                <a:cs typeface="B Nazanin" panose="00000400000000000000" pitchFamily="2" charset="-78"/>
              </a:rPr>
              <a:t>کارکلاسی</a:t>
            </a:r>
            <a:endParaRPr lang="fa-IR" sz="2400" dirty="0">
              <a:latin typeface="Arabic Typesetting" panose="03020402040406030203" pitchFamily="66" charset="-78"/>
              <a:cs typeface="B Nazanin" panose="00000400000000000000" pitchFamily="2" charset="-78"/>
            </a:endParaRPr>
          </a:p>
          <a:p>
            <a:pPr algn="r"/>
            <a:r>
              <a:rPr lang="fa-IR" sz="2400" dirty="0">
                <a:latin typeface="Arabic Typesetting" panose="03020402040406030203" pitchFamily="66" charset="-78"/>
                <a:cs typeface="B Nazanin" panose="00000400000000000000" pitchFamily="2" charset="-78"/>
              </a:rPr>
              <a:t>در گروه خود، با توجه به کارهای کلاسی انجام شده، جدول را تکمیل کنید.</a:t>
            </a:r>
          </a:p>
          <a:p>
            <a:pPr algn="r"/>
            <a:r>
              <a:rPr lang="fa-IR" sz="2400" dirty="0">
                <a:latin typeface="Arabic Typesetting" panose="03020402040406030203" pitchFamily="66" charset="-78"/>
                <a:cs typeface="B Nazanin" panose="00000400000000000000" pitchFamily="2" charset="-78"/>
              </a:rPr>
              <a:t>جدول مثا ل هایی از ساز و کارهای حرکتی به کار رفته در سیستم ها و کاربرد آن ها</a:t>
            </a:r>
          </a:p>
          <a:p>
            <a:pPr algn="r"/>
            <a:r>
              <a:rPr lang="fa-IR" sz="2800" dirty="0">
                <a:solidFill>
                  <a:srgbClr val="FF0000"/>
                </a:solidFill>
                <a:latin typeface="Arabic Typesetting" panose="03020402040406030203" pitchFamily="66" charset="-78"/>
                <a:cs typeface="B Nazanin" panose="00000400000000000000" pitchFamily="2" charset="-78"/>
              </a:rPr>
              <a:t>جواب</a:t>
            </a:r>
            <a:endParaRPr lang="fa-IR" sz="2400" dirty="0">
              <a:solidFill>
                <a:srgbClr val="FF0000"/>
              </a:solidFill>
              <a:latin typeface="Arabic Typesetting" panose="03020402040406030203" pitchFamily="66" charset="-78"/>
              <a:cs typeface="B Nazanin" panose="00000400000000000000" pitchFamily="2" charset="-78"/>
            </a:endParaRPr>
          </a:p>
        </p:txBody>
      </p:sp>
      <p:sp>
        <p:nvSpPr>
          <p:cNvPr id="5" name="Rectangle 4"/>
          <p:cNvSpPr/>
          <p:nvPr/>
        </p:nvSpPr>
        <p:spPr>
          <a:xfrm>
            <a:off x="6896259" y="6059301"/>
            <a:ext cx="2037737" cy="523220"/>
          </a:xfrm>
          <a:prstGeom prst="rect">
            <a:avLst/>
          </a:prstGeom>
        </p:spPr>
        <p:txBody>
          <a:bodyPr wrap="none">
            <a:spAutoFit/>
          </a:bodyPr>
          <a:lstStyle/>
          <a:p>
            <a:pPr algn="just"/>
            <a:r>
              <a:rPr lang="fa-IR" sz="2800" b="1" dirty="0">
                <a:latin typeface="Arabic Typesetting" panose="03020402040406030203" pitchFamily="66" charset="-78"/>
                <a:cs typeface="B Nazanin" panose="00000400000000000000" pitchFamily="2" charset="-78"/>
                <a:hlinkClick r:id="rId3"/>
              </a:rPr>
              <a:t>جواب در سایت</a:t>
            </a:r>
            <a:endParaRPr lang="fa-IR" sz="2800" b="1" dirty="0">
              <a:latin typeface="Arabic Typesetting" panose="03020402040406030203" pitchFamily="66" charset="-78"/>
              <a:cs typeface="B Nazanin" panose="00000400000000000000" pitchFamily="2" charset="-78"/>
            </a:endParaRPr>
          </a:p>
        </p:txBody>
      </p:sp>
      <p:pic>
        <p:nvPicPr>
          <p:cNvPr id="2050" name="Picture 2" descr="کارکلاسی صفحه 30 کاروفناوری نهم کاربرد چند سازوکار حرکتی"/>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183" y="1983346"/>
            <a:ext cx="8740813" cy="4075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569439"/>
      </p:ext>
    </p:extLst>
  </p:cSld>
  <p:clrMapOvr>
    <a:overrideClrMapping bg1="lt1" tx1="dk1" bg2="lt2" tx2="dk2" accent1="accent1" accent2="accent2" accent3="accent3" accent4="accent4" accent5="accent5" accent6="accent6" hlink="hlink" folHlink="folHlink"/>
  </p:clrMapOvr>
  <p:transition spd="slow">
    <p:random/>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576" y="665398"/>
            <a:ext cx="8577331" cy="1826006"/>
          </a:xfrm>
        </p:spPr>
        <p:txBody>
          <a:bodyPr>
            <a:noAutofit/>
          </a:bodyPr>
          <a:lstStyle/>
          <a:p>
            <a:pPr marL="0" indent="0" algn="just">
              <a:buNone/>
            </a:pPr>
            <a:r>
              <a:rPr lang="fa-IR" sz="2400" dirty="0">
                <a:solidFill>
                  <a:schemeClr val="tx1"/>
                </a:solidFill>
                <a:latin typeface="Arabic Typesetting" panose="03020402040406030203" pitchFamily="66" charset="-78"/>
                <a:cs typeface="B Nazanin" panose="00000400000000000000" pitchFamily="2" charset="-78"/>
              </a:rPr>
              <a:t>جرثقیل، ابداعی منتسب به ابن سینا که ترکیبی از چرخ دنده، پیچ دنده و قرقره های ثابت و متحرک است، همچنین مبتنی برقوانین مکانیکِ حاکم بر اهرم ها و چرخ دنده ها بوده، به گونه ای که با نیروی معادل ده من، باری به وزن ده هزار من را بلند می کرد. </a:t>
            </a:r>
          </a:p>
          <a:p>
            <a:pPr marL="0" indent="0" algn="just">
              <a:buNone/>
            </a:pPr>
            <a:r>
              <a:rPr lang="fa-IR" sz="2400" dirty="0">
                <a:solidFill>
                  <a:schemeClr val="tx1"/>
                </a:solidFill>
                <a:latin typeface="Arabic Typesetting" panose="03020402040406030203" pitchFamily="66" charset="-78"/>
                <a:cs typeface="B Nazanin" panose="00000400000000000000" pitchFamily="2" charset="-78"/>
              </a:rPr>
              <a:t>در شکل دو نمونه از جرثقیل های طراحی شده در کتاب معیار العقولِ ابن سینا آورده شده است.</a:t>
            </a:r>
          </a:p>
        </p:txBody>
      </p:sp>
      <p:pic>
        <p:nvPicPr>
          <p:cNvPr id="4" name="Picture 3"/>
          <p:cNvPicPr>
            <a:picLocks noChangeAspect="1"/>
          </p:cNvPicPr>
          <p:nvPr/>
        </p:nvPicPr>
        <p:blipFill>
          <a:blip r:embed="rId3"/>
          <a:stretch>
            <a:fillRect/>
          </a:stretch>
        </p:blipFill>
        <p:spPr>
          <a:xfrm>
            <a:off x="394931" y="2326170"/>
            <a:ext cx="7113451" cy="4181827"/>
          </a:xfrm>
          <a:prstGeom prst="rect">
            <a:avLst/>
          </a:prstGeom>
        </p:spPr>
      </p:pic>
    </p:spTree>
    <p:extLst>
      <p:ext uri="{BB962C8B-B14F-4D97-AF65-F5344CB8AC3E}">
        <p14:creationId xmlns:p14="http://schemas.microsoft.com/office/powerpoint/2010/main" val="145763"/>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80">
                                          <p:stCondLst>
                                            <p:cond delay="0"/>
                                          </p:stCondLst>
                                        </p:cTn>
                                        <p:tgtEl>
                                          <p:spTgt spid="3">
                                            <p:txEl>
                                              <p:pRg st="1" end="1"/>
                                            </p:txEl>
                                          </p:spTgt>
                                        </p:tgtEl>
                                      </p:cBhvr>
                                    </p:animEffect>
                                    <p:anim calcmode="lin" valueType="num">
                                      <p:cBhvr>
                                        <p:cTn id="2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1" end="1"/>
                                            </p:txEl>
                                          </p:spTgt>
                                        </p:tgtEl>
                                      </p:cBhvr>
                                      <p:to x="100000" y="60000"/>
                                    </p:animScale>
                                    <p:animScale>
                                      <p:cBhvr>
                                        <p:cTn id="31" dur="166" decel="50000">
                                          <p:stCondLst>
                                            <p:cond delay="676"/>
                                          </p:stCondLst>
                                        </p:cTn>
                                        <p:tgtEl>
                                          <p:spTgt spid="3">
                                            <p:txEl>
                                              <p:pRg st="1" end="1"/>
                                            </p:txEl>
                                          </p:spTgt>
                                        </p:tgtEl>
                                      </p:cBhvr>
                                      <p:to x="100000" y="100000"/>
                                    </p:animScale>
                                    <p:animScale>
                                      <p:cBhvr>
                                        <p:cTn id="32" dur="26">
                                          <p:stCondLst>
                                            <p:cond delay="1312"/>
                                          </p:stCondLst>
                                        </p:cTn>
                                        <p:tgtEl>
                                          <p:spTgt spid="3">
                                            <p:txEl>
                                              <p:pRg st="1" end="1"/>
                                            </p:txEl>
                                          </p:spTgt>
                                        </p:tgtEl>
                                      </p:cBhvr>
                                      <p:to x="100000" y="80000"/>
                                    </p:animScale>
                                    <p:animScale>
                                      <p:cBhvr>
                                        <p:cTn id="33" dur="166" decel="50000">
                                          <p:stCondLst>
                                            <p:cond delay="1338"/>
                                          </p:stCondLst>
                                        </p:cTn>
                                        <p:tgtEl>
                                          <p:spTgt spid="3">
                                            <p:txEl>
                                              <p:pRg st="1" end="1"/>
                                            </p:txEl>
                                          </p:spTgt>
                                        </p:tgtEl>
                                      </p:cBhvr>
                                      <p:to x="100000" y="100000"/>
                                    </p:animScale>
                                    <p:animScale>
                                      <p:cBhvr>
                                        <p:cTn id="34" dur="26">
                                          <p:stCondLst>
                                            <p:cond delay="1642"/>
                                          </p:stCondLst>
                                        </p:cTn>
                                        <p:tgtEl>
                                          <p:spTgt spid="3">
                                            <p:txEl>
                                              <p:pRg st="1" end="1"/>
                                            </p:txEl>
                                          </p:spTgt>
                                        </p:tgtEl>
                                      </p:cBhvr>
                                      <p:to x="100000" y="90000"/>
                                    </p:animScale>
                                    <p:animScale>
                                      <p:cBhvr>
                                        <p:cTn id="35" dur="166" decel="50000">
                                          <p:stCondLst>
                                            <p:cond delay="1668"/>
                                          </p:stCondLst>
                                        </p:cTn>
                                        <p:tgtEl>
                                          <p:spTgt spid="3">
                                            <p:txEl>
                                              <p:pRg st="1" end="1"/>
                                            </p:txEl>
                                          </p:spTgt>
                                        </p:tgtEl>
                                      </p:cBhvr>
                                      <p:to x="100000" y="100000"/>
                                    </p:animScale>
                                    <p:animScale>
                                      <p:cBhvr>
                                        <p:cTn id="36" dur="26">
                                          <p:stCondLst>
                                            <p:cond delay="1808"/>
                                          </p:stCondLst>
                                        </p:cTn>
                                        <p:tgtEl>
                                          <p:spTgt spid="3">
                                            <p:txEl>
                                              <p:pRg st="1" end="1"/>
                                            </p:txEl>
                                          </p:spTgt>
                                        </p:tgtEl>
                                      </p:cBhvr>
                                      <p:to x="100000" y="95000"/>
                                    </p:animScale>
                                    <p:animScale>
                                      <p:cBhvr>
                                        <p:cTn id="37" dur="166" decel="50000">
                                          <p:stCondLst>
                                            <p:cond delay="1834"/>
                                          </p:stCondLst>
                                        </p:cTn>
                                        <p:tgtEl>
                                          <p:spTgt spid="3">
                                            <p:txEl>
                                              <p:pRg st="1" end="1"/>
                                            </p:txEl>
                                          </p:spTgt>
                                        </p:tgtEl>
                                      </p:cBhvr>
                                      <p:to x="100000" y="100000"/>
                                    </p:animScale>
                                  </p:childTnLst>
                                </p:cTn>
                              </p:par>
                            </p:childTnLst>
                          </p:cTn>
                        </p:par>
                        <p:par>
                          <p:cTn id="38" fill="hold">
                            <p:stCondLst>
                              <p:cond delay="4000"/>
                            </p:stCondLst>
                            <p:childTnLst>
                              <p:par>
                                <p:cTn id="39" presetID="31"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1000" fill="hold"/>
                                        <p:tgtEl>
                                          <p:spTgt spid="4"/>
                                        </p:tgtEl>
                                        <p:attrNameLst>
                                          <p:attrName>ppt_w</p:attrName>
                                        </p:attrNameLst>
                                      </p:cBhvr>
                                      <p:tavLst>
                                        <p:tav tm="0">
                                          <p:val>
                                            <p:fltVal val="0"/>
                                          </p:val>
                                        </p:tav>
                                        <p:tav tm="100000">
                                          <p:val>
                                            <p:strVal val="#ppt_w"/>
                                          </p:val>
                                        </p:tav>
                                      </p:tavLst>
                                    </p:anim>
                                    <p:anim calcmode="lin" valueType="num">
                                      <p:cBhvr>
                                        <p:cTn id="42" dur="1000" fill="hold"/>
                                        <p:tgtEl>
                                          <p:spTgt spid="4"/>
                                        </p:tgtEl>
                                        <p:attrNameLst>
                                          <p:attrName>ppt_h</p:attrName>
                                        </p:attrNameLst>
                                      </p:cBhvr>
                                      <p:tavLst>
                                        <p:tav tm="0">
                                          <p:val>
                                            <p:fltVal val="0"/>
                                          </p:val>
                                        </p:tav>
                                        <p:tav tm="100000">
                                          <p:val>
                                            <p:strVal val="#ppt_h"/>
                                          </p:val>
                                        </p:tav>
                                      </p:tavLst>
                                    </p:anim>
                                    <p:anim calcmode="lin" valueType="num">
                                      <p:cBhvr>
                                        <p:cTn id="43" dur="1000" fill="hold"/>
                                        <p:tgtEl>
                                          <p:spTgt spid="4"/>
                                        </p:tgtEl>
                                        <p:attrNameLst>
                                          <p:attrName>style.rotation</p:attrName>
                                        </p:attrNameLst>
                                      </p:cBhvr>
                                      <p:tavLst>
                                        <p:tav tm="0">
                                          <p:val>
                                            <p:fltVal val="90"/>
                                          </p:val>
                                        </p:tav>
                                        <p:tav tm="100000">
                                          <p:val>
                                            <p:fltVal val="0"/>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280022" y="311233"/>
            <a:ext cx="8593522" cy="2000548"/>
          </a:xfrm>
          <a:prstGeom prst="rect">
            <a:avLst/>
          </a:prstGeom>
        </p:spPr>
        <p:txBody>
          <a:bodyPr wrap="square">
            <a:spAutoFit/>
          </a:bodyPr>
          <a:lstStyle/>
          <a:p>
            <a:pPr algn="r" rtl="1"/>
            <a:r>
              <a:rPr lang="fa-IR" sz="2400" b="1" dirty="0">
                <a:solidFill>
                  <a:srgbClr val="FF0000"/>
                </a:solidFill>
                <a:latin typeface="Arabic Typesetting" panose="03020402040406030203" pitchFamily="66" charset="-78"/>
                <a:cs typeface="B Nazanin" panose="00000400000000000000" pitchFamily="2" charset="-78"/>
              </a:rPr>
              <a:t>نرم افزار:</a:t>
            </a:r>
            <a:r>
              <a:rPr lang="en-US" sz="2000" b="1" dirty="0">
                <a:solidFill>
                  <a:srgbClr val="FF0000"/>
                </a:solidFill>
                <a:latin typeface="Arial" panose="020B0604020202020204" pitchFamily="34" charset="0"/>
                <a:cs typeface="Arial" panose="020B0604020202020204" pitchFamily="34" charset="0"/>
              </a:rPr>
              <a:t>Interactive Physics</a:t>
            </a:r>
            <a:r>
              <a:rPr lang="fa-IR" sz="2800" b="1" dirty="0">
                <a:solidFill>
                  <a:srgbClr val="FF0000"/>
                </a:solidFill>
                <a:latin typeface="Arabic Typesetting" panose="03020402040406030203" pitchFamily="66" charset="-78"/>
                <a:cs typeface="B Nazanin" panose="00000400000000000000" pitchFamily="2" charset="-78"/>
              </a:rPr>
              <a:t> </a:t>
            </a:r>
            <a:r>
              <a:rPr lang="fa-IR" sz="2400" b="1" dirty="0">
                <a:solidFill>
                  <a:srgbClr val="FF0000"/>
                </a:solidFill>
                <a:latin typeface="Arabic Typesetting" panose="03020402040406030203" pitchFamily="66" charset="-78"/>
                <a:cs typeface="B Nazanin" panose="00000400000000000000" pitchFamily="2" charset="-78"/>
              </a:rPr>
              <a:t>نیمه تجویزی</a:t>
            </a:r>
          </a:p>
          <a:p>
            <a:pPr algn="just" rtl="1"/>
            <a:r>
              <a:rPr lang="fa-IR" sz="2400" dirty="0">
                <a:latin typeface="Arabic Typesetting" panose="03020402040406030203" pitchFamily="66" charset="-78"/>
                <a:cs typeface="B Nazanin" panose="00000400000000000000" pitchFamily="2" charset="-78"/>
              </a:rPr>
              <a:t>یک نرم افزار ساده برای شبیه سازی است. در این نرم افزار می توانید حرکات ساز و کارهای حرکتی را قبل از ساخت، شبیه سازی کنید. حرکت ساز و کارهای حرکتی را ببینید و طراحی خود را بهینه سازی کنید.در شکل 10 - 3 محیط این نرم افزار نشان داده شده است.</a:t>
            </a:r>
          </a:p>
          <a:p>
            <a:pPr algn="just" rtl="1"/>
            <a:endParaRPr lang="fa-IR" sz="2400" dirty="0">
              <a:latin typeface="Arabic Typesetting" panose="03020402040406030203" pitchFamily="66" charset="-78"/>
              <a:cs typeface="B Nazanin" panose="00000400000000000000" pitchFamily="2" charset="-78"/>
            </a:endParaRPr>
          </a:p>
        </p:txBody>
      </p:sp>
      <p:pic>
        <p:nvPicPr>
          <p:cNvPr id="2" name="Picture 1"/>
          <p:cNvPicPr>
            <a:picLocks noChangeAspect="1"/>
          </p:cNvPicPr>
          <p:nvPr/>
        </p:nvPicPr>
        <p:blipFill>
          <a:blip r:embed="rId3"/>
          <a:stretch>
            <a:fillRect/>
          </a:stretch>
        </p:blipFill>
        <p:spPr>
          <a:xfrm>
            <a:off x="241385" y="3197731"/>
            <a:ext cx="3905612" cy="3314346"/>
          </a:xfrm>
          <a:prstGeom prst="rect">
            <a:avLst/>
          </a:prstGeom>
        </p:spPr>
      </p:pic>
      <p:sp>
        <p:nvSpPr>
          <p:cNvPr id="3" name="Rectangle 2"/>
          <p:cNvSpPr/>
          <p:nvPr/>
        </p:nvSpPr>
        <p:spPr>
          <a:xfrm>
            <a:off x="4146997" y="3197731"/>
            <a:ext cx="4778062" cy="1200329"/>
          </a:xfrm>
          <a:prstGeom prst="rect">
            <a:avLst/>
          </a:prstGeom>
        </p:spPr>
        <p:txBody>
          <a:bodyPr wrap="square">
            <a:spAutoFit/>
          </a:bodyPr>
          <a:lstStyle/>
          <a:p>
            <a:pPr algn="just" rtl="1"/>
            <a:r>
              <a:rPr lang="fa-IR" sz="2400" dirty="0">
                <a:latin typeface="AmuzehNewNormalPS"/>
                <a:cs typeface="B Nazanin" panose="00000400000000000000" pitchFamily="2" charset="-78"/>
              </a:rPr>
              <a:t>نرم افزار پیشرفته تر از این نرم افزار برای طراحی سازوکارهای حرکتی </a:t>
            </a:r>
            <a:r>
              <a:rPr lang="en-US" sz="2000" dirty="0">
                <a:solidFill>
                  <a:srgbClr val="FF0000"/>
                </a:solidFill>
                <a:latin typeface="Arial" panose="020B0604020202020204" pitchFamily="34" charset="0"/>
                <a:cs typeface="B Nazanin" panose="00000400000000000000" pitchFamily="2" charset="-78"/>
              </a:rPr>
              <a:t>Working Model</a:t>
            </a:r>
            <a:r>
              <a:rPr lang="fa-IR" sz="2000" dirty="0">
                <a:solidFill>
                  <a:srgbClr val="FF0000"/>
                </a:solidFill>
                <a:latin typeface="Arial" panose="020B0604020202020204" pitchFamily="34" charset="0"/>
                <a:cs typeface="B Nazanin" panose="00000400000000000000" pitchFamily="2" charset="-78"/>
              </a:rPr>
              <a:t> </a:t>
            </a:r>
            <a:r>
              <a:rPr lang="fa-IR" sz="2400" dirty="0">
                <a:latin typeface="AmuzehNewNormalPS"/>
                <a:cs typeface="B Nazanin" panose="00000400000000000000" pitchFamily="2" charset="-78"/>
              </a:rPr>
              <a:t>است. </a:t>
            </a:r>
          </a:p>
          <a:p>
            <a:pPr algn="just" rtl="1"/>
            <a:endParaRPr lang="fa-IR" sz="2400" dirty="0">
              <a:latin typeface="AmuzehNewNormalPS"/>
              <a:cs typeface="B Nazanin" panose="00000400000000000000" pitchFamily="2" charset="-78"/>
            </a:endParaRPr>
          </a:p>
        </p:txBody>
      </p:sp>
    </p:spTree>
    <p:extLst>
      <p:ext uri="{BB962C8B-B14F-4D97-AF65-F5344CB8AC3E}">
        <p14:creationId xmlns:p14="http://schemas.microsoft.com/office/powerpoint/2010/main" val="3962385726"/>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p:stCondLst>
                              <p:cond delay="1500"/>
                            </p:stCondLst>
                            <p:childTnLst>
                              <p:par>
                                <p:cTn id="18" presetID="26"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80">
                                          <p:stCondLst>
                                            <p:cond delay="0"/>
                                          </p:stCondLst>
                                        </p:cTn>
                                        <p:tgtEl>
                                          <p:spTgt spid="2"/>
                                        </p:tgtEl>
                                      </p:cBhvr>
                                    </p:animEffect>
                                    <p:anim calcmode="lin" valueType="num">
                                      <p:cBhvr>
                                        <p:cTn id="21"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6" dur="26">
                                          <p:stCondLst>
                                            <p:cond delay="650"/>
                                          </p:stCondLst>
                                        </p:cTn>
                                        <p:tgtEl>
                                          <p:spTgt spid="2"/>
                                        </p:tgtEl>
                                      </p:cBhvr>
                                      <p:to x="100000" y="60000"/>
                                    </p:animScale>
                                    <p:animScale>
                                      <p:cBhvr>
                                        <p:cTn id="27" dur="166" decel="50000">
                                          <p:stCondLst>
                                            <p:cond delay="676"/>
                                          </p:stCondLst>
                                        </p:cTn>
                                        <p:tgtEl>
                                          <p:spTgt spid="2"/>
                                        </p:tgtEl>
                                      </p:cBhvr>
                                      <p:to x="100000" y="100000"/>
                                    </p:animScale>
                                    <p:animScale>
                                      <p:cBhvr>
                                        <p:cTn id="28" dur="26">
                                          <p:stCondLst>
                                            <p:cond delay="1312"/>
                                          </p:stCondLst>
                                        </p:cTn>
                                        <p:tgtEl>
                                          <p:spTgt spid="2"/>
                                        </p:tgtEl>
                                      </p:cBhvr>
                                      <p:to x="100000" y="80000"/>
                                    </p:animScale>
                                    <p:animScale>
                                      <p:cBhvr>
                                        <p:cTn id="29" dur="166" decel="50000">
                                          <p:stCondLst>
                                            <p:cond delay="1338"/>
                                          </p:stCondLst>
                                        </p:cTn>
                                        <p:tgtEl>
                                          <p:spTgt spid="2"/>
                                        </p:tgtEl>
                                      </p:cBhvr>
                                      <p:to x="100000" y="100000"/>
                                    </p:animScale>
                                    <p:animScale>
                                      <p:cBhvr>
                                        <p:cTn id="30" dur="26">
                                          <p:stCondLst>
                                            <p:cond delay="1642"/>
                                          </p:stCondLst>
                                        </p:cTn>
                                        <p:tgtEl>
                                          <p:spTgt spid="2"/>
                                        </p:tgtEl>
                                      </p:cBhvr>
                                      <p:to x="100000" y="90000"/>
                                    </p:animScale>
                                    <p:animScale>
                                      <p:cBhvr>
                                        <p:cTn id="31" dur="166" decel="50000">
                                          <p:stCondLst>
                                            <p:cond delay="1668"/>
                                          </p:stCondLst>
                                        </p:cTn>
                                        <p:tgtEl>
                                          <p:spTgt spid="2"/>
                                        </p:tgtEl>
                                      </p:cBhvr>
                                      <p:to x="100000" y="100000"/>
                                    </p:animScale>
                                    <p:animScale>
                                      <p:cBhvr>
                                        <p:cTn id="32" dur="26">
                                          <p:stCondLst>
                                            <p:cond delay="1808"/>
                                          </p:stCondLst>
                                        </p:cTn>
                                        <p:tgtEl>
                                          <p:spTgt spid="2"/>
                                        </p:tgtEl>
                                      </p:cBhvr>
                                      <p:to x="100000" y="95000"/>
                                    </p:animScale>
                                    <p:animScale>
                                      <p:cBhvr>
                                        <p:cTn id="33"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263307" y="404979"/>
            <a:ext cx="8584479" cy="4154984"/>
          </a:xfrm>
          <a:prstGeom prst="rect">
            <a:avLst/>
          </a:prstGeom>
        </p:spPr>
        <p:txBody>
          <a:bodyPr wrap="square">
            <a:spAutoFit/>
          </a:bodyPr>
          <a:lstStyle/>
          <a:p>
            <a:pPr algn="just" rtl="1"/>
            <a:r>
              <a:rPr lang="fa-IR" sz="2400" b="1" dirty="0">
                <a:solidFill>
                  <a:srgbClr val="FF0000"/>
                </a:solidFill>
                <a:latin typeface="Arabic Typesetting" panose="03020402040406030203" pitchFamily="66" charset="-78"/>
                <a:ea typeface="+mj-ea"/>
                <a:cs typeface="B Nazanin" panose="00000400000000000000" pitchFamily="2" charset="-78"/>
              </a:rPr>
              <a:t>کار کلاسی نیمه تجویزی</a:t>
            </a:r>
          </a:p>
          <a:p>
            <a:pPr algn="just" rtl="1"/>
            <a:endParaRPr lang="fa-IR" sz="2400" dirty="0">
              <a:latin typeface="Arabic Typesetting" panose="03020402040406030203" pitchFamily="66" charset="-78"/>
              <a:ea typeface="+mj-ea"/>
              <a:cs typeface="B Nazanin" panose="00000400000000000000" pitchFamily="2" charset="-78"/>
            </a:endParaRPr>
          </a:p>
          <a:p>
            <a:pPr algn="just" rtl="1"/>
            <a:r>
              <a:rPr lang="fa-IR" sz="2400" dirty="0">
                <a:latin typeface="Arabic Typesetting" panose="03020402040406030203" pitchFamily="66" charset="-78"/>
                <a:cs typeface="B Nazanin" panose="00000400000000000000" pitchFamily="2" charset="-78"/>
              </a:rPr>
              <a:t>پروژه ای را برای طراحی و ساخت در این پودمان انتخاب کنید، </a:t>
            </a:r>
          </a:p>
          <a:p>
            <a:pPr algn="just" rtl="1"/>
            <a:r>
              <a:rPr lang="fa-IR" sz="2400" dirty="0">
                <a:latin typeface="Arabic Typesetting" panose="03020402040406030203" pitchFamily="66" charset="-78"/>
                <a:cs typeface="B Nazanin" panose="00000400000000000000" pitchFamily="2" charset="-78"/>
              </a:rPr>
              <a:t>ابتدا در نرم افزار </a:t>
            </a:r>
            <a:r>
              <a:rPr lang="en-US" sz="2000" dirty="0">
                <a:solidFill>
                  <a:srgbClr val="FF0000"/>
                </a:solidFill>
                <a:latin typeface="Arial" panose="020B0604020202020204" pitchFamily="34" charset="0"/>
                <a:cs typeface="Arial" panose="020B0604020202020204" pitchFamily="34" charset="0"/>
              </a:rPr>
              <a:t>Interactive Physics </a:t>
            </a:r>
            <a:r>
              <a:rPr lang="fa-IR" sz="2000" dirty="0">
                <a:solidFill>
                  <a:srgbClr val="FF0000"/>
                </a:solidFill>
                <a:latin typeface="Arial" panose="020B0604020202020204" pitchFamily="34" charset="0"/>
                <a:cs typeface="Arial" panose="020B0604020202020204" pitchFamily="34" charset="0"/>
              </a:rPr>
              <a:t> </a:t>
            </a:r>
            <a:r>
              <a:rPr lang="fa-IR" sz="2400" dirty="0">
                <a:latin typeface="Arabic Typesetting" panose="03020402040406030203" pitchFamily="66" charset="-78"/>
                <a:ea typeface="+mj-ea"/>
                <a:cs typeface="B Nazanin" panose="00000400000000000000" pitchFamily="2" charset="-78"/>
              </a:rPr>
              <a:t>یا نرم افزاری مشابه شبیه سازی کنید و سپس به ساخت آن اقدام کنید. همچنین می توانید برخی از ساز و کارهای حرکتی معرفی شده در این پودمان را در این نرم افزار شبیه سازی کنید.</a:t>
            </a:r>
          </a:p>
          <a:p>
            <a:pPr algn="just" rtl="1"/>
            <a:endParaRPr lang="fa-IR" sz="2400" dirty="0">
              <a:latin typeface="Arabic Typesetting" panose="03020402040406030203" pitchFamily="66" charset="-78"/>
              <a:ea typeface="+mj-ea"/>
              <a:cs typeface="B Nazanin" panose="00000400000000000000" pitchFamily="2" charset="-78"/>
            </a:endParaRPr>
          </a:p>
          <a:p>
            <a:pPr algn="just" rtl="1"/>
            <a:r>
              <a:rPr lang="fa-IR" sz="2400" dirty="0">
                <a:latin typeface="Arabic Typesetting" panose="03020402040406030203" pitchFamily="66" charset="-78"/>
                <a:ea typeface="+mj-ea"/>
                <a:cs typeface="B Nazanin" panose="00000400000000000000" pitchFamily="2" charset="-78"/>
              </a:rPr>
              <a:t>پس از مشاهده مراحل دقیق طراحی و ساخت یک نمونه جرثقیل کوچک، در نرم افزار کار و فناوری پایه نهم، کار کلاسی صفحه بعد را انجام دهید.</a:t>
            </a:r>
          </a:p>
          <a:p>
            <a:pPr algn="just" rtl="1"/>
            <a:endParaRPr lang="fa-IR" sz="2400" dirty="0">
              <a:latin typeface="Arabic Typesetting" panose="03020402040406030203" pitchFamily="66" charset="-78"/>
              <a:ea typeface="+mj-ea"/>
              <a:cs typeface="B Nazanin" panose="00000400000000000000" pitchFamily="2" charset="-78"/>
            </a:endParaRPr>
          </a:p>
          <a:p>
            <a:pPr algn="just" rtl="1"/>
            <a:endParaRPr lang="fa-IR" sz="2400" dirty="0">
              <a:latin typeface="Arabic Typesetting" panose="03020402040406030203" pitchFamily="66" charset="-78"/>
              <a:ea typeface="+mj-ea"/>
              <a:cs typeface="B Nazanin" panose="00000400000000000000" pitchFamily="2" charset="-78"/>
            </a:endParaRPr>
          </a:p>
        </p:txBody>
      </p:sp>
      <p:pic>
        <p:nvPicPr>
          <p:cNvPr id="3" name="Picture 2"/>
          <p:cNvPicPr>
            <a:picLocks noChangeAspect="1"/>
          </p:cNvPicPr>
          <p:nvPr/>
        </p:nvPicPr>
        <p:blipFill>
          <a:blip r:embed="rId3"/>
          <a:stretch>
            <a:fillRect/>
          </a:stretch>
        </p:blipFill>
        <p:spPr>
          <a:xfrm>
            <a:off x="371972" y="3850784"/>
            <a:ext cx="3505035" cy="2596322"/>
          </a:xfrm>
          <a:prstGeom prst="rect">
            <a:avLst/>
          </a:prstGeom>
        </p:spPr>
      </p:pic>
    </p:spTree>
    <p:extLst>
      <p:ext uri="{BB962C8B-B14F-4D97-AF65-F5344CB8AC3E}">
        <p14:creationId xmlns:p14="http://schemas.microsoft.com/office/powerpoint/2010/main" val="2615840490"/>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222161" y="431968"/>
            <a:ext cx="8664261" cy="4893647"/>
          </a:xfrm>
          <a:prstGeom prst="rect">
            <a:avLst/>
          </a:prstGeom>
        </p:spPr>
        <p:txBody>
          <a:bodyPr wrap="square">
            <a:spAutoFit/>
          </a:bodyPr>
          <a:lstStyle/>
          <a:p>
            <a:pPr algn="r" rtl="1"/>
            <a:r>
              <a:rPr lang="fa-IR" sz="2400" b="1" dirty="0">
                <a:solidFill>
                  <a:srgbClr val="FF0000"/>
                </a:solidFill>
                <a:latin typeface="Arabic Typesetting" panose="03020402040406030203" pitchFamily="66" charset="-78"/>
                <a:cs typeface="B Nazanin" panose="00000400000000000000" pitchFamily="2" charset="-78"/>
              </a:rPr>
              <a:t>کارکلاسی</a:t>
            </a:r>
          </a:p>
          <a:p>
            <a:pPr algn="just" rtl="1"/>
            <a:r>
              <a:rPr lang="fa-IR" sz="2400" dirty="0">
                <a:solidFill>
                  <a:srgbClr val="00B0F0"/>
                </a:solidFill>
                <a:latin typeface="Arabic Typesetting" panose="03020402040406030203" pitchFamily="66" charset="-78"/>
                <a:cs typeface="B Nazanin" panose="00000400000000000000" pitchFamily="2" charset="-78"/>
              </a:rPr>
              <a:t>پروژۀ طراحی و ساخت جرثقیل: </a:t>
            </a:r>
            <a:r>
              <a:rPr lang="fa-IR" sz="2400" dirty="0">
                <a:latin typeface="Arabic Typesetting" panose="03020402040406030203" pitchFamily="66" charset="-78"/>
                <a:cs typeface="B Nazanin" panose="00000400000000000000" pitchFamily="2" charset="-78"/>
              </a:rPr>
              <a:t>در این پروژه جرثقیل منتسب به ابن سینا را با ابعاد کوچک تر طراحی کنید و بَعد آن را بسازید. طرح آن را در شکل 9 -3 الف ملاحظه کردید.</a:t>
            </a:r>
          </a:p>
          <a:p>
            <a:pPr algn="just" rtl="1"/>
            <a:r>
              <a:rPr lang="fa-IR" sz="2400" dirty="0">
                <a:latin typeface="Arabic Typesetting" panose="03020402040406030203" pitchFamily="66" charset="-78"/>
                <a:cs typeface="B Nazanin" panose="00000400000000000000" pitchFamily="2" charset="-78"/>
              </a:rPr>
              <a:t>همچنین شما می توانید نمونه دیگری که با انرژی برق کار کند و از نیروی اهرم ها نیز در آن استفاده شده باشد، طراحی کنید و بعد آن را بسازید. در شکل 11 - 3 یک نمونه نشان داه شده است.</a:t>
            </a:r>
          </a:p>
          <a:p>
            <a:pPr algn="r" rtl="1"/>
            <a:endParaRPr lang="fa-IR" sz="2000" dirty="0">
              <a:latin typeface="Arabic Typesetting" panose="03020402040406030203" pitchFamily="66" charset="-78"/>
              <a:cs typeface="B Nazanin" panose="00000400000000000000" pitchFamily="2" charset="-78"/>
            </a:endParaRPr>
          </a:p>
          <a:p>
            <a:pPr algn="r" rtl="1"/>
            <a:r>
              <a:rPr lang="fa-IR" sz="2400" b="1" dirty="0">
                <a:solidFill>
                  <a:srgbClr val="FF0000"/>
                </a:solidFill>
                <a:latin typeface="Arabic Typesetting" panose="03020402040406030203" pitchFamily="66" charset="-78"/>
                <a:cs typeface="B Nazanin" panose="00000400000000000000" pitchFamily="2" charset="-78"/>
              </a:rPr>
              <a:t>ابزار و وسایل مورد نیاز:</a:t>
            </a:r>
          </a:p>
          <a:p>
            <a:pPr algn="just" rtl="1"/>
            <a:r>
              <a:rPr lang="fa-IR" sz="2400" dirty="0">
                <a:latin typeface="Arabic Typesetting" panose="03020402040406030203" pitchFamily="66" charset="-78"/>
                <a:cs typeface="B Nazanin" panose="00000400000000000000" pitchFamily="2" charset="-78"/>
              </a:rPr>
              <a:t>پیچ گشتی، انبردست، گیره رومیزی، دریل، مته، چوب معمولی، ام دی اف، ورق یا تسمه با ضخامت یک یا دو میلی متر و عرض ده میلی متر، مفتول فلزی با قطر 2 میلی متر،میخ پرچ، ماسوره چرخ خیاطی دو عدد، نخ محکم و نازک به طول 5 متر، پیچ و مهره، درب بطری پلاستیکی، قرقره نخ پلاستیکی، موتور الکتریکی کوچک 9 ولت، باتری 1/5ولت دو عدد، جا باتری و سیم و وسایل رنگ آمیزی.</a:t>
            </a:r>
          </a:p>
        </p:txBody>
      </p:sp>
      <p:pic>
        <p:nvPicPr>
          <p:cNvPr id="2" name="Picture 1"/>
          <p:cNvPicPr>
            <a:picLocks noChangeAspect="1"/>
          </p:cNvPicPr>
          <p:nvPr/>
        </p:nvPicPr>
        <p:blipFill>
          <a:blip r:embed="rId3"/>
          <a:stretch>
            <a:fillRect/>
          </a:stretch>
        </p:blipFill>
        <p:spPr>
          <a:xfrm>
            <a:off x="326897" y="4997003"/>
            <a:ext cx="2173361" cy="1549914"/>
          </a:xfrm>
          <a:prstGeom prst="rect">
            <a:avLst/>
          </a:prstGeom>
        </p:spPr>
      </p:pic>
    </p:spTree>
    <p:extLst>
      <p:ext uri="{BB962C8B-B14F-4D97-AF65-F5344CB8AC3E}">
        <p14:creationId xmlns:p14="http://schemas.microsoft.com/office/powerpoint/2010/main" val="1593435169"/>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692" y="401990"/>
            <a:ext cx="8623731" cy="4929863"/>
          </a:xfrm>
        </p:spPr>
        <p:txBody>
          <a:bodyPr>
            <a:noAutofit/>
          </a:bodyPr>
          <a:lstStyle/>
          <a:p>
            <a:pPr marL="0" indent="0">
              <a:buNone/>
            </a:pPr>
            <a:r>
              <a:rPr lang="fa-IR" sz="2400" b="1" dirty="0">
                <a:solidFill>
                  <a:srgbClr val="FF0000"/>
                </a:solidFill>
                <a:latin typeface="Arabic Typesetting" panose="03020402040406030203" pitchFamily="66" charset="-78"/>
                <a:cs typeface="B Nazanin" panose="00000400000000000000" pitchFamily="2" charset="-78"/>
              </a:rPr>
              <a:t>روش کار</a:t>
            </a:r>
          </a:p>
          <a:p>
            <a:pPr marL="0" indent="0">
              <a:buNone/>
            </a:pPr>
            <a:endParaRPr lang="fa-IR" sz="1200" b="1" dirty="0">
              <a:solidFill>
                <a:srgbClr val="FF0000"/>
              </a:solidFill>
              <a:latin typeface="Arabic Typesetting" panose="03020402040406030203" pitchFamily="66" charset="-78"/>
              <a:cs typeface="B Nazanin" panose="00000400000000000000" pitchFamily="2" charset="-78"/>
            </a:endParaRPr>
          </a:p>
          <a:p>
            <a:pPr marL="0" indent="0" algn="just">
              <a:buNone/>
            </a:pPr>
            <a:r>
              <a:rPr lang="fa-IR" sz="2400" dirty="0">
                <a:solidFill>
                  <a:srgbClr val="00B0F0"/>
                </a:solidFill>
                <a:latin typeface="Arabic Typesetting" panose="03020402040406030203" pitchFamily="66" charset="-78"/>
                <a:cs typeface="B Nazanin" panose="00000400000000000000" pitchFamily="2" charset="-78"/>
              </a:rPr>
              <a:t>مرحلۀ 1 - ترسیم روند نمای انجام پروژه: </a:t>
            </a:r>
            <a:r>
              <a:rPr lang="fa-IR" sz="2400" dirty="0">
                <a:solidFill>
                  <a:schemeClr val="tx1"/>
                </a:solidFill>
                <a:latin typeface="Arabic Typesetting" panose="03020402040406030203" pitchFamily="66" charset="-78"/>
                <a:cs typeface="B Nazanin" panose="00000400000000000000" pitchFamily="2" charset="-78"/>
              </a:rPr>
              <a:t>با توجه به آنچه در پودمان الگوریتم آموخته اید، روندنمای پروژه طراحی و ساخت جرثقیل را با رایانه ترسیم کنید.</a:t>
            </a:r>
          </a:p>
          <a:p>
            <a:pPr marL="0" indent="0" algn="just">
              <a:buNone/>
            </a:pPr>
            <a:endParaRPr lang="fa-IR" sz="2400" dirty="0">
              <a:solidFill>
                <a:srgbClr val="00B0F0"/>
              </a:solidFill>
              <a:latin typeface="Arabic Typesetting" panose="03020402040406030203" pitchFamily="66" charset="-78"/>
              <a:cs typeface="B Nazanin" panose="00000400000000000000" pitchFamily="2" charset="-78"/>
            </a:endParaRPr>
          </a:p>
          <a:p>
            <a:pPr marL="0" indent="0" algn="just">
              <a:buNone/>
            </a:pPr>
            <a:r>
              <a:rPr lang="fa-IR" sz="2400" dirty="0">
                <a:solidFill>
                  <a:srgbClr val="00B0F0"/>
                </a:solidFill>
                <a:latin typeface="Arabic Typesetting" panose="03020402040406030203" pitchFamily="66" charset="-78"/>
                <a:cs typeface="B Nazanin" panose="00000400000000000000" pitchFamily="2" charset="-78"/>
              </a:rPr>
              <a:t>مرحلۀ 2 - طراحی و ترسیم نقشه ها: </a:t>
            </a:r>
            <a:r>
              <a:rPr lang="fa-IR" sz="2400" dirty="0">
                <a:solidFill>
                  <a:schemeClr val="tx1"/>
                </a:solidFill>
                <a:latin typeface="Arabic Typesetting" panose="03020402040406030203" pitchFamily="66" charset="-78"/>
                <a:cs typeface="B Nazanin" panose="00000400000000000000" pitchFamily="2" charset="-78"/>
              </a:rPr>
              <a:t>با توجه به آنچه در پودمان ترسیم با رایانه آموخته اید، ابتدا نقشه های مربوط به جرثقیل را ترسیم کنید، بعد از اندازه گذاری، نقشه ها را با دستگاه چاپگر چاپ کنید. در این بخش در صورت انتخاب پروژه دیگری نقشه های مربوط به آن را تهیه کنید.</a:t>
            </a:r>
          </a:p>
          <a:p>
            <a:pPr marL="0" indent="0" algn="just">
              <a:buNone/>
            </a:pPr>
            <a:endParaRPr lang="fa-IR" sz="2400" dirty="0">
              <a:solidFill>
                <a:srgbClr val="00B0F0"/>
              </a:solidFill>
              <a:latin typeface="Arabic Typesetting" panose="03020402040406030203" pitchFamily="66" charset="-78"/>
              <a:cs typeface="B Nazanin" panose="00000400000000000000" pitchFamily="2" charset="-78"/>
            </a:endParaRPr>
          </a:p>
          <a:p>
            <a:pPr marL="0" indent="0" algn="just">
              <a:buNone/>
            </a:pPr>
            <a:r>
              <a:rPr lang="fa-IR" sz="2400" dirty="0">
                <a:solidFill>
                  <a:srgbClr val="00B0F0"/>
                </a:solidFill>
                <a:latin typeface="Arabic Typesetting" panose="03020402040406030203" pitchFamily="66" charset="-78"/>
                <a:cs typeface="B Nazanin" panose="00000400000000000000" pitchFamily="2" charset="-78"/>
              </a:rPr>
              <a:t>مرحلۀ 3 - ساخت قطعات: </a:t>
            </a:r>
            <a:r>
              <a:rPr lang="fa-IR" sz="2400" dirty="0">
                <a:solidFill>
                  <a:schemeClr val="tx1"/>
                </a:solidFill>
                <a:latin typeface="Arabic Typesetting" panose="03020402040406030203" pitchFamily="66" charset="-78"/>
                <a:cs typeface="B Nazanin" panose="00000400000000000000" pitchFamily="2" charset="-78"/>
              </a:rPr>
              <a:t>در این مرحله، قطعات مورد نیاز را بر طبق نقشه بسازید. در این بخش شما از بیشتر مهارت هایی که در سال های گذشته به دست آورده اید، استفاده می کنید، از جمله آن ها، پودمان های کار با چوبِ پایه هفتم و کار با فلز و برق و الکترونیکِ پایه هشتم را می توان نام برد.</a:t>
            </a:r>
          </a:p>
          <a:p>
            <a:pPr marL="0" indent="0">
              <a:buNone/>
            </a:pPr>
            <a:endParaRPr lang="fa-IR" sz="2400" dirty="0">
              <a:solidFill>
                <a:schemeClr val="tx1"/>
              </a:solidFill>
              <a:latin typeface="Arabic Typesetting" panose="03020402040406030203" pitchFamily="66" charset="-78"/>
              <a:cs typeface="B Nazanin" panose="00000400000000000000" pitchFamily="2" charset="-78"/>
            </a:endParaRPr>
          </a:p>
          <a:p>
            <a:pPr marL="0" indent="0">
              <a:buNone/>
            </a:pPr>
            <a:endParaRPr lang="fa-IR" sz="2400" dirty="0">
              <a:solidFill>
                <a:schemeClr val="tx1"/>
              </a:solidFill>
              <a:latin typeface="Arabic Typesetting" panose="03020402040406030203" pitchFamily="66" charset="-78"/>
              <a:cs typeface="B Nazanin" panose="00000400000000000000" pitchFamily="2" charset="-78"/>
            </a:endParaRPr>
          </a:p>
          <a:p>
            <a:pPr marL="0" indent="0">
              <a:buNone/>
            </a:pPr>
            <a:endParaRPr lang="fa-IR" sz="2400" dirty="0">
              <a:solidFill>
                <a:schemeClr val="tx1"/>
              </a:solidFill>
              <a:latin typeface="Arabic Typesetting" panose="03020402040406030203" pitchFamily="66" charset="-78"/>
              <a:cs typeface="B Nazanin" panose="00000400000000000000" pitchFamily="2" charset="-78"/>
            </a:endParaRPr>
          </a:p>
          <a:p>
            <a:pPr marL="0" indent="0">
              <a:buNone/>
            </a:pPr>
            <a:endParaRPr lang="fa-IR" sz="2400" dirty="0">
              <a:solidFill>
                <a:schemeClr val="tx1"/>
              </a:solidFill>
              <a:latin typeface="Arabic Typesetting" panose="03020402040406030203" pitchFamily="66" charset="-78"/>
              <a:cs typeface="B Nazanin" panose="00000400000000000000" pitchFamily="2" charset="-78"/>
            </a:endParaRPr>
          </a:p>
        </p:txBody>
      </p:sp>
    </p:spTree>
    <p:extLst>
      <p:ext uri="{BB962C8B-B14F-4D97-AF65-F5344CB8AC3E}">
        <p14:creationId xmlns:p14="http://schemas.microsoft.com/office/powerpoint/2010/main" val="760131051"/>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17">
                                          <p:stCondLst>
                                            <p:cond delay="0"/>
                                          </p:stCondLst>
                                        </p:cTn>
                                        <p:tgtEl>
                                          <p:spTgt spid="3">
                                            <p:txEl>
                                              <p:pRg st="0" end="0"/>
                                            </p:txEl>
                                          </p:spTgt>
                                        </p:tgtEl>
                                      </p:cBhvr>
                                    </p:animEffect>
                                    <p:anim calcmode="lin" valueType="num">
                                      <p:cBhvr>
                                        <p:cTn id="8" dur="683"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249"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249" tmFilter="0, 0; 0.125,0.2665; 0.25,0.4; 0.375,0.465; 0.5,0.5;  0.625,0.535; 0.75,0.6; 0.875,0.7335; 1,1">
                                          <p:stCondLst>
                                            <p:cond delay="249"/>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125" tmFilter="0, 0; 0.125,0.2665; 0.25,0.4; 0.375,0.465; 0.5,0.5;  0.625,0.535; 0.75,0.6; 0.875,0.7335; 1,1">
                                          <p:stCondLst>
                                            <p:cond delay="496"/>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62" tmFilter="0, 0; 0.125,0.2665; 0.25,0.4; 0.375,0.465; 0.5,0.5;  0.625,0.535; 0.75,0.6; 0.875,0.7335; 1,1">
                                          <p:stCondLst>
                                            <p:cond delay="621"/>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10">
                                          <p:stCondLst>
                                            <p:cond delay="244"/>
                                          </p:stCondLst>
                                        </p:cTn>
                                        <p:tgtEl>
                                          <p:spTgt spid="3">
                                            <p:txEl>
                                              <p:pRg st="0" end="0"/>
                                            </p:txEl>
                                          </p:spTgt>
                                        </p:tgtEl>
                                      </p:cBhvr>
                                      <p:to x="100000" y="60000"/>
                                    </p:animScale>
                                    <p:animScale>
                                      <p:cBhvr>
                                        <p:cTn id="14" dur="62" decel="50000">
                                          <p:stCondLst>
                                            <p:cond delay="253"/>
                                          </p:stCondLst>
                                        </p:cTn>
                                        <p:tgtEl>
                                          <p:spTgt spid="3">
                                            <p:txEl>
                                              <p:pRg st="0" end="0"/>
                                            </p:txEl>
                                          </p:spTgt>
                                        </p:tgtEl>
                                      </p:cBhvr>
                                      <p:to x="100000" y="100000"/>
                                    </p:animScale>
                                    <p:animScale>
                                      <p:cBhvr>
                                        <p:cTn id="15" dur="10">
                                          <p:stCondLst>
                                            <p:cond delay="492"/>
                                          </p:stCondLst>
                                        </p:cTn>
                                        <p:tgtEl>
                                          <p:spTgt spid="3">
                                            <p:txEl>
                                              <p:pRg st="0" end="0"/>
                                            </p:txEl>
                                          </p:spTgt>
                                        </p:tgtEl>
                                      </p:cBhvr>
                                      <p:to x="100000" y="80000"/>
                                    </p:animScale>
                                    <p:animScale>
                                      <p:cBhvr>
                                        <p:cTn id="16" dur="62" decel="50000">
                                          <p:stCondLst>
                                            <p:cond delay="502"/>
                                          </p:stCondLst>
                                        </p:cTn>
                                        <p:tgtEl>
                                          <p:spTgt spid="3">
                                            <p:txEl>
                                              <p:pRg st="0" end="0"/>
                                            </p:txEl>
                                          </p:spTgt>
                                        </p:tgtEl>
                                      </p:cBhvr>
                                      <p:to x="100000" y="100000"/>
                                    </p:animScale>
                                    <p:animScale>
                                      <p:cBhvr>
                                        <p:cTn id="17" dur="10">
                                          <p:stCondLst>
                                            <p:cond delay="616"/>
                                          </p:stCondLst>
                                        </p:cTn>
                                        <p:tgtEl>
                                          <p:spTgt spid="3">
                                            <p:txEl>
                                              <p:pRg st="0" end="0"/>
                                            </p:txEl>
                                          </p:spTgt>
                                        </p:tgtEl>
                                      </p:cBhvr>
                                      <p:to x="100000" y="90000"/>
                                    </p:animScale>
                                    <p:animScale>
                                      <p:cBhvr>
                                        <p:cTn id="18" dur="62" decel="50000">
                                          <p:stCondLst>
                                            <p:cond delay="626"/>
                                          </p:stCondLst>
                                        </p:cTn>
                                        <p:tgtEl>
                                          <p:spTgt spid="3">
                                            <p:txEl>
                                              <p:pRg st="0" end="0"/>
                                            </p:txEl>
                                          </p:spTgt>
                                        </p:tgtEl>
                                      </p:cBhvr>
                                      <p:to x="100000" y="100000"/>
                                    </p:animScale>
                                    <p:animScale>
                                      <p:cBhvr>
                                        <p:cTn id="19" dur="10">
                                          <p:stCondLst>
                                            <p:cond delay="678"/>
                                          </p:stCondLst>
                                        </p:cTn>
                                        <p:tgtEl>
                                          <p:spTgt spid="3">
                                            <p:txEl>
                                              <p:pRg st="0" end="0"/>
                                            </p:txEl>
                                          </p:spTgt>
                                        </p:tgtEl>
                                      </p:cBhvr>
                                      <p:to x="100000" y="95000"/>
                                    </p:animScale>
                                    <p:animScale>
                                      <p:cBhvr>
                                        <p:cTn id="20" dur="62" decel="50000">
                                          <p:stCondLst>
                                            <p:cond delay="688"/>
                                          </p:stCondLst>
                                        </p:cTn>
                                        <p:tgtEl>
                                          <p:spTgt spid="3">
                                            <p:txEl>
                                              <p:pRg st="0" end="0"/>
                                            </p:txEl>
                                          </p:spTgt>
                                        </p:tgtEl>
                                      </p:cBhvr>
                                      <p:to x="100000" y="100000"/>
                                    </p:animScale>
                                  </p:childTnLst>
                                </p:cTn>
                              </p:par>
                            </p:childTnLst>
                          </p:cTn>
                        </p:par>
                        <p:par>
                          <p:cTn id="21" fill="hold">
                            <p:stCondLst>
                              <p:cond delay="750"/>
                            </p:stCondLst>
                            <p:childTnLst>
                              <p:par>
                                <p:cTn id="22" presetID="26"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217">
                                          <p:stCondLst>
                                            <p:cond delay="0"/>
                                          </p:stCondLst>
                                        </p:cTn>
                                        <p:tgtEl>
                                          <p:spTgt spid="3">
                                            <p:txEl>
                                              <p:pRg st="2" end="2"/>
                                            </p:txEl>
                                          </p:spTgt>
                                        </p:tgtEl>
                                      </p:cBhvr>
                                    </p:animEffect>
                                    <p:anim calcmode="lin" valueType="num">
                                      <p:cBhvr>
                                        <p:cTn id="25" dur="683"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6" dur="249"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7" dur="249" tmFilter="0, 0; 0.125,0.2665; 0.25,0.4; 0.375,0.465; 0.5,0.5;  0.625,0.535; 0.75,0.6; 0.875,0.7335; 1,1">
                                          <p:stCondLst>
                                            <p:cond delay="249"/>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8" dur="125" tmFilter="0, 0; 0.125,0.2665; 0.25,0.4; 0.375,0.465; 0.5,0.5;  0.625,0.535; 0.75,0.6; 0.875,0.7335; 1,1">
                                          <p:stCondLst>
                                            <p:cond delay="496"/>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9" dur="62" tmFilter="0, 0; 0.125,0.2665; 0.25,0.4; 0.375,0.465; 0.5,0.5;  0.625,0.535; 0.75,0.6; 0.875,0.7335; 1,1">
                                          <p:stCondLst>
                                            <p:cond delay="621"/>
                                          </p:stCondLst>
                                        </p:cTn>
                                        <p:tgtEl>
                                          <p:spTgt spid="3">
                                            <p:txEl>
                                              <p:pRg st="2" end="2"/>
                                            </p:txEl>
                                          </p:spTgt>
                                        </p:tgtEl>
                                        <p:attrNameLst>
                                          <p:attrName>ppt_y</p:attrName>
                                        </p:attrNameLst>
                                      </p:cBhvr>
                                      <p:tavLst>
                                        <p:tav tm="0" fmla="#ppt_y-sin(pi*$)/81">
                                          <p:val>
                                            <p:fltVal val="0"/>
                                          </p:val>
                                        </p:tav>
                                        <p:tav tm="100000">
                                          <p:val>
                                            <p:fltVal val="1"/>
                                          </p:val>
                                        </p:tav>
                                      </p:tavLst>
                                    </p:anim>
                                    <p:animScale>
                                      <p:cBhvr>
                                        <p:cTn id="30" dur="10">
                                          <p:stCondLst>
                                            <p:cond delay="244"/>
                                          </p:stCondLst>
                                        </p:cTn>
                                        <p:tgtEl>
                                          <p:spTgt spid="3">
                                            <p:txEl>
                                              <p:pRg st="2" end="2"/>
                                            </p:txEl>
                                          </p:spTgt>
                                        </p:tgtEl>
                                      </p:cBhvr>
                                      <p:to x="100000" y="60000"/>
                                    </p:animScale>
                                    <p:animScale>
                                      <p:cBhvr>
                                        <p:cTn id="31" dur="62" decel="50000">
                                          <p:stCondLst>
                                            <p:cond delay="253"/>
                                          </p:stCondLst>
                                        </p:cTn>
                                        <p:tgtEl>
                                          <p:spTgt spid="3">
                                            <p:txEl>
                                              <p:pRg st="2" end="2"/>
                                            </p:txEl>
                                          </p:spTgt>
                                        </p:tgtEl>
                                      </p:cBhvr>
                                      <p:to x="100000" y="100000"/>
                                    </p:animScale>
                                    <p:animScale>
                                      <p:cBhvr>
                                        <p:cTn id="32" dur="10">
                                          <p:stCondLst>
                                            <p:cond delay="492"/>
                                          </p:stCondLst>
                                        </p:cTn>
                                        <p:tgtEl>
                                          <p:spTgt spid="3">
                                            <p:txEl>
                                              <p:pRg st="2" end="2"/>
                                            </p:txEl>
                                          </p:spTgt>
                                        </p:tgtEl>
                                      </p:cBhvr>
                                      <p:to x="100000" y="80000"/>
                                    </p:animScale>
                                    <p:animScale>
                                      <p:cBhvr>
                                        <p:cTn id="33" dur="62" decel="50000">
                                          <p:stCondLst>
                                            <p:cond delay="502"/>
                                          </p:stCondLst>
                                        </p:cTn>
                                        <p:tgtEl>
                                          <p:spTgt spid="3">
                                            <p:txEl>
                                              <p:pRg st="2" end="2"/>
                                            </p:txEl>
                                          </p:spTgt>
                                        </p:tgtEl>
                                      </p:cBhvr>
                                      <p:to x="100000" y="100000"/>
                                    </p:animScale>
                                    <p:animScale>
                                      <p:cBhvr>
                                        <p:cTn id="34" dur="10">
                                          <p:stCondLst>
                                            <p:cond delay="616"/>
                                          </p:stCondLst>
                                        </p:cTn>
                                        <p:tgtEl>
                                          <p:spTgt spid="3">
                                            <p:txEl>
                                              <p:pRg st="2" end="2"/>
                                            </p:txEl>
                                          </p:spTgt>
                                        </p:tgtEl>
                                      </p:cBhvr>
                                      <p:to x="100000" y="90000"/>
                                    </p:animScale>
                                    <p:animScale>
                                      <p:cBhvr>
                                        <p:cTn id="35" dur="62" decel="50000">
                                          <p:stCondLst>
                                            <p:cond delay="626"/>
                                          </p:stCondLst>
                                        </p:cTn>
                                        <p:tgtEl>
                                          <p:spTgt spid="3">
                                            <p:txEl>
                                              <p:pRg st="2" end="2"/>
                                            </p:txEl>
                                          </p:spTgt>
                                        </p:tgtEl>
                                      </p:cBhvr>
                                      <p:to x="100000" y="100000"/>
                                    </p:animScale>
                                    <p:animScale>
                                      <p:cBhvr>
                                        <p:cTn id="36" dur="10">
                                          <p:stCondLst>
                                            <p:cond delay="678"/>
                                          </p:stCondLst>
                                        </p:cTn>
                                        <p:tgtEl>
                                          <p:spTgt spid="3">
                                            <p:txEl>
                                              <p:pRg st="2" end="2"/>
                                            </p:txEl>
                                          </p:spTgt>
                                        </p:tgtEl>
                                      </p:cBhvr>
                                      <p:to x="100000" y="95000"/>
                                    </p:animScale>
                                    <p:animScale>
                                      <p:cBhvr>
                                        <p:cTn id="37" dur="62" decel="50000">
                                          <p:stCondLst>
                                            <p:cond delay="688"/>
                                          </p:stCondLst>
                                        </p:cTn>
                                        <p:tgtEl>
                                          <p:spTgt spid="3">
                                            <p:txEl>
                                              <p:pRg st="2" end="2"/>
                                            </p:txEl>
                                          </p:spTgt>
                                        </p:tgtEl>
                                      </p:cBhvr>
                                      <p:to x="100000" y="100000"/>
                                    </p:animScale>
                                  </p:childTnLst>
                                </p:cTn>
                              </p:par>
                            </p:childTnLst>
                          </p:cTn>
                        </p:par>
                        <p:par>
                          <p:cTn id="38" fill="hold">
                            <p:stCondLst>
                              <p:cond delay="1500"/>
                            </p:stCondLst>
                            <p:childTnLst>
                              <p:par>
                                <p:cTn id="39" presetID="26" presetClass="entr" presetSubtype="0" fill="hold" grpId="0"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wipe(down)">
                                      <p:cBhvr>
                                        <p:cTn id="41" dur="217">
                                          <p:stCondLst>
                                            <p:cond delay="0"/>
                                          </p:stCondLst>
                                        </p:cTn>
                                        <p:tgtEl>
                                          <p:spTgt spid="3">
                                            <p:txEl>
                                              <p:pRg st="4" end="4"/>
                                            </p:txEl>
                                          </p:spTgt>
                                        </p:tgtEl>
                                      </p:cBhvr>
                                    </p:animEffect>
                                    <p:anim calcmode="lin" valueType="num">
                                      <p:cBhvr>
                                        <p:cTn id="42" dur="683"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3" dur="249"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4" dur="249" tmFilter="0, 0; 0.125,0.2665; 0.25,0.4; 0.375,0.465; 0.5,0.5;  0.625,0.535; 0.75,0.6; 0.875,0.7335; 1,1">
                                          <p:stCondLst>
                                            <p:cond delay="249"/>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5" dur="125" tmFilter="0, 0; 0.125,0.2665; 0.25,0.4; 0.375,0.465; 0.5,0.5;  0.625,0.535; 0.75,0.6; 0.875,0.7335; 1,1">
                                          <p:stCondLst>
                                            <p:cond delay="496"/>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6" dur="62" tmFilter="0, 0; 0.125,0.2665; 0.25,0.4; 0.375,0.465; 0.5,0.5;  0.625,0.535; 0.75,0.6; 0.875,0.7335; 1,1">
                                          <p:stCondLst>
                                            <p:cond delay="621"/>
                                          </p:stCondLst>
                                        </p:cTn>
                                        <p:tgtEl>
                                          <p:spTgt spid="3">
                                            <p:txEl>
                                              <p:pRg st="4" end="4"/>
                                            </p:txEl>
                                          </p:spTgt>
                                        </p:tgtEl>
                                        <p:attrNameLst>
                                          <p:attrName>ppt_y</p:attrName>
                                        </p:attrNameLst>
                                      </p:cBhvr>
                                      <p:tavLst>
                                        <p:tav tm="0" fmla="#ppt_y-sin(pi*$)/81">
                                          <p:val>
                                            <p:fltVal val="0"/>
                                          </p:val>
                                        </p:tav>
                                        <p:tav tm="100000">
                                          <p:val>
                                            <p:fltVal val="1"/>
                                          </p:val>
                                        </p:tav>
                                      </p:tavLst>
                                    </p:anim>
                                    <p:animScale>
                                      <p:cBhvr>
                                        <p:cTn id="47" dur="10">
                                          <p:stCondLst>
                                            <p:cond delay="244"/>
                                          </p:stCondLst>
                                        </p:cTn>
                                        <p:tgtEl>
                                          <p:spTgt spid="3">
                                            <p:txEl>
                                              <p:pRg st="4" end="4"/>
                                            </p:txEl>
                                          </p:spTgt>
                                        </p:tgtEl>
                                      </p:cBhvr>
                                      <p:to x="100000" y="60000"/>
                                    </p:animScale>
                                    <p:animScale>
                                      <p:cBhvr>
                                        <p:cTn id="48" dur="62" decel="50000">
                                          <p:stCondLst>
                                            <p:cond delay="253"/>
                                          </p:stCondLst>
                                        </p:cTn>
                                        <p:tgtEl>
                                          <p:spTgt spid="3">
                                            <p:txEl>
                                              <p:pRg st="4" end="4"/>
                                            </p:txEl>
                                          </p:spTgt>
                                        </p:tgtEl>
                                      </p:cBhvr>
                                      <p:to x="100000" y="100000"/>
                                    </p:animScale>
                                    <p:animScale>
                                      <p:cBhvr>
                                        <p:cTn id="49" dur="10">
                                          <p:stCondLst>
                                            <p:cond delay="492"/>
                                          </p:stCondLst>
                                        </p:cTn>
                                        <p:tgtEl>
                                          <p:spTgt spid="3">
                                            <p:txEl>
                                              <p:pRg st="4" end="4"/>
                                            </p:txEl>
                                          </p:spTgt>
                                        </p:tgtEl>
                                      </p:cBhvr>
                                      <p:to x="100000" y="80000"/>
                                    </p:animScale>
                                    <p:animScale>
                                      <p:cBhvr>
                                        <p:cTn id="50" dur="62" decel="50000">
                                          <p:stCondLst>
                                            <p:cond delay="502"/>
                                          </p:stCondLst>
                                        </p:cTn>
                                        <p:tgtEl>
                                          <p:spTgt spid="3">
                                            <p:txEl>
                                              <p:pRg st="4" end="4"/>
                                            </p:txEl>
                                          </p:spTgt>
                                        </p:tgtEl>
                                      </p:cBhvr>
                                      <p:to x="100000" y="100000"/>
                                    </p:animScale>
                                    <p:animScale>
                                      <p:cBhvr>
                                        <p:cTn id="51" dur="10">
                                          <p:stCondLst>
                                            <p:cond delay="616"/>
                                          </p:stCondLst>
                                        </p:cTn>
                                        <p:tgtEl>
                                          <p:spTgt spid="3">
                                            <p:txEl>
                                              <p:pRg st="4" end="4"/>
                                            </p:txEl>
                                          </p:spTgt>
                                        </p:tgtEl>
                                      </p:cBhvr>
                                      <p:to x="100000" y="90000"/>
                                    </p:animScale>
                                    <p:animScale>
                                      <p:cBhvr>
                                        <p:cTn id="52" dur="62" decel="50000">
                                          <p:stCondLst>
                                            <p:cond delay="626"/>
                                          </p:stCondLst>
                                        </p:cTn>
                                        <p:tgtEl>
                                          <p:spTgt spid="3">
                                            <p:txEl>
                                              <p:pRg st="4" end="4"/>
                                            </p:txEl>
                                          </p:spTgt>
                                        </p:tgtEl>
                                      </p:cBhvr>
                                      <p:to x="100000" y="100000"/>
                                    </p:animScale>
                                    <p:animScale>
                                      <p:cBhvr>
                                        <p:cTn id="53" dur="10">
                                          <p:stCondLst>
                                            <p:cond delay="678"/>
                                          </p:stCondLst>
                                        </p:cTn>
                                        <p:tgtEl>
                                          <p:spTgt spid="3">
                                            <p:txEl>
                                              <p:pRg st="4" end="4"/>
                                            </p:txEl>
                                          </p:spTgt>
                                        </p:tgtEl>
                                      </p:cBhvr>
                                      <p:to x="100000" y="95000"/>
                                    </p:animScale>
                                    <p:animScale>
                                      <p:cBhvr>
                                        <p:cTn id="54" dur="62" decel="50000">
                                          <p:stCondLst>
                                            <p:cond delay="688"/>
                                          </p:stCondLst>
                                        </p:cTn>
                                        <p:tgtEl>
                                          <p:spTgt spid="3">
                                            <p:txEl>
                                              <p:pRg st="4" end="4"/>
                                            </p:txEl>
                                          </p:spTgt>
                                        </p:tgtEl>
                                      </p:cBhvr>
                                      <p:to x="100000" y="100000"/>
                                    </p:animScale>
                                  </p:childTnLst>
                                </p:cTn>
                              </p:par>
                            </p:childTnLst>
                          </p:cTn>
                        </p:par>
                        <p:par>
                          <p:cTn id="55" fill="hold">
                            <p:stCondLst>
                              <p:cond delay="2250"/>
                            </p:stCondLst>
                            <p:childTnLst>
                              <p:par>
                                <p:cTn id="56" presetID="26" presetClass="entr" presetSubtype="0" fill="hold" grpId="0" nodeType="after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Effect transition="in" filter="wipe(down)">
                                      <p:cBhvr>
                                        <p:cTn id="58" dur="217">
                                          <p:stCondLst>
                                            <p:cond delay="0"/>
                                          </p:stCondLst>
                                        </p:cTn>
                                        <p:tgtEl>
                                          <p:spTgt spid="3">
                                            <p:txEl>
                                              <p:pRg st="6" end="6"/>
                                            </p:txEl>
                                          </p:spTgt>
                                        </p:tgtEl>
                                      </p:cBhvr>
                                    </p:animEffect>
                                    <p:anim calcmode="lin" valueType="num">
                                      <p:cBhvr>
                                        <p:cTn id="59" dur="683"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60" dur="249"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61" dur="249" tmFilter="0, 0; 0.125,0.2665; 0.25,0.4; 0.375,0.465; 0.5,0.5;  0.625,0.535; 0.75,0.6; 0.875,0.7335; 1,1">
                                          <p:stCondLst>
                                            <p:cond delay="249"/>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62" dur="125" tmFilter="0, 0; 0.125,0.2665; 0.25,0.4; 0.375,0.465; 0.5,0.5;  0.625,0.535; 0.75,0.6; 0.875,0.7335; 1,1">
                                          <p:stCondLst>
                                            <p:cond delay="496"/>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63" dur="62" tmFilter="0, 0; 0.125,0.2665; 0.25,0.4; 0.375,0.465; 0.5,0.5;  0.625,0.535; 0.75,0.6; 0.875,0.7335; 1,1">
                                          <p:stCondLst>
                                            <p:cond delay="621"/>
                                          </p:stCondLst>
                                        </p:cTn>
                                        <p:tgtEl>
                                          <p:spTgt spid="3">
                                            <p:txEl>
                                              <p:pRg st="6" end="6"/>
                                            </p:txEl>
                                          </p:spTgt>
                                        </p:tgtEl>
                                        <p:attrNameLst>
                                          <p:attrName>ppt_y</p:attrName>
                                        </p:attrNameLst>
                                      </p:cBhvr>
                                      <p:tavLst>
                                        <p:tav tm="0" fmla="#ppt_y-sin(pi*$)/81">
                                          <p:val>
                                            <p:fltVal val="0"/>
                                          </p:val>
                                        </p:tav>
                                        <p:tav tm="100000">
                                          <p:val>
                                            <p:fltVal val="1"/>
                                          </p:val>
                                        </p:tav>
                                      </p:tavLst>
                                    </p:anim>
                                    <p:animScale>
                                      <p:cBhvr>
                                        <p:cTn id="64" dur="10">
                                          <p:stCondLst>
                                            <p:cond delay="244"/>
                                          </p:stCondLst>
                                        </p:cTn>
                                        <p:tgtEl>
                                          <p:spTgt spid="3">
                                            <p:txEl>
                                              <p:pRg st="6" end="6"/>
                                            </p:txEl>
                                          </p:spTgt>
                                        </p:tgtEl>
                                      </p:cBhvr>
                                      <p:to x="100000" y="60000"/>
                                    </p:animScale>
                                    <p:animScale>
                                      <p:cBhvr>
                                        <p:cTn id="65" dur="62" decel="50000">
                                          <p:stCondLst>
                                            <p:cond delay="253"/>
                                          </p:stCondLst>
                                        </p:cTn>
                                        <p:tgtEl>
                                          <p:spTgt spid="3">
                                            <p:txEl>
                                              <p:pRg st="6" end="6"/>
                                            </p:txEl>
                                          </p:spTgt>
                                        </p:tgtEl>
                                      </p:cBhvr>
                                      <p:to x="100000" y="100000"/>
                                    </p:animScale>
                                    <p:animScale>
                                      <p:cBhvr>
                                        <p:cTn id="66" dur="10">
                                          <p:stCondLst>
                                            <p:cond delay="492"/>
                                          </p:stCondLst>
                                        </p:cTn>
                                        <p:tgtEl>
                                          <p:spTgt spid="3">
                                            <p:txEl>
                                              <p:pRg st="6" end="6"/>
                                            </p:txEl>
                                          </p:spTgt>
                                        </p:tgtEl>
                                      </p:cBhvr>
                                      <p:to x="100000" y="80000"/>
                                    </p:animScale>
                                    <p:animScale>
                                      <p:cBhvr>
                                        <p:cTn id="67" dur="62" decel="50000">
                                          <p:stCondLst>
                                            <p:cond delay="502"/>
                                          </p:stCondLst>
                                        </p:cTn>
                                        <p:tgtEl>
                                          <p:spTgt spid="3">
                                            <p:txEl>
                                              <p:pRg st="6" end="6"/>
                                            </p:txEl>
                                          </p:spTgt>
                                        </p:tgtEl>
                                      </p:cBhvr>
                                      <p:to x="100000" y="100000"/>
                                    </p:animScale>
                                    <p:animScale>
                                      <p:cBhvr>
                                        <p:cTn id="68" dur="10">
                                          <p:stCondLst>
                                            <p:cond delay="616"/>
                                          </p:stCondLst>
                                        </p:cTn>
                                        <p:tgtEl>
                                          <p:spTgt spid="3">
                                            <p:txEl>
                                              <p:pRg st="6" end="6"/>
                                            </p:txEl>
                                          </p:spTgt>
                                        </p:tgtEl>
                                      </p:cBhvr>
                                      <p:to x="100000" y="90000"/>
                                    </p:animScale>
                                    <p:animScale>
                                      <p:cBhvr>
                                        <p:cTn id="69" dur="62" decel="50000">
                                          <p:stCondLst>
                                            <p:cond delay="626"/>
                                          </p:stCondLst>
                                        </p:cTn>
                                        <p:tgtEl>
                                          <p:spTgt spid="3">
                                            <p:txEl>
                                              <p:pRg st="6" end="6"/>
                                            </p:txEl>
                                          </p:spTgt>
                                        </p:tgtEl>
                                      </p:cBhvr>
                                      <p:to x="100000" y="100000"/>
                                    </p:animScale>
                                    <p:animScale>
                                      <p:cBhvr>
                                        <p:cTn id="70" dur="10">
                                          <p:stCondLst>
                                            <p:cond delay="678"/>
                                          </p:stCondLst>
                                        </p:cTn>
                                        <p:tgtEl>
                                          <p:spTgt spid="3">
                                            <p:txEl>
                                              <p:pRg st="6" end="6"/>
                                            </p:txEl>
                                          </p:spTgt>
                                        </p:tgtEl>
                                      </p:cBhvr>
                                      <p:to x="100000" y="95000"/>
                                    </p:animScale>
                                    <p:animScale>
                                      <p:cBhvr>
                                        <p:cTn id="71" dur="62" decel="50000">
                                          <p:stCondLst>
                                            <p:cond delay="688"/>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1712890" y="579953"/>
            <a:ext cx="7152745" cy="461665"/>
          </a:xfrm>
          <a:prstGeom prst="rect">
            <a:avLst/>
          </a:prstGeom>
        </p:spPr>
        <p:txBody>
          <a:bodyPr wrap="square">
            <a:spAutoFit/>
          </a:bodyPr>
          <a:lstStyle/>
          <a:p>
            <a:pPr algn="r" rtl="1"/>
            <a:r>
              <a:rPr lang="fa-IR" sz="2400" dirty="0">
                <a:latin typeface="Arabic Typesetting" panose="03020402040406030203" pitchFamily="66" charset="-78"/>
                <a:cs typeface="B Nazanin" panose="00000400000000000000" pitchFamily="2" charset="-78"/>
              </a:rPr>
              <a:t>شکل 12 - 3 مراحل ساخت برخی از قطعات جرثقیل را نشان داده است.</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556" y="1390526"/>
            <a:ext cx="7436079" cy="4867097"/>
          </a:xfrm>
          <a:prstGeom prst="rect">
            <a:avLst/>
          </a:prstGeom>
        </p:spPr>
      </p:pic>
    </p:spTree>
    <p:extLst>
      <p:ext uri="{BB962C8B-B14F-4D97-AF65-F5344CB8AC3E}">
        <p14:creationId xmlns:p14="http://schemas.microsoft.com/office/powerpoint/2010/main" val="1052400266"/>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45"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437882" y="2977128"/>
            <a:ext cx="8397024" cy="3477875"/>
          </a:xfrm>
          <a:prstGeom prst="rect">
            <a:avLst/>
          </a:prstGeom>
        </p:spPr>
        <p:txBody>
          <a:bodyPr wrap="square">
            <a:spAutoFit/>
          </a:bodyPr>
          <a:lstStyle/>
          <a:p>
            <a:pPr algn="just" rtl="1"/>
            <a:endParaRPr lang="fa-IR" sz="2400" dirty="0">
              <a:latin typeface="Arabic Typesetting" panose="03020402040406030203" pitchFamily="66" charset="-78"/>
              <a:cs typeface="B Nazanin" panose="00000400000000000000" pitchFamily="2" charset="-78"/>
            </a:endParaRPr>
          </a:p>
          <a:p>
            <a:pPr algn="just" rtl="1"/>
            <a:r>
              <a:rPr lang="fa-IR" sz="2800" b="1" dirty="0">
                <a:solidFill>
                  <a:srgbClr val="FF0000"/>
                </a:solidFill>
                <a:latin typeface="Arabic Typesetting" panose="03020402040406030203" pitchFamily="66" charset="-78"/>
                <a:cs typeface="B Nazanin" panose="00000400000000000000" pitchFamily="2" charset="-78"/>
              </a:rPr>
              <a:t>برخی از شایستگی هایی که در این پودمان به دست می آورید :</a:t>
            </a:r>
          </a:p>
          <a:p>
            <a:pPr algn="just" rtl="1"/>
            <a:endParaRPr lang="fa-IR" sz="2400" dirty="0">
              <a:latin typeface="Arabic Typesetting" panose="03020402040406030203" pitchFamily="66" charset="-78"/>
              <a:cs typeface="B Nazanin" panose="00000400000000000000" pitchFamily="2" charset="-78"/>
            </a:endParaRPr>
          </a:p>
          <a:p>
            <a:pPr algn="just" rtl="1"/>
            <a:r>
              <a:rPr lang="fa-IR" sz="2400" dirty="0">
                <a:latin typeface="Arabic Typesetting" panose="03020402040406030203" pitchFamily="66" charset="-78"/>
                <a:cs typeface="B Nazanin" panose="00000400000000000000" pitchFamily="2" charset="-78"/>
              </a:rPr>
              <a:t>کارگروهی و مسئولیت پذریری و مدیریت منابع و فناوری اطلاعات و ارتباطات و اخلاق حرفه ای </a:t>
            </a:r>
            <a:r>
              <a:rPr lang="fa-IR" sz="2400" dirty="0">
                <a:cs typeface="B Nazanin" panose="00000400000000000000" pitchFamily="2" charset="-78"/>
              </a:rPr>
              <a:t>تفکر سیستمی؛</a:t>
            </a:r>
          </a:p>
          <a:p>
            <a:pPr algn="just" rtl="1"/>
            <a:r>
              <a:rPr lang="fa-IR" sz="2400" dirty="0">
                <a:cs typeface="B Nazanin" panose="00000400000000000000" pitchFamily="2" charset="-78"/>
              </a:rPr>
              <a:t>مونتاژ و دمونتاژ کردن اجزای یک ساز و کار حرکتی؛</a:t>
            </a:r>
          </a:p>
          <a:p>
            <a:pPr algn="just" rtl="1"/>
            <a:r>
              <a:rPr lang="fa-IR" sz="2400" dirty="0">
                <a:cs typeface="B Nazanin" panose="00000400000000000000" pitchFamily="2" charset="-78"/>
              </a:rPr>
              <a:t>طراحی و ساخت یک ساز و کار حرکتی ساده؛</a:t>
            </a:r>
          </a:p>
          <a:p>
            <a:pPr algn="just" rtl="1"/>
            <a:r>
              <a:rPr lang="fa-IR" sz="2400" dirty="0">
                <a:cs typeface="B Nazanin" panose="00000400000000000000" pitchFamily="2" charset="-78"/>
              </a:rPr>
              <a:t>تعمیر و نگهداری از ساز و کارهای حرکتی؛</a:t>
            </a:r>
          </a:p>
          <a:p>
            <a:pPr algn="just" rtl="1"/>
            <a:r>
              <a:rPr lang="fa-IR" sz="2400" dirty="0">
                <a:cs typeface="B Nazanin" panose="00000400000000000000" pitchFamily="2" charset="-78"/>
              </a:rPr>
              <a:t>رعایت نکات ایمنی و بهداشت هنگام انجام دادن کار.</a:t>
            </a:r>
            <a:endParaRPr lang="fa-IR" sz="2400" dirty="0">
              <a:latin typeface="Arabic Typesetting" panose="03020402040406030203" pitchFamily="66" charset="-78"/>
              <a:cs typeface="B Nazanin" panose="00000400000000000000" pitchFamily="2" charset="-7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9187" y="387170"/>
            <a:ext cx="6485719" cy="707533"/>
          </a:xfrm>
          <a:prstGeom prst="rect">
            <a:avLst/>
          </a:prstGeom>
        </p:spPr>
      </p:pic>
      <p:sp>
        <p:nvSpPr>
          <p:cNvPr id="2" name="Rectangle 1"/>
          <p:cNvSpPr/>
          <p:nvPr/>
        </p:nvSpPr>
        <p:spPr>
          <a:xfrm>
            <a:off x="283335" y="1435751"/>
            <a:ext cx="8551571" cy="1200329"/>
          </a:xfrm>
          <a:prstGeom prst="rect">
            <a:avLst/>
          </a:prstGeom>
        </p:spPr>
        <p:txBody>
          <a:bodyPr wrap="square">
            <a:spAutoFit/>
          </a:bodyPr>
          <a:lstStyle/>
          <a:p>
            <a:pPr algn="just" rtl="1"/>
            <a:r>
              <a:rPr lang="fa-IR" sz="2400" dirty="0">
                <a:cs typeface="B Nazanin" panose="00000400000000000000" pitchFamily="2" charset="-78"/>
              </a:rPr>
              <a:t>در این پودمان پس از بررسی چند نمونه ساز و کار حرکتی، با استفاده از مهارت هایی که در سال های گذشته در کار با چوب، کار با فلز و برق و الکترونیک به دست آورده اید، کارهای خلاقانه ای از جمله ساخت یک ساز وکار حرکتی را انجام می دهید.</a:t>
            </a:r>
          </a:p>
        </p:txBody>
      </p:sp>
      <p:pic>
        <p:nvPicPr>
          <p:cNvPr id="3" name="Picture 2">
            <a:extLst>
              <a:ext uri="{FF2B5EF4-FFF2-40B4-BE49-F238E27FC236}">
                <a16:creationId xmlns:a16="http://schemas.microsoft.com/office/drawing/2014/main" id="{59792A2F-3F52-CBCB-789A-6670C8446E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335" y="6423627"/>
            <a:ext cx="665759" cy="205873"/>
          </a:xfrm>
          <a:prstGeom prst="rect">
            <a:avLst/>
          </a:prstGeom>
        </p:spPr>
      </p:pic>
    </p:spTree>
    <p:extLst>
      <p:ext uri="{BB962C8B-B14F-4D97-AF65-F5344CB8AC3E}">
        <p14:creationId xmlns:p14="http://schemas.microsoft.com/office/powerpoint/2010/main" val="1590369723"/>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224641" y="254612"/>
            <a:ext cx="8563721" cy="1200329"/>
          </a:xfrm>
          <a:prstGeom prst="rect">
            <a:avLst/>
          </a:prstGeom>
        </p:spPr>
        <p:txBody>
          <a:bodyPr wrap="square">
            <a:spAutoFit/>
          </a:bodyPr>
          <a:lstStyle/>
          <a:p>
            <a:pPr algn="just" rtl="1"/>
            <a:r>
              <a:rPr lang="fa-IR" sz="2400" dirty="0">
                <a:solidFill>
                  <a:srgbClr val="FF0000"/>
                </a:solidFill>
                <a:latin typeface="Arabic Typesetting" panose="03020402040406030203" pitchFamily="66" charset="-78"/>
                <a:cs typeface="B Nazanin" panose="00000400000000000000" pitchFamily="2" charset="-78"/>
              </a:rPr>
              <a:t>مرحلۀ 4 مونتاژ کردن قطعات: </a:t>
            </a:r>
          </a:p>
          <a:p>
            <a:pPr algn="just" rtl="1"/>
            <a:r>
              <a:rPr lang="fa-IR" sz="2400" dirty="0">
                <a:latin typeface="Arabic Typesetting" panose="03020402040406030203" pitchFamily="66" charset="-78"/>
                <a:cs typeface="B Nazanin" panose="00000400000000000000" pitchFamily="2" charset="-78"/>
              </a:rPr>
              <a:t>در این مرحله، قطعات ساخته شده در مرحله قبل را بر روی هم مونتاژ کنید. </a:t>
            </a:r>
          </a:p>
          <a:p>
            <a:pPr algn="just" rtl="1"/>
            <a:r>
              <a:rPr lang="fa-IR" sz="2400" dirty="0">
                <a:latin typeface="Arabic Typesetting" panose="03020402040406030203" pitchFamily="66" charset="-78"/>
                <a:cs typeface="B Nazanin" panose="00000400000000000000" pitchFamily="2" charset="-78"/>
              </a:rPr>
              <a:t>شکل 13 - 3 مراحل مونتاژ برخی از قطعات را نشان داده است.</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1527" y="1648497"/>
            <a:ext cx="7036835" cy="4939870"/>
          </a:xfrm>
          <a:prstGeom prst="rect">
            <a:avLst/>
          </a:prstGeom>
        </p:spPr>
      </p:pic>
      <p:pic>
        <p:nvPicPr>
          <p:cNvPr id="2" name="Picture 1">
            <a:extLst>
              <a:ext uri="{FF2B5EF4-FFF2-40B4-BE49-F238E27FC236}">
                <a16:creationId xmlns:a16="http://schemas.microsoft.com/office/drawing/2014/main" id="{AF09FD5D-359B-5D15-C415-8D00643CF3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335" y="6423627"/>
            <a:ext cx="665759" cy="205873"/>
          </a:xfrm>
          <a:prstGeom prst="rect">
            <a:avLst/>
          </a:prstGeom>
        </p:spPr>
      </p:pic>
    </p:spTree>
    <p:extLst>
      <p:ext uri="{BB962C8B-B14F-4D97-AF65-F5344CB8AC3E}">
        <p14:creationId xmlns:p14="http://schemas.microsoft.com/office/powerpoint/2010/main" val="2059168612"/>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6"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165" y="373487"/>
            <a:ext cx="8765687" cy="6297769"/>
          </a:xfrm>
        </p:spPr>
        <p:txBody>
          <a:bodyPr>
            <a:noAutofit/>
          </a:bodyPr>
          <a:lstStyle/>
          <a:p>
            <a:pPr marL="0" indent="0">
              <a:buNone/>
            </a:pPr>
            <a:r>
              <a:rPr lang="fa-IR" b="1" dirty="0">
                <a:solidFill>
                  <a:srgbClr val="FF0000"/>
                </a:solidFill>
                <a:latin typeface="Arabic Typesetting" panose="03020402040406030203" pitchFamily="66" charset="-78"/>
                <a:cs typeface="B Nazanin" panose="00000400000000000000" pitchFamily="2" charset="-78"/>
              </a:rPr>
              <a:t>تحقیق کنید</a:t>
            </a:r>
          </a:p>
          <a:p>
            <a:pPr marL="0" indent="0">
              <a:buNone/>
            </a:pPr>
            <a:r>
              <a:rPr lang="fa-IR" dirty="0">
                <a:solidFill>
                  <a:schemeClr val="tx1"/>
                </a:solidFill>
                <a:latin typeface="Arabic Typesetting" panose="03020402040406030203" pitchFamily="66" charset="-78"/>
                <a:cs typeface="B Nazanin" panose="00000400000000000000" pitchFamily="2" charset="-78"/>
              </a:rPr>
              <a:t>دلیل استفاده از ساز و کار حرکتی چرخ و تسمه را در پروژه ساخت جرثقیل مورد بررسی قرار دهید. روش های دیگری برای این کار پیدا کنید و آن ها را در کلاس ارائه دهید.</a:t>
            </a:r>
          </a:p>
          <a:p>
            <a:pPr marL="0" indent="0">
              <a:buNone/>
            </a:pPr>
            <a:r>
              <a:rPr lang="fa-IR" b="1" dirty="0">
                <a:solidFill>
                  <a:srgbClr val="FF0000"/>
                </a:solidFill>
                <a:latin typeface="Arabic Typesetting" panose="03020402040406030203" pitchFamily="66" charset="-78"/>
                <a:cs typeface="B Nazanin" panose="00000400000000000000" pitchFamily="2" charset="-78"/>
              </a:rPr>
              <a:t>پرسش</a:t>
            </a:r>
          </a:p>
          <a:p>
            <a:pPr marL="0" indent="0">
              <a:buNone/>
            </a:pPr>
            <a:r>
              <a:rPr lang="fa-IR" dirty="0">
                <a:solidFill>
                  <a:schemeClr val="tx1"/>
                </a:solidFill>
                <a:latin typeface="Arabic Typesetting" panose="03020402040406030203" pitchFamily="66" charset="-78"/>
                <a:cs typeface="B Nazanin" panose="00000400000000000000" pitchFamily="2" charset="-78"/>
              </a:rPr>
              <a:t>آیا می دانید جرثقیل ها امروزه چه کاربردهایی دارند؟</a:t>
            </a:r>
          </a:p>
          <a:p>
            <a:pPr marL="0" indent="0" algn="just">
              <a:lnSpc>
                <a:spcPct val="170000"/>
              </a:lnSpc>
              <a:buNone/>
            </a:pPr>
            <a:r>
              <a:rPr lang="fa-IR" dirty="0">
                <a:solidFill>
                  <a:schemeClr val="tx1"/>
                </a:solidFill>
                <a:latin typeface="Arabic Typesetting" panose="03020402040406030203" pitchFamily="66" charset="-78"/>
                <a:cs typeface="B Nazanin" panose="00000400000000000000" pitchFamily="2" charset="-78"/>
              </a:rPr>
              <a:t>فهرستی از کاربردهای جرثقیل ها به همراه تصاویر آن ها را در تهيه كنید و فایل آن را برای دبیر خود از طریق</a:t>
            </a:r>
            <a:r>
              <a:rPr lang="en-US" dirty="0">
                <a:solidFill>
                  <a:schemeClr val="tx1"/>
                </a:solidFill>
                <a:latin typeface="Arabic Typesetting" panose="03020402040406030203" pitchFamily="66" charset="-78"/>
                <a:cs typeface="B Nazanin" panose="00000400000000000000" pitchFamily="2" charset="-78"/>
              </a:rPr>
              <a:t>  </a:t>
            </a:r>
            <a:r>
              <a:rPr lang="fa-IR" dirty="0">
                <a:solidFill>
                  <a:schemeClr val="tx1"/>
                </a:solidFill>
                <a:latin typeface="Arabic Typesetting" panose="03020402040406030203" pitchFamily="66" charset="-78"/>
                <a:cs typeface="B Nazanin" panose="00000400000000000000" pitchFamily="2" charset="-78"/>
              </a:rPr>
              <a:t>نرم افزار </a:t>
            </a:r>
            <a:r>
              <a:rPr lang="en-US" dirty="0">
                <a:solidFill>
                  <a:schemeClr val="tx1"/>
                </a:solidFill>
                <a:latin typeface="Arabic Typesetting" panose="03020402040406030203" pitchFamily="66" charset="-78"/>
                <a:cs typeface="B Nazanin" panose="00000400000000000000" pitchFamily="2" charset="-78"/>
              </a:rPr>
              <a:t> </a:t>
            </a:r>
            <a:r>
              <a:rPr lang="en-US" dirty="0">
                <a:solidFill>
                  <a:srgbClr val="FF0000"/>
                </a:solidFill>
                <a:latin typeface="Arial" panose="020B0604020202020204" pitchFamily="34" charset="0"/>
                <a:cs typeface="Arial" panose="020B0604020202020204" pitchFamily="34" charset="0"/>
              </a:rPr>
              <a:t>word</a:t>
            </a:r>
            <a:r>
              <a:rPr lang="fa-IR" dirty="0">
                <a:solidFill>
                  <a:schemeClr val="tx1"/>
                </a:solidFill>
                <a:latin typeface="Arabic Typesetting" panose="03020402040406030203" pitchFamily="66" charset="-78"/>
                <a:cs typeface="B Nazanin" panose="00000400000000000000" pitchFamily="2" charset="-78"/>
              </a:rPr>
              <a:t>رایانامه ارسال کنید. </a:t>
            </a:r>
          </a:p>
          <a:p>
            <a:pPr marL="0" indent="0">
              <a:buNone/>
            </a:pPr>
            <a:r>
              <a:rPr lang="fa-IR" dirty="0">
                <a:solidFill>
                  <a:schemeClr val="tx1"/>
                </a:solidFill>
                <a:latin typeface="Arabic Typesetting" panose="03020402040406030203" pitchFamily="66" charset="-78"/>
                <a:cs typeface="B Nazanin" panose="00000400000000000000" pitchFamily="2" charset="-78"/>
              </a:rPr>
              <a:t>                 </a:t>
            </a:r>
          </a:p>
          <a:p>
            <a:pPr marL="0" indent="0">
              <a:buNone/>
            </a:pPr>
            <a:endParaRPr lang="fa-IR" sz="2800" b="1" dirty="0">
              <a:solidFill>
                <a:schemeClr val="tx1"/>
              </a:solidFill>
              <a:cs typeface="B Nazanin" panose="00000400000000000000" pitchFamily="2" charset="-78"/>
            </a:endParaRPr>
          </a:p>
          <a:p>
            <a:pPr marL="0" indent="0">
              <a:buNone/>
            </a:pPr>
            <a:endParaRPr lang="fa-IR" sz="2800" b="1" dirty="0">
              <a:solidFill>
                <a:schemeClr val="tx1"/>
              </a:solidFill>
              <a:cs typeface="B Nazanin" panose="00000400000000000000" pitchFamily="2" charset="-78"/>
            </a:endParaRPr>
          </a:p>
          <a:p>
            <a:pPr marL="0" indent="0">
              <a:buNone/>
            </a:pPr>
            <a:endParaRPr lang="fa-IR" sz="2800" b="1" dirty="0">
              <a:solidFill>
                <a:schemeClr val="tx1"/>
              </a:solidFill>
              <a:cs typeface="B Nazanin" panose="00000400000000000000" pitchFamily="2" charset="-78"/>
            </a:endParaRPr>
          </a:p>
          <a:p>
            <a:pPr marL="0" indent="0">
              <a:buNone/>
            </a:pPr>
            <a:endParaRPr lang="fa-IR" sz="1800" b="1" dirty="0">
              <a:solidFill>
                <a:schemeClr val="tx1"/>
              </a:solidFill>
              <a:cs typeface="B Nazanin" panose="00000400000000000000" pitchFamily="2" charset="-78"/>
            </a:endParaRPr>
          </a:p>
          <a:p>
            <a:pPr marL="0" indent="0">
              <a:buNone/>
            </a:pPr>
            <a:r>
              <a:rPr lang="fa-IR" sz="2800" b="1" dirty="0">
                <a:solidFill>
                  <a:schemeClr val="tx1"/>
                </a:solidFill>
                <a:cs typeface="B Nazanin" panose="00000400000000000000" pitchFamily="2" charset="-78"/>
              </a:rPr>
              <a:t>جواب در صفحه بعد</a:t>
            </a:r>
            <a:endParaRPr lang="fa-IR" dirty="0">
              <a:solidFill>
                <a:schemeClr val="tx1"/>
              </a:solidFill>
            </a:endParaRPr>
          </a:p>
          <a:p>
            <a:pPr algn="r"/>
            <a:endParaRPr lang="fa-IR" dirty="0">
              <a:solidFill>
                <a:schemeClr val="tx1"/>
              </a:solidFill>
            </a:endParaRPr>
          </a:p>
        </p:txBody>
      </p:sp>
      <p:pic>
        <p:nvPicPr>
          <p:cNvPr id="2" name="Picture 1"/>
          <p:cNvPicPr>
            <a:picLocks noChangeAspect="1"/>
          </p:cNvPicPr>
          <p:nvPr/>
        </p:nvPicPr>
        <p:blipFill>
          <a:blip r:embed="rId3"/>
          <a:stretch>
            <a:fillRect/>
          </a:stretch>
        </p:blipFill>
        <p:spPr>
          <a:xfrm>
            <a:off x="947020" y="3559477"/>
            <a:ext cx="2172176" cy="1600594"/>
          </a:xfrm>
          <a:prstGeom prst="rect">
            <a:avLst/>
          </a:prstGeom>
        </p:spPr>
      </p:pic>
      <p:pic>
        <p:nvPicPr>
          <p:cNvPr id="5" name="Picture 4"/>
          <p:cNvPicPr>
            <a:picLocks noChangeAspect="1"/>
          </p:cNvPicPr>
          <p:nvPr/>
        </p:nvPicPr>
        <p:blipFill>
          <a:blip r:embed="rId4"/>
          <a:stretch>
            <a:fillRect/>
          </a:stretch>
        </p:blipFill>
        <p:spPr>
          <a:xfrm>
            <a:off x="4495008" y="3559477"/>
            <a:ext cx="2172176" cy="1600594"/>
          </a:xfrm>
          <a:prstGeom prst="rect">
            <a:avLst/>
          </a:prstGeom>
        </p:spPr>
      </p:pic>
      <p:sp>
        <p:nvSpPr>
          <p:cNvPr id="6" name="Rectangle 5"/>
          <p:cNvSpPr/>
          <p:nvPr/>
        </p:nvSpPr>
        <p:spPr>
          <a:xfrm>
            <a:off x="202318" y="5294912"/>
            <a:ext cx="3661580" cy="300082"/>
          </a:xfrm>
          <a:prstGeom prst="rect">
            <a:avLst/>
          </a:prstGeom>
        </p:spPr>
        <p:txBody>
          <a:bodyPr wrap="none">
            <a:spAutoFit/>
          </a:bodyPr>
          <a:lstStyle/>
          <a:p>
            <a:pPr rtl="1"/>
            <a:r>
              <a:rPr lang="fa-IR" sz="1350" b="1" dirty="0">
                <a:cs typeface="B Nazanin" panose="00000400000000000000" pitchFamily="2" charset="-78"/>
              </a:rPr>
              <a:t>نصب جرثقیل بر روی سکوی نفتی شهید رجایی خلیج فارس</a:t>
            </a:r>
            <a:endParaRPr lang="fa-IR" sz="1350" dirty="0">
              <a:cs typeface="B Nazanin" panose="00000400000000000000" pitchFamily="2" charset="-78"/>
            </a:endParaRPr>
          </a:p>
        </p:txBody>
      </p:sp>
      <p:sp>
        <p:nvSpPr>
          <p:cNvPr id="7" name="Rectangle 6"/>
          <p:cNvSpPr/>
          <p:nvPr/>
        </p:nvSpPr>
        <p:spPr>
          <a:xfrm>
            <a:off x="3750306" y="5294912"/>
            <a:ext cx="3661580" cy="300082"/>
          </a:xfrm>
          <a:prstGeom prst="rect">
            <a:avLst/>
          </a:prstGeom>
        </p:spPr>
        <p:txBody>
          <a:bodyPr wrap="none">
            <a:spAutoFit/>
          </a:bodyPr>
          <a:lstStyle/>
          <a:p>
            <a:pPr rtl="1"/>
            <a:r>
              <a:rPr lang="fa-IR" sz="1350" b="1" dirty="0">
                <a:cs typeface="B Nazanin" panose="00000400000000000000" pitchFamily="2" charset="-78"/>
              </a:rPr>
              <a:t>نصب جرثقیل بر روی سکوی نفتی شهید رجایی خلیج فارس</a:t>
            </a:r>
            <a:endParaRPr lang="fa-IR" sz="1350" dirty="0">
              <a:cs typeface="B Nazanin" panose="00000400000000000000" pitchFamily="2" charset="-78"/>
            </a:endParaRPr>
          </a:p>
        </p:txBody>
      </p:sp>
    </p:spTree>
    <p:extLst>
      <p:ext uri="{BB962C8B-B14F-4D97-AF65-F5344CB8AC3E}">
        <p14:creationId xmlns:p14="http://schemas.microsoft.com/office/powerpoint/2010/main" val="1658755996"/>
      </p:ext>
    </p:extLst>
  </p:cSld>
  <p:clrMapOvr>
    <a:overrideClrMapping bg1="lt1" tx1="dk1" bg2="lt2" tx2="dk2" accent1="accent1" accent2="accent2" accent3="accent3" accent4="accent4" accent5="accent5" accent6="accent6" hlink="hlink" folHlink="folHlink"/>
  </p:clrMapOvr>
  <p:transition spd="slow">
    <p:random/>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165" y="337123"/>
            <a:ext cx="8765687" cy="4903805"/>
          </a:xfrm>
        </p:spPr>
        <p:txBody>
          <a:bodyPr>
            <a:normAutofit/>
          </a:bodyPr>
          <a:lstStyle/>
          <a:p>
            <a:pPr marL="0" indent="0">
              <a:buNone/>
            </a:pPr>
            <a:r>
              <a:rPr lang="fa-IR" sz="2400" b="1" dirty="0">
                <a:solidFill>
                  <a:srgbClr val="FF0000"/>
                </a:solidFill>
                <a:latin typeface="Arabic Typesetting" panose="03020402040406030203" pitchFamily="66" charset="-78"/>
                <a:cs typeface="B Nazanin" panose="00000400000000000000" pitchFamily="2" charset="-78"/>
              </a:rPr>
              <a:t>پرسش</a:t>
            </a:r>
          </a:p>
          <a:p>
            <a:pPr marL="0" indent="0">
              <a:buNone/>
            </a:pPr>
            <a:r>
              <a:rPr lang="fa-IR" sz="2400" dirty="0">
                <a:solidFill>
                  <a:schemeClr val="tx1"/>
                </a:solidFill>
                <a:latin typeface="Arabic Typesetting" panose="03020402040406030203" pitchFamily="66" charset="-78"/>
                <a:cs typeface="B Nazanin" panose="00000400000000000000" pitchFamily="2" charset="-78"/>
              </a:rPr>
              <a:t>آیا می دانید جرثقیل ها امروزه چه کاربردهایی دارند؟</a:t>
            </a:r>
            <a:endParaRPr lang="fa-IR" sz="2400" dirty="0">
              <a:solidFill>
                <a:schemeClr val="tx1"/>
              </a:solidFill>
            </a:endParaRPr>
          </a:p>
          <a:p>
            <a:pPr marL="0" indent="0">
              <a:buNone/>
            </a:pPr>
            <a:r>
              <a:rPr lang="fa-IR" sz="2800" b="1" dirty="0">
                <a:solidFill>
                  <a:srgbClr val="FF0000"/>
                </a:solidFill>
                <a:cs typeface="B Nazanin" panose="00000400000000000000" pitchFamily="2" charset="-78"/>
              </a:rPr>
              <a:t>جواب</a:t>
            </a:r>
          </a:p>
        </p:txBody>
      </p:sp>
      <p:sp>
        <p:nvSpPr>
          <p:cNvPr id="4" name="Rectangle 3"/>
          <p:cNvSpPr/>
          <p:nvPr/>
        </p:nvSpPr>
        <p:spPr>
          <a:xfrm>
            <a:off x="206062" y="1819529"/>
            <a:ext cx="8671790" cy="3416320"/>
          </a:xfrm>
          <a:prstGeom prst="rect">
            <a:avLst/>
          </a:prstGeom>
        </p:spPr>
        <p:txBody>
          <a:bodyPr wrap="square">
            <a:spAutoFit/>
          </a:bodyPr>
          <a:lstStyle/>
          <a:p>
            <a:pPr algn="just" rtl="1"/>
            <a:r>
              <a:rPr lang="fa-IR" sz="2400" dirty="0">
                <a:cs typeface="B Nazanin" panose="00000400000000000000" pitchFamily="2" charset="-78"/>
              </a:rPr>
              <a:t>جرثقیل یا گرانبر وسیله‌ای است که بار را در راستای قائم با ترکیب شش جهت حرکتی کنترل و جابه‌جا می‌کند. یا ماشینی که فعالیت اصلی آن باربرداری و جابه جایی بار به صورت معلق در هوا می باشد که این فعالیت در آن،به وسیله قلاب یا سایر تجهیزات مشابه صورت می پذیرد، را جرثقیل می گویند. جرثقیل از گذشته، با نیروی انسان یا حیوان به کار می‌رفته‌ است.</a:t>
            </a:r>
          </a:p>
          <a:p>
            <a:pPr algn="just" rtl="1"/>
            <a:r>
              <a:rPr lang="fa-IR" sz="2400" dirty="0">
                <a:cs typeface="B Nazanin" panose="00000400000000000000" pitchFamily="2" charset="-78"/>
              </a:rPr>
              <a:t>جرثقیل بر اساس نوع کاری که انجام می دهد به 2 نوع عمده تقسیم می شود.</a:t>
            </a:r>
          </a:p>
          <a:p>
            <a:pPr algn="just" rtl="1"/>
            <a:r>
              <a:rPr lang="fa-IR" sz="2400" dirty="0">
                <a:solidFill>
                  <a:srgbClr val="FF0000"/>
                </a:solidFill>
                <a:cs typeface="B Nazanin" panose="00000400000000000000" pitchFamily="2" charset="-78"/>
              </a:rPr>
              <a:t>الف - جرثقیل صنعتی </a:t>
            </a:r>
          </a:p>
          <a:p>
            <a:pPr algn="just" rtl="1"/>
            <a:r>
              <a:rPr lang="fa-IR" sz="2400" dirty="0">
                <a:cs typeface="B Nazanin" panose="00000400000000000000" pitchFamily="2" charset="-78"/>
              </a:rPr>
              <a:t>از جرثقیل صنعتی در صنعت ، در بنادر - کارخانه ها - شهرها و ..... استفاده می شود</a:t>
            </a:r>
          </a:p>
          <a:p>
            <a:pPr algn="just" rtl="1"/>
            <a:r>
              <a:rPr lang="fa-IR" sz="2400" dirty="0">
                <a:solidFill>
                  <a:srgbClr val="FF0000"/>
                </a:solidFill>
                <a:cs typeface="B Nazanin" panose="00000400000000000000" pitchFamily="2" charset="-78"/>
              </a:rPr>
              <a:t>ب - جرثقیل ساختمانی </a:t>
            </a:r>
            <a:r>
              <a:rPr lang="en-US" sz="2400" dirty="0">
                <a:solidFill>
                  <a:srgbClr val="FF0000"/>
                </a:solidFill>
                <a:cs typeface="B Nazanin" panose="00000400000000000000" pitchFamily="2" charset="-78"/>
              </a:rPr>
              <a:t>tower cranes</a:t>
            </a:r>
            <a:endParaRPr lang="fa-IR" sz="2400" dirty="0">
              <a:solidFill>
                <a:srgbClr val="FF0000"/>
              </a:solidFill>
              <a:cs typeface="B Nazanin" panose="00000400000000000000" pitchFamily="2" charset="-78"/>
            </a:endParaRPr>
          </a:p>
        </p:txBody>
      </p:sp>
    </p:spTree>
    <p:extLst>
      <p:ext uri="{BB962C8B-B14F-4D97-AF65-F5344CB8AC3E}">
        <p14:creationId xmlns:p14="http://schemas.microsoft.com/office/powerpoint/2010/main" val="3994696414"/>
      </p:ext>
    </p:extLst>
  </p:cSld>
  <p:clrMapOvr>
    <a:overrideClrMapping bg1="lt1" tx1="dk1" bg2="lt2" tx2="dk2" accent1="accent1" accent2="accent2" accent3="accent3" accent4="accent4" accent5="accent5" accent6="accent6" hlink="hlink" folHlink="folHlink"/>
  </p:clrMapOvr>
  <p:transition spd="slow">
    <p:random/>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198" y="450761"/>
            <a:ext cx="8747738" cy="5924281"/>
          </a:xfrm>
        </p:spPr>
        <p:txBody>
          <a:bodyPr>
            <a:normAutofit/>
          </a:bodyPr>
          <a:lstStyle/>
          <a:p>
            <a:pPr algn="r"/>
            <a:endParaRPr lang="fa-IR" dirty="0"/>
          </a:p>
          <a:p>
            <a:pPr marL="0" indent="0">
              <a:buNone/>
            </a:pPr>
            <a:r>
              <a:rPr lang="fa-IR" sz="2400" dirty="0">
                <a:solidFill>
                  <a:schemeClr val="tx2"/>
                </a:solidFill>
                <a:latin typeface="Arabic Typesetting" panose="03020402040406030203" pitchFamily="66" charset="-78"/>
                <a:cs typeface="B Nazanin" panose="00000400000000000000" pitchFamily="2" charset="-78"/>
              </a:rPr>
              <a:t>پس از مشاهده مراحل دقیق طراحی و ساخت یک نمونه اسباب بازی در نرم افزار کاروفناوری پایه نهم، شما نیز با هم فکری در گروه، نمونه ای مشابه طراحی کنید و بعد آن را بسازید.</a:t>
            </a:r>
          </a:p>
          <a:p>
            <a:pPr marL="0" indent="0">
              <a:buNone/>
            </a:pPr>
            <a:endParaRPr lang="fa-IR" sz="2400" dirty="0">
              <a:solidFill>
                <a:schemeClr val="tx2"/>
              </a:solidFill>
              <a:latin typeface="Arabic Typesetting" panose="03020402040406030203" pitchFamily="66" charset="-78"/>
              <a:cs typeface="B Nazanin" panose="00000400000000000000" pitchFamily="2" charset="-78"/>
            </a:endParaRPr>
          </a:p>
          <a:p>
            <a:pPr marL="0" indent="0">
              <a:buNone/>
            </a:pPr>
            <a:endParaRPr lang="fa-IR" sz="2400" dirty="0">
              <a:solidFill>
                <a:srgbClr val="FFFF00"/>
              </a:solidFill>
              <a:latin typeface="Arabic Typesetting" panose="03020402040406030203" pitchFamily="66" charset="-78"/>
              <a:cs typeface="B Nazanin" panose="00000400000000000000" pitchFamily="2" charset="-78"/>
            </a:endParaRPr>
          </a:p>
          <a:p>
            <a:pPr marL="0" indent="0">
              <a:buNone/>
            </a:pPr>
            <a:endParaRPr lang="fa-IR" sz="2400" dirty="0">
              <a:solidFill>
                <a:srgbClr val="FFFF00"/>
              </a:solidFill>
              <a:latin typeface="Arabic Typesetting" panose="03020402040406030203" pitchFamily="66" charset="-78"/>
              <a:cs typeface="B Nazanin" panose="00000400000000000000" pitchFamily="2" charset="-78"/>
            </a:endParaRPr>
          </a:p>
          <a:p>
            <a:pPr marL="0" indent="0">
              <a:buNone/>
            </a:pPr>
            <a:endParaRPr lang="fa-IR" sz="2400" dirty="0">
              <a:solidFill>
                <a:srgbClr val="FFFF00"/>
              </a:solidFill>
              <a:latin typeface="Arabic Typesetting" panose="03020402040406030203" pitchFamily="66" charset="-78"/>
              <a:cs typeface="B Nazanin" panose="00000400000000000000" pitchFamily="2" charset="-78"/>
            </a:endParaRPr>
          </a:p>
          <a:p>
            <a:pPr marL="0" indent="0">
              <a:buNone/>
            </a:pPr>
            <a:r>
              <a:rPr lang="fa-IR" sz="2400" b="1" dirty="0">
                <a:solidFill>
                  <a:srgbClr val="FF6600"/>
                </a:solidFill>
                <a:latin typeface="Arabic Typesetting" panose="03020402040406030203" pitchFamily="66" charset="-78"/>
                <a:cs typeface="B Nazanin" panose="00000400000000000000" pitchFamily="2" charset="-78"/>
              </a:rPr>
              <a:t>کارکلاسی</a:t>
            </a:r>
            <a:endParaRPr lang="fa-IR" b="1" dirty="0">
              <a:solidFill>
                <a:srgbClr val="FF6600"/>
              </a:solidFill>
              <a:latin typeface="Arabic Typesetting" panose="03020402040406030203" pitchFamily="66" charset="-78"/>
              <a:cs typeface="B Nazanin" panose="00000400000000000000" pitchFamily="2" charset="-78"/>
            </a:endParaRPr>
          </a:p>
          <a:p>
            <a:pPr marL="0" indent="0">
              <a:buNone/>
            </a:pPr>
            <a:r>
              <a:rPr lang="fa-IR" sz="2400" dirty="0">
                <a:solidFill>
                  <a:srgbClr val="00B0F0"/>
                </a:solidFill>
                <a:latin typeface="Arabic Typesetting" panose="03020402040406030203" pitchFamily="66" charset="-78"/>
                <a:cs typeface="B Nazanin" panose="00000400000000000000" pitchFamily="2" charset="-78"/>
              </a:rPr>
              <a:t>پروژۀ طراحی و ساخت اسباب بازی: </a:t>
            </a:r>
          </a:p>
          <a:p>
            <a:pPr marL="0" indent="0" algn="just">
              <a:buNone/>
            </a:pPr>
            <a:r>
              <a:rPr lang="fa-IR" sz="2400" dirty="0">
                <a:solidFill>
                  <a:schemeClr val="tx1"/>
                </a:solidFill>
                <a:latin typeface="Arabic Typesetting" panose="03020402040406030203" pitchFamily="66" charset="-78"/>
                <a:cs typeface="B Nazanin" panose="00000400000000000000" pitchFamily="2" charset="-78"/>
              </a:rPr>
              <a:t>در این پروژه یک نمونه اسباب بازی، مشابه شکل 15 - 3، خواهید ساخت. این اسباب بازی یک حلزون است که اساس حرکت آن یک چرخ لنگ می باشد. در واقع محور به صورت خارج از مرکز به چرخ ها متصل شده است.</a:t>
            </a:r>
          </a:p>
        </p:txBody>
      </p:sp>
      <p:pic>
        <p:nvPicPr>
          <p:cNvPr id="2" name="Picture 1"/>
          <p:cNvPicPr>
            <a:picLocks noChangeAspect="1"/>
          </p:cNvPicPr>
          <p:nvPr/>
        </p:nvPicPr>
        <p:blipFill>
          <a:blip r:embed="rId3"/>
          <a:stretch>
            <a:fillRect/>
          </a:stretch>
        </p:blipFill>
        <p:spPr>
          <a:xfrm>
            <a:off x="254593" y="2073499"/>
            <a:ext cx="3068156" cy="2490233"/>
          </a:xfrm>
          <a:prstGeom prst="rect">
            <a:avLst/>
          </a:prstGeom>
        </p:spPr>
      </p:pic>
      <p:pic>
        <p:nvPicPr>
          <p:cNvPr id="4" name="Picture 3">
            <a:extLst>
              <a:ext uri="{FF2B5EF4-FFF2-40B4-BE49-F238E27FC236}">
                <a16:creationId xmlns:a16="http://schemas.microsoft.com/office/drawing/2014/main" id="{A503AD76-A16C-7FFE-3BB4-839DBE711F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335" y="6423627"/>
            <a:ext cx="665759" cy="205873"/>
          </a:xfrm>
          <a:prstGeom prst="rect">
            <a:avLst/>
          </a:prstGeom>
        </p:spPr>
      </p:pic>
    </p:spTree>
    <p:extLst>
      <p:ext uri="{BB962C8B-B14F-4D97-AF65-F5344CB8AC3E}">
        <p14:creationId xmlns:p14="http://schemas.microsoft.com/office/powerpoint/2010/main" val="835489738"/>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217">
                                          <p:stCondLst>
                                            <p:cond delay="0"/>
                                          </p:stCondLst>
                                        </p:cTn>
                                        <p:tgtEl>
                                          <p:spTgt spid="3">
                                            <p:txEl>
                                              <p:pRg st="1" end="1"/>
                                            </p:txEl>
                                          </p:spTgt>
                                        </p:tgtEl>
                                      </p:cBhvr>
                                    </p:animEffect>
                                    <p:anim calcmode="lin" valueType="num">
                                      <p:cBhvr>
                                        <p:cTn id="8" dur="683"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249"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249" tmFilter="0, 0; 0.125,0.2665; 0.25,0.4; 0.375,0.465; 0.5,0.5;  0.625,0.535; 0.75,0.6; 0.875,0.7335; 1,1">
                                          <p:stCondLst>
                                            <p:cond delay="249"/>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125" tmFilter="0, 0; 0.125,0.2665; 0.25,0.4; 0.375,0.465; 0.5,0.5;  0.625,0.535; 0.75,0.6; 0.875,0.7335; 1,1">
                                          <p:stCondLst>
                                            <p:cond delay="496"/>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62" tmFilter="0, 0; 0.125,0.2665; 0.25,0.4; 0.375,0.465; 0.5,0.5;  0.625,0.535; 0.75,0.6; 0.875,0.7335; 1,1">
                                          <p:stCondLst>
                                            <p:cond delay="621"/>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10">
                                          <p:stCondLst>
                                            <p:cond delay="244"/>
                                          </p:stCondLst>
                                        </p:cTn>
                                        <p:tgtEl>
                                          <p:spTgt spid="3">
                                            <p:txEl>
                                              <p:pRg st="1" end="1"/>
                                            </p:txEl>
                                          </p:spTgt>
                                        </p:tgtEl>
                                      </p:cBhvr>
                                      <p:to x="100000" y="60000"/>
                                    </p:animScale>
                                    <p:animScale>
                                      <p:cBhvr>
                                        <p:cTn id="14" dur="62" decel="50000">
                                          <p:stCondLst>
                                            <p:cond delay="253"/>
                                          </p:stCondLst>
                                        </p:cTn>
                                        <p:tgtEl>
                                          <p:spTgt spid="3">
                                            <p:txEl>
                                              <p:pRg st="1" end="1"/>
                                            </p:txEl>
                                          </p:spTgt>
                                        </p:tgtEl>
                                      </p:cBhvr>
                                      <p:to x="100000" y="100000"/>
                                    </p:animScale>
                                    <p:animScale>
                                      <p:cBhvr>
                                        <p:cTn id="15" dur="10">
                                          <p:stCondLst>
                                            <p:cond delay="492"/>
                                          </p:stCondLst>
                                        </p:cTn>
                                        <p:tgtEl>
                                          <p:spTgt spid="3">
                                            <p:txEl>
                                              <p:pRg st="1" end="1"/>
                                            </p:txEl>
                                          </p:spTgt>
                                        </p:tgtEl>
                                      </p:cBhvr>
                                      <p:to x="100000" y="80000"/>
                                    </p:animScale>
                                    <p:animScale>
                                      <p:cBhvr>
                                        <p:cTn id="16" dur="62" decel="50000">
                                          <p:stCondLst>
                                            <p:cond delay="502"/>
                                          </p:stCondLst>
                                        </p:cTn>
                                        <p:tgtEl>
                                          <p:spTgt spid="3">
                                            <p:txEl>
                                              <p:pRg st="1" end="1"/>
                                            </p:txEl>
                                          </p:spTgt>
                                        </p:tgtEl>
                                      </p:cBhvr>
                                      <p:to x="100000" y="100000"/>
                                    </p:animScale>
                                    <p:animScale>
                                      <p:cBhvr>
                                        <p:cTn id="17" dur="10">
                                          <p:stCondLst>
                                            <p:cond delay="616"/>
                                          </p:stCondLst>
                                        </p:cTn>
                                        <p:tgtEl>
                                          <p:spTgt spid="3">
                                            <p:txEl>
                                              <p:pRg st="1" end="1"/>
                                            </p:txEl>
                                          </p:spTgt>
                                        </p:tgtEl>
                                      </p:cBhvr>
                                      <p:to x="100000" y="90000"/>
                                    </p:animScale>
                                    <p:animScale>
                                      <p:cBhvr>
                                        <p:cTn id="18" dur="62" decel="50000">
                                          <p:stCondLst>
                                            <p:cond delay="626"/>
                                          </p:stCondLst>
                                        </p:cTn>
                                        <p:tgtEl>
                                          <p:spTgt spid="3">
                                            <p:txEl>
                                              <p:pRg st="1" end="1"/>
                                            </p:txEl>
                                          </p:spTgt>
                                        </p:tgtEl>
                                      </p:cBhvr>
                                      <p:to x="100000" y="100000"/>
                                    </p:animScale>
                                    <p:animScale>
                                      <p:cBhvr>
                                        <p:cTn id="19" dur="10">
                                          <p:stCondLst>
                                            <p:cond delay="678"/>
                                          </p:stCondLst>
                                        </p:cTn>
                                        <p:tgtEl>
                                          <p:spTgt spid="3">
                                            <p:txEl>
                                              <p:pRg st="1" end="1"/>
                                            </p:txEl>
                                          </p:spTgt>
                                        </p:tgtEl>
                                      </p:cBhvr>
                                      <p:to x="100000" y="95000"/>
                                    </p:animScale>
                                    <p:animScale>
                                      <p:cBhvr>
                                        <p:cTn id="20" dur="62" decel="50000">
                                          <p:stCondLst>
                                            <p:cond delay="688"/>
                                          </p:stCondLst>
                                        </p:cTn>
                                        <p:tgtEl>
                                          <p:spTgt spid="3">
                                            <p:txEl>
                                              <p:pRg st="1" end="1"/>
                                            </p:txEl>
                                          </p:spTgt>
                                        </p:tgtEl>
                                      </p:cBhvr>
                                      <p:to x="100000" y="100000"/>
                                    </p:animScale>
                                  </p:childTnLst>
                                </p:cTn>
                              </p:par>
                            </p:childTnLst>
                          </p:cTn>
                        </p:par>
                        <p:par>
                          <p:cTn id="21" fill="hold">
                            <p:stCondLst>
                              <p:cond delay="750"/>
                            </p:stCondLst>
                            <p:childTnLst>
                              <p:par>
                                <p:cTn id="22" presetID="26" presetClass="entr" presetSubtype="0" fill="hold" grpId="0" nodeType="after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217">
                                          <p:stCondLst>
                                            <p:cond delay="0"/>
                                          </p:stCondLst>
                                        </p:cTn>
                                        <p:tgtEl>
                                          <p:spTgt spid="3">
                                            <p:txEl>
                                              <p:pRg st="6" end="6"/>
                                            </p:txEl>
                                          </p:spTgt>
                                        </p:tgtEl>
                                      </p:cBhvr>
                                    </p:animEffect>
                                    <p:anim calcmode="lin" valueType="num">
                                      <p:cBhvr>
                                        <p:cTn id="25" dur="683"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26" dur="249"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27" dur="249" tmFilter="0, 0; 0.125,0.2665; 0.25,0.4; 0.375,0.465; 0.5,0.5;  0.625,0.535; 0.75,0.6; 0.875,0.7335; 1,1">
                                          <p:stCondLst>
                                            <p:cond delay="249"/>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28" dur="125" tmFilter="0, 0; 0.125,0.2665; 0.25,0.4; 0.375,0.465; 0.5,0.5;  0.625,0.535; 0.75,0.6; 0.875,0.7335; 1,1">
                                          <p:stCondLst>
                                            <p:cond delay="496"/>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29" dur="62" tmFilter="0, 0; 0.125,0.2665; 0.25,0.4; 0.375,0.465; 0.5,0.5;  0.625,0.535; 0.75,0.6; 0.875,0.7335; 1,1">
                                          <p:stCondLst>
                                            <p:cond delay="621"/>
                                          </p:stCondLst>
                                        </p:cTn>
                                        <p:tgtEl>
                                          <p:spTgt spid="3">
                                            <p:txEl>
                                              <p:pRg st="6" end="6"/>
                                            </p:txEl>
                                          </p:spTgt>
                                        </p:tgtEl>
                                        <p:attrNameLst>
                                          <p:attrName>ppt_y</p:attrName>
                                        </p:attrNameLst>
                                      </p:cBhvr>
                                      <p:tavLst>
                                        <p:tav tm="0" fmla="#ppt_y-sin(pi*$)/81">
                                          <p:val>
                                            <p:fltVal val="0"/>
                                          </p:val>
                                        </p:tav>
                                        <p:tav tm="100000">
                                          <p:val>
                                            <p:fltVal val="1"/>
                                          </p:val>
                                        </p:tav>
                                      </p:tavLst>
                                    </p:anim>
                                    <p:animScale>
                                      <p:cBhvr>
                                        <p:cTn id="30" dur="10">
                                          <p:stCondLst>
                                            <p:cond delay="244"/>
                                          </p:stCondLst>
                                        </p:cTn>
                                        <p:tgtEl>
                                          <p:spTgt spid="3">
                                            <p:txEl>
                                              <p:pRg st="6" end="6"/>
                                            </p:txEl>
                                          </p:spTgt>
                                        </p:tgtEl>
                                      </p:cBhvr>
                                      <p:to x="100000" y="60000"/>
                                    </p:animScale>
                                    <p:animScale>
                                      <p:cBhvr>
                                        <p:cTn id="31" dur="62" decel="50000">
                                          <p:stCondLst>
                                            <p:cond delay="253"/>
                                          </p:stCondLst>
                                        </p:cTn>
                                        <p:tgtEl>
                                          <p:spTgt spid="3">
                                            <p:txEl>
                                              <p:pRg st="6" end="6"/>
                                            </p:txEl>
                                          </p:spTgt>
                                        </p:tgtEl>
                                      </p:cBhvr>
                                      <p:to x="100000" y="100000"/>
                                    </p:animScale>
                                    <p:animScale>
                                      <p:cBhvr>
                                        <p:cTn id="32" dur="10">
                                          <p:stCondLst>
                                            <p:cond delay="492"/>
                                          </p:stCondLst>
                                        </p:cTn>
                                        <p:tgtEl>
                                          <p:spTgt spid="3">
                                            <p:txEl>
                                              <p:pRg st="6" end="6"/>
                                            </p:txEl>
                                          </p:spTgt>
                                        </p:tgtEl>
                                      </p:cBhvr>
                                      <p:to x="100000" y="80000"/>
                                    </p:animScale>
                                    <p:animScale>
                                      <p:cBhvr>
                                        <p:cTn id="33" dur="62" decel="50000">
                                          <p:stCondLst>
                                            <p:cond delay="502"/>
                                          </p:stCondLst>
                                        </p:cTn>
                                        <p:tgtEl>
                                          <p:spTgt spid="3">
                                            <p:txEl>
                                              <p:pRg st="6" end="6"/>
                                            </p:txEl>
                                          </p:spTgt>
                                        </p:tgtEl>
                                      </p:cBhvr>
                                      <p:to x="100000" y="100000"/>
                                    </p:animScale>
                                    <p:animScale>
                                      <p:cBhvr>
                                        <p:cTn id="34" dur="10">
                                          <p:stCondLst>
                                            <p:cond delay="616"/>
                                          </p:stCondLst>
                                        </p:cTn>
                                        <p:tgtEl>
                                          <p:spTgt spid="3">
                                            <p:txEl>
                                              <p:pRg st="6" end="6"/>
                                            </p:txEl>
                                          </p:spTgt>
                                        </p:tgtEl>
                                      </p:cBhvr>
                                      <p:to x="100000" y="90000"/>
                                    </p:animScale>
                                    <p:animScale>
                                      <p:cBhvr>
                                        <p:cTn id="35" dur="62" decel="50000">
                                          <p:stCondLst>
                                            <p:cond delay="626"/>
                                          </p:stCondLst>
                                        </p:cTn>
                                        <p:tgtEl>
                                          <p:spTgt spid="3">
                                            <p:txEl>
                                              <p:pRg st="6" end="6"/>
                                            </p:txEl>
                                          </p:spTgt>
                                        </p:tgtEl>
                                      </p:cBhvr>
                                      <p:to x="100000" y="100000"/>
                                    </p:animScale>
                                    <p:animScale>
                                      <p:cBhvr>
                                        <p:cTn id="36" dur="10">
                                          <p:stCondLst>
                                            <p:cond delay="678"/>
                                          </p:stCondLst>
                                        </p:cTn>
                                        <p:tgtEl>
                                          <p:spTgt spid="3">
                                            <p:txEl>
                                              <p:pRg st="6" end="6"/>
                                            </p:txEl>
                                          </p:spTgt>
                                        </p:tgtEl>
                                      </p:cBhvr>
                                      <p:to x="100000" y="95000"/>
                                    </p:animScale>
                                    <p:animScale>
                                      <p:cBhvr>
                                        <p:cTn id="37" dur="62" decel="50000">
                                          <p:stCondLst>
                                            <p:cond delay="688"/>
                                          </p:stCondLst>
                                        </p:cTn>
                                        <p:tgtEl>
                                          <p:spTgt spid="3">
                                            <p:txEl>
                                              <p:pRg st="6" end="6"/>
                                            </p:txEl>
                                          </p:spTgt>
                                        </p:tgtEl>
                                      </p:cBhvr>
                                      <p:to x="100000" y="100000"/>
                                    </p:animScale>
                                  </p:childTnLst>
                                </p:cTn>
                              </p:par>
                            </p:childTnLst>
                          </p:cTn>
                        </p:par>
                        <p:par>
                          <p:cTn id="38" fill="hold">
                            <p:stCondLst>
                              <p:cond delay="1500"/>
                            </p:stCondLst>
                            <p:childTnLst>
                              <p:par>
                                <p:cTn id="39" presetID="26" presetClass="entr" presetSubtype="0" fill="hold" grpId="0"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wipe(down)">
                                      <p:cBhvr>
                                        <p:cTn id="41" dur="217">
                                          <p:stCondLst>
                                            <p:cond delay="0"/>
                                          </p:stCondLst>
                                        </p:cTn>
                                        <p:tgtEl>
                                          <p:spTgt spid="3">
                                            <p:txEl>
                                              <p:pRg st="7" end="7"/>
                                            </p:txEl>
                                          </p:spTgt>
                                        </p:tgtEl>
                                      </p:cBhvr>
                                    </p:animEffect>
                                    <p:anim calcmode="lin" valueType="num">
                                      <p:cBhvr>
                                        <p:cTn id="42" dur="683"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43" dur="249"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44" dur="249" tmFilter="0, 0; 0.125,0.2665; 0.25,0.4; 0.375,0.465; 0.5,0.5;  0.625,0.535; 0.75,0.6; 0.875,0.7335; 1,1">
                                          <p:stCondLst>
                                            <p:cond delay="249"/>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45" dur="125" tmFilter="0, 0; 0.125,0.2665; 0.25,0.4; 0.375,0.465; 0.5,0.5;  0.625,0.535; 0.75,0.6; 0.875,0.7335; 1,1">
                                          <p:stCondLst>
                                            <p:cond delay="496"/>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46" dur="62" tmFilter="0, 0; 0.125,0.2665; 0.25,0.4; 0.375,0.465; 0.5,0.5;  0.625,0.535; 0.75,0.6; 0.875,0.7335; 1,1">
                                          <p:stCondLst>
                                            <p:cond delay="621"/>
                                          </p:stCondLst>
                                        </p:cTn>
                                        <p:tgtEl>
                                          <p:spTgt spid="3">
                                            <p:txEl>
                                              <p:pRg st="7" end="7"/>
                                            </p:txEl>
                                          </p:spTgt>
                                        </p:tgtEl>
                                        <p:attrNameLst>
                                          <p:attrName>ppt_y</p:attrName>
                                        </p:attrNameLst>
                                      </p:cBhvr>
                                      <p:tavLst>
                                        <p:tav tm="0" fmla="#ppt_y-sin(pi*$)/81">
                                          <p:val>
                                            <p:fltVal val="0"/>
                                          </p:val>
                                        </p:tav>
                                        <p:tav tm="100000">
                                          <p:val>
                                            <p:fltVal val="1"/>
                                          </p:val>
                                        </p:tav>
                                      </p:tavLst>
                                    </p:anim>
                                    <p:animScale>
                                      <p:cBhvr>
                                        <p:cTn id="47" dur="10">
                                          <p:stCondLst>
                                            <p:cond delay="244"/>
                                          </p:stCondLst>
                                        </p:cTn>
                                        <p:tgtEl>
                                          <p:spTgt spid="3">
                                            <p:txEl>
                                              <p:pRg st="7" end="7"/>
                                            </p:txEl>
                                          </p:spTgt>
                                        </p:tgtEl>
                                      </p:cBhvr>
                                      <p:to x="100000" y="60000"/>
                                    </p:animScale>
                                    <p:animScale>
                                      <p:cBhvr>
                                        <p:cTn id="48" dur="62" decel="50000">
                                          <p:stCondLst>
                                            <p:cond delay="253"/>
                                          </p:stCondLst>
                                        </p:cTn>
                                        <p:tgtEl>
                                          <p:spTgt spid="3">
                                            <p:txEl>
                                              <p:pRg st="7" end="7"/>
                                            </p:txEl>
                                          </p:spTgt>
                                        </p:tgtEl>
                                      </p:cBhvr>
                                      <p:to x="100000" y="100000"/>
                                    </p:animScale>
                                    <p:animScale>
                                      <p:cBhvr>
                                        <p:cTn id="49" dur="10">
                                          <p:stCondLst>
                                            <p:cond delay="492"/>
                                          </p:stCondLst>
                                        </p:cTn>
                                        <p:tgtEl>
                                          <p:spTgt spid="3">
                                            <p:txEl>
                                              <p:pRg st="7" end="7"/>
                                            </p:txEl>
                                          </p:spTgt>
                                        </p:tgtEl>
                                      </p:cBhvr>
                                      <p:to x="100000" y="80000"/>
                                    </p:animScale>
                                    <p:animScale>
                                      <p:cBhvr>
                                        <p:cTn id="50" dur="62" decel="50000">
                                          <p:stCondLst>
                                            <p:cond delay="502"/>
                                          </p:stCondLst>
                                        </p:cTn>
                                        <p:tgtEl>
                                          <p:spTgt spid="3">
                                            <p:txEl>
                                              <p:pRg st="7" end="7"/>
                                            </p:txEl>
                                          </p:spTgt>
                                        </p:tgtEl>
                                      </p:cBhvr>
                                      <p:to x="100000" y="100000"/>
                                    </p:animScale>
                                    <p:animScale>
                                      <p:cBhvr>
                                        <p:cTn id="51" dur="10">
                                          <p:stCondLst>
                                            <p:cond delay="616"/>
                                          </p:stCondLst>
                                        </p:cTn>
                                        <p:tgtEl>
                                          <p:spTgt spid="3">
                                            <p:txEl>
                                              <p:pRg st="7" end="7"/>
                                            </p:txEl>
                                          </p:spTgt>
                                        </p:tgtEl>
                                      </p:cBhvr>
                                      <p:to x="100000" y="90000"/>
                                    </p:animScale>
                                    <p:animScale>
                                      <p:cBhvr>
                                        <p:cTn id="52" dur="62" decel="50000">
                                          <p:stCondLst>
                                            <p:cond delay="626"/>
                                          </p:stCondLst>
                                        </p:cTn>
                                        <p:tgtEl>
                                          <p:spTgt spid="3">
                                            <p:txEl>
                                              <p:pRg st="7" end="7"/>
                                            </p:txEl>
                                          </p:spTgt>
                                        </p:tgtEl>
                                      </p:cBhvr>
                                      <p:to x="100000" y="100000"/>
                                    </p:animScale>
                                    <p:animScale>
                                      <p:cBhvr>
                                        <p:cTn id="53" dur="10">
                                          <p:stCondLst>
                                            <p:cond delay="678"/>
                                          </p:stCondLst>
                                        </p:cTn>
                                        <p:tgtEl>
                                          <p:spTgt spid="3">
                                            <p:txEl>
                                              <p:pRg st="7" end="7"/>
                                            </p:txEl>
                                          </p:spTgt>
                                        </p:tgtEl>
                                      </p:cBhvr>
                                      <p:to x="100000" y="95000"/>
                                    </p:animScale>
                                    <p:animScale>
                                      <p:cBhvr>
                                        <p:cTn id="54" dur="62" decel="50000">
                                          <p:stCondLst>
                                            <p:cond delay="688"/>
                                          </p:stCondLst>
                                        </p:cTn>
                                        <p:tgtEl>
                                          <p:spTgt spid="3">
                                            <p:txEl>
                                              <p:pRg st="7" end="7"/>
                                            </p:txEl>
                                          </p:spTgt>
                                        </p:tgtEl>
                                      </p:cBhvr>
                                      <p:to x="100000" y="100000"/>
                                    </p:animScale>
                                  </p:childTnLst>
                                </p:cTn>
                              </p:par>
                            </p:childTnLst>
                          </p:cTn>
                        </p:par>
                        <p:par>
                          <p:cTn id="55" fill="hold">
                            <p:stCondLst>
                              <p:cond delay="2250"/>
                            </p:stCondLst>
                            <p:childTnLst>
                              <p:par>
                                <p:cTn id="56" presetID="26" presetClass="entr" presetSubtype="0" fill="hold" grpId="0" nodeType="after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wipe(down)">
                                      <p:cBhvr>
                                        <p:cTn id="58" dur="217">
                                          <p:stCondLst>
                                            <p:cond delay="0"/>
                                          </p:stCondLst>
                                        </p:cTn>
                                        <p:tgtEl>
                                          <p:spTgt spid="3">
                                            <p:txEl>
                                              <p:pRg st="8" end="8"/>
                                            </p:txEl>
                                          </p:spTgt>
                                        </p:tgtEl>
                                      </p:cBhvr>
                                    </p:animEffect>
                                    <p:anim calcmode="lin" valueType="num">
                                      <p:cBhvr>
                                        <p:cTn id="59" dur="683"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60" dur="249"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61" dur="249" tmFilter="0, 0; 0.125,0.2665; 0.25,0.4; 0.375,0.465; 0.5,0.5;  0.625,0.535; 0.75,0.6; 0.875,0.7335; 1,1">
                                          <p:stCondLst>
                                            <p:cond delay="249"/>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62" dur="125" tmFilter="0, 0; 0.125,0.2665; 0.25,0.4; 0.375,0.465; 0.5,0.5;  0.625,0.535; 0.75,0.6; 0.875,0.7335; 1,1">
                                          <p:stCondLst>
                                            <p:cond delay="496"/>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63" dur="62" tmFilter="0, 0; 0.125,0.2665; 0.25,0.4; 0.375,0.465; 0.5,0.5;  0.625,0.535; 0.75,0.6; 0.875,0.7335; 1,1">
                                          <p:stCondLst>
                                            <p:cond delay="621"/>
                                          </p:stCondLst>
                                        </p:cTn>
                                        <p:tgtEl>
                                          <p:spTgt spid="3">
                                            <p:txEl>
                                              <p:pRg st="8" end="8"/>
                                            </p:txEl>
                                          </p:spTgt>
                                        </p:tgtEl>
                                        <p:attrNameLst>
                                          <p:attrName>ppt_y</p:attrName>
                                        </p:attrNameLst>
                                      </p:cBhvr>
                                      <p:tavLst>
                                        <p:tav tm="0" fmla="#ppt_y-sin(pi*$)/81">
                                          <p:val>
                                            <p:fltVal val="0"/>
                                          </p:val>
                                        </p:tav>
                                        <p:tav tm="100000">
                                          <p:val>
                                            <p:fltVal val="1"/>
                                          </p:val>
                                        </p:tav>
                                      </p:tavLst>
                                    </p:anim>
                                    <p:animScale>
                                      <p:cBhvr>
                                        <p:cTn id="64" dur="10">
                                          <p:stCondLst>
                                            <p:cond delay="244"/>
                                          </p:stCondLst>
                                        </p:cTn>
                                        <p:tgtEl>
                                          <p:spTgt spid="3">
                                            <p:txEl>
                                              <p:pRg st="8" end="8"/>
                                            </p:txEl>
                                          </p:spTgt>
                                        </p:tgtEl>
                                      </p:cBhvr>
                                      <p:to x="100000" y="60000"/>
                                    </p:animScale>
                                    <p:animScale>
                                      <p:cBhvr>
                                        <p:cTn id="65" dur="62" decel="50000">
                                          <p:stCondLst>
                                            <p:cond delay="253"/>
                                          </p:stCondLst>
                                        </p:cTn>
                                        <p:tgtEl>
                                          <p:spTgt spid="3">
                                            <p:txEl>
                                              <p:pRg st="8" end="8"/>
                                            </p:txEl>
                                          </p:spTgt>
                                        </p:tgtEl>
                                      </p:cBhvr>
                                      <p:to x="100000" y="100000"/>
                                    </p:animScale>
                                    <p:animScale>
                                      <p:cBhvr>
                                        <p:cTn id="66" dur="10">
                                          <p:stCondLst>
                                            <p:cond delay="492"/>
                                          </p:stCondLst>
                                        </p:cTn>
                                        <p:tgtEl>
                                          <p:spTgt spid="3">
                                            <p:txEl>
                                              <p:pRg st="8" end="8"/>
                                            </p:txEl>
                                          </p:spTgt>
                                        </p:tgtEl>
                                      </p:cBhvr>
                                      <p:to x="100000" y="80000"/>
                                    </p:animScale>
                                    <p:animScale>
                                      <p:cBhvr>
                                        <p:cTn id="67" dur="62" decel="50000">
                                          <p:stCondLst>
                                            <p:cond delay="502"/>
                                          </p:stCondLst>
                                        </p:cTn>
                                        <p:tgtEl>
                                          <p:spTgt spid="3">
                                            <p:txEl>
                                              <p:pRg st="8" end="8"/>
                                            </p:txEl>
                                          </p:spTgt>
                                        </p:tgtEl>
                                      </p:cBhvr>
                                      <p:to x="100000" y="100000"/>
                                    </p:animScale>
                                    <p:animScale>
                                      <p:cBhvr>
                                        <p:cTn id="68" dur="10">
                                          <p:stCondLst>
                                            <p:cond delay="616"/>
                                          </p:stCondLst>
                                        </p:cTn>
                                        <p:tgtEl>
                                          <p:spTgt spid="3">
                                            <p:txEl>
                                              <p:pRg st="8" end="8"/>
                                            </p:txEl>
                                          </p:spTgt>
                                        </p:tgtEl>
                                      </p:cBhvr>
                                      <p:to x="100000" y="90000"/>
                                    </p:animScale>
                                    <p:animScale>
                                      <p:cBhvr>
                                        <p:cTn id="69" dur="62" decel="50000">
                                          <p:stCondLst>
                                            <p:cond delay="626"/>
                                          </p:stCondLst>
                                        </p:cTn>
                                        <p:tgtEl>
                                          <p:spTgt spid="3">
                                            <p:txEl>
                                              <p:pRg st="8" end="8"/>
                                            </p:txEl>
                                          </p:spTgt>
                                        </p:tgtEl>
                                      </p:cBhvr>
                                      <p:to x="100000" y="100000"/>
                                    </p:animScale>
                                    <p:animScale>
                                      <p:cBhvr>
                                        <p:cTn id="70" dur="10">
                                          <p:stCondLst>
                                            <p:cond delay="678"/>
                                          </p:stCondLst>
                                        </p:cTn>
                                        <p:tgtEl>
                                          <p:spTgt spid="3">
                                            <p:txEl>
                                              <p:pRg st="8" end="8"/>
                                            </p:txEl>
                                          </p:spTgt>
                                        </p:tgtEl>
                                      </p:cBhvr>
                                      <p:to x="100000" y="95000"/>
                                    </p:animScale>
                                    <p:animScale>
                                      <p:cBhvr>
                                        <p:cTn id="71" dur="62" decel="50000">
                                          <p:stCondLst>
                                            <p:cond delay="688"/>
                                          </p:stCondLst>
                                        </p:cTn>
                                        <p:tgtEl>
                                          <p:spTgt spid="3">
                                            <p:txEl>
                                              <p:pRg st="8" end="8"/>
                                            </p:txEl>
                                          </p:spTgt>
                                        </p:tgtEl>
                                      </p:cBhvr>
                                      <p:to x="100000" y="100000"/>
                                    </p:animScale>
                                  </p:childTnLst>
                                </p:cTn>
                              </p:par>
                            </p:childTnLst>
                          </p:cTn>
                        </p:par>
                        <p:par>
                          <p:cTn id="72" fill="hold">
                            <p:stCondLst>
                              <p:cond delay="3000"/>
                            </p:stCondLst>
                            <p:childTnLst>
                              <p:par>
                                <p:cTn id="73" presetID="2" presetClass="entr" presetSubtype="4" fill="hold" nodeType="afterEffect">
                                  <p:stCondLst>
                                    <p:cond delay="0"/>
                                  </p:stCondLst>
                                  <p:childTnLst>
                                    <p:set>
                                      <p:cBhvr>
                                        <p:cTn id="74" dur="1" fill="hold">
                                          <p:stCondLst>
                                            <p:cond delay="0"/>
                                          </p:stCondLst>
                                        </p:cTn>
                                        <p:tgtEl>
                                          <p:spTgt spid="2"/>
                                        </p:tgtEl>
                                        <p:attrNameLst>
                                          <p:attrName>style.visibility</p:attrName>
                                        </p:attrNameLst>
                                      </p:cBhvr>
                                      <p:to>
                                        <p:strVal val="visible"/>
                                      </p:to>
                                    </p:set>
                                    <p:anim calcmode="lin" valueType="num">
                                      <p:cBhvr additive="base">
                                        <p:cTn id="75" dur="500" fill="hold"/>
                                        <p:tgtEl>
                                          <p:spTgt spid="2"/>
                                        </p:tgtEl>
                                        <p:attrNameLst>
                                          <p:attrName>ppt_x</p:attrName>
                                        </p:attrNameLst>
                                      </p:cBhvr>
                                      <p:tavLst>
                                        <p:tav tm="0">
                                          <p:val>
                                            <p:strVal val="#ppt_x"/>
                                          </p:val>
                                        </p:tav>
                                        <p:tav tm="100000">
                                          <p:val>
                                            <p:strVal val="#ppt_x"/>
                                          </p:val>
                                        </p:tav>
                                      </p:tavLst>
                                    </p:anim>
                                    <p:anim calcmode="lin" valueType="num">
                                      <p:cBhvr additive="base">
                                        <p:cTn id="7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668" y="353555"/>
            <a:ext cx="8708392" cy="3834684"/>
          </a:xfrm>
        </p:spPr>
        <p:txBody>
          <a:bodyPr>
            <a:noAutofit/>
          </a:bodyPr>
          <a:lstStyle/>
          <a:p>
            <a:pPr marL="0" indent="0">
              <a:buNone/>
            </a:pPr>
            <a:r>
              <a:rPr lang="fa-IR" sz="2400" b="1" dirty="0">
                <a:solidFill>
                  <a:srgbClr val="FF0000"/>
                </a:solidFill>
                <a:latin typeface="Arabic Typesetting" panose="03020402040406030203" pitchFamily="66" charset="-78"/>
                <a:cs typeface="B Nazanin" panose="00000400000000000000" pitchFamily="2" charset="-78"/>
              </a:rPr>
              <a:t>ابزار و وسایل مورد نیاز:</a:t>
            </a:r>
          </a:p>
          <a:p>
            <a:pPr marL="0" indent="0">
              <a:buNone/>
            </a:pPr>
            <a:endParaRPr lang="fa-IR" b="1" dirty="0">
              <a:solidFill>
                <a:srgbClr val="FF0000"/>
              </a:solidFill>
              <a:latin typeface="Arabic Typesetting" panose="03020402040406030203" pitchFamily="66" charset="-78"/>
              <a:cs typeface="B Nazanin" panose="00000400000000000000" pitchFamily="2" charset="-78"/>
            </a:endParaRPr>
          </a:p>
          <a:p>
            <a:pPr marL="0" indent="0">
              <a:buNone/>
            </a:pPr>
            <a:r>
              <a:rPr lang="fa-IR" sz="2400" dirty="0">
                <a:solidFill>
                  <a:schemeClr val="tx1"/>
                </a:solidFill>
                <a:latin typeface="Arabic Typesetting" panose="03020402040406030203" pitchFamily="66" charset="-78"/>
                <a:cs typeface="B Nazanin" panose="00000400000000000000" pitchFamily="2" charset="-78"/>
              </a:rPr>
              <a:t>پیچ گشتی، انبردستی، گیره رومیزی، دریل، مته، ابزارگِردبُر دریل، چوب، سوهان، سنباده، </a:t>
            </a:r>
          </a:p>
          <a:p>
            <a:pPr marL="0" indent="0">
              <a:buNone/>
            </a:pPr>
            <a:r>
              <a:rPr lang="fa-IR" sz="2400" dirty="0">
                <a:solidFill>
                  <a:schemeClr val="tx1"/>
                </a:solidFill>
                <a:latin typeface="Arabic Typesetting" panose="03020402040406030203" pitchFamily="66" charset="-78"/>
                <a:cs typeface="B Nazanin" panose="00000400000000000000" pitchFamily="2" charset="-78"/>
              </a:rPr>
              <a:t>چسب چوب، نخ به طول یک متر و وسایل رنگ آمیزی.</a:t>
            </a:r>
          </a:p>
          <a:p>
            <a:pPr marL="0" indent="0">
              <a:buNone/>
            </a:pPr>
            <a:r>
              <a:rPr lang="fa-IR" sz="2400" b="1" dirty="0">
                <a:solidFill>
                  <a:srgbClr val="FF0000"/>
                </a:solidFill>
                <a:latin typeface="Arabic Typesetting" panose="03020402040406030203" pitchFamily="66" charset="-78"/>
                <a:cs typeface="B Nazanin" panose="00000400000000000000" pitchFamily="2" charset="-78"/>
              </a:rPr>
              <a:t>روش کار</a:t>
            </a:r>
          </a:p>
          <a:p>
            <a:pPr marL="0" indent="0">
              <a:buNone/>
            </a:pPr>
            <a:r>
              <a:rPr lang="fa-IR" sz="2400" dirty="0">
                <a:solidFill>
                  <a:srgbClr val="00B0F0"/>
                </a:solidFill>
                <a:latin typeface="Arabic Typesetting" panose="03020402040406030203" pitchFamily="66" charset="-78"/>
                <a:cs typeface="B Nazanin" panose="00000400000000000000" pitchFamily="2" charset="-78"/>
              </a:rPr>
              <a:t>مرحلۀ 1- ترسیم روندنمای انجام پروژه: </a:t>
            </a:r>
            <a:r>
              <a:rPr lang="fa-IR" sz="2400" dirty="0">
                <a:solidFill>
                  <a:schemeClr val="tx1"/>
                </a:solidFill>
                <a:latin typeface="Arabic Typesetting" panose="03020402040406030203" pitchFamily="66" charset="-78"/>
                <a:cs typeface="B Nazanin" panose="00000400000000000000" pitchFamily="2" charset="-78"/>
              </a:rPr>
              <a:t>همانند پروژه قبل روندنمای پروژه را با رایانه ترسیم کنید.</a:t>
            </a:r>
          </a:p>
          <a:p>
            <a:pPr marL="0" indent="0">
              <a:buNone/>
            </a:pPr>
            <a:r>
              <a:rPr lang="fa-IR" sz="2400" dirty="0">
                <a:solidFill>
                  <a:srgbClr val="00B0F0"/>
                </a:solidFill>
                <a:latin typeface="Arabic Typesetting" panose="03020402040406030203" pitchFamily="66" charset="-78"/>
                <a:cs typeface="B Nazanin" panose="00000400000000000000" pitchFamily="2" charset="-78"/>
              </a:rPr>
              <a:t>مرحلۀ 2 - طراحی و ترسیم نقشه ها: </a:t>
            </a:r>
            <a:r>
              <a:rPr lang="fa-IR" sz="2400" dirty="0">
                <a:solidFill>
                  <a:schemeClr val="tx1"/>
                </a:solidFill>
                <a:latin typeface="Arabic Typesetting" panose="03020402040406030203" pitchFamily="66" charset="-78"/>
                <a:cs typeface="B Nazanin" panose="00000400000000000000" pitchFamily="2" charset="-78"/>
              </a:rPr>
              <a:t>همانند پروژه قبل، بعد از تهیه نقشه ها، آن ها را چاپ کنید.</a:t>
            </a:r>
          </a:p>
          <a:p>
            <a:pPr marL="0" indent="0">
              <a:buNone/>
            </a:pPr>
            <a:r>
              <a:rPr lang="fa-IR" sz="2400" dirty="0">
                <a:solidFill>
                  <a:srgbClr val="00B0F0"/>
                </a:solidFill>
                <a:latin typeface="Arabic Typesetting" panose="03020402040406030203" pitchFamily="66" charset="-78"/>
                <a:cs typeface="B Nazanin" panose="00000400000000000000" pitchFamily="2" charset="-78"/>
              </a:rPr>
              <a:t>مرحلۀ 3 - ساخت قطعات: </a:t>
            </a:r>
            <a:r>
              <a:rPr lang="fa-IR" sz="2400" dirty="0">
                <a:solidFill>
                  <a:schemeClr val="tx1"/>
                </a:solidFill>
                <a:latin typeface="Arabic Typesetting" panose="03020402040406030203" pitchFamily="66" charset="-78"/>
                <a:cs typeface="B Nazanin" panose="00000400000000000000" pitchFamily="2" charset="-78"/>
              </a:rPr>
              <a:t>همانند پروژه قبل، قطعات را بر طبق نقشه ها بسازید.</a:t>
            </a:r>
          </a:p>
        </p:txBody>
      </p:sp>
      <p:pic>
        <p:nvPicPr>
          <p:cNvPr id="2" name="Picture 1"/>
          <p:cNvPicPr>
            <a:picLocks noChangeAspect="1"/>
          </p:cNvPicPr>
          <p:nvPr/>
        </p:nvPicPr>
        <p:blipFill>
          <a:blip r:embed="rId3"/>
          <a:stretch>
            <a:fillRect/>
          </a:stretch>
        </p:blipFill>
        <p:spPr>
          <a:xfrm>
            <a:off x="268184" y="4559689"/>
            <a:ext cx="2827579" cy="2095937"/>
          </a:xfrm>
          <a:prstGeom prst="rect">
            <a:avLst/>
          </a:prstGeom>
        </p:spPr>
      </p:pic>
    </p:spTree>
    <p:extLst>
      <p:ext uri="{BB962C8B-B14F-4D97-AF65-F5344CB8AC3E}">
        <p14:creationId xmlns:p14="http://schemas.microsoft.com/office/powerpoint/2010/main" val="1654247101"/>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90">
                                          <p:stCondLst>
                                            <p:cond delay="0"/>
                                          </p:stCondLst>
                                        </p:cTn>
                                        <p:tgtEl>
                                          <p:spTgt spid="3">
                                            <p:txEl>
                                              <p:pRg st="0" end="0"/>
                                            </p:txEl>
                                          </p:spTgt>
                                        </p:tgtEl>
                                      </p:cBhvr>
                                    </p:animEffect>
                                    <p:anim calcmode="lin" valueType="num">
                                      <p:cBhvr>
                                        <p:cTn id="8" dur="911"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xEl>
                                              <p:pRg st="0" end="0"/>
                                            </p:txEl>
                                          </p:spTgt>
                                        </p:tgtEl>
                                      </p:cBhvr>
                                      <p:to x="100000" y="60000"/>
                                    </p:animScale>
                                    <p:animScale>
                                      <p:cBhvr>
                                        <p:cTn id="14" dur="83" decel="50000">
                                          <p:stCondLst>
                                            <p:cond delay="338"/>
                                          </p:stCondLst>
                                        </p:cTn>
                                        <p:tgtEl>
                                          <p:spTgt spid="3">
                                            <p:txEl>
                                              <p:pRg st="0" end="0"/>
                                            </p:txEl>
                                          </p:spTgt>
                                        </p:tgtEl>
                                      </p:cBhvr>
                                      <p:to x="100000" y="100000"/>
                                    </p:animScale>
                                    <p:animScale>
                                      <p:cBhvr>
                                        <p:cTn id="15" dur="13">
                                          <p:stCondLst>
                                            <p:cond delay="656"/>
                                          </p:stCondLst>
                                        </p:cTn>
                                        <p:tgtEl>
                                          <p:spTgt spid="3">
                                            <p:txEl>
                                              <p:pRg st="0" end="0"/>
                                            </p:txEl>
                                          </p:spTgt>
                                        </p:tgtEl>
                                      </p:cBhvr>
                                      <p:to x="100000" y="80000"/>
                                    </p:animScale>
                                    <p:animScale>
                                      <p:cBhvr>
                                        <p:cTn id="16" dur="83" decel="50000">
                                          <p:stCondLst>
                                            <p:cond delay="669"/>
                                          </p:stCondLst>
                                        </p:cTn>
                                        <p:tgtEl>
                                          <p:spTgt spid="3">
                                            <p:txEl>
                                              <p:pRg st="0" end="0"/>
                                            </p:txEl>
                                          </p:spTgt>
                                        </p:tgtEl>
                                      </p:cBhvr>
                                      <p:to x="100000" y="100000"/>
                                    </p:animScale>
                                    <p:animScale>
                                      <p:cBhvr>
                                        <p:cTn id="17" dur="13">
                                          <p:stCondLst>
                                            <p:cond delay="821"/>
                                          </p:stCondLst>
                                        </p:cTn>
                                        <p:tgtEl>
                                          <p:spTgt spid="3">
                                            <p:txEl>
                                              <p:pRg st="0" end="0"/>
                                            </p:txEl>
                                          </p:spTgt>
                                        </p:tgtEl>
                                      </p:cBhvr>
                                      <p:to x="100000" y="90000"/>
                                    </p:animScale>
                                    <p:animScale>
                                      <p:cBhvr>
                                        <p:cTn id="18" dur="83" decel="50000">
                                          <p:stCondLst>
                                            <p:cond delay="834"/>
                                          </p:stCondLst>
                                        </p:cTn>
                                        <p:tgtEl>
                                          <p:spTgt spid="3">
                                            <p:txEl>
                                              <p:pRg st="0" end="0"/>
                                            </p:txEl>
                                          </p:spTgt>
                                        </p:tgtEl>
                                      </p:cBhvr>
                                      <p:to x="100000" y="100000"/>
                                    </p:animScale>
                                    <p:animScale>
                                      <p:cBhvr>
                                        <p:cTn id="19" dur="13">
                                          <p:stCondLst>
                                            <p:cond delay="904"/>
                                          </p:stCondLst>
                                        </p:cTn>
                                        <p:tgtEl>
                                          <p:spTgt spid="3">
                                            <p:txEl>
                                              <p:pRg st="0" end="0"/>
                                            </p:txEl>
                                          </p:spTgt>
                                        </p:tgtEl>
                                      </p:cBhvr>
                                      <p:to x="100000" y="95000"/>
                                    </p:animScale>
                                    <p:animScale>
                                      <p:cBhvr>
                                        <p:cTn id="20" dur="83" decel="50000">
                                          <p:stCondLst>
                                            <p:cond delay="917"/>
                                          </p:stCondLst>
                                        </p:cTn>
                                        <p:tgtEl>
                                          <p:spTgt spid="3">
                                            <p:txEl>
                                              <p:pRg st="0" end="0"/>
                                            </p:txEl>
                                          </p:spTgt>
                                        </p:tgtEl>
                                      </p:cBhvr>
                                      <p:to x="100000" y="100000"/>
                                    </p:animScale>
                                  </p:childTnLst>
                                </p:cTn>
                              </p:par>
                            </p:childTnLst>
                          </p:cTn>
                        </p:par>
                        <p:par>
                          <p:cTn id="21" fill="hold">
                            <p:stCondLst>
                              <p:cond delay="1000"/>
                            </p:stCondLst>
                            <p:childTnLst>
                              <p:par>
                                <p:cTn id="22" presetID="26"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290">
                                          <p:stCondLst>
                                            <p:cond delay="0"/>
                                          </p:stCondLst>
                                        </p:cTn>
                                        <p:tgtEl>
                                          <p:spTgt spid="3">
                                            <p:txEl>
                                              <p:pRg st="2" end="2"/>
                                            </p:txEl>
                                          </p:spTgt>
                                        </p:tgtEl>
                                      </p:cBhvr>
                                    </p:animEffect>
                                    <p:anim calcmode="lin" valueType="num">
                                      <p:cBhvr>
                                        <p:cTn id="25" dur="911"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3">
                                            <p:txEl>
                                              <p:pRg st="2" end="2"/>
                                            </p:txEl>
                                          </p:spTgt>
                                        </p:tgtEl>
                                        <p:attrNameLst>
                                          <p:attrName>ppt_y</p:attrName>
                                        </p:attrNameLst>
                                      </p:cBhvr>
                                      <p:tavLst>
                                        <p:tav tm="0" fmla="#ppt_y-sin(pi*$)/81">
                                          <p:val>
                                            <p:fltVal val="0"/>
                                          </p:val>
                                        </p:tav>
                                        <p:tav tm="100000">
                                          <p:val>
                                            <p:fltVal val="1"/>
                                          </p:val>
                                        </p:tav>
                                      </p:tavLst>
                                    </p:anim>
                                    <p:animScale>
                                      <p:cBhvr>
                                        <p:cTn id="30" dur="13">
                                          <p:stCondLst>
                                            <p:cond delay="325"/>
                                          </p:stCondLst>
                                        </p:cTn>
                                        <p:tgtEl>
                                          <p:spTgt spid="3">
                                            <p:txEl>
                                              <p:pRg st="2" end="2"/>
                                            </p:txEl>
                                          </p:spTgt>
                                        </p:tgtEl>
                                      </p:cBhvr>
                                      <p:to x="100000" y="60000"/>
                                    </p:animScale>
                                    <p:animScale>
                                      <p:cBhvr>
                                        <p:cTn id="31" dur="83" decel="50000">
                                          <p:stCondLst>
                                            <p:cond delay="338"/>
                                          </p:stCondLst>
                                        </p:cTn>
                                        <p:tgtEl>
                                          <p:spTgt spid="3">
                                            <p:txEl>
                                              <p:pRg st="2" end="2"/>
                                            </p:txEl>
                                          </p:spTgt>
                                        </p:tgtEl>
                                      </p:cBhvr>
                                      <p:to x="100000" y="100000"/>
                                    </p:animScale>
                                    <p:animScale>
                                      <p:cBhvr>
                                        <p:cTn id="32" dur="13">
                                          <p:stCondLst>
                                            <p:cond delay="656"/>
                                          </p:stCondLst>
                                        </p:cTn>
                                        <p:tgtEl>
                                          <p:spTgt spid="3">
                                            <p:txEl>
                                              <p:pRg st="2" end="2"/>
                                            </p:txEl>
                                          </p:spTgt>
                                        </p:tgtEl>
                                      </p:cBhvr>
                                      <p:to x="100000" y="80000"/>
                                    </p:animScale>
                                    <p:animScale>
                                      <p:cBhvr>
                                        <p:cTn id="33" dur="83" decel="50000">
                                          <p:stCondLst>
                                            <p:cond delay="669"/>
                                          </p:stCondLst>
                                        </p:cTn>
                                        <p:tgtEl>
                                          <p:spTgt spid="3">
                                            <p:txEl>
                                              <p:pRg st="2" end="2"/>
                                            </p:txEl>
                                          </p:spTgt>
                                        </p:tgtEl>
                                      </p:cBhvr>
                                      <p:to x="100000" y="100000"/>
                                    </p:animScale>
                                    <p:animScale>
                                      <p:cBhvr>
                                        <p:cTn id="34" dur="13">
                                          <p:stCondLst>
                                            <p:cond delay="821"/>
                                          </p:stCondLst>
                                        </p:cTn>
                                        <p:tgtEl>
                                          <p:spTgt spid="3">
                                            <p:txEl>
                                              <p:pRg st="2" end="2"/>
                                            </p:txEl>
                                          </p:spTgt>
                                        </p:tgtEl>
                                      </p:cBhvr>
                                      <p:to x="100000" y="90000"/>
                                    </p:animScale>
                                    <p:animScale>
                                      <p:cBhvr>
                                        <p:cTn id="35" dur="83" decel="50000">
                                          <p:stCondLst>
                                            <p:cond delay="834"/>
                                          </p:stCondLst>
                                        </p:cTn>
                                        <p:tgtEl>
                                          <p:spTgt spid="3">
                                            <p:txEl>
                                              <p:pRg st="2" end="2"/>
                                            </p:txEl>
                                          </p:spTgt>
                                        </p:tgtEl>
                                      </p:cBhvr>
                                      <p:to x="100000" y="100000"/>
                                    </p:animScale>
                                    <p:animScale>
                                      <p:cBhvr>
                                        <p:cTn id="36" dur="13">
                                          <p:stCondLst>
                                            <p:cond delay="904"/>
                                          </p:stCondLst>
                                        </p:cTn>
                                        <p:tgtEl>
                                          <p:spTgt spid="3">
                                            <p:txEl>
                                              <p:pRg st="2" end="2"/>
                                            </p:txEl>
                                          </p:spTgt>
                                        </p:tgtEl>
                                      </p:cBhvr>
                                      <p:to x="100000" y="95000"/>
                                    </p:animScale>
                                    <p:animScale>
                                      <p:cBhvr>
                                        <p:cTn id="37" dur="83" decel="50000">
                                          <p:stCondLst>
                                            <p:cond delay="917"/>
                                          </p:stCondLst>
                                        </p:cTn>
                                        <p:tgtEl>
                                          <p:spTgt spid="3">
                                            <p:txEl>
                                              <p:pRg st="2" end="2"/>
                                            </p:txEl>
                                          </p:spTgt>
                                        </p:tgtEl>
                                      </p:cBhvr>
                                      <p:to x="100000" y="100000"/>
                                    </p:animScale>
                                  </p:childTnLst>
                                </p:cTn>
                              </p:par>
                            </p:childTnLst>
                          </p:cTn>
                        </p:par>
                        <p:par>
                          <p:cTn id="38" fill="hold">
                            <p:stCondLst>
                              <p:cond delay="2000"/>
                            </p:stCondLst>
                            <p:childTnLst>
                              <p:par>
                                <p:cTn id="39" presetID="26" presetClass="entr" presetSubtype="0" fill="hold" grpId="0" nodeType="after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wipe(down)">
                                      <p:cBhvr>
                                        <p:cTn id="41" dur="290">
                                          <p:stCondLst>
                                            <p:cond delay="0"/>
                                          </p:stCondLst>
                                        </p:cTn>
                                        <p:tgtEl>
                                          <p:spTgt spid="3">
                                            <p:txEl>
                                              <p:pRg st="3" end="3"/>
                                            </p:txEl>
                                          </p:spTgt>
                                        </p:tgtEl>
                                      </p:cBhvr>
                                    </p:animEffect>
                                    <p:anim calcmode="lin" valueType="num">
                                      <p:cBhvr>
                                        <p:cTn id="42" dur="911"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3">
                                            <p:txEl>
                                              <p:pRg st="3" end="3"/>
                                            </p:txEl>
                                          </p:spTgt>
                                        </p:tgtEl>
                                        <p:attrNameLst>
                                          <p:attrName>ppt_y</p:attrName>
                                        </p:attrNameLst>
                                      </p:cBhvr>
                                      <p:tavLst>
                                        <p:tav tm="0" fmla="#ppt_y-sin(pi*$)/81">
                                          <p:val>
                                            <p:fltVal val="0"/>
                                          </p:val>
                                        </p:tav>
                                        <p:tav tm="100000">
                                          <p:val>
                                            <p:fltVal val="1"/>
                                          </p:val>
                                        </p:tav>
                                      </p:tavLst>
                                    </p:anim>
                                    <p:animScale>
                                      <p:cBhvr>
                                        <p:cTn id="47" dur="13">
                                          <p:stCondLst>
                                            <p:cond delay="325"/>
                                          </p:stCondLst>
                                        </p:cTn>
                                        <p:tgtEl>
                                          <p:spTgt spid="3">
                                            <p:txEl>
                                              <p:pRg st="3" end="3"/>
                                            </p:txEl>
                                          </p:spTgt>
                                        </p:tgtEl>
                                      </p:cBhvr>
                                      <p:to x="100000" y="60000"/>
                                    </p:animScale>
                                    <p:animScale>
                                      <p:cBhvr>
                                        <p:cTn id="48" dur="83" decel="50000">
                                          <p:stCondLst>
                                            <p:cond delay="338"/>
                                          </p:stCondLst>
                                        </p:cTn>
                                        <p:tgtEl>
                                          <p:spTgt spid="3">
                                            <p:txEl>
                                              <p:pRg st="3" end="3"/>
                                            </p:txEl>
                                          </p:spTgt>
                                        </p:tgtEl>
                                      </p:cBhvr>
                                      <p:to x="100000" y="100000"/>
                                    </p:animScale>
                                    <p:animScale>
                                      <p:cBhvr>
                                        <p:cTn id="49" dur="13">
                                          <p:stCondLst>
                                            <p:cond delay="656"/>
                                          </p:stCondLst>
                                        </p:cTn>
                                        <p:tgtEl>
                                          <p:spTgt spid="3">
                                            <p:txEl>
                                              <p:pRg st="3" end="3"/>
                                            </p:txEl>
                                          </p:spTgt>
                                        </p:tgtEl>
                                      </p:cBhvr>
                                      <p:to x="100000" y="80000"/>
                                    </p:animScale>
                                    <p:animScale>
                                      <p:cBhvr>
                                        <p:cTn id="50" dur="83" decel="50000">
                                          <p:stCondLst>
                                            <p:cond delay="669"/>
                                          </p:stCondLst>
                                        </p:cTn>
                                        <p:tgtEl>
                                          <p:spTgt spid="3">
                                            <p:txEl>
                                              <p:pRg st="3" end="3"/>
                                            </p:txEl>
                                          </p:spTgt>
                                        </p:tgtEl>
                                      </p:cBhvr>
                                      <p:to x="100000" y="100000"/>
                                    </p:animScale>
                                    <p:animScale>
                                      <p:cBhvr>
                                        <p:cTn id="51" dur="13">
                                          <p:stCondLst>
                                            <p:cond delay="821"/>
                                          </p:stCondLst>
                                        </p:cTn>
                                        <p:tgtEl>
                                          <p:spTgt spid="3">
                                            <p:txEl>
                                              <p:pRg st="3" end="3"/>
                                            </p:txEl>
                                          </p:spTgt>
                                        </p:tgtEl>
                                      </p:cBhvr>
                                      <p:to x="100000" y="90000"/>
                                    </p:animScale>
                                    <p:animScale>
                                      <p:cBhvr>
                                        <p:cTn id="52" dur="83" decel="50000">
                                          <p:stCondLst>
                                            <p:cond delay="834"/>
                                          </p:stCondLst>
                                        </p:cTn>
                                        <p:tgtEl>
                                          <p:spTgt spid="3">
                                            <p:txEl>
                                              <p:pRg st="3" end="3"/>
                                            </p:txEl>
                                          </p:spTgt>
                                        </p:tgtEl>
                                      </p:cBhvr>
                                      <p:to x="100000" y="100000"/>
                                    </p:animScale>
                                    <p:animScale>
                                      <p:cBhvr>
                                        <p:cTn id="53" dur="13">
                                          <p:stCondLst>
                                            <p:cond delay="904"/>
                                          </p:stCondLst>
                                        </p:cTn>
                                        <p:tgtEl>
                                          <p:spTgt spid="3">
                                            <p:txEl>
                                              <p:pRg st="3" end="3"/>
                                            </p:txEl>
                                          </p:spTgt>
                                        </p:tgtEl>
                                      </p:cBhvr>
                                      <p:to x="100000" y="95000"/>
                                    </p:animScale>
                                    <p:animScale>
                                      <p:cBhvr>
                                        <p:cTn id="54" dur="83" decel="50000">
                                          <p:stCondLst>
                                            <p:cond delay="917"/>
                                          </p:stCondLst>
                                        </p:cTn>
                                        <p:tgtEl>
                                          <p:spTgt spid="3">
                                            <p:txEl>
                                              <p:pRg st="3" end="3"/>
                                            </p:txEl>
                                          </p:spTgt>
                                        </p:tgtEl>
                                      </p:cBhvr>
                                      <p:to x="100000" y="100000"/>
                                    </p:animScale>
                                  </p:childTnLst>
                                </p:cTn>
                              </p:par>
                            </p:childTnLst>
                          </p:cTn>
                        </p:par>
                        <p:par>
                          <p:cTn id="55" fill="hold">
                            <p:stCondLst>
                              <p:cond delay="3000"/>
                            </p:stCondLst>
                            <p:childTnLst>
                              <p:par>
                                <p:cTn id="56" presetID="26" presetClass="entr" presetSubtype="0" fill="hold" grpId="0" nodeType="after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Effect transition="in" filter="wipe(down)">
                                      <p:cBhvr>
                                        <p:cTn id="58" dur="290">
                                          <p:stCondLst>
                                            <p:cond delay="0"/>
                                          </p:stCondLst>
                                        </p:cTn>
                                        <p:tgtEl>
                                          <p:spTgt spid="3">
                                            <p:txEl>
                                              <p:pRg st="4" end="4"/>
                                            </p:txEl>
                                          </p:spTgt>
                                        </p:tgtEl>
                                      </p:cBhvr>
                                    </p:animEffect>
                                    <p:anim calcmode="lin" valueType="num">
                                      <p:cBhvr>
                                        <p:cTn id="59" dur="911"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0" dur="332"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1" dur="332" tmFilter="0, 0; 0.125,0.2665; 0.25,0.4; 0.375,0.465; 0.5,0.5;  0.625,0.535; 0.75,0.6; 0.875,0.7335; 1,1">
                                          <p:stCondLst>
                                            <p:cond delay="332"/>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2" dur="166" tmFilter="0, 0; 0.125,0.2665; 0.25,0.4; 0.375,0.465; 0.5,0.5;  0.625,0.535; 0.75,0.6; 0.875,0.7335; 1,1">
                                          <p:stCondLst>
                                            <p:cond delay="662"/>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3" dur="82" tmFilter="0, 0; 0.125,0.2665; 0.25,0.4; 0.375,0.465; 0.5,0.5;  0.625,0.535; 0.75,0.6; 0.875,0.7335; 1,1">
                                          <p:stCondLst>
                                            <p:cond delay="828"/>
                                          </p:stCondLst>
                                        </p:cTn>
                                        <p:tgtEl>
                                          <p:spTgt spid="3">
                                            <p:txEl>
                                              <p:pRg st="4" end="4"/>
                                            </p:txEl>
                                          </p:spTgt>
                                        </p:tgtEl>
                                        <p:attrNameLst>
                                          <p:attrName>ppt_y</p:attrName>
                                        </p:attrNameLst>
                                      </p:cBhvr>
                                      <p:tavLst>
                                        <p:tav tm="0" fmla="#ppt_y-sin(pi*$)/81">
                                          <p:val>
                                            <p:fltVal val="0"/>
                                          </p:val>
                                        </p:tav>
                                        <p:tav tm="100000">
                                          <p:val>
                                            <p:fltVal val="1"/>
                                          </p:val>
                                        </p:tav>
                                      </p:tavLst>
                                    </p:anim>
                                    <p:animScale>
                                      <p:cBhvr>
                                        <p:cTn id="64" dur="13">
                                          <p:stCondLst>
                                            <p:cond delay="325"/>
                                          </p:stCondLst>
                                        </p:cTn>
                                        <p:tgtEl>
                                          <p:spTgt spid="3">
                                            <p:txEl>
                                              <p:pRg st="4" end="4"/>
                                            </p:txEl>
                                          </p:spTgt>
                                        </p:tgtEl>
                                      </p:cBhvr>
                                      <p:to x="100000" y="60000"/>
                                    </p:animScale>
                                    <p:animScale>
                                      <p:cBhvr>
                                        <p:cTn id="65" dur="83" decel="50000">
                                          <p:stCondLst>
                                            <p:cond delay="338"/>
                                          </p:stCondLst>
                                        </p:cTn>
                                        <p:tgtEl>
                                          <p:spTgt spid="3">
                                            <p:txEl>
                                              <p:pRg st="4" end="4"/>
                                            </p:txEl>
                                          </p:spTgt>
                                        </p:tgtEl>
                                      </p:cBhvr>
                                      <p:to x="100000" y="100000"/>
                                    </p:animScale>
                                    <p:animScale>
                                      <p:cBhvr>
                                        <p:cTn id="66" dur="13">
                                          <p:stCondLst>
                                            <p:cond delay="656"/>
                                          </p:stCondLst>
                                        </p:cTn>
                                        <p:tgtEl>
                                          <p:spTgt spid="3">
                                            <p:txEl>
                                              <p:pRg st="4" end="4"/>
                                            </p:txEl>
                                          </p:spTgt>
                                        </p:tgtEl>
                                      </p:cBhvr>
                                      <p:to x="100000" y="80000"/>
                                    </p:animScale>
                                    <p:animScale>
                                      <p:cBhvr>
                                        <p:cTn id="67" dur="83" decel="50000">
                                          <p:stCondLst>
                                            <p:cond delay="669"/>
                                          </p:stCondLst>
                                        </p:cTn>
                                        <p:tgtEl>
                                          <p:spTgt spid="3">
                                            <p:txEl>
                                              <p:pRg st="4" end="4"/>
                                            </p:txEl>
                                          </p:spTgt>
                                        </p:tgtEl>
                                      </p:cBhvr>
                                      <p:to x="100000" y="100000"/>
                                    </p:animScale>
                                    <p:animScale>
                                      <p:cBhvr>
                                        <p:cTn id="68" dur="13">
                                          <p:stCondLst>
                                            <p:cond delay="821"/>
                                          </p:stCondLst>
                                        </p:cTn>
                                        <p:tgtEl>
                                          <p:spTgt spid="3">
                                            <p:txEl>
                                              <p:pRg st="4" end="4"/>
                                            </p:txEl>
                                          </p:spTgt>
                                        </p:tgtEl>
                                      </p:cBhvr>
                                      <p:to x="100000" y="90000"/>
                                    </p:animScale>
                                    <p:animScale>
                                      <p:cBhvr>
                                        <p:cTn id="69" dur="83" decel="50000">
                                          <p:stCondLst>
                                            <p:cond delay="834"/>
                                          </p:stCondLst>
                                        </p:cTn>
                                        <p:tgtEl>
                                          <p:spTgt spid="3">
                                            <p:txEl>
                                              <p:pRg st="4" end="4"/>
                                            </p:txEl>
                                          </p:spTgt>
                                        </p:tgtEl>
                                      </p:cBhvr>
                                      <p:to x="100000" y="100000"/>
                                    </p:animScale>
                                    <p:animScale>
                                      <p:cBhvr>
                                        <p:cTn id="70" dur="13">
                                          <p:stCondLst>
                                            <p:cond delay="904"/>
                                          </p:stCondLst>
                                        </p:cTn>
                                        <p:tgtEl>
                                          <p:spTgt spid="3">
                                            <p:txEl>
                                              <p:pRg st="4" end="4"/>
                                            </p:txEl>
                                          </p:spTgt>
                                        </p:tgtEl>
                                      </p:cBhvr>
                                      <p:to x="100000" y="95000"/>
                                    </p:animScale>
                                    <p:animScale>
                                      <p:cBhvr>
                                        <p:cTn id="71" dur="83" decel="50000">
                                          <p:stCondLst>
                                            <p:cond delay="917"/>
                                          </p:stCondLst>
                                        </p:cTn>
                                        <p:tgtEl>
                                          <p:spTgt spid="3">
                                            <p:txEl>
                                              <p:pRg st="4" end="4"/>
                                            </p:txEl>
                                          </p:spTgt>
                                        </p:tgtEl>
                                      </p:cBhvr>
                                      <p:to x="100000" y="100000"/>
                                    </p:animScale>
                                  </p:childTnLst>
                                </p:cTn>
                              </p:par>
                            </p:childTnLst>
                          </p:cTn>
                        </p:par>
                        <p:par>
                          <p:cTn id="72" fill="hold">
                            <p:stCondLst>
                              <p:cond delay="4000"/>
                            </p:stCondLst>
                            <p:childTnLst>
                              <p:par>
                                <p:cTn id="73" presetID="26" presetClass="entr" presetSubtype="0" fill="hold" grpId="0" nodeType="afterEffect">
                                  <p:stCondLst>
                                    <p:cond delay="0"/>
                                  </p:stCondLst>
                                  <p:childTnLst>
                                    <p:set>
                                      <p:cBhvr>
                                        <p:cTn id="74" dur="1" fill="hold">
                                          <p:stCondLst>
                                            <p:cond delay="0"/>
                                          </p:stCondLst>
                                        </p:cTn>
                                        <p:tgtEl>
                                          <p:spTgt spid="3">
                                            <p:txEl>
                                              <p:pRg st="5" end="5"/>
                                            </p:txEl>
                                          </p:spTgt>
                                        </p:tgtEl>
                                        <p:attrNameLst>
                                          <p:attrName>style.visibility</p:attrName>
                                        </p:attrNameLst>
                                      </p:cBhvr>
                                      <p:to>
                                        <p:strVal val="visible"/>
                                      </p:to>
                                    </p:set>
                                    <p:animEffect transition="in" filter="wipe(down)">
                                      <p:cBhvr>
                                        <p:cTn id="75" dur="290">
                                          <p:stCondLst>
                                            <p:cond delay="0"/>
                                          </p:stCondLst>
                                        </p:cTn>
                                        <p:tgtEl>
                                          <p:spTgt spid="3">
                                            <p:txEl>
                                              <p:pRg st="5" end="5"/>
                                            </p:txEl>
                                          </p:spTgt>
                                        </p:tgtEl>
                                      </p:cBhvr>
                                    </p:animEffect>
                                    <p:anim calcmode="lin" valueType="num">
                                      <p:cBhvr>
                                        <p:cTn id="76" dur="911"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77" dur="332"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78" dur="332" tmFilter="0, 0; 0.125,0.2665; 0.25,0.4; 0.375,0.465; 0.5,0.5;  0.625,0.535; 0.75,0.6; 0.875,0.7335; 1,1">
                                          <p:stCondLst>
                                            <p:cond delay="332"/>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79" dur="166" tmFilter="0, 0; 0.125,0.2665; 0.25,0.4; 0.375,0.465; 0.5,0.5;  0.625,0.535; 0.75,0.6; 0.875,0.7335; 1,1">
                                          <p:stCondLst>
                                            <p:cond delay="662"/>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80" dur="82" tmFilter="0, 0; 0.125,0.2665; 0.25,0.4; 0.375,0.465; 0.5,0.5;  0.625,0.535; 0.75,0.6; 0.875,0.7335; 1,1">
                                          <p:stCondLst>
                                            <p:cond delay="828"/>
                                          </p:stCondLst>
                                        </p:cTn>
                                        <p:tgtEl>
                                          <p:spTgt spid="3">
                                            <p:txEl>
                                              <p:pRg st="5" end="5"/>
                                            </p:txEl>
                                          </p:spTgt>
                                        </p:tgtEl>
                                        <p:attrNameLst>
                                          <p:attrName>ppt_y</p:attrName>
                                        </p:attrNameLst>
                                      </p:cBhvr>
                                      <p:tavLst>
                                        <p:tav tm="0" fmla="#ppt_y-sin(pi*$)/81">
                                          <p:val>
                                            <p:fltVal val="0"/>
                                          </p:val>
                                        </p:tav>
                                        <p:tav tm="100000">
                                          <p:val>
                                            <p:fltVal val="1"/>
                                          </p:val>
                                        </p:tav>
                                      </p:tavLst>
                                    </p:anim>
                                    <p:animScale>
                                      <p:cBhvr>
                                        <p:cTn id="81" dur="13">
                                          <p:stCondLst>
                                            <p:cond delay="325"/>
                                          </p:stCondLst>
                                        </p:cTn>
                                        <p:tgtEl>
                                          <p:spTgt spid="3">
                                            <p:txEl>
                                              <p:pRg st="5" end="5"/>
                                            </p:txEl>
                                          </p:spTgt>
                                        </p:tgtEl>
                                      </p:cBhvr>
                                      <p:to x="100000" y="60000"/>
                                    </p:animScale>
                                    <p:animScale>
                                      <p:cBhvr>
                                        <p:cTn id="82" dur="83" decel="50000">
                                          <p:stCondLst>
                                            <p:cond delay="338"/>
                                          </p:stCondLst>
                                        </p:cTn>
                                        <p:tgtEl>
                                          <p:spTgt spid="3">
                                            <p:txEl>
                                              <p:pRg st="5" end="5"/>
                                            </p:txEl>
                                          </p:spTgt>
                                        </p:tgtEl>
                                      </p:cBhvr>
                                      <p:to x="100000" y="100000"/>
                                    </p:animScale>
                                    <p:animScale>
                                      <p:cBhvr>
                                        <p:cTn id="83" dur="13">
                                          <p:stCondLst>
                                            <p:cond delay="656"/>
                                          </p:stCondLst>
                                        </p:cTn>
                                        <p:tgtEl>
                                          <p:spTgt spid="3">
                                            <p:txEl>
                                              <p:pRg st="5" end="5"/>
                                            </p:txEl>
                                          </p:spTgt>
                                        </p:tgtEl>
                                      </p:cBhvr>
                                      <p:to x="100000" y="80000"/>
                                    </p:animScale>
                                    <p:animScale>
                                      <p:cBhvr>
                                        <p:cTn id="84" dur="83" decel="50000">
                                          <p:stCondLst>
                                            <p:cond delay="669"/>
                                          </p:stCondLst>
                                        </p:cTn>
                                        <p:tgtEl>
                                          <p:spTgt spid="3">
                                            <p:txEl>
                                              <p:pRg st="5" end="5"/>
                                            </p:txEl>
                                          </p:spTgt>
                                        </p:tgtEl>
                                      </p:cBhvr>
                                      <p:to x="100000" y="100000"/>
                                    </p:animScale>
                                    <p:animScale>
                                      <p:cBhvr>
                                        <p:cTn id="85" dur="13">
                                          <p:stCondLst>
                                            <p:cond delay="821"/>
                                          </p:stCondLst>
                                        </p:cTn>
                                        <p:tgtEl>
                                          <p:spTgt spid="3">
                                            <p:txEl>
                                              <p:pRg st="5" end="5"/>
                                            </p:txEl>
                                          </p:spTgt>
                                        </p:tgtEl>
                                      </p:cBhvr>
                                      <p:to x="100000" y="90000"/>
                                    </p:animScale>
                                    <p:animScale>
                                      <p:cBhvr>
                                        <p:cTn id="86" dur="83" decel="50000">
                                          <p:stCondLst>
                                            <p:cond delay="834"/>
                                          </p:stCondLst>
                                        </p:cTn>
                                        <p:tgtEl>
                                          <p:spTgt spid="3">
                                            <p:txEl>
                                              <p:pRg st="5" end="5"/>
                                            </p:txEl>
                                          </p:spTgt>
                                        </p:tgtEl>
                                      </p:cBhvr>
                                      <p:to x="100000" y="100000"/>
                                    </p:animScale>
                                    <p:animScale>
                                      <p:cBhvr>
                                        <p:cTn id="87" dur="13">
                                          <p:stCondLst>
                                            <p:cond delay="904"/>
                                          </p:stCondLst>
                                        </p:cTn>
                                        <p:tgtEl>
                                          <p:spTgt spid="3">
                                            <p:txEl>
                                              <p:pRg st="5" end="5"/>
                                            </p:txEl>
                                          </p:spTgt>
                                        </p:tgtEl>
                                      </p:cBhvr>
                                      <p:to x="100000" y="95000"/>
                                    </p:animScale>
                                    <p:animScale>
                                      <p:cBhvr>
                                        <p:cTn id="88" dur="83" decel="50000">
                                          <p:stCondLst>
                                            <p:cond delay="917"/>
                                          </p:stCondLst>
                                        </p:cTn>
                                        <p:tgtEl>
                                          <p:spTgt spid="3">
                                            <p:txEl>
                                              <p:pRg st="5" end="5"/>
                                            </p:txEl>
                                          </p:spTgt>
                                        </p:tgtEl>
                                      </p:cBhvr>
                                      <p:to x="100000" y="100000"/>
                                    </p:animScale>
                                  </p:childTnLst>
                                </p:cTn>
                              </p:par>
                            </p:childTnLst>
                          </p:cTn>
                        </p:par>
                        <p:par>
                          <p:cTn id="89" fill="hold">
                            <p:stCondLst>
                              <p:cond delay="5000"/>
                            </p:stCondLst>
                            <p:childTnLst>
                              <p:par>
                                <p:cTn id="90" presetID="26" presetClass="entr" presetSubtype="0" fill="hold" grpId="0" nodeType="afterEffect">
                                  <p:stCondLst>
                                    <p:cond delay="0"/>
                                  </p:stCondLst>
                                  <p:childTnLst>
                                    <p:set>
                                      <p:cBhvr>
                                        <p:cTn id="91" dur="1" fill="hold">
                                          <p:stCondLst>
                                            <p:cond delay="0"/>
                                          </p:stCondLst>
                                        </p:cTn>
                                        <p:tgtEl>
                                          <p:spTgt spid="3">
                                            <p:txEl>
                                              <p:pRg st="6" end="6"/>
                                            </p:txEl>
                                          </p:spTgt>
                                        </p:tgtEl>
                                        <p:attrNameLst>
                                          <p:attrName>style.visibility</p:attrName>
                                        </p:attrNameLst>
                                      </p:cBhvr>
                                      <p:to>
                                        <p:strVal val="visible"/>
                                      </p:to>
                                    </p:set>
                                    <p:animEffect transition="in" filter="wipe(down)">
                                      <p:cBhvr>
                                        <p:cTn id="92" dur="290">
                                          <p:stCondLst>
                                            <p:cond delay="0"/>
                                          </p:stCondLst>
                                        </p:cTn>
                                        <p:tgtEl>
                                          <p:spTgt spid="3">
                                            <p:txEl>
                                              <p:pRg st="6" end="6"/>
                                            </p:txEl>
                                          </p:spTgt>
                                        </p:tgtEl>
                                      </p:cBhvr>
                                    </p:animEffect>
                                    <p:anim calcmode="lin" valueType="num">
                                      <p:cBhvr>
                                        <p:cTn id="93" dur="911"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94" dur="332"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95" dur="332" tmFilter="0, 0; 0.125,0.2665; 0.25,0.4; 0.375,0.465; 0.5,0.5;  0.625,0.535; 0.75,0.6; 0.875,0.7335; 1,1">
                                          <p:stCondLst>
                                            <p:cond delay="332"/>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96" dur="166" tmFilter="0, 0; 0.125,0.2665; 0.25,0.4; 0.375,0.465; 0.5,0.5;  0.625,0.535; 0.75,0.6; 0.875,0.7335; 1,1">
                                          <p:stCondLst>
                                            <p:cond delay="662"/>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97" dur="82" tmFilter="0, 0; 0.125,0.2665; 0.25,0.4; 0.375,0.465; 0.5,0.5;  0.625,0.535; 0.75,0.6; 0.875,0.7335; 1,1">
                                          <p:stCondLst>
                                            <p:cond delay="828"/>
                                          </p:stCondLst>
                                        </p:cTn>
                                        <p:tgtEl>
                                          <p:spTgt spid="3">
                                            <p:txEl>
                                              <p:pRg st="6" end="6"/>
                                            </p:txEl>
                                          </p:spTgt>
                                        </p:tgtEl>
                                        <p:attrNameLst>
                                          <p:attrName>ppt_y</p:attrName>
                                        </p:attrNameLst>
                                      </p:cBhvr>
                                      <p:tavLst>
                                        <p:tav tm="0" fmla="#ppt_y-sin(pi*$)/81">
                                          <p:val>
                                            <p:fltVal val="0"/>
                                          </p:val>
                                        </p:tav>
                                        <p:tav tm="100000">
                                          <p:val>
                                            <p:fltVal val="1"/>
                                          </p:val>
                                        </p:tav>
                                      </p:tavLst>
                                    </p:anim>
                                    <p:animScale>
                                      <p:cBhvr>
                                        <p:cTn id="98" dur="13">
                                          <p:stCondLst>
                                            <p:cond delay="325"/>
                                          </p:stCondLst>
                                        </p:cTn>
                                        <p:tgtEl>
                                          <p:spTgt spid="3">
                                            <p:txEl>
                                              <p:pRg st="6" end="6"/>
                                            </p:txEl>
                                          </p:spTgt>
                                        </p:tgtEl>
                                      </p:cBhvr>
                                      <p:to x="100000" y="60000"/>
                                    </p:animScale>
                                    <p:animScale>
                                      <p:cBhvr>
                                        <p:cTn id="99" dur="83" decel="50000">
                                          <p:stCondLst>
                                            <p:cond delay="338"/>
                                          </p:stCondLst>
                                        </p:cTn>
                                        <p:tgtEl>
                                          <p:spTgt spid="3">
                                            <p:txEl>
                                              <p:pRg st="6" end="6"/>
                                            </p:txEl>
                                          </p:spTgt>
                                        </p:tgtEl>
                                      </p:cBhvr>
                                      <p:to x="100000" y="100000"/>
                                    </p:animScale>
                                    <p:animScale>
                                      <p:cBhvr>
                                        <p:cTn id="100" dur="13">
                                          <p:stCondLst>
                                            <p:cond delay="656"/>
                                          </p:stCondLst>
                                        </p:cTn>
                                        <p:tgtEl>
                                          <p:spTgt spid="3">
                                            <p:txEl>
                                              <p:pRg st="6" end="6"/>
                                            </p:txEl>
                                          </p:spTgt>
                                        </p:tgtEl>
                                      </p:cBhvr>
                                      <p:to x="100000" y="80000"/>
                                    </p:animScale>
                                    <p:animScale>
                                      <p:cBhvr>
                                        <p:cTn id="101" dur="83" decel="50000">
                                          <p:stCondLst>
                                            <p:cond delay="669"/>
                                          </p:stCondLst>
                                        </p:cTn>
                                        <p:tgtEl>
                                          <p:spTgt spid="3">
                                            <p:txEl>
                                              <p:pRg st="6" end="6"/>
                                            </p:txEl>
                                          </p:spTgt>
                                        </p:tgtEl>
                                      </p:cBhvr>
                                      <p:to x="100000" y="100000"/>
                                    </p:animScale>
                                    <p:animScale>
                                      <p:cBhvr>
                                        <p:cTn id="102" dur="13">
                                          <p:stCondLst>
                                            <p:cond delay="821"/>
                                          </p:stCondLst>
                                        </p:cTn>
                                        <p:tgtEl>
                                          <p:spTgt spid="3">
                                            <p:txEl>
                                              <p:pRg st="6" end="6"/>
                                            </p:txEl>
                                          </p:spTgt>
                                        </p:tgtEl>
                                      </p:cBhvr>
                                      <p:to x="100000" y="90000"/>
                                    </p:animScale>
                                    <p:animScale>
                                      <p:cBhvr>
                                        <p:cTn id="103" dur="83" decel="50000">
                                          <p:stCondLst>
                                            <p:cond delay="834"/>
                                          </p:stCondLst>
                                        </p:cTn>
                                        <p:tgtEl>
                                          <p:spTgt spid="3">
                                            <p:txEl>
                                              <p:pRg st="6" end="6"/>
                                            </p:txEl>
                                          </p:spTgt>
                                        </p:tgtEl>
                                      </p:cBhvr>
                                      <p:to x="100000" y="100000"/>
                                    </p:animScale>
                                    <p:animScale>
                                      <p:cBhvr>
                                        <p:cTn id="104" dur="13">
                                          <p:stCondLst>
                                            <p:cond delay="904"/>
                                          </p:stCondLst>
                                        </p:cTn>
                                        <p:tgtEl>
                                          <p:spTgt spid="3">
                                            <p:txEl>
                                              <p:pRg st="6" end="6"/>
                                            </p:txEl>
                                          </p:spTgt>
                                        </p:tgtEl>
                                      </p:cBhvr>
                                      <p:to x="100000" y="95000"/>
                                    </p:animScale>
                                    <p:animScale>
                                      <p:cBhvr>
                                        <p:cTn id="105" dur="83" decel="50000">
                                          <p:stCondLst>
                                            <p:cond delay="917"/>
                                          </p:stCondLst>
                                        </p:cTn>
                                        <p:tgtEl>
                                          <p:spTgt spid="3">
                                            <p:txEl>
                                              <p:pRg st="6" end="6"/>
                                            </p:txEl>
                                          </p:spTgt>
                                        </p:tgtEl>
                                      </p:cBhvr>
                                      <p:to x="100000" y="100000"/>
                                    </p:animScale>
                                  </p:childTnLst>
                                </p:cTn>
                              </p:par>
                            </p:childTnLst>
                          </p:cTn>
                        </p:par>
                        <p:par>
                          <p:cTn id="106" fill="hold">
                            <p:stCondLst>
                              <p:cond delay="6000"/>
                            </p:stCondLst>
                            <p:childTnLst>
                              <p:par>
                                <p:cTn id="107" presetID="26" presetClass="entr" presetSubtype="0" fill="hold" grpId="0" nodeType="afterEffect">
                                  <p:stCondLst>
                                    <p:cond delay="0"/>
                                  </p:stCondLst>
                                  <p:childTnLst>
                                    <p:set>
                                      <p:cBhvr>
                                        <p:cTn id="108" dur="1" fill="hold">
                                          <p:stCondLst>
                                            <p:cond delay="0"/>
                                          </p:stCondLst>
                                        </p:cTn>
                                        <p:tgtEl>
                                          <p:spTgt spid="3">
                                            <p:txEl>
                                              <p:pRg st="7" end="7"/>
                                            </p:txEl>
                                          </p:spTgt>
                                        </p:tgtEl>
                                        <p:attrNameLst>
                                          <p:attrName>style.visibility</p:attrName>
                                        </p:attrNameLst>
                                      </p:cBhvr>
                                      <p:to>
                                        <p:strVal val="visible"/>
                                      </p:to>
                                    </p:set>
                                    <p:animEffect transition="in" filter="wipe(down)">
                                      <p:cBhvr>
                                        <p:cTn id="109" dur="290">
                                          <p:stCondLst>
                                            <p:cond delay="0"/>
                                          </p:stCondLst>
                                        </p:cTn>
                                        <p:tgtEl>
                                          <p:spTgt spid="3">
                                            <p:txEl>
                                              <p:pRg st="7" end="7"/>
                                            </p:txEl>
                                          </p:spTgt>
                                        </p:tgtEl>
                                      </p:cBhvr>
                                    </p:animEffect>
                                    <p:anim calcmode="lin" valueType="num">
                                      <p:cBhvr>
                                        <p:cTn id="110" dur="911"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11" dur="332"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12" dur="332" tmFilter="0, 0; 0.125,0.2665; 0.25,0.4; 0.375,0.465; 0.5,0.5;  0.625,0.535; 0.75,0.6; 0.875,0.7335; 1,1">
                                          <p:stCondLst>
                                            <p:cond delay="332"/>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13" dur="166" tmFilter="0, 0; 0.125,0.2665; 0.25,0.4; 0.375,0.465; 0.5,0.5;  0.625,0.535; 0.75,0.6; 0.875,0.7335; 1,1">
                                          <p:stCondLst>
                                            <p:cond delay="662"/>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14" dur="82" tmFilter="0, 0; 0.125,0.2665; 0.25,0.4; 0.375,0.465; 0.5,0.5;  0.625,0.535; 0.75,0.6; 0.875,0.7335; 1,1">
                                          <p:stCondLst>
                                            <p:cond delay="828"/>
                                          </p:stCondLst>
                                        </p:cTn>
                                        <p:tgtEl>
                                          <p:spTgt spid="3">
                                            <p:txEl>
                                              <p:pRg st="7" end="7"/>
                                            </p:txEl>
                                          </p:spTgt>
                                        </p:tgtEl>
                                        <p:attrNameLst>
                                          <p:attrName>ppt_y</p:attrName>
                                        </p:attrNameLst>
                                      </p:cBhvr>
                                      <p:tavLst>
                                        <p:tav tm="0" fmla="#ppt_y-sin(pi*$)/81">
                                          <p:val>
                                            <p:fltVal val="0"/>
                                          </p:val>
                                        </p:tav>
                                        <p:tav tm="100000">
                                          <p:val>
                                            <p:fltVal val="1"/>
                                          </p:val>
                                        </p:tav>
                                      </p:tavLst>
                                    </p:anim>
                                    <p:animScale>
                                      <p:cBhvr>
                                        <p:cTn id="115" dur="13">
                                          <p:stCondLst>
                                            <p:cond delay="325"/>
                                          </p:stCondLst>
                                        </p:cTn>
                                        <p:tgtEl>
                                          <p:spTgt spid="3">
                                            <p:txEl>
                                              <p:pRg st="7" end="7"/>
                                            </p:txEl>
                                          </p:spTgt>
                                        </p:tgtEl>
                                      </p:cBhvr>
                                      <p:to x="100000" y="60000"/>
                                    </p:animScale>
                                    <p:animScale>
                                      <p:cBhvr>
                                        <p:cTn id="116" dur="83" decel="50000">
                                          <p:stCondLst>
                                            <p:cond delay="338"/>
                                          </p:stCondLst>
                                        </p:cTn>
                                        <p:tgtEl>
                                          <p:spTgt spid="3">
                                            <p:txEl>
                                              <p:pRg st="7" end="7"/>
                                            </p:txEl>
                                          </p:spTgt>
                                        </p:tgtEl>
                                      </p:cBhvr>
                                      <p:to x="100000" y="100000"/>
                                    </p:animScale>
                                    <p:animScale>
                                      <p:cBhvr>
                                        <p:cTn id="117" dur="13">
                                          <p:stCondLst>
                                            <p:cond delay="656"/>
                                          </p:stCondLst>
                                        </p:cTn>
                                        <p:tgtEl>
                                          <p:spTgt spid="3">
                                            <p:txEl>
                                              <p:pRg st="7" end="7"/>
                                            </p:txEl>
                                          </p:spTgt>
                                        </p:tgtEl>
                                      </p:cBhvr>
                                      <p:to x="100000" y="80000"/>
                                    </p:animScale>
                                    <p:animScale>
                                      <p:cBhvr>
                                        <p:cTn id="118" dur="83" decel="50000">
                                          <p:stCondLst>
                                            <p:cond delay="669"/>
                                          </p:stCondLst>
                                        </p:cTn>
                                        <p:tgtEl>
                                          <p:spTgt spid="3">
                                            <p:txEl>
                                              <p:pRg st="7" end="7"/>
                                            </p:txEl>
                                          </p:spTgt>
                                        </p:tgtEl>
                                      </p:cBhvr>
                                      <p:to x="100000" y="100000"/>
                                    </p:animScale>
                                    <p:animScale>
                                      <p:cBhvr>
                                        <p:cTn id="119" dur="13">
                                          <p:stCondLst>
                                            <p:cond delay="821"/>
                                          </p:stCondLst>
                                        </p:cTn>
                                        <p:tgtEl>
                                          <p:spTgt spid="3">
                                            <p:txEl>
                                              <p:pRg st="7" end="7"/>
                                            </p:txEl>
                                          </p:spTgt>
                                        </p:tgtEl>
                                      </p:cBhvr>
                                      <p:to x="100000" y="90000"/>
                                    </p:animScale>
                                    <p:animScale>
                                      <p:cBhvr>
                                        <p:cTn id="120" dur="83" decel="50000">
                                          <p:stCondLst>
                                            <p:cond delay="834"/>
                                          </p:stCondLst>
                                        </p:cTn>
                                        <p:tgtEl>
                                          <p:spTgt spid="3">
                                            <p:txEl>
                                              <p:pRg st="7" end="7"/>
                                            </p:txEl>
                                          </p:spTgt>
                                        </p:tgtEl>
                                      </p:cBhvr>
                                      <p:to x="100000" y="100000"/>
                                    </p:animScale>
                                    <p:animScale>
                                      <p:cBhvr>
                                        <p:cTn id="121" dur="13">
                                          <p:stCondLst>
                                            <p:cond delay="904"/>
                                          </p:stCondLst>
                                        </p:cTn>
                                        <p:tgtEl>
                                          <p:spTgt spid="3">
                                            <p:txEl>
                                              <p:pRg st="7" end="7"/>
                                            </p:txEl>
                                          </p:spTgt>
                                        </p:tgtEl>
                                      </p:cBhvr>
                                      <p:to x="100000" y="95000"/>
                                    </p:animScale>
                                    <p:animScale>
                                      <p:cBhvr>
                                        <p:cTn id="122" dur="83" decel="50000">
                                          <p:stCondLst>
                                            <p:cond delay="917"/>
                                          </p:stCondLst>
                                        </p:cTn>
                                        <p:tgtEl>
                                          <p:spTgt spid="3">
                                            <p:txEl>
                                              <p:pRg st="7" end="7"/>
                                            </p:txEl>
                                          </p:spTgt>
                                        </p:tgtEl>
                                      </p:cBhvr>
                                      <p:to x="100000" y="100000"/>
                                    </p:animScale>
                                  </p:childTnLst>
                                </p:cTn>
                              </p:par>
                            </p:childTnLst>
                          </p:cTn>
                        </p:par>
                        <p:par>
                          <p:cTn id="123" fill="hold">
                            <p:stCondLst>
                              <p:cond delay="7000"/>
                            </p:stCondLst>
                            <p:childTnLst>
                              <p:par>
                                <p:cTn id="124" presetID="53" presetClass="entr" presetSubtype="16" fill="hold" nodeType="afterEffect">
                                  <p:stCondLst>
                                    <p:cond delay="0"/>
                                  </p:stCondLst>
                                  <p:childTnLst>
                                    <p:set>
                                      <p:cBhvr>
                                        <p:cTn id="125" dur="1" fill="hold">
                                          <p:stCondLst>
                                            <p:cond delay="0"/>
                                          </p:stCondLst>
                                        </p:cTn>
                                        <p:tgtEl>
                                          <p:spTgt spid="2"/>
                                        </p:tgtEl>
                                        <p:attrNameLst>
                                          <p:attrName>style.visibility</p:attrName>
                                        </p:attrNameLst>
                                      </p:cBhvr>
                                      <p:to>
                                        <p:strVal val="visible"/>
                                      </p:to>
                                    </p:set>
                                    <p:anim calcmode="lin" valueType="num">
                                      <p:cBhvr>
                                        <p:cTn id="126" dur="500" fill="hold"/>
                                        <p:tgtEl>
                                          <p:spTgt spid="2"/>
                                        </p:tgtEl>
                                        <p:attrNameLst>
                                          <p:attrName>ppt_w</p:attrName>
                                        </p:attrNameLst>
                                      </p:cBhvr>
                                      <p:tavLst>
                                        <p:tav tm="0">
                                          <p:val>
                                            <p:fltVal val="0"/>
                                          </p:val>
                                        </p:tav>
                                        <p:tav tm="100000">
                                          <p:val>
                                            <p:strVal val="#ppt_w"/>
                                          </p:val>
                                        </p:tav>
                                      </p:tavLst>
                                    </p:anim>
                                    <p:anim calcmode="lin" valueType="num">
                                      <p:cBhvr>
                                        <p:cTn id="127" dur="500" fill="hold"/>
                                        <p:tgtEl>
                                          <p:spTgt spid="2"/>
                                        </p:tgtEl>
                                        <p:attrNameLst>
                                          <p:attrName>ppt_h</p:attrName>
                                        </p:attrNameLst>
                                      </p:cBhvr>
                                      <p:tavLst>
                                        <p:tav tm="0">
                                          <p:val>
                                            <p:fltVal val="0"/>
                                          </p:val>
                                        </p:tav>
                                        <p:tav tm="100000">
                                          <p:val>
                                            <p:strVal val="#ppt_h"/>
                                          </p:val>
                                        </p:tav>
                                      </p:tavLst>
                                    </p:anim>
                                    <p:animEffect transition="in" filter="fade">
                                      <p:cBhvr>
                                        <p:cTn id="1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2614411" y="565056"/>
            <a:ext cx="6268557" cy="461665"/>
          </a:xfrm>
          <a:prstGeom prst="rect">
            <a:avLst/>
          </a:prstGeom>
        </p:spPr>
        <p:txBody>
          <a:bodyPr wrap="square">
            <a:spAutoFit/>
          </a:bodyPr>
          <a:lstStyle/>
          <a:p>
            <a:pPr algn="r" rtl="1"/>
            <a:r>
              <a:rPr lang="fa-IR" sz="2400" dirty="0">
                <a:solidFill>
                  <a:srgbClr val="FF0000"/>
                </a:solidFill>
                <a:latin typeface="Arabic Typesetting" panose="03020402040406030203" pitchFamily="66" charset="-78"/>
                <a:cs typeface="B Nazanin" panose="00000400000000000000" pitchFamily="2" charset="-78"/>
              </a:rPr>
              <a:t>شکل 16 - 3 مراحل ساخت برخی از قطعات را نشان داده است.</a:t>
            </a:r>
            <a:endParaRPr lang="fa-IR" sz="2400" dirty="0">
              <a:solidFill>
                <a:srgbClr val="FF0000"/>
              </a:solidFill>
              <a:cs typeface="B Nazanin" panose="00000400000000000000" pitchFamily="2" charset="-7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4107" y="1314937"/>
            <a:ext cx="6448861" cy="4870556"/>
          </a:xfrm>
          <a:prstGeom prst="rect">
            <a:avLst/>
          </a:prstGeom>
        </p:spPr>
      </p:pic>
    </p:spTree>
    <p:extLst>
      <p:ext uri="{BB962C8B-B14F-4D97-AF65-F5344CB8AC3E}">
        <p14:creationId xmlns:p14="http://schemas.microsoft.com/office/powerpoint/2010/main" val="1413488482"/>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ppt_w</p:attrName>
                                        </p:attrNameLst>
                                      </p:cBhvr>
                                      <p:tavLst>
                                        <p:tav tm="0" fmla="#ppt_w*sin(2.5*pi*$)">
                                          <p:val>
                                            <p:fltVal val="0"/>
                                          </p:val>
                                        </p:tav>
                                        <p:tav tm="100000">
                                          <p:val>
                                            <p:fltVal val="1"/>
                                          </p:val>
                                        </p:tav>
                                      </p:tavLst>
                                    </p:anim>
                                    <p:anim calcmode="lin" valueType="num">
                                      <p:cBhvr>
                                        <p:cTn id="13"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1687132" y="397630"/>
            <a:ext cx="7195836" cy="1200329"/>
          </a:xfrm>
          <a:prstGeom prst="rect">
            <a:avLst/>
          </a:prstGeom>
        </p:spPr>
        <p:txBody>
          <a:bodyPr wrap="square">
            <a:spAutoFit/>
          </a:bodyPr>
          <a:lstStyle/>
          <a:p>
            <a:pPr algn="r" rtl="1"/>
            <a:r>
              <a:rPr lang="fa-IR" sz="2400" b="1" dirty="0">
                <a:solidFill>
                  <a:srgbClr val="FF0000"/>
                </a:solidFill>
                <a:latin typeface="Arabic Typesetting" panose="03020402040406030203" pitchFamily="66" charset="-78"/>
                <a:cs typeface="B Nazanin" panose="00000400000000000000" pitchFamily="2" charset="-78"/>
              </a:rPr>
              <a:t>مرحلۀ 4 - مونتاژ کردن قطعات: </a:t>
            </a:r>
          </a:p>
          <a:p>
            <a:pPr algn="r" rtl="1"/>
            <a:r>
              <a:rPr lang="fa-IR" sz="2400" dirty="0">
                <a:latin typeface="Arabic Typesetting" panose="03020402040406030203" pitchFamily="66" charset="-78"/>
                <a:cs typeface="B Nazanin" panose="00000400000000000000" pitchFamily="2" charset="-78"/>
              </a:rPr>
              <a:t>در این مرحله، قطعات ساخته شده در مرحله قبل را بر روی هم مونتاژ کنید. </a:t>
            </a:r>
          </a:p>
          <a:p>
            <a:pPr algn="r" rtl="1"/>
            <a:r>
              <a:rPr lang="fa-IR" sz="2400" dirty="0">
                <a:latin typeface="Arabic Typesetting" panose="03020402040406030203" pitchFamily="66" charset="-78"/>
                <a:cs typeface="B Nazanin" panose="00000400000000000000" pitchFamily="2" charset="-78"/>
              </a:rPr>
              <a:t>شکل 17 - 3 مراحل مونتاژ قطعات را نشان داده است.</a:t>
            </a:r>
            <a:endParaRPr lang="fa-IR" sz="2400" dirty="0">
              <a:cs typeface="B Nazanin" panose="00000400000000000000" pitchFamily="2" charset="-7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4281" y="1597959"/>
            <a:ext cx="7028687" cy="4815720"/>
          </a:xfrm>
          <a:prstGeom prst="rect">
            <a:avLst/>
          </a:prstGeom>
        </p:spPr>
      </p:pic>
    </p:spTree>
    <p:extLst>
      <p:ext uri="{BB962C8B-B14F-4D97-AF65-F5344CB8AC3E}">
        <p14:creationId xmlns:p14="http://schemas.microsoft.com/office/powerpoint/2010/main" val="286189389"/>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ppt_w</p:attrName>
                                        </p:attrNameLst>
                                      </p:cBhvr>
                                      <p:tavLst>
                                        <p:tav tm="0" fmla="#ppt_w*sin(2.5*pi*$)">
                                          <p:val>
                                            <p:fltVal val="0"/>
                                          </p:val>
                                        </p:tav>
                                        <p:tav tm="100000">
                                          <p:val>
                                            <p:fltVal val="1"/>
                                          </p:val>
                                        </p:tav>
                                      </p:tavLst>
                                    </p:anim>
                                    <p:anim calcmode="lin" valueType="num">
                                      <p:cBhvr>
                                        <p:cTn id="13"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095" y="424105"/>
            <a:ext cx="8478370" cy="2276861"/>
          </a:xfrm>
        </p:spPr>
        <p:txBody>
          <a:bodyPr>
            <a:normAutofit/>
          </a:bodyPr>
          <a:lstStyle/>
          <a:p>
            <a:pPr marL="0" indent="0">
              <a:buNone/>
            </a:pPr>
            <a:r>
              <a:rPr lang="fa-IR" sz="2400" b="1" dirty="0">
                <a:solidFill>
                  <a:srgbClr val="FF0000"/>
                </a:solidFill>
                <a:latin typeface="Arabic Typesetting" panose="03020402040406030203" pitchFamily="66" charset="-78"/>
                <a:cs typeface="B Nazanin" panose="00000400000000000000" pitchFamily="2" charset="-78"/>
              </a:rPr>
              <a:t>پرسش</a:t>
            </a:r>
          </a:p>
          <a:p>
            <a:pPr marL="0" indent="0">
              <a:buNone/>
            </a:pPr>
            <a:r>
              <a:rPr lang="fa-IR" sz="2400" dirty="0">
                <a:solidFill>
                  <a:schemeClr val="tx1"/>
                </a:solidFill>
                <a:latin typeface="Arabic Typesetting" panose="03020402040406030203" pitchFamily="66" charset="-78"/>
                <a:cs typeface="B Nazanin" panose="00000400000000000000" pitchFamily="2" charset="-78"/>
              </a:rPr>
              <a:t>ساز و کار حرکتی استفاده شده در پروژه ساخت حلزون چیست؟ </a:t>
            </a:r>
          </a:p>
          <a:p>
            <a:pPr marL="0" indent="0">
              <a:buNone/>
            </a:pPr>
            <a:r>
              <a:rPr lang="fa-IR" sz="2400" dirty="0">
                <a:solidFill>
                  <a:schemeClr val="tx1"/>
                </a:solidFill>
                <a:latin typeface="Arabic Typesetting" panose="03020402040406030203" pitchFamily="66" charset="-78"/>
                <a:cs typeface="B Nazanin" panose="00000400000000000000" pitchFamily="2" charset="-78"/>
              </a:rPr>
              <a:t>چند مثال از کاربردهای آن نام ببرید.</a:t>
            </a:r>
          </a:p>
          <a:p>
            <a:pPr marL="0" indent="0">
              <a:buNone/>
            </a:pPr>
            <a:r>
              <a:rPr lang="fa-IR" sz="2800" b="1" dirty="0">
                <a:solidFill>
                  <a:srgbClr val="FF0000"/>
                </a:solidFill>
                <a:latin typeface="Arabic Typesetting" panose="03020402040406030203" pitchFamily="66" charset="-78"/>
                <a:cs typeface="B Nazanin" panose="00000400000000000000" pitchFamily="2" charset="-78"/>
              </a:rPr>
              <a:t>جواب</a:t>
            </a:r>
          </a:p>
        </p:txBody>
      </p:sp>
      <p:pic>
        <p:nvPicPr>
          <p:cNvPr id="4" name="Picture 3"/>
          <p:cNvPicPr>
            <a:picLocks noChangeAspect="1"/>
          </p:cNvPicPr>
          <p:nvPr/>
        </p:nvPicPr>
        <p:blipFill>
          <a:blip r:embed="rId3"/>
          <a:stretch>
            <a:fillRect/>
          </a:stretch>
        </p:blipFill>
        <p:spPr>
          <a:xfrm>
            <a:off x="231821" y="4553077"/>
            <a:ext cx="2936381" cy="2015569"/>
          </a:xfrm>
          <a:prstGeom prst="rect">
            <a:avLst/>
          </a:prstGeom>
        </p:spPr>
      </p:pic>
      <p:sp>
        <p:nvSpPr>
          <p:cNvPr id="2" name="Rectangle 1"/>
          <p:cNvSpPr/>
          <p:nvPr/>
        </p:nvSpPr>
        <p:spPr>
          <a:xfrm>
            <a:off x="231821" y="2425335"/>
            <a:ext cx="8613644" cy="1938992"/>
          </a:xfrm>
          <a:prstGeom prst="rect">
            <a:avLst/>
          </a:prstGeom>
        </p:spPr>
        <p:txBody>
          <a:bodyPr wrap="square">
            <a:spAutoFit/>
          </a:bodyPr>
          <a:lstStyle/>
          <a:p>
            <a:pPr algn="just" rtl="1"/>
            <a:r>
              <a:rPr lang="fa-IR" sz="2400" dirty="0">
                <a:cs typeface="B Nazanin" panose="00000400000000000000" pitchFamily="2" charset="-78"/>
              </a:rPr>
              <a:t>ساز و کار حرکتی استفاده شده در پروژه ساخت حلزون عبارت است از سازو کار حرکت چرخ لنگ </a:t>
            </a:r>
            <a:r>
              <a:rPr lang="en-US" sz="2400" dirty="0">
                <a:cs typeface="B Nazanin" panose="00000400000000000000" pitchFamily="2" charset="-78"/>
              </a:rPr>
              <a:t>Crank mechanism</a:t>
            </a:r>
          </a:p>
          <a:p>
            <a:pPr algn="just" rtl="1"/>
            <a:r>
              <a:rPr lang="fa-IR" sz="2400" dirty="0">
                <a:cs typeface="B Nazanin" panose="00000400000000000000" pitchFamily="2" charset="-78"/>
              </a:rPr>
              <a:t>با این سازو کار می توان حرکت چرخشی را به حرکت رفت و برگشتی تبدیل نمود که برعکس میل لنگ عمل می کند این سازو کار در وسایل زیر نیز به کار می رود .</a:t>
            </a:r>
          </a:p>
          <a:p>
            <a:pPr algn="just" rtl="1"/>
            <a:r>
              <a:rPr lang="fa-IR" sz="2400" dirty="0">
                <a:cs typeface="B Nazanin" panose="00000400000000000000" pitchFamily="2" charset="-78"/>
              </a:rPr>
              <a:t>چرخ خیاطی - حرکت پیستون های خودرو - اسباب بازی - چرخ قطار و صنایع مختلف</a:t>
            </a:r>
          </a:p>
        </p:txBody>
      </p:sp>
    </p:spTree>
    <p:extLst>
      <p:ext uri="{BB962C8B-B14F-4D97-AF65-F5344CB8AC3E}">
        <p14:creationId xmlns:p14="http://schemas.microsoft.com/office/powerpoint/2010/main" val="1818350664"/>
      </p:ext>
    </p:extLst>
  </p:cSld>
  <p:clrMapOvr>
    <a:overrideClrMapping bg1="lt1" tx1="dk1" bg2="lt2" tx2="dk2" accent1="accent1" accent2="accent2" accent3="accent3" accent4="accent4" accent5="accent5" accent6="accent6" hlink="hlink" folHlink="folHlink"/>
  </p:clrMapOvr>
  <p:transition spd="slow">
    <p:random/>
  </p:transition>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244699" y="313256"/>
            <a:ext cx="8667482" cy="5262979"/>
          </a:xfrm>
          <a:prstGeom prst="rect">
            <a:avLst/>
          </a:prstGeom>
        </p:spPr>
        <p:txBody>
          <a:bodyPr wrap="square">
            <a:spAutoFit/>
          </a:bodyPr>
          <a:lstStyle/>
          <a:p>
            <a:pPr algn="r" rtl="1"/>
            <a:r>
              <a:rPr lang="fa-IR" sz="2800" b="1" dirty="0">
                <a:solidFill>
                  <a:srgbClr val="FF0000"/>
                </a:solidFill>
                <a:latin typeface="Arabic Typesetting" panose="03020402040406030203" pitchFamily="66" charset="-78"/>
                <a:cs typeface="B Nazanin" panose="00000400000000000000" pitchFamily="2" charset="-78"/>
              </a:rPr>
              <a:t>پل متحرک خضر، یک ساز و کار حرکتی خلاقانه در دفاع مقدس</a:t>
            </a:r>
          </a:p>
          <a:p>
            <a:pPr algn="r" rtl="1"/>
            <a:endParaRPr lang="fa-IR" sz="2800" dirty="0">
              <a:latin typeface="Arabic Typesetting" panose="03020402040406030203" pitchFamily="66" charset="-78"/>
              <a:cs typeface="B Nazanin" panose="00000400000000000000" pitchFamily="2" charset="-78"/>
            </a:endParaRPr>
          </a:p>
          <a:p>
            <a:pPr algn="just" rtl="1"/>
            <a:r>
              <a:rPr lang="fa-IR" sz="2800" dirty="0">
                <a:latin typeface="Arabic Typesetting" panose="03020402040406030203" pitchFamily="66" charset="-78"/>
                <a:cs typeface="B Nazanin" panose="00000400000000000000" pitchFamily="2" charset="-78"/>
              </a:rPr>
              <a:t>بعد از عملیات والفجر 8 ، نیروهای مستقر در منطقه فاو نیازمند پشتیبانی و تدارکات بودند. غذا، سوخت و مهمات برای آن ها حیاتی بود. در اثر بمباران های مکرر شیمیایی، آب سالم در فاو پیدا نمی شد و جبهه فاو به جبهه سختی تبدیل شده بود. پشت سر رزمندگان حاضر در فاو، رودخانه خروشان اروند با عرض حدود 900 متر بود. انجام تدارکات سنگین با قایق، بسیار سخت وکند بود. مهندسین پشتیبانی و مهندسی جنگ جهاد چند پل روی اروند پیش بینی و نصب کردند ولی هواپیماهای دشمن و سرعت حرکت آب، آن پل های به زحمت نصب شده را از بین می برد، از طرف دیگر نیاز به تدارکات سنگین، به شدت به فرماندهان جنگ فشار می آورد ولی راهی برای برقراری ارتباط نمانده بود. شرایط نیروهایی که در فاو مستقر بودند روز به روز سخت تر می شد. </a:t>
            </a:r>
          </a:p>
        </p:txBody>
      </p:sp>
    </p:spTree>
    <p:extLst>
      <p:ext uri="{BB962C8B-B14F-4D97-AF65-F5344CB8AC3E}">
        <p14:creationId xmlns:p14="http://schemas.microsoft.com/office/powerpoint/2010/main" val="3356500390"/>
      </p:ext>
    </p:extLst>
  </p:cSld>
  <p:clrMapOvr>
    <a:overrideClrMapping bg1="lt1" tx1="dk1" bg2="lt2" tx2="dk2" accent1="accent1" accent2="accent2" accent3="accent3" accent4="accent4" accent5="accent5" accent6="accent6" hlink="hlink" folHlink="folHlink"/>
  </p:clrMapOvr>
  <p:transition spd="slow">
    <p:random/>
  </p:transition>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244699" y="313256"/>
            <a:ext cx="8667482" cy="5186035"/>
          </a:xfrm>
          <a:prstGeom prst="rect">
            <a:avLst/>
          </a:prstGeom>
        </p:spPr>
        <p:txBody>
          <a:bodyPr wrap="square">
            <a:spAutoFit/>
          </a:bodyPr>
          <a:lstStyle/>
          <a:p>
            <a:pPr algn="r" rtl="1"/>
            <a:r>
              <a:rPr lang="fa-IR" sz="2800" b="1" dirty="0">
                <a:solidFill>
                  <a:srgbClr val="FF0000"/>
                </a:solidFill>
                <a:latin typeface="Arabic Typesetting" panose="03020402040406030203" pitchFamily="66" charset="-78"/>
                <a:cs typeface="B Nazanin" panose="00000400000000000000" pitchFamily="2" charset="-78"/>
              </a:rPr>
              <a:t>پل متحرک خضر، یک ساز و کار حرکتی خلاقانه در دفاع مقدس</a:t>
            </a:r>
            <a:endParaRPr lang="fa-IR" sz="2800" dirty="0">
              <a:latin typeface="Arabic Typesetting" panose="03020402040406030203" pitchFamily="66" charset="-78"/>
              <a:cs typeface="B Nazanin" panose="00000400000000000000" pitchFamily="2" charset="-78"/>
            </a:endParaRPr>
          </a:p>
          <a:p>
            <a:pPr algn="just" rtl="1"/>
            <a:endParaRPr lang="fa-IR" sz="2300" dirty="0">
              <a:latin typeface="Arabic Typesetting" panose="03020402040406030203" pitchFamily="66" charset="-78"/>
              <a:cs typeface="B Nazanin" panose="00000400000000000000" pitchFamily="2" charset="-78"/>
            </a:endParaRPr>
          </a:p>
          <a:p>
            <a:pPr algn="just" rtl="1"/>
            <a:r>
              <a:rPr lang="fa-IR" sz="2800" dirty="0">
                <a:latin typeface="Arabic Typesetting" panose="03020402040406030203" pitchFamily="66" charset="-78"/>
                <a:cs typeface="B Nazanin" panose="00000400000000000000" pitchFamily="2" charset="-78"/>
              </a:rPr>
              <a:t>مهندسین جوان جهاد؛ در نهایت برای حل مشکل بزرگ عبور از ارون پل خضر را که یک ساز و کار حرکتی بود، طراحی و اجرا کردند. این پل از یک صفحه بزرگ شناور که دوبه نام داشت تشکیل می شد. سه رشته سیم بکسل، با شمع کوبی و بتن ریزی در دو طرف اروند رود، محکم و مهار شده بودند. سیم بکسل ها از داخل گوشواره هایی که بر روی دوبه تعبیه شده بود عبور داده شده بودند. دو سیم بکسل بزرگ، نقش هدایت دوبه را داشتند تا جریان شدید آب، آن را از مسیر مشخص شده (امتداد عرض رودخانه) خارج نکرده و با خود نَبَرَد. بر روی نقطه محاسبه شده ای از دوبه، یک تراکتورجاسازی شده بود که لاستیک هایش را جدا کرده، به یکی از چرخ های عقب آن، رینگ مخصوصی بسته بودند و سیم بکسل سوم را چند بار دور آن رینگ چرخانده بودند. </a:t>
            </a:r>
            <a:endParaRPr lang="fa-IR" sz="2300" dirty="0">
              <a:latin typeface="Arabic Typesetting" panose="03020402040406030203" pitchFamily="66" charset="-78"/>
              <a:cs typeface="B Nazanin" panose="00000400000000000000" pitchFamily="2" charset="-78"/>
            </a:endParaRPr>
          </a:p>
        </p:txBody>
      </p:sp>
      <p:pic>
        <p:nvPicPr>
          <p:cNvPr id="3" name="Picture 2">
            <a:extLst>
              <a:ext uri="{FF2B5EF4-FFF2-40B4-BE49-F238E27FC236}">
                <a16:creationId xmlns:a16="http://schemas.microsoft.com/office/drawing/2014/main" id="{C41FFE69-9C3C-FA12-C989-EB95639EC1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335" y="6423627"/>
            <a:ext cx="665759" cy="205873"/>
          </a:xfrm>
          <a:prstGeom prst="rect">
            <a:avLst/>
          </a:prstGeom>
        </p:spPr>
      </p:pic>
    </p:spTree>
    <p:extLst>
      <p:ext uri="{BB962C8B-B14F-4D97-AF65-F5344CB8AC3E}">
        <p14:creationId xmlns:p14="http://schemas.microsoft.com/office/powerpoint/2010/main" val="1754970696"/>
      </p:ext>
    </p:extLst>
  </p:cSld>
  <p:clrMapOvr>
    <a:overrideClrMapping bg1="lt1" tx1="dk1" bg2="lt2" tx2="dk2" accent1="accent1" accent2="accent2" accent3="accent3" accent4="accent4" accent5="accent5" accent6="accent6" hlink="hlink" folHlink="folHlink"/>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621" y="294272"/>
            <a:ext cx="8599393" cy="2629231"/>
          </a:xfrm>
        </p:spPr>
        <p:txBody>
          <a:bodyPr>
            <a:noAutofit/>
          </a:bodyPr>
          <a:lstStyle/>
          <a:p>
            <a:pPr marL="0" indent="0" algn="just">
              <a:buNone/>
            </a:pPr>
            <a:r>
              <a:rPr lang="fa-IR" sz="2400" b="1" dirty="0">
                <a:solidFill>
                  <a:srgbClr val="FF0000"/>
                </a:solidFill>
                <a:cs typeface="B Nazanin" panose="00000400000000000000" pitchFamily="2" charset="-78"/>
              </a:rPr>
              <a:t>ساز و کارهای حرکتی</a:t>
            </a:r>
          </a:p>
          <a:p>
            <a:pPr marL="0" indent="0" algn="just">
              <a:buNone/>
            </a:pPr>
            <a:r>
              <a:rPr lang="fa-IR" sz="2400" dirty="0">
                <a:solidFill>
                  <a:schemeClr val="tx1"/>
                </a:solidFill>
                <a:cs typeface="B Nazanin" panose="00000400000000000000" pitchFamily="2" charset="-78"/>
              </a:rPr>
              <a:t>در درس کار و فناوری پایه هفتم تعریف سیستم را خوانده اید. سیستم مجموعه اى است که اجزاى آن با هم در ارتباط اند. این اجزا با فرایندهایی، ورودی ها را به خروجی ها تبدیل می کنند. مثال هایی نیز برای آن بیان شد. در چند کار کلاسی نمونه هایی از سیستم ها را بررسی کردید. برخی از اجزای سیستم ها را ساز و کار حرکتی می نامند و در واقع این ساز و کارهای حرکتی هستند که در سیستم ها نقش اصلی را دارند. شکل زیر برخی از ساز و کارهای حرکتی را نشان می دهد.</a:t>
            </a:r>
            <a:r>
              <a:rPr lang="fa-IR" sz="2400" dirty="0">
                <a:solidFill>
                  <a:schemeClr val="tx1"/>
                </a:solidFill>
                <a:latin typeface="Arabic Typesetting" panose="03020402040406030203" pitchFamily="66" charset="-78"/>
                <a:cs typeface="B Nazanin" panose="00000400000000000000" pitchFamily="2" charset="-78"/>
              </a:rPr>
              <a:t>.  </a:t>
            </a:r>
            <a:endParaRPr lang="en-US" sz="2400" dirty="0">
              <a:solidFill>
                <a:schemeClr val="tx1"/>
              </a:solidFill>
              <a:latin typeface="Arabic Typesetting" panose="03020402040406030203" pitchFamily="66" charset="-78"/>
              <a:cs typeface="B Nazanin" panose="00000400000000000000"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3954" y="3105840"/>
            <a:ext cx="6539059" cy="3415039"/>
          </a:xfrm>
          <a:prstGeom prst="rect">
            <a:avLst/>
          </a:prstGeom>
        </p:spPr>
      </p:pic>
    </p:spTree>
    <p:extLst>
      <p:ext uri="{BB962C8B-B14F-4D97-AF65-F5344CB8AC3E}">
        <p14:creationId xmlns:p14="http://schemas.microsoft.com/office/powerpoint/2010/main" val="1574774519"/>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7577" y="4816699"/>
            <a:ext cx="1835944" cy="1843088"/>
          </a:xfrm>
          <a:prstGeom prst="rect">
            <a:avLst/>
          </a:prstGeom>
        </p:spPr>
      </p:pic>
      <p:pic>
        <p:nvPicPr>
          <p:cNvPr id="5" name="Picture 4"/>
          <p:cNvPicPr>
            <a:picLocks noChangeAspect="1"/>
          </p:cNvPicPr>
          <p:nvPr/>
        </p:nvPicPr>
        <p:blipFill>
          <a:blip r:embed="rId4"/>
          <a:stretch>
            <a:fillRect/>
          </a:stretch>
        </p:blipFill>
        <p:spPr>
          <a:xfrm>
            <a:off x="2903095" y="4816699"/>
            <a:ext cx="1821656" cy="1871663"/>
          </a:xfrm>
          <a:prstGeom prst="rect">
            <a:avLst/>
          </a:prstGeom>
        </p:spPr>
      </p:pic>
      <p:sp>
        <p:nvSpPr>
          <p:cNvPr id="2" name="Rectangle 1"/>
          <p:cNvSpPr/>
          <p:nvPr/>
        </p:nvSpPr>
        <p:spPr>
          <a:xfrm>
            <a:off x="257577" y="-73046"/>
            <a:ext cx="8706119" cy="5262979"/>
          </a:xfrm>
          <a:prstGeom prst="rect">
            <a:avLst/>
          </a:prstGeom>
        </p:spPr>
        <p:txBody>
          <a:bodyPr wrap="square">
            <a:spAutoFit/>
          </a:bodyPr>
          <a:lstStyle/>
          <a:p>
            <a:pPr algn="just" rtl="1"/>
            <a:endParaRPr lang="fa-IR" sz="2400" dirty="0">
              <a:latin typeface="Arabic Typesetting" panose="03020402040406030203" pitchFamily="66" charset="-78"/>
              <a:cs typeface="B Nazanin" panose="00000400000000000000" pitchFamily="2" charset="-78"/>
            </a:endParaRPr>
          </a:p>
          <a:p>
            <a:pPr algn="just" rtl="1"/>
            <a:r>
              <a:rPr lang="fa-IR" sz="2400" dirty="0">
                <a:latin typeface="Arabic Typesetting" panose="03020402040406030203" pitchFamily="66" charset="-78"/>
                <a:cs typeface="B Nazanin" panose="00000400000000000000" pitchFamily="2" charset="-78"/>
              </a:rPr>
              <a:t>وقتی راننده خضر دنده جلوی تراکتور را می زد، خضر به عقب می رفت و هر وقت دنده عقب را می زد، خضر به جلو می رفت. چون سیم بکسل های اول و دوم، خضر را در امتداد عرض رودخانه نگاه می داشتند، لذا نیازی به فرمان نبود و مثل قطاری بود که ریل آن ، دو سیم بکسل اطرافش بودند. قابل ذکر است که مهندسین جهاد سازندگی، از این ابتکارات در جنگ زیاد داشته اند ارزان بودن و سریع النصب بودن پل خضر و همچنین پیچیده نبودن کار با آن، از مزیت های این طرح بود. هواپیماهای عراقی هیچ گاه نتوانستند این پل متحرک را که برایشان نامرئی بود، مورد حمله قرار دهند. یکی از تیم های اجرایی قوی در ساخت پل های خضر، تیم شهید اسدالله هاشمی بود. تیم ایشان کارکردن با سیم بکسل را بسیار عالی بلد بود. او یک کانتینر همراه خود داشت که در آن همه جور وسیله برای تعمیر ماشین آلات یا ساخت و تعمیرات دیگر، وجود داشت. هر جا تیم حاج اسداللهّ هاشمی بود، خیال فرماندهی پشتیبانی و مهندسی جنگ جهاد از بابت حل مشکلات آن منطقه راحت بود.شهید اسداللّه هاشمی، یکی از فرماندهان دلیر پشتیبانی و مهندسی جنگ جهاد بود</a:t>
            </a:r>
          </a:p>
          <a:p>
            <a:pPr algn="just" rtl="1"/>
            <a:endParaRPr lang="en-US" sz="2400" dirty="0">
              <a:latin typeface="Arabic Typesetting" panose="03020402040406030203" pitchFamily="66" charset="-78"/>
              <a:cs typeface="B Nazanin" panose="00000400000000000000" pitchFamily="2" charset="-78"/>
            </a:endParaRPr>
          </a:p>
        </p:txBody>
      </p:sp>
    </p:spTree>
    <p:extLst>
      <p:ext uri="{BB962C8B-B14F-4D97-AF65-F5344CB8AC3E}">
        <p14:creationId xmlns:p14="http://schemas.microsoft.com/office/powerpoint/2010/main" val="420505208"/>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30946" y="1110400"/>
            <a:ext cx="5786528" cy="5457902"/>
          </a:xfrm>
          <a:prstGeom prst="rect">
            <a:avLst/>
          </a:prstGeom>
        </p:spPr>
      </p:pic>
      <p:sp>
        <p:nvSpPr>
          <p:cNvPr id="3" name="Rectangle 2"/>
          <p:cNvSpPr/>
          <p:nvPr/>
        </p:nvSpPr>
        <p:spPr>
          <a:xfrm>
            <a:off x="1401272" y="391561"/>
            <a:ext cx="6445876" cy="461665"/>
          </a:xfrm>
          <a:prstGeom prst="rect">
            <a:avLst/>
          </a:prstGeom>
        </p:spPr>
        <p:txBody>
          <a:bodyPr wrap="square">
            <a:spAutoFit/>
          </a:bodyPr>
          <a:lstStyle/>
          <a:p>
            <a:pPr algn="ctr" rtl="1"/>
            <a:r>
              <a:rPr lang="fa-IR" sz="2400" b="1" dirty="0">
                <a:cs typeface="B Nazanin" panose="00000400000000000000" pitchFamily="2" charset="-78"/>
                <a:hlinkClick r:id="rId4"/>
              </a:rPr>
              <a:t>دانلود فیلم های آموزش ساخت پروژه با سازوکار حرکتی</a:t>
            </a:r>
            <a:endParaRPr lang="fa-IR" sz="2400" b="1" dirty="0"/>
          </a:p>
        </p:txBody>
      </p:sp>
      <p:pic>
        <p:nvPicPr>
          <p:cNvPr id="2" name="Picture 1">
            <a:extLst>
              <a:ext uri="{FF2B5EF4-FFF2-40B4-BE49-F238E27FC236}">
                <a16:creationId xmlns:a16="http://schemas.microsoft.com/office/drawing/2014/main" id="{4800F16A-BF04-191D-8B45-DFFF2901B8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335" y="6423627"/>
            <a:ext cx="665759" cy="205873"/>
          </a:xfrm>
          <a:prstGeom prst="rect">
            <a:avLst/>
          </a:prstGeom>
        </p:spPr>
      </p:pic>
    </p:spTree>
    <p:extLst>
      <p:ext uri="{BB962C8B-B14F-4D97-AF65-F5344CB8AC3E}">
        <p14:creationId xmlns:p14="http://schemas.microsoft.com/office/powerpoint/2010/main" val="2681054497"/>
      </p:ext>
    </p:extLst>
  </p:cSld>
  <p:clrMapOvr>
    <a:overrideClrMapping bg1="lt1" tx1="dk1" bg2="lt2" tx2="dk2" accent1="accent1" accent2="accent2" accent3="accent3" accent4="accent4" accent5="accent5" accent6="accent6" hlink="hlink" folHlink="folHlink"/>
  </p:clrMapOvr>
  <p:transition spd="slow">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981" y="329216"/>
            <a:ext cx="8590199" cy="2393624"/>
          </a:xfrm>
        </p:spPr>
        <p:txBody>
          <a:bodyPr>
            <a:noAutofit/>
          </a:bodyPr>
          <a:lstStyle/>
          <a:p>
            <a:pPr marL="0" indent="0" algn="just">
              <a:buNone/>
            </a:pPr>
            <a:r>
              <a:rPr lang="fa-IR" sz="2400" dirty="0">
                <a:solidFill>
                  <a:schemeClr val="tx1"/>
                </a:solidFill>
                <a:cs typeface="B Nazanin" panose="00000400000000000000" pitchFamily="2" charset="-78"/>
              </a:rPr>
              <a:t>امروزه بیشتر سیستم ها، ماشین هایی هستند که از یک یا چند ساز و کار حرکتی تشکیل شده اند و یک انرژی را به انرژیِ دیگری تبدیل می کنند. مثلاً در سیستم پنکه، موتور الکتریکی، انرژی برق را به انرژی مکانیکی تبدیل می کند.</a:t>
            </a:r>
          </a:p>
          <a:p>
            <a:pPr marL="0" indent="0" algn="just">
              <a:buNone/>
            </a:pPr>
            <a:r>
              <a:rPr lang="fa-IR" sz="2400" b="1" dirty="0">
                <a:solidFill>
                  <a:srgbClr val="FF0000"/>
                </a:solidFill>
                <a:cs typeface="B Nazanin" panose="00000400000000000000" pitchFamily="2" charset="-78"/>
              </a:rPr>
              <a:t>ساز و کار حرکتی چرخ دنده: </a:t>
            </a:r>
            <a:r>
              <a:rPr lang="fa-IR" sz="2400" dirty="0">
                <a:solidFill>
                  <a:schemeClr val="tx1"/>
                </a:solidFill>
                <a:cs typeface="B Nazanin" panose="00000400000000000000" pitchFamily="2" charset="-78"/>
              </a:rPr>
              <a:t>ساز و کار حرکتی چرخ دنده ، سیستمی است که حداقل از دو چرخ دنده تشکیل شده و به صورت جفت کار می کند. به همین دلیل آن را ساز و کار حرکتی چرخ دنده می نامند. امروزه بیشتر دستگاه های موجود در صنعت دارای چرخ دنده هستند. چرخ دنده ها، برحسب موقعیت مکانی محورها نسبت به یکدیگر، در شکل های گوناگونی طراحی و ساخته می شوند و از طریق اتصال دندانه ها حرکت چرخشی یک محور را به محور دیگرمنتقل می کنند.</a:t>
            </a:r>
            <a:endParaRPr lang="fa-IR" sz="2400" dirty="0">
              <a:solidFill>
                <a:schemeClr val="tx1"/>
              </a:solidFill>
              <a:latin typeface="Arabic Typesetting" panose="03020402040406030203" pitchFamily="66" charset="-78"/>
              <a:cs typeface="B Nazanin" panose="00000400000000000000" pitchFamily="2" charset="-78"/>
            </a:endParaRPr>
          </a:p>
        </p:txBody>
      </p:sp>
      <p:pic>
        <p:nvPicPr>
          <p:cNvPr id="5" name="Picture 4"/>
          <p:cNvPicPr>
            <a:picLocks noChangeAspect="1"/>
          </p:cNvPicPr>
          <p:nvPr/>
        </p:nvPicPr>
        <p:blipFill>
          <a:blip r:embed="rId3"/>
          <a:stretch>
            <a:fillRect/>
          </a:stretch>
        </p:blipFill>
        <p:spPr>
          <a:xfrm>
            <a:off x="270465" y="3501924"/>
            <a:ext cx="5138661" cy="3059296"/>
          </a:xfrm>
          <a:prstGeom prst="rect">
            <a:avLst/>
          </a:prstGeom>
        </p:spPr>
      </p:pic>
    </p:spTree>
    <p:extLst>
      <p:ext uri="{BB962C8B-B14F-4D97-AF65-F5344CB8AC3E}">
        <p14:creationId xmlns:p14="http://schemas.microsoft.com/office/powerpoint/2010/main" val="1616585440"/>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5"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821" y="299382"/>
            <a:ext cx="8664248" cy="5740810"/>
          </a:xfrm>
        </p:spPr>
        <p:txBody>
          <a:bodyPr>
            <a:noAutofit/>
          </a:bodyPr>
          <a:lstStyle/>
          <a:p>
            <a:pPr marL="0" indent="0">
              <a:buNone/>
            </a:pPr>
            <a:r>
              <a:rPr lang="fa-IR" sz="2400" b="1" dirty="0">
                <a:solidFill>
                  <a:srgbClr val="FF0000"/>
                </a:solidFill>
                <a:cs typeface="B Nazanin" panose="00000400000000000000" pitchFamily="2" charset="-78"/>
              </a:rPr>
              <a:t>کارکلاسی</a:t>
            </a:r>
          </a:p>
          <a:p>
            <a:pPr marL="0" indent="0" algn="just">
              <a:buNone/>
            </a:pPr>
            <a:r>
              <a:rPr lang="fa-IR" sz="2400" dirty="0">
                <a:solidFill>
                  <a:schemeClr val="tx1"/>
                </a:solidFill>
                <a:cs typeface="B Nazanin" panose="00000400000000000000" pitchFamily="2" charset="-78"/>
              </a:rPr>
              <a:t>در گروه خود دستگاهی را که با کمک ساز و کار حرکتی چرخ دنده کار کند، به کلاس بیاورید و آن را مورد بررسی قرار دهید. می توانید یک موتور ساعت عقربه ای کوچک را انتخاب کنید، همان طور که در شکل دیده می شود چرخ دنده های این ساعت کوچک از جنس پلاستیک است.</a:t>
            </a:r>
          </a:p>
          <a:p>
            <a:pPr marL="0" indent="0">
              <a:buNone/>
            </a:pPr>
            <a:r>
              <a:rPr lang="fa-IR" sz="2400" dirty="0">
                <a:solidFill>
                  <a:schemeClr val="tx1"/>
                </a:solidFill>
                <a:cs typeface="B Nazanin" panose="00000400000000000000" pitchFamily="2" charset="-78"/>
              </a:rPr>
              <a:t>شما می توانید دستگاهی انتخاب کنید که چرخ دنده های آن از جنس فلز باشد.</a:t>
            </a:r>
          </a:p>
          <a:p>
            <a:pPr marL="0" indent="0">
              <a:buNone/>
            </a:pPr>
            <a:endParaRPr lang="fa-IR" sz="2400" dirty="0">
              <a:solidFill>
                <a:schemeClr val="tx1"/>
              </a:solidFill>
              <a:cs typeface="B Nazanin" panose="00000400000000000000" pitchFamily="2" charset="-78"/>
            </a:endParaRPr>
          </a:p>
          <a:p>
            <a:pPr marL="0" indent="0">
              <a:buNone/>
            </a:pPr>
            <a:endParaRPr lang="fa-IR" sz="2400" dirty="0">
              <a:solidFill>
                <a:schemeClr val="tx1"/>
              </a:solidFill>
              <a:cs typeface="B Nazanin" panose="00000400000000000000" pitchFamily="2" charset="-78"/>
            </a:endParaRPr>
          </a:p>
          <a:p>
            <a:pPr marL="0" indent="0">
              <a:buNone/>
            </a:pPr>
            <a:endParaRPr lang="fa-IR" sz="2400" dirty="0">
              <a:solidFill>
                <a:schemeClr val="tx1"/>
              </a:solidFill>
              <a:cs typeface="B Nazanin" panose="00000400000000000000" pitchFamily="2" charset="-78"/>
            </a:endParaRPr>
          </a:p>
          <a:p>
            <a:pPr marL="0" indent="0">
              <a:buNone/>
            </a:pPr>
            <a:endParaRPr lang="fa-IR" sz="2400" dirty="0">
              <a:solidFill>
                <a:schemeClr val="tx1"/>
              </a:solidFill>
              <a:cs typeface="B Nazanin" panose="00000400000000000000" pitchFamily="2" charset="-78"/>
            </a:endParaRPr>
          </a:p>
          <a:p>
            <a:pPr marL="0" indent="0">
              <a:buNone/>
            </a:pPr>
            <a:r>
              <a:rPr lang="fa-IR" sz="2400" b="1" dirty="0">
                <a:solidFill>
                  <a:schemeClr val="tx1"/>
                </a:solidFill>
                <a:cs typeface="B Nazanin" panose="00000400000000000000" pitchFamily="2" charset="-78"/>
              </a:rPr>
              <a:t>  </a:t>
            </a:r>
          </a:p>
          <a:p>
            <a:pPr marL="0" indent="0">
              <a:buNone/>
            </a:pPr>
            <a:r>
              <a:rPr lang="fa-IR" sz="1600" b="1" dirty="0">
                <a:solidFill>
                  <a:schemeClr val="tx1"/>
                </a:solidFill>
                <a:cs typeface="B Nazanin" panose="00000400000000000000" pitchFamily="2" charset="-78"/>
              </a:rPr>
              <a:t>الف  قبل از باز کردن موتورِ ساعت                                                                  ب  بعد از باز کردن موتورِ ساعت</a:t>
            </a:r>
          </a:p>
          <a:p>
            <a:pPr marL="0" indent="0">
              <a:buNone/>
            </a:pPr>
            <a:endParaRPr lang="fa-IR" b="1" dirty="0">
              <a:solidFill>
                <a:srgbClr val="FF0000"/>
              </a:solidFill>
              <a:cs typeface="B Nazanin" panose="00000400000000000000" pitchFamily="2" charset="-78"/>
            </a:endParaRPr>
          </a:p>
          <a:p>
            <a:pPr marL="0" indent="0">
              <a:buNone/>
            </a:pPr>
            <a:r>
              <a:rPr lang="fa-IR" b="1" dirty="0">
                <a:solidFill>
                  <a:srgbClr val="FF0000"/>
                </a:solidFill>
                <a:cs typeface="B Nazanin" panose="00000400000000000000" pitchFamily="2" charset="-78"/>
              </a:rPr>
              <a:t>شکل 3 -3 ساز و کار حرکتی چرخ دنده در ساعت عقربه ای</a:t>
            </a:r>
          </a:p>
          <a:p>
            <a:pPr marL="0" indent="0">
              <a:buNone/>
            </a:pPr>
            <a:endParaRPr lang="fa-IR" sz="2400" dirty="0">
              <a:solidFill>
                <a:schemeClr val="tx1"/>
              </a:solidFill>
              <a:latin typeface="Arabic Typesetting" panose="03020402040406030203" pitchFamily="66" charset="-78"/>
              <a:cs typeface="B Nazanin" panose="00000400000000000000" pitchFamily="2" charset="-78"/>
            </a:endParaRPr>
          </a:p>
          <a:p>
            <a:pPr marL="0" indent="0">
              <a:buNone/>
            </a:pPr>
            <a:endParaRPr lang="fa-IR" sz="2400" dirty="0">
              <a:solidFill>
                <a:schemeClr val="tx1"/>
              </a:solidFill>
              <a:latin typeface="Arabic Typesetting" panose="03020402040406030203" pitchFamily="66" charset="-78"/>
              <a:cs typeface="B Nazanin" panose="00000400000000000000" pitchFamily="2" charset="-78"/>
            </a:endParaRPr>
          </a:p>
          <a:p>
            <a:pPr marL="0" indent="0">
              <a:buNone/>
            </a:pPr>
            <a:endParaRPr lang="fa-IR" sz="2400" dirty="0">
              <a:solidFill>
                <a:schemeClr val="tx1"/>
              </a:solidFill>
              <a:latin typeface="Arabic Typesetting" panose="03020402040406030203" pitchFamily="66" charset="-78"/>
              <a:cs typeface="B Nazanin" panose="00000400000000000000" pitchFamily="2" charset="-78"/>
            </a:endParaRPr>
          </a:p>
          <a:p>
            <a:pPr marL="0" indent="0">
              <a:buNone/>
            </a:pPr>
            <a:endParaRPr lang="fa-IR" sz="2400" dirty="0">
              <a:solidFill>
                <a:schemeClr val="tx1"/>
              </a:solidFill>
              <a:latin typeface="Arabic Typesetting" panose="03020402040406030203" pitchFamily="66" charset="-78"/>
              <a:cs typeface="B Nazanin" panose="00000400000000000000" pitchFamily="2" charset="-78"/>
            </a:endParaRPr>
          </a:p>
          <a:p>
            <a:pPr marL="0" indent="0">
              <a:buNone/>
            </a:pPr>
            <a:endParaRPr lang="fa-IR" sz="2400" dirty="0">
              <a:solidFill>
                <a:schemeClr val="tx1"/>
              </a:solidFill>
              <a:latin typeface="Arabic Typesetting" panose="03020402040406030203" pitchFamily="66" charset="-78"/>
              <a:cs typeface="B Nazanin" panose="00000400000000000000" pitchFamily="2" charset="-78"/>
            </a:endParaRPr>
          </a:p>
          <a:p>
            <a:pPr marL="0" indent="0">
              <a:buNone/>
            </a:pPr>
            <a:endParaRPr lang="fa-IR" sz="2400" dirty="0">
              <a:solidFill>
                <a:schemeClr val="tx1"/>
              </a:solidFill>
              <a:latin typeface="Arabic Typesetting" panose="03020402040406030203" pitchFamily="66" charset="-78"/>
              <a:cs typeface="B Nazanin" panose="00000400000000000000" pitchFamily="2" charset="-78"/>
            </a:endParaRPr>
          </a:p>
          <a:p>
            <a:pPr marL="0" indent="0">
              <a:buNone/>
            </a:pPr>
            <a:endParaRPr lang="fa-IR" sz="2400" dirty="0">
              <a:solidFill>
                <a:schemeClr val="tx1"/>
              </a:solidFill>
              <a:latin typeface="Arabic Typesetting" panose="03020402040406030203" pitchFamily="66" charset="-78"/>
              <a:cs typeface="B Nazanin" panose="00000400000000000000" pitchFamily="2" charset="-78"/>
            </a:endParaRPr>
          </a:p>
          <a:p>
            <a:pPr marL="0" indent="0">
              <a:buNone/>
            </a:pPr>
            <a:endParaRPr lang="fa-IR" sz="2400" dirty="0">
              <a:solidFill>
                <a:schemeClr val="tx1"/>
              </a:solidFill>
              <a:latin typeface="Arabic Typesetting" panose="03020402040406030203" pitchFamily="66" charset="-78"/>
              <a:cs typeface="B Nazanin" panose="00000400000000000000" pitchFamily="2" charset="-78"/>
            </a:endParaRPr>
          </a:p>
          <a:p>
            <a:pPr marL="0" indent="0">
              <a:buNone/>
            </a:pPr>
            <a:endParaRPr lang="fa-IR" sz="2400" dirty="0">
              <a:solidFill>
                <a:schemeClr val="tx1"/>
              </a:solidFill>
              <a:latin typeface="Arabic Typesetting" panose="03020402040406030203" pitchFamily="66" charset="-78"/>
              <a:cs typeface="B Nazanin" panose="00000400000000000000" pitchFamily="2" charset="-78"/>
            </a:endParaRPr>
          </a:p>
          <a:p>
            <a:pPr marL="0" indent="0">
              <a:buNone/>
            </a:pPr>
            <a:endParaRPr lang="fa-IR" sz="2400" dirty="0">
              <a:solidFill>
                <a:schemeClr val="tx1"/>
              </a:solidFill>
              <a:latin typeface="Arabic Typesetting" panose="03020402040406030203" pitchFamily="66" charset="-78"/>
              <a:cs typeface="B Nazanin" panose="00000400000000000000" pitchFamily="2" charset="-78"/>
            </a:endParaRPr>
          </a:p>
          <a:p>
            <a:pPr marL="0" indent="0">
              <a:buNone/>
            </a:pPr>
            <a:endParaRPr lang="fa-IR" sz="2400" dirty="0">
              <a:solidFill>
                <a:schemeClr val="tx1"/>
              </a:solidFill>
              <a:latin typeface="Arabic Typesetting" panose="03020402040406030203" pitchFamily="66" charset="-78"/>
              <a:cs typeface="B Nazanin" panose="00000400000000000000" pitchFamily="2" charset="-78"/>
            </a:endParaRPr>
          </a:p>
          <a:p>
            <a:pPr marL="0" indent="0">
              <a:buNone/>
            </a:pPr>
            <a:endParaRPr lang="fa-IR" sz="2400" dirty="0">
              <a:solidFill>
                <a:schemeClr val="tx1"/>
              </a:solidFill>
              <a:latin typeface="Arabic Typesetting" panose="03020402040406030203" pitchFamily="66" charset="-78"/>
              <a:cs typeface="B Nazanin" panose="00000400000000000000" pitchFamily="2" charset="-78"/>
            </a:endParaRPr>
          </a:p>
          <a:p>
            <a:pPr marL="0" indent="0">
              <a:buNone/>
            </a:pPr>
            <a:endParaRPr lang="fa-IR" sz="2400" dirty="0">
              <a:solidFill>
                <a:schemeClr val="tx1"/>
              </a:solidFill>
              <a:latin typeface="Arabic Typesetting" panose="03020402040406030203" pitchFamily="66" charset="-78"/>
              <a:cs typeface="B Nazanin" panose="00000400000000000000" pitchFamily="2" charset="-78"/>
            </a:endParaRPr>
          </a:p>
          <a:p>
            <a:pPr marL="0" indent="0">
              <a:buNone/>
            </a:pPr>
            <a:endParaRPr lang="fa-IR" sz="2400" dirty="0">
              <a:solidFill>
                <a:schemeClr val="tx1"/>
              </a:solidFill>
              <a:latin typeface="Arabic Typesetting" panose="03020402040406030203" pitchFamily="66" charset="-78"/>
              <a:cs typeface="B Nazanin" panose="00000400000000000000" pitchFamily="2" charset="-78"/>
            </a:endParaRPr>
          </a:p>
          <a:p>
            <a:pPr marL="0" indent="0">
              <a:buNone/>
            </a:pPr>
            <a:endParaRPr lang="fa-IR" sz="2400" dirty="0">
              <a:solidFill>
                <a:schemeClr val="tx1"/>
              </a:solidFill>
              <a:latin typeface="Arabic Typesetting" panose="03020402040406030203" pitchFamily="66" charset="-78"/>
              <a:cs typeface="B Nazanin" panose="00000400000000000000" pitchFamily="2" charset="-78"/>
            </a:endParaRPr>
          </a:p>
          <a:p>
            <a:pPr marL="0" indent="0">
              <a:buNone/>
            </a:pPr>
            <a:endParaRPr lang="fa-IR" sz="2400" dirty="0">
              <a:solidFill>
                <a:schemeClr val="tx1"/>
              </a:solidFill>
              <a:latin typeface="Arabic Typesetting" panose="03020402040406030203" pitchFamily="66" charset="-78"/>
              <a:cs typeface="B Nazanin" panose="00000400000000000000" pitchFamily="2" charset="-78"/>
            </a:endParaRPr>
          </a:p>
        </p:txBody>
      </p:sp>
      <p:pic>
        <p:nvPicPr>
          <p:cNvPr id="6" name="Picture 5"/>
          <p:cNvPicPr>
            <a:picLocks noChangeAspect="1"/>
          </p:cNvPicPr>
          <p:nvPr/>
        </p:nvPicPr>
        <p:blipFill>
          <a:blip r:embed="rId3"/>
          <a:stretch>
            <a:fillRect/>
          </a:stretch>
        </p:blipFill>
        <p:spPr>
          <a:xfrm>
            <a:off x="5793676" y="3044190"/>
            <a:ext cx="3102392" cy="1698711"/>
          </a:xfrm>
          <a:prstGeom prst="rect">
            <a:avLst/>
          </a:prstGeom>
        </p:spPr>
      </p:pic>
      <p:pic>
        <p:nvPicPr>
          <p:cNvPr id="7" name="Picture 6"/>
          <p:cNvPicPr>
            <a:picLocks noChangeAspect="1"/>
          </p:cNvPicPr>
          <p:nvPr/>
        </p:nvPicPr>
        <p:blipFill>
          <a:blip r:embed="rId4"/>
          <a:stretch>
            <a:fillRect/>
          </a:stretch>
        </p:blipFill>
        <p:spPr>
          <a:xfrm>
            <a:off x="1145819" y="3044191"/>
            <a:ext cx="3102392" cy="1698711"/>
          </a:xfrm>
          <a:prstGeom prst="rect">
            <a:avLst/>
          </a:prstGeom>
        </p:spPr>
      </p:pic>
    </p:spTree>
    <p:extLst>
      <p:ext uri="{BB962C8B-B14F-4D97-AF65-F5344CB8AC3E}">
        <p14:creationId xmlns:p14="http://schemas.microsoft.com/office/powerpoint/2010/main" val="2029142847"/>
      </p:ext>
    </p:extLst>
  </p:cSld>
  <p:clrMapOvr>
    <a:overrideClrMapping bg1="lt1" tx1="dk1" bg2="lt2" tx2="dk2" accent1="accent1" accent2="accent2" accent3="accent3" accent4="accent4" accent5="accent5" accent6="accent6" hlink="hlink" folHlink="folHlink"/>
  </p:clrMapOvr>
  <p:transition spd="slow">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577" y="364635"/>
            <a:ext cx="8615966" cy="2970993"/>
          </a:xfrm>
        </p:spPr>
        <p:txBody>
          <a:bodyPr>
            <a:noAutofit/>
          </a:bodyPr>
          <a:lstStyle/>
          <a:p>
            <a:pPr marL="0" indent="0" algn="just">
              <a:buNone/>
            </a:pPr>
            <a:r>
              <a:rPr lang="fa-IR" sz="2400" b="1" dirty="0">
                <a:solidFill>
                  <a:srgbClr val="FF0000"/>
                </a:solidFill>
                <a:cs typeface="B Nazanin" panose="00000400000000000000" pitchFamily="2" charset="-78"/>
              </a:rPr>
              <a:t>تقویم مکانیکی بیرونی</a:t>
            </a:r>
          </a:p>
          <a:p>
            <a:pPr marL="0" indent="0" algn="just">
              <a:buNone/>
            </a:pPr>
            <a:endParaRPr lang="fa-IR" b="1" dirty="0">
              <a:solidFill>
                <a:schemeClr val="tx1"/>
              </a:solidFill>
              <a:cs typeface="B Nazanin" panose="00000400000000000000" pitchFamily="2" charset="-78"/>
            </a:endParaRPr>
          </a:p>
          <a:p>
            <a:pPr marL="0" indent="0" algn="just">
              <a:buNone/>
            </a:pPr>
            <a:r>
              <a:rPr lang="fa-IR" sz="2400" dirty="0">
                <a:solidFill>
                  <a:schemeClr val="tx1"/>
                </a:solidFill>
                <a:cs typeface="B Nazanin" panose="00000400000000000000" pitchFamily="2" charset="-78"/>
              </a:rPr>
              <a:t>از جمله ابداعات مهم منسوب به ابوریحان بیرونی، تقویم مکانیکی بیرونی است.</a:t>
            </a:r>
          </a:p>
          <a:p>
            <a:pPr marL="0" indent="0" algn="just">
              <a:buNone/>
            </a:pPr>
            <a:r>
              <a:rPr lang="fa-IR" sz="2400" dirty="0">
                <a:solidFill>
                  <a:schemeClr val="tx1"/>
                </a:solidFill>
                <a:cs typeface="B Nazanin" panose="00000400000000000000" pitchFamily="2" charset="-78"/>
              </a:rPr>
              <a:t>هدف اصلی از طراحی و ساخت این تقویم که یک ساز و کار حرکتی است، نمایش طلوع و غروب ماه و تعیین مدتی که از ماه گذشته و تعیین مدت تقریبی ماه و خورشید است.</a:t>
            </a:r>
          </a:p>
          <a:p>
            <a:pPr marL="0" indent="0" algn="just">
              <a:buNone/>
            </a:pPr>
            <a:r>
              <a:rPr lang="fa-IR" sz="2400" dirty="0">
                <a:solidFill>
                  <a:schemeClr val="tx1"/>
                </a:solidFill>
                <a:cs typeface="B Nazanin" panose="00000400000000000000" pitchFamily="2" charset="-78"/>
              </a:rPr>
              <a:t>ابوریحان بیرونی در کتاب های خود به دقت نحوه ساخت و نصب چرخ دنده ها را شرح داده است. همچنین اندازه ها، فواصل، جنس، تعداد و شکل دندانه ها را مشخص کرده است</a:t>
            </a:r>
            <a:endParaRPr lang="en-US" sz="2400" dirty="0">
              <a:solidFill>
                <a:schemeClr val="tx1"/>
              </a:solidFill>
              <a:latin typeface="Arabic Typesetting" panose="03020402040406030203" pitchFamily="66" charset="-78"/>
              <a:cs typeface="B Nazanin" panose="00000400000000000000" pitchFamily="2" charset="-78"/>
            </a:endParaRPr>
          </a:p>
        </p:txBody>
      </p:sp>
      <p:pic>
        <p:nvPicPr>
          <p:cNvPr id="2" name="Picture 1"/>
          <p:cNvPicPr>
            <a:picLocks noChangeAspect="1"/>
          </p:cNvPicPr>
          <p:nvPr/>
        </p:nvPicPr>
        <p:blipFill>
          <a:blip r:embed="rId3"/>
          <a:stretch>
            <a:fillRect/>
          </a:stretch>
        </p:blipFill>
        <p:spPr>
          <a:xfrm>
            <a:off x="257577" y="3442384"/>
            <a:ext cx="2794716" cy="3125965"/>
          </a:xfrm>
          <a:prstGeom prst="rect">
            <a:avLst/>
          </a:prstGeom>
        </p:spPr>
      </p:pic>
      <p:sp>
        <p:nvSpPr>
          <p:cNvPr id="4" name="Rectangle 3"/>
          <p:cNvSpPr/>
          <p:nvPr/>
        </p:nvSpPr>
        <p:spPr>
          <a:xfrm>
            <a:off x="3052293" y="5817599"/>
            <a:ext cx="2922595" cy="400110"/>
          </a:xfrm>
          <a:prstGeom prst="rect">
            <a:avLst/>
          </a:prstGeom>
        </p:spPr>
        <p:txBody>
          <a:bodyPr wrap="none">
            <a:spAutoFit/>
          </a:bodyPr>
          <a:lstStyle/>
          <a:p>
            <a:r>
              <a:rPr lang="fa-IR" sz="2000" b="1" dirty="0">
                <a:solidFill>
                  <a:srgbClr val="000000"/>
                </a:solidFill>
                <a:cs typeface="B Nazanin" panose="00000400000000000000" pitchFamily="2" charset="-78"/>
              </a:rPr>
              <a:t> شکل یک نمونه تقویم مکانیکی</a:t>
            </a:r>
            <a:endParaRPr lang="fa-IR" dirty="0"/>
          </a:p>
        </p:txBody>
      </p:sp>
      <p:pic>
        <p:nvPicPr>
          <p:cNvPr id="5" name="Picture 4">
            <a:extLst>
              <a:ext uri="{FF2B5EF4-FFF2-40B4-BE49-F238E27FC236}">
                <a16:creationId xmlns:a16="http://schemas.microsoft.com/office/drawing/2014/main" id="{3A41869F-FC91-1D54-8187-1772BCAA9C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335" y="6423627"/>
            <a:ext cx="665759" cy="205873"/>
          </a:xfrm>
          <a:prstGeom prst="rect">
            <a:avLst/>
          </a:prstGeom>
        </p:spPr>
      </p:pic>
    </p:spTree>
    <p:extLst>
      <p:ext uri="{BB962C8B-B14F-4D97-AF65-F5344CB8AC3E}">
        <p14:creationId xmlns:p14="http://schemas.microsoft.com/office/powerpoint/2010/main" val="4110875174"/>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90">
                                          <p:stCondLst>
                                            <p:cond delay="0"/>
                                          </p:stCondLst>
                                        </p:cTn>
                                        <p:tgtEl>
                                          <p:spTgt spid="3">
                                            <p:txEl>
                                              <p:pRg st="0" end="0"/>
                                            </p:txEl>
                                          </p:spTgt>
                                        </p:tgtEl>
                                      </p:cBhvr>
                                    </p:animEffect>
                                    <p:anim calcmode="lin" valueType="num">
                                      <p:cBhvr>
                                        <p:cTn id="8" dur="911"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xEl>
                                              <p:pRg st="0" end="0"/>
                                            </p:txEl>
                                          </p:spTgt>
                                        </p:tgtEl>
                                      </p:cBhvr>
                                      <p:to x="100000" y="60000"/>
                                    </p:animScale>
                                    <p:animScale>
                                      <p:cBhvr>
                                        <p:cTn id="14" dur="83" decel="50000">
                                          <p:stCondLst>
                                            <p:cond delay="338"/>
                                          </p:stCondLst>
                                        </p:cTn>
                                        <p:tgtEl>
                                          <p:spTgt spid="3">
                                            <p:txEl>
                                              <p:pRg st="0" end="0"/>
                                            </p:txEl>
                                          </p:spTgt>
                                        </p:tgtEl>
                                      </p:cBhvr>
                                      <p:to x="100000" y="100000"/>
                                    </p:animScale>
                                    <p:animScale>
                                      <p:cBhvr>
                                        <p:cTn id="15" dur="13">
                                          <p:stCondLst>
                                            <p:cond delay="656"/>
                                          </p:stCondLst>
                                        </p:cTn>
                                        <p:tgtEl>
                                          <p:spTgt spid="3">
                                            <p:txEl>
                                              <p:pRg st="0" end="0"/>
                                            </p:txEl>
                                          </p:spTgt>
                                        </p:tgtEl>
                                      </p:cBhvr>
                                      <p:to x="100000" y="80000"/>
                                    </p:animScale>
                                    <p:animScale>
                                      <p:cBhvr>
                                        <p:cTn id="16" dur="83" decel="50000">
                                          <p:stCondLst>
                                            <p:cond delay="669"/>
                                          </p:stCondLst>
                                        </p:cTn>
                                        <p:tgtEl>
                                          <p:spTgt spid="3">
                                            <p:txEl>
                                              <p:pRg st="0" end="0"/>
                                            </p:txEl>
                                          </p:spTgt>
                                        </p:tgtEl>
                                      </p:cBhvr>
                                      <p:to x="100000" y="100000"/>
                                    </p:animScale>
                                    <p:animScale>
                                      <p:cBhvr>
                                        <p:cTn id="17" dur="13">
                                          <p:stCondLst>
                                            <p:cond delay="821"/>
                                          </p:stCondLst>
                                        </p:cTn>
                                        <p:tgtEl>
                                          <p:spTgt spid="3">
                                            <p:txEl>
                                              <p:pRg st="0" end="0"/>
                                            </p:txEl>
                                          </p:spTgt>
                                        </p:tgtEl>
                                      </p:cBhvr>
                                      <p:to x="100000" y="90000"/>
                                    </p:animScale>
                                    <p:animScale>
                                      <p:cBhvr>
                                        <p:cTn id="18" dur="83" decel="50000">
                                          <p:stCondLst>
                                            <p:cond delay="834"/>
                                          </p:stCondLst>
                                        </p:cTn>
                                        <p:tgtEl>
                                          <p:spTgt spid="3">
                                            <p:txEl>
                                              <p:pRg st="0" end="0"/>
                                            </p:txEl>
                                          </p:spTgt>
                                        </p:tgtEl>
                                      </p:cBhvr>
                                      <p:to x="100000" y="100000"/>
                                    </p:animScale>
                                    <p:animScale>
                                      <p:cBhvr>
                                        <p:cTn id="19" dur="13">
                                          <p:stCondLst>
                                            <p:cond delay="904"/>
                                          </p:stCondLst>
                                        </p:cTn>
                                        <p:tgtEl>
                                          <p:spTgt spid="3">
                                            <p:txEl>
                                              <p:pRg st="0" end="0"/>
                                            </p:txEl>
                                          </p:spTgt>
                                        </p:tgtEl>
                                      </p:cBhvr>
                                      <p:to x="100000" y="95000"/>
                                    </p:animScale>
                                    <p:animScale>
                                      <p:cBhvr>
                                        <p:cTn id="20" dur="83" decel="50000">
                                          <p:stCondLst>
                                            <p:cond delay="917"/>
                                          </p:stCondLst>
                                        </p:cTn>
                                        <p:tgtEl>
                                          <p:spTgt spid="3">
                                            <p:txEl>
                                              <p:pRg st="0" end="0"/>
                                            </p:txEl>
                                          </p:spTgt>
                                        </p:tgtEl>
                                      </p:cBhvr>
                                      <p:to x="100000" y="100000"/>
                                    </p:animScale>
                                  </p:childTnLst>
                                </p:cTn>
                              </p:par>
                            </p:childTnLst>
                          </p:cTn>
                        </p:par>
                        <p:par>
                          <p:cTn id="21" fill="hold">
                            <p:stCondLst>
                              <p:cond delay="1000"/>
                            </p:stCondLst>
                            <p:childTnLst>
                              <p:par>
                                <p:cTn id="22" presetID="26"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290">
                                          <p:stCondLst>
                                            <p:cond delay="0"/>
                                          </p:stCondLst>
                                        </p:cTn>
                                        <p:tgtEl>
                                          <p:spTgt spid="3">
                                            <p:txEl>
                                              <p:pRg st="2" end="2"/>
                                            </p:txEl>
                                          </p:spTgt>
                                        </p:tgtEl>
                                      </p:cBhvr>
                                    </p:animEffect>
                                    <p:anim calcmode="lin" valueType="num">
                                      <p:cBhvr>
                                        <p:cTn id="25" dur="911"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3">
                                            <p:txEl>
                                              <p:pRg st="2" end="2"/>
                                            </p:txEl>
                                          </p:spTgt>
                                        </p:tgtEl>
                                        <p:attrNameLst>
                                          <p:attrName>ppt_y</p:attrName>
                                        </p:attrNameLst>
                                      </p:cBhvr>
                                      <p:tavLst>
                                        <p:tav tm="0" fmla="#ppt_y-sin(pi*$)/81">
                                          <p:val>
                                            <p:fltVal val="0"/>
                                          </p:val>
                                        </p:tav>
                                        <p:tav tm="100000">
                                          <p:val>
                                            <p:fltVal val="1"/>
                                          </p:val>
                                        </p:tav>
                                      </p:tavLst>
                                    </p:anim>
                                    <p:animScale>
                                      <p:cBhvr>
                                        <p:cTn id="30" dur="13">
                                          <p:stCondLst>
                                            <p:cond delay="325"/>
                                          </p:stCondLst>
                                        </p:cTn>
                                        <p:tgtEl>
                                          <p:spTgt spid="3">
                                            <p:txEl>
                                              <p:pRg st="2" end="2"/>
                                            </p:txEl>
                                          </p:spTgt>
                                        </p:tgtEl>
                                      </p:cBhvr>
                                      <p:to x="100000" y="60000"/>
                                    </p:animScale>
                                    <p:animScale>
                                      <p:cBhvr>
                                        <p:cTn id="31" dur="83" decel="50000">
                                          <p:stCondLst>
                                            <p:cond delay="338"/>
                                          </p:stCondLst>
                                        </p:cTn>
                                        <p:tgtEl>
                                          <p:spTgt spid="3">
                                            <p:txEl>
                                              <p:pRg st="2" end="2"/>
                                            </p:txEl>
                                          </p:spTgt>
                                        </p:tgtEl>
                                      </p:cBhvr>
                                      <p:to x="100000" y="100000"/>
                                    </p:animScale>
                                    <p:animScale>
                                      <p:cBhvr>
                                        <p:cTn id="32" dur="13">
                                          <p:stCondLst>
                                            <p:cond delay="656"/>
                                          </p:stCondLst>
                                        </p:cTn>
                                        <p:tgtEl>
                                          <p:spTgt spid="3">
                                            <p:txEl>
                                              <p:pRg st="2" end="2"/>
                                            </p:txEl>
                                          </p:spTgt>
                                        </p:tgtEl>
                                      </p:cBhvr>
                                      <p:to x="100000" y="80000"/>
                                    </p:animScale>
                                    <p:animScale>
                                      <p:cBhvr>
                                        <p:cTn id="33" dur="83" decel="50000">
                                          <p:stCondLst>
                                            <p:cond delay="669"/>
                                          </p:stCondLst>
                                        </p:cTn>
                                        <p:tgtEl>
                                          <p:spTgt spid="3">
                                            <p:txEl>
                                              <p:pRg st="2" end="2"/>
                                            </p:txEl>
                                          </p:spTgt>
                                        </p:tgtEl>
                                      </p:cBhvr>
                                      <p:to x="100000" y="100000"/>
                                    </p:animScale>
                                    <p:animScale>
                                      <p:cBhvr>
                                        <p:cTn id="34" dur="13">
                                          <p:stCondLst>
                                            <p:cond delay="821"/>
                                          </p:stCondLst>
                                        </p:cTn>
                                        <p:tgtEl>
                                          <p:spTgt spid="3">
                                            <p:txEl>
                                              <p:pRg st="2" end="2"/>
                                            </p:txEl>
                                          </p:spTgt>
                                        </p:tgtEl>
                                      </p:cBhvr>
                                      <p:to x="100000" y="90000"/>
                                    </p:animScale>
                                    <p:animScale>
                                      <p:cBhvr>
                                        <p:cTn id="35" dur="83" decel="50000">
                                          <p:stCondLst>
                                            <p:cond delay="834"/>
                                          </p:stCondLst>
                                        </p:cTn>
                                        <p:tgtEl>
                                          <p:spTgt spid="3">
                                            <p:txEl>
                                              <p:pRg st="2" end="2"/>
                                            </p:txEl>
                                          </p:spTgt>
                                        </p:tgtEl>
                                      </p:cBhvr>
                                      <p:to x="100000" y="100000"/>
                                    </p:animScale>
                                    <p:animScale>
                                      <p:cBhvr>
                                        <p:cTn id="36" dur="13">
                                          <p:stCondLst>
                                            <p:cond delay="904"/>
                                          </p:stCondLst>
                                        </p:cTn>
                                        <p:tgtEl>
                                          <p:spTgt spid="3">
                                            <p:txEl>
                                              <p:pRg st="2" end="2"/>
                                            </p:txEl>
                                          </p:spTgt>
                                        </p:tgtEl>
                                      </p:cBhvr>
                                      <p:to x="100000" y="95000"/>
                                    </p:animScale>
                                    <p:animScale>
                                      <p:cBhvr>
                                        <p:cTn id="37" dur="83" decel="50000">
                                          <p:stCondLst>
                                            <p:cond delay="917"/>
                                          </p:stCondLst>
                                        </p:cTn>
                                        <p:tgtEl>
                                          <p:spTgt spid="3">
                                            <p:txEl>
                                              <p:pRg st="2" end="2"/>
                                            </p:txEl>
                                          </p:spTgt>
                                        </p:tgtEl>
                                      </p:cBhvr>
                                      <p:to x="100000" y="100000"/>
                                    </p:animScale>
                                  </p:childTnLst>
                                </p:cTn>
                              </p:par>
                            </p:childTnLst>
                          </p:cTn>
                        </p:par>
                        <p:par>
                          <p:cTn id="38" fill="hold">
                            <p:stCondLst>
                              <p:cond delay="2000"/>
                            </p:stCondLst>
                            <p:childTnLst>
                              <p:par>
                                <p:cTn id="39" presetID="26" presetClass="entr" presetSubtype="0" fill="hold" grpId="0" nodeType="after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wipe(down)">
                                      <p:cBhvr>
                                        <p:cTn id="41" dur="290">
                                          <p:stCondLst>
                                            <p:cond delay="0"/>
                                          </p:stCondLst>
                                        </p:cTn>
                                        <p:tgtEl>
                                          <p:spTgt spid="3">
                                            <p:txEl>
                                              <p:pRg st="3" end="3"/>
                                            </p:txEl>
                                          </p:spTgt>
                                        </p:tgtEl>
                                      </p:cBhvr>
                                    </p:animEffect>
                                    <p:anim calcmode="lin" valueType="num">
                                      <p:cBhvr>
                                        <p:cTn id="42" dur="911"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3">
                                            <p:txEl>
                                              <p:pRg st="3" end="3"/>
                                            </p:txEl>
                                          </p:spTgt>
                                        </p:tgtEl>
                                        <p:attrNameLst>
                                          <p:attrName>ppt_y</p:attrName>
                                        </p:attrNameLst>
                                      </p:cBhvr>
                                      <p:tavLst>
                                        <p:tav tm="0" fmla="#ppt_y-sin(pi*$)/81">
                                          <p:val>
                                            <p:fltVal val="0"/>
                                          </p:val>
                                        </p:tav>
                                        <p:tav tm="100000">
                                          <p:val>
                                            <p:fltVal val="1"/>
                                          </p:val>
                                        </p:tav>
                                      </p:tavLst>
                                    </p:anim>
                                    <p:animScale>
                                      <p:cBhvr>
                                        <p:cTn id="47" dur="13">
                                          <p:stCondLst>
                                            <p:cond delay="325"/>
                                          </p:stCondLst>
                                        </p:cTn>
                                        <p:tgtEl>
                                          <p:spTgt spid="3">
                                            <p:txEl>
                                              <p:pRg st="3" end="3"/>
                                            </p:txEl>
                                          </p:spTgt>
                                        </p:tgtEl>
                                      </p:cBhvr>
                                      <p:to x="100000" y="60000"/>
                                    </p:animScale>
                                    <p:animScale>
                                      <p:cBhvr>
                                        <p:cTn id="48" dur="83" decel="50000">
                                          <p:stCondLst>
                                            <p:cond delay="338"/>
                                          </p:stCondLst>
                                        </p:cTn>
                                        <p:tgtEl>
                                          <p:spTgt spid="3">
                                            <p:txEl>
                                              <p:pRg st="3" end="3"/>
                                            </p:txEl>
                                          </p:spTgt>
                                        </p:tgtEl>
                                      </p:cBhvr>
                                      <p:to x="100000" y="100000"/>
                                    </p:animScale>
                                    <p:animScale>
                                      <p:cBhvr>
                                        <p:cTn id="49" dur="13">
                                          <p:stCondLst>
                                            <p:cond delay="656"/>
                                          </p:stCondLst>
                                        </p:cTn>
                                        <p:tgtEl>
                                          <p:spTgt spid="3">
                                            <p:txEl>
                                              <p:pRg st="3" end="3"/>
                                            </p:txEl>
                                          </p:spTgt>
                                        </p:tgtEl>
                                      </p:cBhvr>
                                      <p:to x="100000" y="80000"/>
                                    </p:animScale>
                                    <p:animScale>
                                      <p:cBhvr>
                                        <p:cTn id="50" dur="83" decel="50000">
                                          <p:stCondLst>
                                            <p:cond delay="669"/>
                                          </p:stCondLst>
                                        </p:cTn>
                                        <p:tgtEl>
                                          <p:spTgt spid="3">
                                            <p:txEl>
                                              <p:pRg st="3" end="3"/>
                                            </p:txEl>
                                          </p:spTgt>
                                        </p:tgtEl>
                                      </p:cBhvr>
                                      <p:to x="100000" y="100000"/>
                                    </p:animScale>
                                    <p:animScale>
                                      <p:cBhvr>
                                        <p:cTn id="51" dur="13">
                                          <p:stCondLst>
                                            <p:cond delay="821"/>
                                          </p:stCondLst>
                                        </p:cTn>
                                        <p:tgtEl>
                                          <p:spTgt spid="3">
                                            <p:txEl>
                                              <p:pRg st="3" end="3"/>
                                            </p:txEl>
                                          </p:spTgt>
                                        </p:tgtEl>
                                      </p:cBhvr>
                                      <p:to x="100000" y="90000"/>
                                    </p:animScale>
                                    <p:animScale>
                                      <p:cBhvr>
                                        <p:cTn id="52" dur="83" decel="50000">
                                          <p:stCondLst>
                                            <p:cond delay="834"/>
                                          </p:stCondLst>
                                        </p:cTn>
                                        <p:tgtEl>
                                          <p:spTgt spid="3">
                                            <p:txEl>
                                              <p:pRg st="3" end="3"/>
                                            </p:txEl>
                                          </p:spTgt>
                                        </p:tgtEl>
                                      </p:cBhvr>
                                      <p:to x="100000" y="100000"/>
                                    </p:animScale>
                                    <p:animScale>
                                      <p:cBhvr>
                                        <p:cTn id="53" dur="13">
                                          <p:stCondLst>
                                            <p:cond delay="904"/>
                                          </p:stCondLst>
                                        </p:cTn>
                                        <p:tgtEl>
                                          <p:spTgt spid="3">
                                            <p:txEl>
                                              <p:pRg st="3" end="3"/>
                                            </p:txEl>
                                          </p:spTgt>
                                        </p:tgtEl>
                                      </p:cBhvr>
                                      <p:to x="100000" y="95000"/>
                                    </p:animScale>
                                    <p:animScale>
                                      <p:cBhvr>
                                        <p:cTn id="54" dur="83" decel="50000">
                                          <p:stCondLst>
                                            <p:cond delay="917"/>
                                          </p:stCondLst>
                                        </p:cTn>
                                        <p:tgtEl>
                                          <p:spTgt spid="3">
                                            <p:txEl>
                                              <p:pRg st="3" end="3"/>
                                            </p:txEl>
                                          </p:spTgt>
                                        </p:tgtEl>
                                      </p:cBhvr>
                                      <p:to x="100000" y="100000"/>
                                    </p:animScale>
                                  </p:childTnLst>
                                </p:cTn>
                              </p:par>
                            </p:childTnLst>
                          </p:cTn>
                        </p:par>
                        <p:par>
                          <p:cTn id="55" fill="hold">
                            <p:stCondLst>
                              <p:cond delay="3000"/>
                            </p:stCondLst>
                            <p:childTnLst>
                              <p:par>
                                <p:cTn id="56" presetID="26" presetClass="entr" presetSubtype="0" fill="hold" grpId="0" nodeType="after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Effect transition="in" filter="wipe(down)">
                                      <p:cBhvr>
                                        <p:cTn id="58" dur="290">
                                          <p:stCondLst>
                                            <p:cond delay="0"/>
                                          </p:stCondLst>
                                        </p:cTn>
                                        <p:tgtEl>
                                          <p:spTgt spid="3">
                                            <p:txEl>
                                              <p:pRg st="4" end="4"/>
                                            </p:txEl>
                                          </p:spTgt>
                                        </p:tgtEl>
                                      </p:cBhvr>
                                    </p:animEffect>
                                    <p:anim calcmode="lin" valueType="num">
                                      <p:cBhvr>
                                        <p:cTn id="59" dur="911"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0" dur="332"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1" dur="332" tmFilter="0, 0; 0.125,0.2665; 0.25,0.4; 0.375,0.465; 0.5,0.5;  0.625,0.535; 0.75,0.6; 0.875,0.7335; 1,1">
                                          <p:stCondLst>
                                            <p:cond delay="332"/>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2" dur="166" tmFilter="0, 0; 0.125,0.2665; 0.25,0.4; 0.375,0.465; 0.5,0.5;  0.625,0.535; 0.75,0.6; 0.875,0.7335; 1,1">
                                          <p:stCondLst>
                                            <p:cond delay="662"/>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3" dur="82" tmFilter="0, 0; 0.125,0.2665; 0.25,0.4; 0.375,0.465; 0.5,0.5;  0.625,0.535; 0.75,0.6; 0.875,0.7335; 1,1">
                                          <p:stCondLst>
                                            <p:cond delay="828"/>
                                          </p:stCondLst>
                                        </p:cTn>
                                        <p:tgtEl>
                                          <p:spTgt spid="3">
                                            <p:txEl>
                                              <p:pRg st="4" end="4"/>
                                            </p:txEl>
                                          </p:spTgt>
                                        </p:tgtEl>
                                        <p:attrNameLst>
                                          <p:attrName>ppt_y</p:attrName>
                                        </p:attrNameLst>
                                      </p:cBhvr>
                                      <p:tavLst>
                                        <p:tav tm="0" fmla="#ppt_y-sin(pi*$)/81">
                                          <p:val>
                                            <p:fltVal val="0"/>
                                          </p:val>
                                        </p:tav>
                                        <p:tav tm="100000">
                                          <p:val>
                                            <p:fltVal val="1"/>
                                          </p:val>
                                        </p:tav>
                                      </p:tavLst>
                                    </p:anim>
                                    <p:animScale>
                                      <p:cBhvr>
                                        <p:cTn id="64" dur="13">
                                          <p:stCondLst>
                                            <p:cond delay="325"/>
                                          </p:stCondLst>
                                        </p:cTn>
                                        <p:tgtEl>
                                          <p:spTgt spid="3">
                                            <p:txEl>
                                              <p:pRg st="4" end="4"/>
                                            </p:txEl>
                                          </p:spTgt>
                                        </p:tgtEl>
                                      </p:cBhvr>
                                      <p:to x="100000" y="60000"/>
                                    </p:animScale>
                                    <p:animScale>
                                      <p:cBhvr>
                                        <p:cTn id="65" dur="83" decel="50000">
                                          <p:stCondLst>
                                            <p:cond delay="338"/>
                                          </p:stCondLst>
                                        </p:cTn>
                                        <p:tgtEl>
                                          <p:spTgt spid="3">
                                            <p:txEl>
                                              <p:pRg st="4" end="4"/>
                                            </p:txEl>
                                          </p:spTgt>
                                        </p:tgtEl>
                                      </p:cBhvr>
                                      <p:to x="100000" y="100000"/>
                                    </p:animScale>
                                    <p:animScale>
                                      <p:cBhvr>
                                        <p:cTn id="66" dur="13">
                                          <p:stCondLst>
                                            <p:cond delay="656"/>
                                          </p:stCondLst>
                                        </p:cTn>
                                        <p:tgtEl>
                                          <p:spTgt spid="3">
                                            <p:txEl>
                                              <p:pRg st="4" end="4"/>
                                            </p:txEl>
                                          </p:spTgt>
                                        </p:tgtEl>
                                      </p:cBhvr>
                                      <p:to x="100000" y="80000"/>
                                    </p:animScale>
                                    <p:animScale>
                                      <p:cBhvr>
                                        <p:cTn id="67" dur="83" decel="50000">
                                          <p:stCondLst>
                                            <p:cond delay="669"/>
                                          </p:stCondLst>
                                        </p:cTn>
                                        <p:tgtEl>
                                          <p:spTgt spid="3">
                                            <p:txEl>
                                              <p:pRg st="4" end="4"/>
                                            </p:txEl>
                                          </p:spTgt>
                                        </p:tgtEl>
                                      </p:cBhvr>
                                      <p:to x="100000" y="100000"/>
                                    </p:animScale>
                                    <p:animScale>
                                      <p:cBhvr>
                                        <p:cTn id="68" dur="13">
                                          <p:stCondLst>
                                            <p:cond delay="821"/>
                                          </p:stCondLst>
                                        </p:cTn>
                                        <p:tgtEl>
                                          <p:spTgt spid="3">
                                            <p:txEl>
                                              <p:pRg st="4" end="4"/>
                                            </p:txEl>
                                          </p:spTgt>
                                        </p:tgtEl>
                                      </p:cBhvr>
                                      <p:to x="100000" y="90000"/>
                                    </p:animScale>
                                    <p:animScale>
                                      <p:cBhvr>
                                        <p:cTn id="69" dur="83" decel="50000">
                                          <p:stCondLst>
                                            <p:cond delay="834"/>
                                          </p:stCondLst>
                                        </p:cTn>
                                        <p:tgtEl>
                                          <p:spTgt spid="3">
                                            <p:txEl>
                                              <p:pRg st="4" end="4"/>
                                            </p:txEl>
                                          </p:spTgt>
                                        </p:tgtEl>
                                      </p:cBhvr>
                                      <p:to x="100000" y="100000"/>
                                    </p:animScale>
                                    <p:animScale>
                                      <p:cBhvr>
                                        <p:cTn id="70" dur="13">
                                          <p:stCondLst>
                                            <p:cond delay="904"/>
                                          </p:stCondLst>
                                        </p:cTn>
                                        <p:tgtEl>
                                          <p:spTgt spid="3">
                                            <p:txEl>
                                              <p:pRg st="4" end="4"/>
                                            </p:txEl>
                                          </p:spTgt>
                                        </p:tgtEl>
                                      </p:cBhvr>
                                      <p:to x="100000" y="95000"/>
                                    </p:animScale>
                                    <p:animScale>
                                      <p:cBhvr>
                                        <p:cTn id="71" dur="83" decel="50000">
                                          <p:stCondLst>
                                            <p:cond delay="917"/>
                                          </p:stCondLst>
                                        </p:cTn>
                                        <p:tgtEl>
                                          <p:spTgt spid="3">
                                            <p:txEl>
                                              <p:pRg st="4" end="4"/>
                                            </p:txEl>
                                          </p:spTgt>
                                        </p:tgtEl>
                                      </p:cBhvr>
                                      <p:to x="100000" y="100000"/>
                                    </p:animScale>
                                  </p:childTnLst>
                                </p:cTn>
                              </p:par>
                            </p:childTnLst>
                          </p:cTn>
                        </p:par>
                        <p:par>
                          <p:cTn id="72" fill="hold">
                            <p:stCondLst>
                              <p:cond delay="4000"/>
                            </p:stCondLst>
                            <p:childTnLst>
                              <p:par>
                                <p:cTn id="73" presetID="2" presetClass="entr" presetSubtype="4" fill="hold" nodeType="afterEffect">
                                  <p:stCondLst>
                                    <p:cond delay="0"/>
                                  </p:stCondLst>
                                  <p:childTnLst>
                                    <p:set>
                                      <p:cBhvr>
                                        <p:cTn id="74" dur="1" fill="hold">
                                          <p:stCondLst>
                                            <p:cond delay="0"/>
                                          </p:stCondLst>
                                        </p:cTn>
                                        <p:tgtEl>
                                          <p:spTgt spid="2"/>
                                        </p:tgtEl>
                                        <p:attrNameLst>
                                          <p:attrName>style.visibility</p:attrName>
                                        </p:attrNameLst>
                                      </p:cBhvr>
                                      <p:to>
                                        <p:strVal val="visible"/>
                                      </p:to>
                                    </p:set>
                                    <p:anim calcmode="lin" valueType="num">
                                      <p:cBhvr additive="base">
                                        <p:cTn id="75" dur="500" fill="hold"/>
                                        <p:tgtEl>
                                          <p:spTgt spid="2"/>
                                        </p:tgtEl>
                                        <p:attrNameLst>
                                          <p:attrName>ppt_x</p:attrName>
                                        </p:attrNameLst>
                                      </p:cBhvr>
                                      <p:tavLst>
                                        <p:tav tm="0">
                                          <p:val>
                                            <p:strVal val="#ppt_x"/>
                                          </p:val>
                                        </p:tav>
                                        <p:tav tm="100000">
                                          <p:val>
                                            <p:strVal val="#ppt_x"/>
                                          </p:val>
                                        </p:tav>
                                      </p:tavLst>
                                    </p:anim>
                                    <p:anim calcmode="lin" valueType="num">
                                      <p:cBhvr additive="base">
                                        <p:cTn id="76" dur="500" fill="hold"/>
                                        <p:tgtEl>
                                          <p:spTgt spid="2"/>
                                        </p:tgtEl>
                                        <p:attrNameLst>
                                          <p:attrName>ppt_y</p:attrName>
                                        </p:attrNameLst>
                                      </p:cBhvr>
                                      <p:tavLst>
                                        <p:tav tm="0">
                                          <p:val>
                                            <p:strVal val="1+#ppt_h/2"/>
                                          </p:val>
                                        </p:tav>
                                        <p:tav tm="100000">
                                          <p:val>
                                            <p:strVal val="#ppt_y"/>
                                          </p:val>
                                        </p:tav>
                                      </p:tavLst>
                                    </p:anim>
                                  </p:childTnLst>
                                </p:cTn>
                              </p:par>
                            </p:childTnLst>
                          </p:cTn>
                        </p:par>
                        <p:par>
                          <p:cTn id="77" fill="hold">
                            <p:stCondLst>
                              <p:cond delay="4500"/>
                            </p:stCondLst>
                            <p:childTnLst>
                              <p:par>
                                <p:cTn id="78" presetID="2" presetClass="entr" presetSubtype="4" fill="hold" grpId="0" nodeType="afterEffect">
                                  <p:stCondLst>
                                    <p:cond delay="0"/>
                                  </p:stCondLst>
                                  <p:childTnLst>
                                    <p:set>
                                      <p:cBhvr>
                                        <p:cTn id="79" dur="1" fill="hold">
                                          <p:stCondLst>
                                            <p:cond delay="0"/>
                                          </p:stCondLst>
                                        </p:cTn>
                                        <p:tgtEl>
                                          <p:spTgt spid="4"/>
                                        </p:tgtEl>
                                        <p:attrNameLst>
                                          <p:attrName>style.visibility</p:attrName>
                                        </p:attrNameLst>
                                      </p:cBhvr>
                                      <p:to>
                                        <p:strVal val="visible"/>
                                      </p:to>
                                    </p:set>
                                    <p:anim calcmode="lin" valueType="num">
                                      <p:cBhvr additive="base">
                                        <p:cTn id="80" dur="500" fill="hold"/>
                                        <p:tgtEl>
                                          <p:spTgt spid="4"/>
                                        </p:tgtEl>
                                        <p:attrNameLst>
                                          <p:attrName>ppt_x</p:attrName>
                                        </p:attrNameLst>
                                      </p:cBhvr>
                                      <p:tavLst>
                                        <p:tav tm="0">
                                          <p:val>
                                            <p:strVal val="#ppt_x"/>
                                          </p:val>
                                        </p:tav>
                                        <p:tav tm="100000">
                                          <p:val>
                                            <p:strVal val="#ppt_x"/>
                                          </p:val>
                                        </p:tav>
                                      </p:tavLst>
                                    </p:anim>
                                    <p:anim calcmode="lin" valueType="num">
                                      <p:cBhvr additive="base">
                                        <p:cTn id="8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206062" y="353143"/>
            <a:ext cx="8693240" cy="4154984"/>
          </a:xfrm>
          <a:prstGeom prst="rect">
            <a:avLst/>
          </a:prstGeom>
        </p:spPr>
        <p:txBody>
          <a:bodyPr wrap="square">
            <a:spAutoFit/>
          </a:bodyPr>
          <a:lstStyle/>
          <a:p>
            <a:pPr algn="r" rtl="1"/>
            <a:r>
              <a:rPr lang="fa-IR" sz="2400" b="1" dirty="0">
                <a:solidFill>
                  <a:srgbClr val="FF0000"/>
                </a:solidFill>
                <a:cs typeface="B Nazanin" panose="00000400000000000000" pitchFamily="2" charset="-78"/>
              </a:rPr>
              <a:t>کارکلاسی</a:t>
            </a:r>
          </a:p>
          <a:p>
            <a:pPr algn="r" rtl="1"/>
            <a:endParaRPr lang="fa-IR" sz="2400" dirty="0">
              <a:cs typeface="B Nazanin" panose="00000400000000000000" pitchFamily="2" charset="-78"/>
            </a:endParaRPr>
          </a:p>
          <a:p>
            <a:pPr algn="r" rtl="1"/>
            <a:r>
              <a:rPr lang="fa-IR" sz="2400" dirty="0">
                <a:cs typeface="B Nazanin" panose="00000400000000000000" pitchFamily="2" charset="-78"/>
              </a:rPr>
              <a:t>در گروه خود یک نمونه قفل را به کلاس آورده و آن را مورد بررسی قرار دهید. </a:t>
            </a:r>
          </a:p>
          <a:p>
            <a:pPr algn="r" rtl="1"/>
            <a:endParaRPr lang="fa-IR" sz="2400" dirty="0">
              <a:cs typeface="B Nazanin" panose="00000400000000000000" pitchFamily="2" charset="-78"/>
            </a:endParaRPr>
          </a:p>
          <a:p>
            <a:pPr algn="just" rtl="1"/>
            <a:r>
              <a:rPr lang="fa-IR" sz="2400" dirty="0">
                <a:cs typeface="B Nazanin" panose="00000400000000000000" pitchFamily="2" charset="-78"/>
              </a:rPr>
              <a:t>در مورد وظیفه و عملکرد هر یک از اجزای آن گفت وگو کنید. انواع مختلف قفل وجود دارد که از ساز و کارهای حرکتی مختلفی در آن ها استفاده شده است.</a:t>
            </a:r>
          </a:p>
          <a:p>
            <a:pPr algn="r" rtl="1"/>
            <a:endParaRPr lang="fa-IR" sz="2400" dirty="0">
              <a:cs typeface="B Nazanin" panose="00000400000000000000" pitchFamily="2" charset="-78"/>
            </a:endParaRPr>
          </a:p>
          <a:p>
            <a:pPr algn="r" rtl="1"/>
            <a:endParaRPr lang="fa-IR" sz="2400" dirty="0">
              <a:cs typeface="B Nazanin" panose="00000400000000000000" pitchFamily="2" charset="-78"/>
            </a:endParaRPr>
          </a:p>
          <a:p>
            <a:pPr algn="r" rtl="1"/>
            <a:endParaRPr lang="fa-IR" sz="2400" dirty="0">
              <a:cs typeface="B Nazanin" panose="00000400000000000000" pitchFamily="2" charset="-78"/>
            </a:endParaRPr>
          </a:p>
          <a:p>
            <a:pPr algn="r" rtl="1"/>
            <a:endParaRPr lang="fa-IR" sz="2400" dirty="0">
              <a:cs typeface="B Nazanin" panose="00000400000000000000" pitchFamily="2" charset="-78"/>
            </a:endParaRPr>
          </a:p>
          <a:p>
            <a:pPr algn="r" rtl="1"/>
            <a:r>
              <a:rPr lang="fa-IR" sz="2400" dirty="0">
                <a:cs typeface="B Nazanin" panose="00000400000000000000" pitchFamily="2" charset="-78"/>
              </a:rPr>
              <a:t>در شکل یک نمونه قفل نشان داده شده است.</a:t>
            </a:r>
            <a:endParaRPr lang="fa-IR" sz="2400" dirty="0">
              <a:latin typeface="Arabic Typesetting" panose="03020402040406030203" pitchFamily="66" charset="-78"/>
              <a:cs typeface="B Nazanin" panose="00000400000000000000" pitchFamily="2" charset="-78"/>
            </a:endParaRPr>
          </a:p>
        </p:txBody>
      </p:sp>
      <p:pic>
        <p:nvPicPr>
          <p:cNvPr id="3" name="Picture 2"/>
          <p:cNvPicPr>
            <a:picLocks noChangeAspect="1"/>
          </p:cNvPicPr>
          <p:nvPr/>
        </p:nvPicPr>
        <p:blipFill>
          <a:blip r:embed="rId3"/>
          <a:stretch>
            <a:fillRect/>
          </a:stretch>
        </p:blipFill>
        <p:spPr>
          <a:xfrm>
            <a:off x="206062" y="2717069"/>
            <a:ext cx="3992451" cy="3582115"/>
          </a:xfrm>
          <a:prstGeom prst="rect">
            <a:avLst/>
          </a:prstGeom>
        </p:spPr>
      </p:pic>
    </p:spTree>
    <p:extLst>
      <p:ext uri="{BB962C8B-B14F-4D97-AF65-F5344CB8AC3E}">
        <p14:creationId xmlns:p14="http://schemas.microsoft.com/office/powerpoint/2010/main" val="1857910814"/>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ppt_w</p:attrName>
                                        </p:attrNameLst>
                                      </p:cBhvr>
                                      <p:tavLst>
                                        <p:tav tm="0" fmla="#ppt_w*sin(2.5*pi*$)">
                                          <p:val>
                                            <p:fltVal val="0"/>
                                          </p:val>
                                        </p:tav>
                                        <p:tav tm="100000">
                                          <p:val>
                                            <p:fltVal val="1"/>
                                          </p:val>
                                        </p:tav>
                                      </p:tavLst>
                                    </p:anim>
                                    <p:anim calcmode="lin" valueType="num">
                                      <p:cBhvr>
                                        <p:cTn id="15"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231441" y="415485"/>
            <a:ext cx="8661042" cy="4264517"/>
          </a:xfrm>
        </p:spPr>
        <p:txBody>
          <a:bodyPr>
            <a:noAutofit/>
          </a:bodyPr>
          <a:lstStyle/>
          <a:p>
            <a:pPr marL="0" indent="0">
              <a:buNone/>
            </a:pPr>
            <a:r>
              <a:rPr lang="fa-IR" sz="2800" b="1" dirty="0">
                <a:solidFill>
                  <a:srgbClr val="FF0000"/>
                </a:solidFill>
                <a:latin typeface="Arabic Typesetting" panose="03020402040406030203" pitchFamily="66" charset="-78"/>
                <a:cs typeface="B Nazanin" panose="00000400000000000000" pitchFamily="2" charset="-78"/>
              </a:rPr>
              <a:t>کارکلاسی </a:t>
            </a:r>
          </a:p>
          <a:p>
            <a:pPr marL="0" indent="0">
              <a:buNone/>
            </a:pPr>
            <a:endParaRPr lang="fa-IR" sz="1600" dirty="0">
              <a:solidFill>
                <a:schemeClr val="tx1"/>
              </a:solidFill>
              <a:latin typeface="Arabic Typesetting" panose="03020402040406030203" pitchFamily="66" charset="-78"/>
              <a:cs typeface="B Nazanin" panose="00000400000000000000" pitchFamily="2" charset="-78"/>
            </a:endParaRPr>
          </a:p>
          <a:p>
            <a:pPr marL="0" indent="0" algn="just">
              <a:buNone/>
            </a:pPr>
            <a:r>
              <a:rPr lang="fa-IR" sz="2800" dirty="0">
                <a:solidFill>
                  <a:schemeClr val="tx1"/>
                </a:solidFill>
                <a:latin typeface="Arabic Typesetting" panose="03020402040406030203" pitchFamily="66" charset="-78"/>
                <a:cs typeface="B Nazanin" panose="00000400000000000000" pitchFamily="2" charset="-78"/>
              </a:rPr>
              <a:t>در گروه خود، ساز و کار حرکتی چرخ زنجیِر یک دوچرخه و اجزای آن را پس از تمیز کردن با دقت بررسی کنید و برای افزایش عمر و بالا رفتن کارایی، آن ها را روغن کاری و گریس کاری نمایید. در صورت داشتن امکانات می توانید ساز و کار حرکتی چرخ زنجیر، را باز کنید. و بعد از بررسی دقیق تر اجزاء، مجدداً آن ها را ببندید </a:t>
            </a:r>
          </a:p>
          <a:p>
            <a:pPr marL="0" indent="0">
              <a:buNone/>
            </a:pPr>
            <a:endParaRPr lang="fa-IR" sz="2400" dirty="0">
              <a:solidFill>
                <a:schemeClr val="tx1"/>
              </a:solidFill>
              <a:latin typeface="Arabic Typesetting" panose="03020402040406030203" pitchFamily="66" charset="-78"/>
              <a:cs typeface="B Nazanin" panose="00000400000000000000" pitchFamily="2" charset="-78"/>
            </a:endParaRPr>
          </a:p>
        </p:txBody>
      </p:sp>
      <p:pic>
        <p:nvPicPr>
          <p:cNvPr id="2" name="Picture 1"/>
          <p:cNvPicPr>
            <a:picLocks noChangeAspect="1"/>
          </p:cNvPicPr>
          <p:nvPr/>
        </p:nvPicPr>
        <p:blipFill>
          <a:blip r:embed="rId3"/>
          <a:stretch>
            <a:fillRect/>
          </a:stretch>
        </p:blipFill>
        <p:spPr>
          <a:xfrm>
            <a:off x="216167" y="3584966"/>
            <a:ext cx="8676316" cy="2730986"/>
          </a:xfrm>
          <a:prstGeom prst="rect">
            <a:avLst/>
          </a:prstGeom>
        </p:spPr>
      </p:pic>
    </p:spTree>
    <p:extLst>
      <p:ext uri="{BB962C8B-B14F-4D97-AF65-F5344CB8AC3E}">
        <p14:creationId xmlns:p14="http://schemas.microsoft.com/office/powerpoint/2010/main" val="2453984831"/>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1" dur="500"/>
                                        <p:tgtEl>
                                          <p:spTgt spid="4">
                                            <p:txEl>
                                              <p:pRg st="2" end="2"/>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244698" y="543801"/>
            <a:ext cx="8628846" cy="4524315"/>
          </a:xfrm>
          <a:prstGeom prst="rect">
            <a:avLst/>
          </a:prstGeom>
        </p:spPr>
        <p:txBody>
          <a:bodyPr wrap="square">
            <a:spAutoFit/>
          </a:bodyPr>
          <a:lstStyle/>
          <a:p>
            <a:pPr algn="just" rtl="1"/>
            <a:r>
              <a:rPr lang="fa-IR" sz="2400" b="1" dirty="0">
                <a:solidFill>
                  <a:srgbClr val="FF0000"/>
                </a:solidFill>
                <a:latin typeface="Arabic Typesetting" panose="03020402040406030203" pitchFamily="66" charset="-78"/>
                <a:cs typeface="B Nazanin" panose="00000400000000000000" pitchFamily="2" charset="-78"/>
              </a:rPr>
              <a:t>نکات ایمنى</a:t>
            </a:r>
          </a:p>
          <a:p>
            <a:pPr algn="just" rtl="1"/>
            <a:endParaRPr lang="fa-IR" sz="2400" dirty="0">
              <a:latin typeface="Arabic Typesetting" panose="03020402040406030203" pitchFamily="66" charset="-78"/>
              <a:cs typeface="B Nazanin" panose="00000400000000000000" pitchFamily="2" charset="-78"/>
            </a:endParaRPr>
          </a:p>
          <a:p>
            <a:pPr algn="just" rtl="1"/>
            <a:r>
              <a:rPr lang="fa-IR" sz="2400" dirty="0">
                <a:latin typeface="Arabic Typesetting" panose="03020402040406030203" pitchFamily="66" charset="-78"/>
                <a:cs typeface="B Nazanin" panose="00000400000000000000" pitchFamily="2" charset="-78"/>
              </a:rPr>
              <a:t>در حین تمیز کردنِ اجزای ساز و کار حرکتی چرخ زنجیرِ دوچرخه مواظب انگشتان خود باشید و حتماً از دستکش ایمنی استفاده کنید.</a:t>
            </a:r>
          </a:p>
          <a:p>
            <a:pPr algn="just" rtl="1"/>
            <a:endParaRPr lang="fa-IR" sz="2400" dirty="0">
              <a:latin typeface="Arabic Typesetting" panose="03020402040406030203" pitchFamily="66" charset="-78"/>
              <a:cs typeface="B Nazanin" panose="00000400000000000000" pitchFamily="2" charset="-78"/>
            </a:endParaRPr>
          </a:p>
          <a:p>
            <a:pPr algn="just" rtl="1"/>
            <a:r>
              <a:rPr lang="fa-IR" sz="2400" dirty="0">
                <a:latin typeface="Arabic Typesetting" panose="03020402040406030203" pitchFamily="66" charset="-78"/>
                <a:cs typeface="B Nazanin" panose="00000400000000000000" pitchFamily="2" charset="-78"/>
              </a:rPr>
              <a:t>اجزای ساز و کار حرکتی چرخ زنجیر را به مقدار کم روغن کاری کنید، زیرا باعث جمع شدن سریع گرد و خاک بر روی اجزای آن می شود.</a:t>
            </a:r>
          </a:p>
          <a:p>
            <a:pPr algn="just" rtl="1"/>
            <a:endParaRPr lang="fa-IR" sz="2400" dirty="0">
              <a:latin typeface="Arabic Typesetting" panose="03020402040406030203" pitchFamily="66" charset="-78"/>
              <a:cs typeface="B Nazanin" panose="00000400000000000000" pitchFamily="2" charset="-78"/>
            </a:endParaRPr>
          </a:p>
          <a:p>
            <a:pPr algn="just" rtl="1"/>
            <a:r>
              <a:rPr lang="fa-IR" sz="2400" b="1" dirty="0">
                <a:solidFill>
                  <a:srgbClr val="FF0000"/>
                </a:solidFill>
                <a:latin typeface="Arabic Typesetting" panose="03020402040406030203" pitchFamily="66" charset="-78"/>
                <a:cs typeface="B Nazanin" panose="00000400000000000000" pitchFamily="2" charset="-78"/>
              </a:rPr>
              <a:t>کار غیر کلاسی</a:t>
            </a:r>
          </a:p>
          <a:p>
            <a:pPr algn="just" rtl="1"/>
            <a:endParaRPr lang="fa-IR" sz="2400" dirty="0">
              <a:latin typeface="Arabic Typesetting" panose="03020402040406030203" pitchFamily="66" charset="-78"/>
              <a:cs typeface="B Nazanin" panose="00000400000000000000" pitchFamily="2" charset="-78"/>
            </a:endParaRPr>
          </a:p>
          <a:p>
            <a:pPr algn="just" rtl="1"/>
            <a:r>
              <a:rPr lang="fa-IR" sz="2400" dirty="0">
                <a:latin typeface="Arabic Typesetting" panose="03020402040406030203" pitchFamily="66" charset="-78"/>
                <a:cs typeface="B Nazanin" panose="00000400000000000000" pitchFamily="2" charset="-78"/>
              </a:rPr>
              <a:t>در گروه خود، خارج از کلاس، یک ساز و کار حرکتی چرخ تسمه را بررسی کنید. از اجزای آن و چگونگی کارکرد آن فیلم و عکس تهیه کنید و آن را در کلاس ارائه دهید.</a:t>
            </a:r>
          </a:p>
        </p:txBody>
      </p:sp>
      <p:pic>
        <p:nvPicPr>
          <p:cNvPr id="3" name="Picture 2">
            <a:extLst>
              <a:ext uri="{FF2B5EF4-FFF2-40B4-BE49-F238E27FC236}">
                <a16:creationId xmlns:a16="http://schemas.microsoft.com/office/drawing/2014/main" id="{082B6176-1E53-76EF-C19E-105B39BD9F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335" y="6423627"/>
            <a:ext cx="665759" cy="205873"/>
          </a:xfrm>
          <a:prstGeom prst="rect">
            <a:avLst/>
          </a:prstGeom>
        </p:spPr>
      </p:pic>
    </p:spTree>
    <p:extLst>
      <p:ext uri="{BB962C8B-B14F-4D97-AF65-F5344CB8AC3E}">
        <p14:creationId xmlns:p14="http://schemas.microsoft.com/office/powerpoint/2010/main" val="111567455"/>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rganic">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10.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11.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12.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13.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14.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15.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16.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17.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18.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19.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2.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20.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21.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22.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23.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24.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25.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26.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27.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28.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29.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3.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30.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4.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5.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6.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7.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8.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9.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TM04033921[[fn=Damask]]</Template>
  <TotalTime>412</TotalTime>
  <Words>2944</Words>
  <Application>Microsoft Office PowerPoint</Application>
  <PresentationFormat>On-screen Show (4:3)</PresentationFormat>
  <Paragraphs>184</Paragraphs>
  <Slides>31</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Garamond</vt:lpstr>
      <vt:lpstr>Tahoma</vt:lpstr>
      <vt:lpstr>B Nazanin</vt:lpstr>
      <vt:lpstr>Arial</vt:lpstr>
      <vt:lpstr>Corbel</vt:lpstr>
      <vt:lpstr>Calibri</vt:lpstr>
      <vt:lpstr>Baasem</vt:lpstr>
      <vt:lpstr>AmuzehNewNormalPS</vt:lpstr>
      <vt:lpstr>Arabic Typesetting</vt:lpstr>
      <vt:lpstr>Basis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seyyedsultan.sheikhi</Manager>
  <Company>suherfe.blog.ir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03-Sazokarha-suherfe.blog.ir</dc:title>
  <dc:subject>03-Sazokarha-suherfe.blog.ir</dc:subject>
  <dc:creator>suherfe.blog.ir</dc:creator>
  <cp:keywords>03-Sazokarha-suherfe.blog.ir</cp:keywords>
  <dc:description>03-Sazokarha-suherfe.blog.ir</dc:description>
  <cp:lastModifiedBy>aligodarzi321@gmail.com</cp:lastModifiedBy>
  <cp:revision>114</cp:revision>
  <dcterms:created xsi:type="dcterms:W3CDTF">2020-01-09T14:04:36Z</dcterms:created>
  <dcterms:modified xsi:type="dcterms:W3CDTF">2024-09-14T07:48:10Z</dcterms:modified>
  <cp:category>03-Sazokarha-suherfe.blog.ir</cp:category>
  <cp:version>9-3</cp:version>
</cp:coreProperties>
</file>