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3.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4.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5.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6.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7.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8.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tags/tag9.xml" ContentType="application/vnd.openxmlformats-officedocument.presentationml.tags+xml"/>
  <Override PartName="/ppt/notesSlides/notesSlide9.xml" ContentType="application/vnd.openxmlformats-officedocument.presentationml.notesSlide+xml"/>
  <Override PartName="/ppt/theme/themeOverride10.xml" ContentType="application/vnd.openxmlformats-officedocument.themeOverride+xml"/>
  <Override PartName="/ppt/tags/tag10.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tags/tag11.xml" ContentType="application/vnd.openxmlformats-officedocument.presentationml.tags+xml"/>
  <Override PartName="/ppt/notesSlides/notesSlide11.xml" ContentType="application/vnd.openxmlformats-officedocument.presentationml.notesSlide+xml"/>
  <Override PartName="/ppt/theme/themeOverride12.xml" ContentType="application/vnd.openxmlformats-officedocument.themeOverride+xml"/>
  <Override PartName="/ppt/tags/tag1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93" r:id="rId1"/>
    <p:sldMasterId id="2147484341" r:id="rId2"/>
  </p:sldMasterIdLst>
  <p:notesMasterIdLst>
    <p:notesMasterId r:id="rId16"/>
  </p:notesMasterIdLst>
  <p:sldIdLst>
    <p:sldId id="326" r:id="rId3"/>
    <p:sldId id="258" r:id="rId4"/>
    <p:sldId id="304" r:id="rId5"/>
    <p:sldId id="305" r:id="rId6"/>
    <p:sldId id="306" r:id="rId7"/>
    <p:sldId id="331" r:id="rId8"/>
    <p:sldId id="307" r:id="rId9"/>
    <p:sldId id="308" r:id="rId10"/>
    <p:sldId id="309" r:id="rId11"/>
    <p:sldId id="310" r:id="rId12"/>
    <p:sldId id="311" r:id="rId13"/>
    <p:sldId id="312" r:id="rId14"/>
    <p:sldId id="313" r:id="rId15"/>
  </p:sldIdLst>
  <p:sldSz cx="9144000" cy="6858000" type="screen4x3"/>
  <p:notesSz cx="6858000" cy="9144000"/>
  <p:embeddedFontLst>
    <p:embeddedFont>
      <p:font typeface="B Nazanin" panose="00000400000000000000" pitchFamily="2" charset="-78"/>
      <p:regular r:id="rId17"/>
      <p:bold r:id="rId18"/>
    </p:embeddedFont>
    <p:embeddedFont>
      <p:font typeface="Corbel" panose="020B0503020204020204" pitchFamily="34" charset="0"/>
      <p:regular r:id="rId19"/>
      <p:bold r:id="rId20"/>
      <p:italic r:id="rId21"/>
      <p:boldItalic r:id="rId22"/>
    </p:embeddedFont>
    <p:embeddedFont>
      <p:font typeface="Garamond" panose="02020404030301010803" pitchFamily="18" charset="0"/>
      <p:regular r:id="rId23"/>
      <p:bold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86323" autoAdjust="0"/>
  </p:normalViewPr>
  <p:slideViewPr>
    <p:cSldViewPr>
      <p:cViewPr varScale="1">
        <p:scale>
          <a:sx n="82" d="100"/>
          <a:sy n="82" d="100"/>
        </p:scale>
        <p:origin x="15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18F26CB-EDAA-45B2-B3D3-03E903D5D665}" type="datetimeFigureOut">
              <a:rPr lang="fa-IR" smtClean="0"/>
              <a:t>04/03/1446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4A750E1E-A897-4F78-9A82-15D1D46D03B1}" type="slidenum">
              <a:rPr lang="fa-IR" smtClean="0"/>
              <a:t>‹#›</a:t>
            </a:fld>
            <a:endParaRPr lang="fa-IR"/>
          </a:p>
        </p:txBody>
      </p:sp>
    </p:spTree>
    <p:extLst>
      <p:ext uri="{BB962C8B-B14F-4D97-AF65-F5344CB8AC3E}">
        <p14:creationId xmlns:p14="http://schemas.microsoft.com/office/powerpoint/2010/main" val="52848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a:t>
            </a:fld>
            <a:endParaRPr lang="fa-IR"/>
          </a:p>
        </p:txBody>
      </p:sp>
    </p:spTree>
    <p:extLst>
      <p:ext uri="{BB962C8B-B14F-4D97-AF65-F5344CB8AC3E}">
        <p14:creationId xmlns:p14="http://schemas.microsoft.com/office/powerpoint/2010/main" val="4204914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11</a:t>
            </a:fld>
            <a:endParaRPr lang="fa-IR"/>
          </a:p>
        </p:txBody>
      </p:sp>
    </p:spTree>
    <p:extLst>
      <p:ext uri="{BB962C8B-B14F-4D97-AF65-F5344CB8AC3E}">
        <p14:creationId xmlns:p14="http://schemas.microsoft.com/office/powerpoint/2010/main" val="2057749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12</a:t>
            </a:fld>
            <a:endParaRPr lang="fa-IR"/>
          </a:p>
        </p:txBody>
      </p:sp>
    </p:spTree>
    <p:extLst>
      <p:ext uri="{BB962C8B-B14F-4D97-AF65-F5344CB8AC3E}">
        <p14:creationId xmlns:p14="http://schemas.microsoft.com/office/powerpoint/2010/main" val="3121916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13</a:t>
            </a:fld>
            <a:endParaRPr lang="fa-IR"/>
          </a:p>
        </p:txBody>
      </p:sp>
    </p:spTree>
    <p:extLst>
      <p:ext uri="{BB962C8B-B14F-4D97-AF65-F5344CB8AC3E}">
        <p14:creationId xmlns:p14="http://schemas.microsoft.com/office/powerpoint/2010/main" val="125656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3</a:t>
            </a:fld>
            <a:endParaRPr lang="fa-IR"/>
          </a:p>
        </p:txBody>
      </p:sp>
    </p:spTree>
    <p:extLst>
      <p:ext uri="{BB962C8B-B14F-4D97-AF65-F5344CB8AC3E}">
        <p14:creationId xmlns:p14="http://schemas.microsoft.com/office/powerpoint/2010/main" val="419540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4</a:t>
            </a:fld>
            <a:endParaRPr lang="fa-IR"/>
          </a:p>
        </p:txBody>
      </p:sp>
    </p:spTree>
    <p:extLst>
      <p:ext uri="{BB962C8B-B14F-4D97-AF65-F5344CB8AC3E}">
        <p14:creationId xmlns:p14="http://schemas.microsoft.com/office/powerpoint/2010/main" val="381386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5</a:t>
            </a:fld>
            <a:endParaRPr lang="fa-IR"/>
          </a:p>
        </p:txBody>
      </p:sp>
    </p:spTree>
    <p:extLst>
      <p:ext uri="{BB962C8B-B14F-4D97-AF65-F5344CB8AC3E}">
        <p14:creationId xmlns:p14="http://schemas.microsoft.com/office/powerpoint/2010/main" val="2458967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6</a:t>
            </a:fld>
            <a:endParaRPr lang="fa-IR"/>
          </a:p>
        </p:txBody>
      </p:sp>
    </p:spTree>
    <p:extLst>
      <p:ext uri="{BB962C8B-B14F-4D97-AF65-F5344CB8AC3E}">
        <p14:creationId xmlns:p14="http://schemas.microsoft.com/office/powerpoint/2010/main" val="325271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7</a:t>
            </a:fld>
            <a:endParaRPr lang="fa-IR"/>
          </a:p>
        </p:txBody>
      </p:sp>
    </p:spTree>
    <p:extLst>
      <p:ext uri="{BB962C8B-B14F-4D97-AF65-F5344CB8AC3E}">
        <p14:creationId xmlns:p14="http://schemas.microsoft.com/office/powerpoint/2010/main" val="432115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8</a:t>
            </a:fld>
            <a:endParaRPr lang="fa-IR"/>
          </a:p>
        </p:txBody>
      </p:sp>
    </p:spTree>
    <p:extLst>
      <p:ext uri="{BB962C8B-B14F-4D97-AF65-F5344CB8AC3E}">
        <p14:creationId xmlns:p14="http://schemas.microsoft.com/office/powerpoint/2010/main" val="325394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9</a:t>
            </a:fld>
            <a:endParaRPr lang="fa-IR"/>
          </a:p>
        </p:txBody>
      </p:sp>
    </p:spTree>
    <p:extLst>
      <p:ext uri="{BB962C8B-B14F-4D97-AF65-F5344CB8AC3E}">
        <p14:creationId xmlns:p14="http://schemas.microsoft.com/office/powerpoint/2010/main" val="270641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10</a:t>
            </a:fld>
            <a:endParaRPr lang="fa-IR"/>
          </a:p>
        </p:txBody>
      </p:sp>
    </p:spTree>
    <p:extLst>
      <p:ext uri="{BB962C8B-B14F-4D97-AF65-F5344CB8AC3E}">
        <p14:creationId xmlns:p14="http://schemas.microsoft.com/office/powerpoint/2010/main" val="3502776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85050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195326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03114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133871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754463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017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966459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3836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710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29632088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8520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386584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682976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830413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6876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020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922732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26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7954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1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2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48975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010599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54958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232562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07846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485926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691809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666618686"/>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437208462"/>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hemeOverride" Target="../theme/themeOverride9.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hemeOverride" Target="../theme/themeOverride10.xml"/><Relationship Id="rId5" Type="http://schemas.openxmlformats.org/officeDocument/2006/relationships/hyperlink" Target="http://suherfe.blog.ir/post/Mostanadsazi" TargetMode="Externa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hemeOverride" Target="../theme/themeOverride11.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hemeOverride" Target="../theme/themeOverride12.xml"/><Relationship Id="rId6" Type="http://schemas.openxmlformats.org/officeDocument/2006/relationships/hyperlink" Target="https://www.ifsm.ir/" TargetMode="External"/><Relationship Id="rId5" Type="http://schemas.openxmlformats.org/officeDocument/2006/relationships/hyperlink" Target="http://www.iranado.ir/" TargetMode="Externa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9.jp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hemeOverride" Target="../theme/themeOverride2.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hemeOverride" Target="../theme/themeOverride3.xml"/><Relationship Id="rId5" Type="http://schemas.openxmlformats.org/officeDocument/2006/relationships/image" Target="../media/image10.emf"/><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hemeOverride" Target="../theme/themeOverride4.xml"/><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hemeOverride" Target="../theme/themeOverride5.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hemeOverride" Target="../theme/themeOverride6.xml"/><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hemeOverride" Target="../theme/themeOverride7.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Layout" Target="../slideLayouts/slideLayout2.xml"/><Relationship Id="rId7" Type="http://schemas.openxmlformats.org/officeDocument/2006/relationships/image" Target="../media/image13.emf"/><Relationship Id="rId2" Type="http://schemas.openxmlformats.org/officeDocument/2006/relationships/tags" Target="../tags/tag8.xml"/><Relationship Id="rId1" Type="http://schemas.openxmlformats.org/officeDocument/2006/relationships/themeOverride" Target="../theme/themeOverride8.xml"/><Relationship Id="rId6" Type="http://schemas.openxmlformats.org/officeDocument/2006/relationships/hyperlink" Target="http://www.olympic.ir/fa/home" TargetMode="External"/><Relationship Id="rId5" Type="http://schemas.openxmlformats.org/officeDocument/2006/relationships/hyperlink" Target="http://msy.gov.ir/"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1">
            <a:schemeClr val="accent6"/>
          </a:lnRef>
          <a:fillRef idx="2">
            <a:schemeClr val="accent6"/>
          </a:fillRef>
          <a:effectRef idx="1">
            <a:schemeClr val="accent6"/>
          </a:effectRef>
          <a:fontRef idx="minor">
            <a:schemeClr val="dk1"/>
          </a:fontRef>
        </p:style>
        <p:txBody>
          <a:bodyPr rtlCol="1" anchor="ctr"/>
          <a:lstStyle/>
          <a:p>
            <a:pPr lvl="0" algn="ctr" defTabSz="342892">
              <a:defRPr/>
            </a:pPr>
            <a:r>
              <a:rPr lang="fa-IR" sz="6600" dirty="0">
                <a:solidFill>
                  <a:srgbClr val="C00000"/>
                </a:solidFill>
                <a:latin typeface="Baasem" panose="020B7200000000000000" pitchFamily="34" charset="0"/>
                <a:cs typeface="B Titr" panose="00000700000000000000" pitchFamily="2" charset="-78"/>
              </a:rPr>
              <a:t>پاورپوینت </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7200" b="0" i="0" u="none" strike="noStrike" kern="1200" cap="none" spc="0" normalizeH="0" baseline="0" noProof="0" dirty="0">
                <a:ln>
                  <a:noFill/>
                </a:ln>
                <a:solidFill>
                  <a:srgbClr val="00B0F0"/>
                </a:solidFill>
                <a:effectLst/>
                <a:uLnTx/>
                <a:uFillTx/>
                <a:latin typeface="Baasem" panose="020B7200000000000000" pitchFamily="34" charset="0"/>
                <a:ea typeface="+mn-ea"/>
                <a:cs typeface="B Titr" panose="00000700000000000000" pitchFamily="2" charset="-78"/>
              </a:rPr>
              <a:t>مستندسازی</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کاروفناوری هفتم</a:t>
            </a:r>
          </a:p>
          <a:p>
            <a:pPr marL="0" marR="0" lvl="0" indent="0" algn="ctr" defTabSz="342892" rtl="1" eaLnBrk="1" fontAlgn="auto" latinLnBrk="0" hangingPunct="1">
              <a:lnSpc>
                <a:spcPct val="100000"/>
              </a:lnSpc>
              <a:spcBef>
                <a:spcPts val="0"/>
              </a:spcBef>
              <a:spcAft>
                <a:spcPts val="0"/>
              </a:spcAft>
              <a:buClrTx/>
              <a:buSzTx/>
              <a:buFontTx/>
              <a:buNone/>
              <a:tabLst/>
              <a:defRPr/>
            </a:pPr>
            <a:br>
              <a:rPr kumimoji="0" lang="fa-IR" sz="825" b="0" i="0" u="none" strike="noStrike" kern="1200" cap="none" spc="0" normalizeH="0" baseline="0" noProof="0" dirty="0">
                <a:ln>
                  <a:noFill/>
                </a:ln>
                <a:solidFill>
                  <a:srgbClr val="000000"/>
                </a:solidFill>
                <a:effectLst/>
                <a:uLnTx/>
                <a:uFillTx/>
                <a:latin typeface="Baasem" panose="020B7200000000000000" pitchFamily="34" charset="0"/>
                <a:ea typeface="+mn-ea"/>
                <a:cs typeface="B Titr" panose="00000700000000000000" pitchFamily="2" charset="-78"/>
              </a:rPr>
            </a:br>
            <a:endParaRPr kumimoji="0" lang="en-US" sz="4500" b="0" i="0" u="none" strike="noStrike" kern="1200" cap="none" spc="0" normalizeH="0" baseline="0" noProof="0" dirty="0">
              <a:ln>
                <a:noFill/>
              </a:ln>
              <a:solidFill>
                <a:srgbClr val="000000"/>
              </a:solidFill>
              <a:effectLst/>
              <a:uLnTx/>
              <a:uFillTx/>
              <a:latin typeface="Garamond" panose="02020404030301010803"/>
              <a:ea typeface="+mn-ea"/>
              <a:cs typeface="B Titr" panose="00000700000000000000" pitchFamily="2" charset="-78"/>
            </a:endParaRPr>
          </a:p>
        </p:txBody>
      </p:sp>
    </p:spTree>
    <p:extLst>
      <p:ext uri="{BB962C8B-B14F-4D97-AF65-F5344CB8AC3E}">
        <p14:creationId xmlns:p14="http://schemas.microsoft.com/office/powerpoint/2010/main" val="2441878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180799" y="342218"/>
            <a:ext cx="8754779" cy="2308324"/>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ذخیره سازی اطلاعات مدال آوران در پروندۀ متنی</a:t>
            </a:r>
          </a:p>
          <a:p>
            <a:pPr algn="just" rtl="1"/>
            <a:endParaRPr lang="fa-IR" sz="20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اطلاعات را انتخاب و آن ها را در حافظه </a:t>
            </a:r>
            <a:r>
              <a:rPr lang="en-US" sz="2000" dirty="0">
                <a:solidFill>
                  <a:srgbClr val="FF0000"/>
                </a:solidFill>
                <a:latin typeface="Amuzeh-New-Bold"/>
                <a:cs typeface="B Nazanin" panose="00000400000000000000" pitchFamily="2" charset="-78"/>
              </a:rPr>
              <a:t>Copy</a:t>
            </a:r>
            <a:r>
              <a:rPr lang="fa-IR" sz="2400" dirty="0">
                <a:latin typeface="Amuzeh-New-Bold"/>
                <a:cs typeface="B Nazanin" panose="00000400000000000000" pitchFamily="2" charset="-78"/>
              </a:rPr>
              <a:t> و در برنامه واژه پرداز </a:t>
            </a:r>
            <a:r>
              <a:rPr lang="en-US" sz="2400" dirty="0">
                <a:latin typeface="Amuzeh-New-Bold"/>
                <a:cs typeface="B Nazanin" panose="00000400000000000000" pitchFamily="2" charset="-78"/>
              </a:rPr>
              <a:t> </a:t>
            </a:r>
            <a:r>
              <a:rPr lang="en-US" sz="2000" dirty="0">
                <a:solidFill>
                  <a:srgbClr val="FF0000"/>
                </a:solidFill>
                <a:latin typeface="Amuzeh-New-Bold"/>
                <a:cs typeface="B Nazanin" panose="00000400000000000000" pitchFamily="2" charset="-78"/>
              </a:rPr>
              <a:t>Paste</a:t>
            </a:r>
            <a:r>
              <a:rPr lang="fa-IR" sz="2400" dirty="0">
                <a:latin typeface="Amuzeh-New-Bold"/>
                <a:cs typeface="B Nazanin" panose="00000400000000000000" pitchFamily="2" charset="-78"/>
              </a:rPr>
              <a:t>کنید. به این ترتیب، این جدول در واژه پرداز کپی می شود.در اين وب گاه، با استفاده از دکمه های حرکت به صفحه بعدی، تمام مدال آوران را در پرونده کپی کنید.</a:t>
            </a:r>
          </a:p>
          <a:p>
            <a:pPr algn="just" rtl="1"/>
            <a:endParaRPr lang="fa-IR" sz="2400" dirty="0">
              <a:latin typeface="Amuzeh-New-Bold"/>
              <a:cs typeface="B Nazanin" panose="00000400000000000000" pitchFamily="2" charset="-78"/>
            </a:endParaRPr>
          </a:p>
        </p:txBody>
      </p:sp>
      <p:sp>
        <p:nvSpPr>
          <p:cNvPr id="8" name="TextBox 7"/>
          <p:cNvSpPr txBox="1"/>
          <p:nvPr/>
        </p:nvSpPr>
        <p:spPr>
          <a:xfrm>
            <a:off x="3419302" y="3029796"/>
            <a:ext cx="2162836" cy="369332"/>
          </a:xfrm>
          <a:prstGeom prst="rect">
            <a:avLst/>
          </a:prstGeom>
          <a:noFill/>
        </p:spPr>
        <p:txBody>
          <a:bodyPr wrap="none" rtlCol="1">
            <a:spAutoFit/>
          </a:bodyPr>
          <a:lstStyle/>
          <a:p>
            <a:pPr algn="r" rtl="1"/>
            <a:r>
              <a:rPr lang="fa-IR" b="1" dirty="0">
                <a:solidFill>
                  <a:srgbClr val="00B0F0"/>
                </a:solidFill>
                <a:cs typeface="B Nazanin" panose="00000400000000000000" pitchFamily="2" charset="-78"/>
              </a:rPr>
              <a:t>ذخیره اطلاعات در </a:t>
            </a:r>
            <a:r>
              <a:rPr lang="en-US" b="1" dirty="0">
                <a:solidFill>
                  <a:srgbClr val="00B0F0"/>
                </a:solidFill>
                <a:cs typeface="B Nazanin" panose="00000400000000000000" pitchFamily="2" charset="-78"/>
              </a:rPr>
              <a:t>word</a:t>
            </a:r>
            <a:endParaRPr lang="fa-IR" b="1" dirty="0">
              <a:solidFill>
                <a:srgbClr val="00B0F0"/>
              </a:solidFill>
              <a:cs typeface="B Nazanin" panose="00000400000000000000" pitchFamily="2" charset="-78"/>
            </a:endParaRPr>
          </a:p>
        </p:txBody>
      </p:sp>
      <p:pic>
        <p:nvPicPr>
          <p:cNvPr id="10" name="Picture 9"/>
          <p:cNvPicPr>
            <a:picLocks noChangeAspect="1"/>
          </p:cNvPicPr>
          <p:nvPr/>
        </p:nvPicPr>
        <p:blipFill>
          <a:blip r:embed="rId5"/>
          <a:stretch>
            <a:fillRect/>
          </a:stretch>
        </p:blipFill>
        <p:spPr>
          <a:xfrm>
            <a:off x="251520" y="2065318"/>
            <a:ext cx="3170130" cy="2359920"/>
          </a:xfrm>
          <a:prstGeom prst="rect">
            <a:avLst/>
          </a:prstGeom>
        </p:spPr>
      </p:pic>
      <p:sp>
        <p:nvSpPr>
          <p:cNvPr id="11" name="Rectangle 10"/>
          <p:cNvSpPr/>
          <p:nvPr/>
        </p:nvSpPr>
        <p:spPr>
          <a:xfrm>
            <a:off x="1177736" y="4588826"/>
            <a:ext cx="7745779" cy="461665"/>
          </a:xfrm>
          <a:prstGeom prst="rect">
            <a:avLst/>
          </a:prstGeom>
        </p:spPr>
        <p:txBody>
          <a:bodyPr wrap="square">
            <a:spAutoFit/>
          </a:bodyPr>
          <a:lstStyle/>
          <a:p>
            <a:pPr lvl="0" algn="just" rtl="1"/>
            <a:r>
              <a:rPr lang="fa-IR" sz="2400" dirty="0">
                <a:latin typeface="Amuzeh-New-Bold"/>
                <a:cs typeface="B Nazanin" panose="00000400000000000000" pitchFamily="2" charset="-78"/>
              </a:rPr>
              <a:t>همان طور که ملاحظه می کنید، اطلاعات مدال آوران عبارت اند از:</a:t>
            </a:r>
          </a:p>
        </p:txBody>
      </p:sp>
      <p:pic>
        <p:nvPicPr>
          <p:cNvPr id="12" name="Picture 11"/>
          <p:cNvPicPr>
            <a:picLocks noChangeAspect="1"/>
          </p:cNvPicPr>
          <p:nvPr/>
        </p:nvPicPr>
        <p:blipFill>
          <a:blip r:embed="rId6"/>
          <a:stretch>
            <a:fillRect/>
          </a:stretch>
        </p:blipFill>
        <p:spPr>
          <a:xfrm>
            <a:off x="2606565" y="5077137"/>
            <a:ext cx="6336306" cy="1503234"/>
          </a:xfrm>
          <a:prstGeom prst="rect">
            <a:avLst/>
          </a:prstGeom>
        </p:spPr>
      </p:pic>
    </p:spTree>
    <p:custDataLst>
      <p:tags r:id="rId2"/>
    </p:custDataLst>
    <p:extLst>
      <p:ext uri="{BB962C8B-B14F-4D97-AF65-F5344CB8AC3E}">
        <p14:creationId xmlns:p14="http://schemas.microsoft.com/office/powerpoint/2010/main" val="3481250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10595" y="476672"/>
            <a:ext cx="8681885" cy="1446550"/>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کارکلاسی</a:t>
            </a:r>
          </a:p>
          <a:p>
            <a:pPr algn="just" rtl="1"/>
            <a:endParaRPr lang="fa-IR" sz="1600" dirty="0">
              <a:latin typeface="Amuzeh-New-Bold"/>
              <a:cs typeface="B Nazanin" panose="00000400000000000000" pitchFamily="2" charset="-78"/>
            </a:endParaRPr>
          </a:p>
          <a:p>
            <a:pPr algn="just" rtl="1"/>
            <a:r>
              <a:rPr lang="fa-IR" sz="2400" dirty="0">
                <a:solidFill>
                  <a:srgbClr val="00B050"/>
                </a:solidFill>
                <a:latin typeface="Amuzeh-New-Bold"/>
                <a:cs typeface="B Nazanin" panose="00000400000000000000" pitchFamily="2" charset="-78"/>
              </a:rPr>
              <a:t>دسته بندی اطلاعات</a:t>
            </a:r>
          </a:p>
          <a:p>
            <a:pPr algn="just" rtl="1"/>
            <a:r>
              <a:rPr lang="fa-IR" sz="2400" dirty="0">
                <a:latin typeface="Amuzeh-New-Bold"/>
                <a:cs typeface="B Nazanin" panose="00000400000000000000" pitchFamily="2" charset="-78"/>
              </a:rPr>
              <a:t>با هم اندیشی در گروه، اطلاعات هر یک از رشته های ورزشی را دسته بندی کنید.</a:t>
            </a:r>
          </a:p>
        </p:txBody>
      </p:sp>
      <p:sp>
        <p:nvSpPr>
          <p:cNvPr id="11" name="Rectangle 10"/>
          <p:cNvSpPr/>
          <p:nvPr/>
        </p:nvSpPr>
        <p:spPr>
          <a:xfrm>
            <a:off x="224130" y="2348880"/>
            <a:ext cx="8654814" cy="3847207"/>
          </a:xfrm>
          <a:prstGeom prst="rect">
            <a:avLst/>
          </a:prstGeom>
        </p:spPr>
        <p:txBody>
          <a:bodyPr wrap="square">
            <a:spAutoFit/>
          </a:bodyPr>
          <a:lstStyle/>
          <a:p>
            <a:pPr lvl="0" algn="just" rtl="1"/>
            <a:r>
              <a:rPr lang="fa-IR" sz="2400" b="1" dirty="0">
                <a:solidFill>
                  <a:srgbClr val="FF0000"/>
                </a:solidFill>
                <a:latin typeface="Amuzeh-New-Bold"/>
                <a:cs typeface="B Nazanin" panose="00000400000000000000" pitchFamily="2" charset="-78"/>
              </a:rPr>
              <a:t>گام سوم</a:t>
            </a:r>
          </a:p>
          <a:p>
            <a:pPr lvl="0" algn="just" rtl="1"/>
            <a:r>
              <a:rPr lang="fa-IR" sz="2400" dirty="0">
                <a:latin typeface="Amuzeh-New-Bold"/>
                <a:cs typeface="B Nazanin" panose="00000400000000000000" pitchFamily="2" charset="-78"/>
              </a:rPr>
              <a:t>پردازش و مستندسازی اطلاعات</a:t>
            </a:r>
          </a:p>
          <a:p>
            <a:pPr lvl="0" algn="just" rtl="1"/>
            <a:r>
              <a:rPr lang="fa-IR" sz="2400" dirty="0">
                <a:latin typeface="Amuzeh-New-Bold"/>
                <a:cs typeface="B Nazanin" panose="00000400000000000000" pitchFamily="2" charset="-78"/>
              </a:rPr>
              <a:t>مستندسازی</a:t>
            </a:r>
          </a:p>
          <a:p>
            <a:pPr lvl="0" algn="just" rtl="1"/>
            <a:r>
              <a:rPr lang="fa-IR" sz="2400" dirty="0">
                <a:latin typeface="Amuzeh-New-Bold"/>
                <a:cs typeface="B Nazanin" panose="00000400000000000000" pitchFamily="2" charset="-78"/>
              </a:rPr>
              <a:t>ثبت توضیحات، بیان و ارائه نتایج مشاهده شده در هر تحقيق و در هر کار مستندسازی نامیده می شود. مستندسازی باید در تمام مراحل فرایند انجام کار ادامه یابد.</a:t>
            </a:r>
          </a:p>
          <a:p>
            <a:pPr lvl="0" algn="just" rtl="1"/>
            <a:r>
              <a:rPr lang="fa-IR" sz="2400" dirty="0">
                <a:latin typeface="Amuzeh-New-Bold"/>
                <a:cs typeface="B Nazanin" panose="00000400000000000000" pitchFamily="2" charset="-78"/>
              </a:rPr>
              <a:t>گزارش کتبی تحقيق شما شاملِ صفحه روی جلد، صفحه عنوان و صفحات داخلی است.</a:t>
            </a:r>
          </a:p>
          <a:p>
            <a:pPr lvl="0" algn="just" rtl="1"/>
            <a:r>
              <a:rPr lang="fa-IR" sz="2400" dirty="0">
                <a:latin typeface="Amuzeh-New-Bold"/>
                <a:cs typeface="B Nazanin" panose="00000400000000000000" pitchFamily="2" charset="-78"/>
              </a:rPr>
              <a:t>برای مستندسازی الکترونیکی می توانید از برنامه واژه پرداز استفاده کنید.</a:t>
            </a:r>
          </a:p>
          <a:p>
            <a:pPr lvl="0" algn="just" rtl="1"/>
            <a:r>
              <a:rPr lang="fa-IR" sz="2400" dirty="0">
                <a:latin typeface="Amuzeh-New-Bold"/>
                <a:cs typeface="B Nazanin" panose="00000400000000000000" pitchFamily="2" charset="-78"/>
              </a:rPr>
              <a:t>برای این کار، فیلم را مشاهده کنید و مراحل آن را انجام دهید.</a:t>
            </a:r>
          </a:p>
          <a:p>
            <a:pPr lvl="0" algn="just" rtl="1"/>
            <a:endParaRPr lang="fa-IR" sz="2400" dirty="0">
              <a:latin typeface="Amuzeh-New-Bold"/>
              <a:cs typeface="B Nazanin" panose="00000400000000000000" pitchFamily="2" charset="-78"/>
            </a:endParaRPr>
          </a:p>
          <a:p>
            <a:pPr lvl="0" algn="just" rtl="1"/>
            <a:r>
              <a:rPr lang="fa-IR" sz="2800" b="1" dirty="0">
                <a:latin typeface="Amuzeh-New-Bold"/>
                <a:cs typeface="B Nazanin" panose="00000400000000000000" pitchFamily="2" charset="-78"/>
                <a:hlinkClick r:id="rId5"/>
              </a:rPr>
              <a:t>دانلود بسته آموزش </a:t>
            </a:r>
            <a:r>
              <a:rPr lang="en-US" sz="2800" b="1" dirty="0">
                <a:latin typeface="Amuzeh-New-Bold"/>
                <a:cs typeface="B Nazanin" panose="00000400000000000000" pitchFamily="2" charset="-78"/>
                <a:hlinkClick r:id="rId5"/>
              </a:rPr>
              <a:t>word</a:t>
            </a:r>
            <a:endParaRPr lang="fa-IR" sz="2800" b="1" dirty="0">
              <a:latin typeface="Amuzeh-New-Bold"/>
              <a:cs typeface="B Nazanin" panose="00000400000000000000" pitchFamily="2" charset="-78"/>
            </a:endParaRPr>
          </a:p>
        </p:txBody>
      </p:sp>
    </p:spTree>
    <p:custDataLst>
      <p:tags r:id="rId2"/>
    </p:custDataLst>
    <p:extLst>
      <p:ext uri="{BB962C8B-B14F-4D97-AF65-F5344CB8AC3E}">
        <p14:creationId xmlns:p14="http://schemas.microsoft.com/office/powerpoint/2010/main" val="9442978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0" y="332658"/>
            <a:ext cx="8640960" cy="6247864"/>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نکات ایمنی</a:t>
            </a:r>
          </a:p>
          <a:p>
            <a:pPr algn="just" rtl="1"/>
            <a:endParaRPr lang="fa-IR" sz="20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هنگام توليد يا تغيير مستندات ممکن است به هر دليلی رايانه خاموش شود. برای جلوگيری از آسيب های احتمالی يا از دست دادن اسناد الکترونيکی خود لازم است پس از اعمال هر تغييری آن را ذخيره کنيد. برای ذخيره کردن اطلاعات می توانيد از کليدهای </a:t>
            </a:r>
            <a:r>
              <a:rPr lang="en-US" sz="2000" dirty="0" err="1">
                <a:solidFill>
                  <a:srgbClr val="FF0000"/>
                </a:solidFill>
                <a:latin typeface="Amuzeh-New-Bold"/>
                <a:cs typeface="B Nazanin" panose="00000400000000000000" pitchFamily="2" charset="-78"/>
              </a:rPr>
              <a:t>Ctrl+S</a:t>
            </a:r>
            <a:r>
              <a:rPr lang="en-US" sz="2400" dirty="0">
                <a:latin typeface="Amuzeh-New-Bold"/>
                <a:cs typeface="B Nazanin" panose="00000400000000000000" pitchFamily="2" charset="-78"/>
              </a:rPr>
              <a:t> </a:t>
            </a:r>
            <a:r>
              <a:rPr lang="fa-IR" sz="2400" dirty="0">
                <a:latin typeface="Amuzeh-New-Bold"/>
                <a:cs typeface="B Nazanin" panose="00000400000000000000" pitchFamily="2" charset="-78"/>
              </a:rPr>
              <a:t> استفاده کنيد. </a:t>
            </a:r>
          </a:p>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کارکلاسی</a:t>
            </a:r>
          </a:p>
          <a:p>
            <a:pPr algn="just" rtl="1"/>
            <a:endParaRPr lang="fa-IR" sz="20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گزارشی را که پس از مشاهده فیلم، ایجاد کردید به نام مدال آوران ورزش ایران  ذخیره کنید. </a:t>
            </a:r>
          </a:p>
          <a:p>
            <a:pPr algn="just" rtl="1"/>
            <a:endParaRPr lang="fa-IR" sz="24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گام چهارم</a:t>
            </a:r>
          </a:p>
          <a:p>
            <a:pPr algn="just" rtl="1"/>
            <a:endParaRPr lang="fa-IR" sz="20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ارائه و اشتراک گذاری اطلاعات</a:t>
            </a:r>
          </a:p>
          <a:p>
            <a:pPr algn="just" rtl="1"/>
            <a:r>
              <a:rPr lang="fa-IR" sz="2400" dirty="0">
                <a:latin typeface="Amuzeh-New-Bold"/>
                <a:cs typeface="B Nazanin" panose="00000400000000000000" pitchFamily="2" charset="-78"/>
              </a:rPr>
              <a:t>برای ارائه نمایشی مستندات می توانید از نرم افزاری مانند پاورپوینت </a:t>
            </a:r>
            <a:r>
              <a:rPr lang="en-US" sz="2000" dirty="0">
                <a:solidFill>
                  <a:srgbClr val="FF0000"/>
                </a:solidFill>
                <a:latin typeface="Amuzeh-New-Bold"/>
                <a:cs typeface="B Nazanin" panose="00000400000000000000" pitchFamily="2" charset="-78"/>
              </a:rPr>
              <a:t>power point</a:t>
            </a:r>
            <a:r>
              <a:rPr lang="fa-IR" sz="2000" dirty="0">
                <a:solidFill>
                  <a:srgbClr val="FF0000"/>
                </a:solidFill>
                <a:latin typeface="Amuzeh-New-Bold"/>
                <a:cs typeface="B Nazanin" panose="00000400000000000000" pitchFamily="2" charset="-78"/>
              </a:rPr>
              <a:t> </a:t>
            </a:r>
            <a:r>
              <a:rPr lang="fa-IR" sz="2400" dirty="0">
                <a:latin typeface="Amuzeh-New-Bold"/>
                <a:cs typeface="B Nazanin" panose="00000400000000000000" pitchFamily="2" charset="-78"/>
              </a:rPr>
              <a:t>که در پودمان های بعدی خواهیدآموخت،استفاده کنید.</a:t>
            </a:r>
          </a:p>
        </p:txBody>
      </p:sp>
    </p:spTree>
    <p:custDataLst>
      <p:tags r:id="rId2"/>
    </p:custDataLst>
    <p:extLst>
      <p:ext uri="{BB962C8B-B14F-4D97-AF65-F5344CB8AC3E}">
        <p14:creationId xmlns:p14="http://schemas.microsoft.com/office/powerpoint/2010/main" val="39659057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0" y="260648"/>
            <a:ext cx="8640960" cy="6124754"/>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کار غیرکلاسی</a:t>
            </a:r>
          </a:p>
          <a:p>
            <a:pPr algn="just" rtl="1"/>
            <a:endParaRPr lang="fa-IR" sz="2000" dirty="0">
              <a:latin typeface="Amuzeh-New-Bold"/>
              <a:cs typeface="B Nazanin" panose="00000400000000000000" pitchFamily="2" charset="-78"/>
            </a:endParaRPr>
          </a:p>
          <a:p>
            <a:pPr algn="just" rtl="1"/>
            <a:r>
              <a:rPr lang="fa-IR" sz="2400" dirty="0">
                <a:solidFill>
                  <a:srgbClr val="FF0000"/>
                </a:solidFill>
                <a:latin typeface="Amuzeh-New-Bold"/>
                <a:cs typeface="B Nazanin" panose="00000400000000000000" pitchFamily="2" charset="-78"/>
              </a:rPr>
              <a:t>1- </a:t>
            </a:r>
            <a:r>
              <a:rPr lang="fa-IR" sz="2400" dirty="0">
                <a:latin typeface="Amuzeh-New-Bold"/>
                <a:cs typeface="B Nazanin" panose="00000400000000000000" pitchFamily="2" charset="-78"/>
              </a:rPr>
              <a:t>رشته ورزشی دلخواهتان را انتخاب و معرفی کنید. سپس بررسی کنید ورزشکاران محبوب رشته ورزشی شما چه کسانی هستند هر کدام از هم کلاسی هایی که به یک رشته ورزشی علاقه دارند، می توانند با هم یک گروه تشکیل دهند و کار را با همکاری یکدیگر انجام دهند</a:t>
            </a:r>
          </a:p>
          <a:p>
            <a:pPr algn="just" rtl="1"/>
            <a:endParaRPr lang="fa-IR" sz="2000" dirty="0">
              <a:latin typeface="Amuzeh-New-Bold"/>
              <a:cs typeface="B Nazanin" panose="00000400000000000000" pitchFamily="2" charset="-78"/>
            </a:endParaRPr>
          </a:p>
          <a:p>
            <a:pPr algn="just" rtl="1"/>
            <a:r>
              <a:rPr lang="fa-IR" sz="2400" dirty="0">
                <a:solidFill>
                  <a:srgbClr val="FF0000"/>
                </a:solidFill>
                <a:latin typeface="Amuzeh-New-Bold"/>
                <a:cs typeface="B Nazanin" panose="00000400000000000000" pitchFamily="2" charset="-78"/>
              </a:rPr>
              <a:t>2- </a:t>
            </a:r>
            <a:r>
              <a:rPr lang="fa-IR" sz="2400" dirty="0">
                <a:latin typeface="Amuzeh-New-Bold"/>
                <a:cs typeface="B Nazanin" panose="00000400000000000000" pitchFamily="2" charset="-78"/>
              </a:rPr>
              <a:t>با استفاده از امکانات برنامه واژه پرداز، اطلاعات مربوط به موضوع هویت و شخصیت  را که در درس تفکر و سبک زندگی جمع آوری کرد  اید، مستند کنید.</a:t>
            </a:r>
          </a:p>
          <a:p>
            <a:pPr algn="just" rtl="1"/>
            <a:endParaRPr lang="fa-IR" sz="2000" dirty="0">
              <a:latin typeface="Amuzeh-New-Bold"/>
              <a:cs typeface="B Nazanin" panose="00000400000000000000" pitchFamily="2" charset="-78"/>
            </a:endParaRPr>
          </a:p>
          <a:p>
            <a:pPr algn="just" rtl="1"/>
            <a:r>
              <a:rPr lang="fa-IR" sz="2400" dirty="0">
                <a:solidFill>
                  <a:srgbClr val="FF0000"/>
                </a:solidFill>
                <a:latin typeface="Amuzeh-New-Bold"/>
                <a:cs typeface="B Nazanin" panose="00000400000000000000" pitchFamily="2" charset="-78"/>
              </a:rPr>
              <a:t>3- </a:t>
            </a:r>
            <a:r>
              <a:rPr lang="fa-IR" sz="2400" dirty="0">
                <a:latin typeface="Amuzeh-New-Bold"/>
                <a:cs typeface="B Nazanin" panose="00000400000000000000" pitchFamily="2" charset="-78"/>
              </a:rPr>
              <a:t>گزارشی از اختراعی که در پودمان نوآوری و فناوری داشته ايد بنويسيد و در آن از امکاناتی که در واژه پرداز ياد گرفته ايد، استفاده کنيد.</a:t>
            </a:r>
          </a:p>
          <a:p>
            <a:pPr algn="just" rtl="1"/>
            <a:endParaRPr lang="fa-IR" sz="2000" dirty="0">
              <a:latin typeface="Amuzeh-New-Bold"/>
              <a:cs typeface="B Nazanin" panose="00000400000000000000" pitchFamily="2" charset="-78"/>
            </a:endParaRPr>
          </a:p>
          <a:p>
            <a:pPr algn="just" rtl="1"/>
            <a:r>
              <a:rPr lang="fa-IR" sz="2400" dirty="0">
                <a:solidFill>
                  <a:srgbClr val="FF0000"/>
                </a:solidFill>
                <a:latin typeface="Amuzeh-New-Bold"/>
                <a:cs typeface="B Nazanin" panose="00000400000000000000" pitchFamily="2" charset="-78"/>
              </a:rPr>
              <a:t>4-</a:t>
            </a:r>
            <a:r>
              <a:rPr lang="fa-IR" sz="2400" dirty="0">
                <a:latin typeface="Amuzeh-New-Bold"/>
                <a:cs typeface="B Nazanin" panose="00000400000000000000" pitchFamily="2" charset="-78"/>
              </a:rPr>
              <a:t> با استفاده از منابع معتبر مانند وب گاه های </a:t>
            </a:r>
          </a:p>
          <a:p>
            <a:pPr algn="just" rtl="1"/>
            <a:r>
              <a:rPr lang="fa-IR" sz="2400" dirty="0">
                <a:latin typeface="Amuzeh-New-Bold"/>
                <a:cs typeface="B Nazanin" panose="00000400000000000000" pitchFamily="2" charset="-78"/>
              </a:rPr>
              <a:t>ستاد ملی مبارزه با دوپينگ</a:t>
            </a:r>
            <a:r>
              <a:rPr lang="en-US" sz="2000" dirty="0">
                <a:latin typeface="Amuzeh-New-Bold"/>
                <a:cs typeface="B Nazanin" panose="00000400000000000000" pitchFamily="2" charset="-78"/>
                <a:hlinkClick r:id="rId5"/>
              </a:rPr>
              <a:t>www.iranado.ir</a:t>
            </a:r>
            <a:r>
              <a:rPr lang="en-US" sz="2400" dirty="0">
                <a:latin typeface="Amuzeh-New-Bold"/>
                <a:cs typeface="B Nazanin" panose="00000400000000000000" pitchFamily="2" charset="-78"/>
              </a:rPr>
              <a:t> </a:t>
            </a:r>
            <a:r>
              <a:rPr lang="fa-IR" sz="2400" dirty="0">
                <a:latin typeface="Amuzeh-New-Bold"/>
                <a:cs typeface="B Nazanin" panose="00000400000000000000" pitchFamily="2" charset="-78"/>
              </a:rPr>
              <a:t> </a:t>
            </a:r>
          </a:p>
          <a:p>
            <a:pPr algn="just" rtl="1"/>
            <a:r>
              <a:rPr lang="fa-IR" sz="2400" dirty="0">
                <a:latin typeface="Amuzeh-New-Bold"/>
                <a:cs typeface="B Nazanin" panose="00000400000000000000" pitchFamily="2" charset="-78"/>
              </a:rPr>
              <a:t>و فدراسيون پزشکی ورزشی جمهوری اسلامی ايران </a:t>
            </a:r>
            <a:r>
              <a:rPr lang="en-US" sz="2000" dirty="0">
                <a:latin typeface="Amuzeh-New-Bold"/>
                <a:cs typeface="B Nazanin" panose="00000400000000000000" pitchFamily="2" charset="-78"/>
                <a:hlinkClick r:id="rId6"/>
              </a:rPr>
              <a:t>www.ifsm.ir</a:t>
            </a:r>
            <a:r>
              <a:rPr lang="fa-IR" sz="2400" dirty="0">
                <a:latin typeface="Amuzeh-New-Bold"/>
                <a:cs typeface="B Nazanin" panose="00000400000000000000" pitchFamily="2" charset="-78"/>
              </a:rPr>
              <a:t> </a:t>
            </a:r>
          </a:p>
          <a:p>
            <a:pPr algn="just" rtl="1"/>
            <a:r>
              <a:rPr lang="fa-IR" sz="2400" dirty="0">
                <a:latin typeface="Amuzeh-New-Bold"/>
                <a:cs typeface="B Nazanin" panose="00000400000000000000" pitchFamily="2" charset="-78"/>
              </a:rPr>
              <a:t>درباره دوپينگ و ضررهای آن گزارشی تهيه کنيد. </a:t>
            </a:r>
          </a:p>
        </p:txBody>
      </p:sp>
    </p:spTree>
    <p:custDataLst>
      <p:tags r:id="rId2"/>
    </p:custDataLst>
    <p:extLst>
      <p:ext uri="{BB962C8B-B14F-4D97-AF65-F5344CB8AC3E}">
        <p14:creationId xmlns:p14="http://schemas.microsoft.com/office/powerpoint/2010/main" val="1972006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395536" y="1340768"/>
            <a:ext cx="8534400" cy="4154984"/>
          </a:xfrm>
          <a:prstGeom prst="rect">
            <a:avLst/>
          </a:prstGeom>
        </p:spPr>
        <p:txBody>
          <a:bodyPr wrap="square">
            <a:spAutoFit/>
          </a:bodyPr>
          <a:lstStyle/>
          <a:p>
            <a:pPr algn="r" rtl="1"/>
            <a:r>
              <a:rPr lang="fa-IR" sz="2400" b="1" dirty="0">
                <a:solidFill>
                  <a:srgbClr val="FF0000"/>
                </a:solidFill>
                <a:latin typeface="Amuzeh-New-Bold"/>
                <a:cs typeface="B Nazanin" panose="00000400000000000000" pitchFamily="2" charset="-78"/>
              </a:rPr>
              <a:t>برخی از شایستگی هایی که در این پودمان به دست می آورید:</a:t>
            </a:r>
          </a:p>
          <a:p>
            <a:pPr algn="r" rtl="1"/>
            <a:endParaRPr lang="fa-IR" sz="2400" b="1" dirty="0">
              <a:latin typeface="Amuzeh-New-Bold"/>
              <a:cs typeface="B Nazanin" panose="00000400000000000000" pitchFamily="2" charset="-78"/>
            </a:endParaRPr>
          </a:p>
          <a:p>
            <a:pPr algn="r" rtl="1"/>
            <a:r>
              <a:rPr lang="fa-IR" sz="2400" dirty="0">
                <a:latin typeface="AmuzehNewNormalPS"/>
                <a:cs typeface="B Nazanin" panose="00000400000000000000" pitchFamily="2" charset="-78"/>
              </a:rPr>
              <a:t>به کارگیری مهارت هایی مانند اجرای کارهای گروهی،تفکر انتقادی، پرسش گری و ..؛</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آشنایی با مستندسازی و مزایای آن؛</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استفاده از نرم افزار واژه پرداز برای تهیه گزارش؛</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توانایی درج متن، جدول و تصویر در پرونده متنی؛</a:t>
            </a:r>
          </a:p>
          <a:p>
            <a:pPr algn="r" rtl="1"/>
            <a:endParaRPr lang="fa-IR" sz="2400" dirty="0">
              <a:latin typeface="AmuzehNewNormalPS"/>
              <a:cs typeface="B Nazanin" panose="00000400000000000000" pitchFamily="2" charset="-78"/>
            </a:endParaRPr>
          </a:p>
          <a:p>
            <a:pPr algn="r" rtl="1"/>
            <a:r>
              <a:rPr lang="fa-IR" sz="2400" dirty="0">
                <a:latin typeface="AmuzehNewNormalPS"/>
                <a:cs typeface="B Nazanin" panose="00000400000000000000" pitchFamily="2" charset="-78"/>
              </a:rPr>
              <a:t>توانایی انجام تنظیمات متن، جدول و تصویر در پرونده متنی.</a:t>
            </a:r>
            <a:endParaRPr lang="fa-IR" sz="2400" dirty="0">
              <a:cs typeface="B Nazanin" panose="00000400000000000000" pitchFamily="2" charset="-7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7326" y="404664"/>
            <a:ext cx="6712610" cy="720080"/>
          </a:xfrm>
          <a:prstGeom prst="rect">
            <a:avLst/>
          </a:prstGeom>
        </p:spPr>
      </p:pic>
    </p:spTree>
    <p:custDataLst>
      <p:tags r:id="rId2"/>
    </p:custDataLst>
    <p:extLst>
      <p:ext uri="{BB962C8B-B14F-4D97-AF65-F5344CB8AC3E}">
        <p14:creationId xmlns:p14="http://schemas.microsoft.com/office/powerpoint/2010/main" val="2826935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0" y="764704"/>
            <a:ext cx="8678416" cy="3970318"/>
          </a:xfrm>
          <a:prstGeom prst="rect">
            <a:avLst/>
          </a:prstGeom>
        </p:spPr>
        <p:txBody>
          <a:bodyPr wrap="square">
            <a:spAutoFit/>
          </a:bodyPr>
          <a:lstStyle/>
          <a:p>
            <a:pPr algn="just" rtl="1"/>
            <a:r>
              <a:rPr lang="fa-IR" sz="2800" dirty="0">
                <a:latin typeface="Amuzeh-New-Bold"/>
                <a:cs typeface="B Nazanin" panose="00000400000000000000" pitchFamily="2" charset="-78"/>
              </a:rPr>
              <a:t>مستندسازی شامل ثبت و ضبط چگونگی اجرای گام به گام یک پروژه، پژوهش و فرایند یک کار است. در گذشته مستندسازی بیشتر شامل نوشتن بود. امروزه مستندسازی و تولید محتوای الکترونیکی با هم به کار برده می شوند، زیرا مستندات را می توان به شکل نسخه های الکترونیکی تهیه کرد. در این صورت انتقال آن ها به دیگران، با توجه به امکانات ارتباطی فناوری اطلاعات، سریع تر خواهد بود و ایجاد تغییرات مورد نیاز در آن ها نیز ساده تر و سريع تر می شود. </a:t>
            </a:r>
          </a:p>
          <a:p>
            <a:pPr algn="just" rtl="1"/>
            <a:endParaRPr lang="fa-IR" sz="2800" dirty="0">
              <a:latin typeface="Amuzeh-New-Bold"/>
              <a:cs typeface="B Nazanin" panose="00000400000000000000" pitchFamily="2" charset="-78"/>
            </a:endParaRPr>
          </a:p>
          <a:p>
            <a:pPr algn="just" rtl="1"/>
            <a:r>
              <a:rPr lang="fa-IR" sz="2800" dirty="0">
                <a:latin typeface="Amuzeh-New-Bold"/>
                <a:cs typeface="B Nazanin" panose="00000400000000000000" pitchFamily="2" charset="-78"/>
              </a:rPr>
              <a:t>با استفاده از ابزارهای فناوری اطلاعات و ارتباطات، مستندسازی متن، تصویر، فیلم و ... به راحتی امکان پذیر است.</a:t>
            </a:r>
            <a:endParaRPr lang="fa-IR" sz="2800" dirty="0">
              <a:solidFill>
                <a:srgbClr val="FFC000"/>
              </a:solidFill>
              <a:cs typeface="B Nazanin" panose="00000400000000000000" pitchFamily="2" charset="-78"/>
            </a:endParaRPr>
          </a:p>
        </p:txBody>
      </p:sp>
    </p:spTree>
    <p:custDataLst>
      <p:tags r:id="rId2"/>
    </p:custDataLst>
    <p:extLst>
      <p:ext uri="{BB962C8B-B14F-4D97-AF65-F5344CB8AC3E}">
        <p14:creationId xmlns:p14="http://schemas.microsoft.com/office/powerpoint/2010/main" val="3662748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395536" y="404664"/>
            <a:ext cx="8534400" cy="1938992"/>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برخی از مزایای مستندسازی عبارت اند از:</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1 - آسان کردن ارائه گزارش چگونگی اجرای پروژه، کار و ...</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2 - آسان کردن توسعه پروژه، کار و ...</a:t>
            </a:r>
            <a:endParaRPr lang="fa-IR" sz="2400" dirty="0">
              <a:solidFill>
                <a:srgbClr val="FFC000"/>
              </a:solidFill>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251520" y="1869046"/>
            <a:ext cx="3456384" cy="4556266"/>
          </a:xfrm>
          <a:prstGeom prst="rect">
            <a:avLst/>
          </a:prstGeom>
        </p:spPr>
      </p:pic>
    </p:spTree>
    <p:custDataLst>
      <p:tags r:id="rId2"/>
    </p:custDataLst>
    <p:extLst>
      <p:ext uri="{BB962C8B-B14F-4D97-AF65-F5344CB8AC3E}">
        <p14:creationId xmlns:p14="http://schemas.microsoft.com/office/powerpoint/2010/main" val="10254761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0" y="1124744"/>
            <a:ext cx="8676626" cy="1200329"/>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درباره مزایای ديگر مستندسازی گفت و گو کنید.</a:t>
            </a:r>
            <a:endParaRPr lang="fa-IR" sz="2800" dirty="0">
              <a:latin typeface="Amuzeh-New-Bold"/>
              <a:cs typeface="B Nazanin" panose="00000400000000000000" pitchFamily="2" charset="-78"/>
            </a:endParaRPr>
          </a:p>
          <a:p>
            <a:pPr algn="just" rtl="1"/>
            <a:endParaRPr lang="fa-IR" b="1" dirty="0">
              <a:latin typeface="Amuzeh-New-Bold"/>
              <a:cs typeface="B Nazanin" panose="00000400000000000000" pitchFamily="2" charset="-78"/>
            </a:endParaRPr>
          </a:p>
          <a:p>
            <a:pPr algn="just" rtl="1"/>
            <a:r>
              <a:rPr lang="fa-IR" sz="2800" b="1" dirty="0">
                <a:solidFill>
                  <a:srgbClr val="C00000"/>
                </a:solidFill>
                <a:latin typeface="Amuzeh-New-Bold"/>
                <a:cs typeface="B Nazanin" panose="00000400000000000000" pitchFamily="2" charset="-78"/>
              </a:rPr>
              <a:t>جواب</a:t>
            </a:r>
          </a:p>
        </p:txBody>
      </p:sp>
      <p:pic>
        <p:nvPicPr>
          <p:cNvPr id="3" name="Picture 2"/>
          <p:cNvPicPr>
            <a:picLocks noChangeAspect="1"/>
          </p:cNvPicPr>
          <p:nvPr/>
        </p:nvPicPr>
        <p:blipFill>
          <a:blip r:embed="rId5"/>
          <a:stretch>
            <a:fillRect/>
          </a:stretch>
        </p:blipFill>
        <p:spPr>
          <a:xfrm>
            <a:off x="7341720" y="348420"/>
            <a:ext cx="1586426" cy="720080"/>
          </a:xfrm>
          <a:prstGeom prst="rect">
            <a:avLst/>
          </a:prstGeom>
        </p:spPr>
      </p:pic>
      <p:sp>
        <p:nvSpPr>
          <p:cNvPr id="2" name="Rectangle 1"/>
          <p:cNvSpPr/>
          <p:nvPr/>
        </p:nvSpPr>
        <p:spPr>
          <a:xfrm>
            <a:off x="251519" y="2490571"/>
            <a:ext cx="8661967" cy="3416320"/>
          </a:xfrm>
          <a:prstGeom prst="rect">
            <a:avLst/>
          </a:prstGeom>
        </p:spPr>
        <p:txBody>
          <a:bodyPr wrap="square">
            <a:spAutoFit/>
          </a:bodyPr>
          <a:lstStyle/>
          <a:p>
            <a:pPr algn="just" rtl="1"/>
            <a:r>
              <a:rPr lang="fa-IR" sz="2400" dirty="0">
                <a:cs typeface="B Nazanin" panose="00000400000000000000" pitchFamily="2" charset="-78"/>
              </a:rPr>
              <a:t>آسان کردن ارائه گزارش</a:t>
            </a:r>
          </a:p>
          <a:p>
            <a:pPr algn="just" rtl="1"/>
            <a:r>
              <a:rPr lang="fa-IR" sz="2400" dirty="0">
                <a:cs typeface="B Nazanin" panose="00000400000000000000" pitchFamily="2" charset="-78"/>
              </a:rPr>
              <a:t>آسان کردن توسعه ی پروژه</a:t>
            </a:r>
          </a:p>
          <a:p>
            <a:pPr algn="just" rtl="1"/>
            <a:r>
              <a:rPr lang="fa-IR" sz="2400" dirty="0">
                <a:cs typeface="B Nazanin" panose="00000400000000000000" pitchFamily="2" charset="-78"/>
              </a:rPr>
              <a:t>ایجاد کردن یک سند کاری برای مراجعات بعدی خود و دیگران</a:t>
            </a:r>
          </a:p>
          <a:p>
            <a:pPr algn="just" rtl="1"/>
            <a:r>
              <a:rPr lang="fa-IR" sz="2400" dirty="0">
                <a:cs typeface="B Nazanin" panose="00000400000000000000" pitchFamily="2" charset="-78"/>
              </a:rPr>
              <a:t>ساختن و ایجاد اسناد مستندسازی به صورت های متنی - کتبی - رسانه ای - فیلم - و......</a:t>
            </a:r>
          </a:p>
          <a:p>
            <a:pPr algn="just" rtl="1"/>
            <a:r>
              <a:rPr lang="fa-IR" sz="2400" dirty="0">
                <a:cs typeface="B Nazanin" panose="00000400000000000000" pitchFamily="2" charset="-78"/>
              </a:rPr>
              <a:t>سهولت در انتقال به دیگران</a:t>
            </a:r>
          </a:p>
          <a:p>
            <a:pPr algn="just" rtl="1"/>
            <a:r>
              <a:rPr lang="fa-IR" sz="2400" dirty="0">
                <a:cs typeface="B Nazanin" panose="00000400000000000000" pitchFamily="2" charset="-78"/>
              </a:rPr>
              <a:t>سهولت در تغییر  و ویرایش مستندات در صورت بروز عیب و ایراد</a:t>
            </a:r>
          </a:p>
          <a:p>
            <a:pPr algn="just" rtl="1"/>
            <a:r>
              <a:rPr lang="fa-IR" sz="2400" dirty="0">
                <a:cs typeface="B Nazanin" panose="00000400000000000000" pitchFamily="2" charset="-78"/>
              </a:rPr>
              <a:t>آسانی قرار دادن آنها در اختیار دیگران و سهولت اشتراک گذاری</a:t>
            </a:r>
          </a:p>
          <a:p>
            <a:pPr algn="just" rtl="1"/>
            <a:r>
              <a:rPr lang="fa-IR" sz="2400" dirty="0">
                <a:cs typeface="B Nazanin" panose="00000400000000000000" pitchFamily="2" charset="-78"/>
              </a:rPr>
              <a:t>نظم و ترتیب در روال کار</a:t>
            </a:r>
          </a:p>
          <a:p>
            <a:pPr algn="just" rtl="1"/>
            <a:endParaRPr lang="fa-IR" sz="2400" dirty="0">
              <a:cs typeface="B Nazanin" panose="00000400000000000000" pitchFamily="2" charset="-78"/>
            </a:endParaRPr>
          </a:p>
        </p:txBody>
      </p:sp>
    </p:spTree>
    <p:custDataLst>
      <p:tags r:id="rId2"/>
    </p:custDataLst>
    <p:extLst>
      <p:ext uri="{BB962C8B-B14F-4D97-AF65-F5344CB8AC3E}">
        <p14:creationId xmlns:p14="http://schemas.microsoft.com/office/powerpoint/2010/main" val="16778868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0" y="692696"/>
            <a:ext cx="8617571" cy="2308324"/>
          </a:xfrm>
          <a:prstGeom prst="rect">
            <a:avLst/>
          </a:prstGeom>
        </p:spPr>
        <p:txBody>
          <a:bodyPr wrap="square">
            <a:spAutoFit/>
          </a:bodyPr>
          <a:lstStyle/>
          <a:p>
            <a:pPr algn="just" rtl="1"/>
            <a:endParaRPr lang="fa-IR" sz="3200" dirty="0">
              <a:latin typeface="Amuzeh-New-Bold"/>
              <a:cs typeface="B Nazanin" panose="00000400000000000000" pitchFamily="2" charset="-78"/>
            </a:endParaRPr>
          </a:p>
          <a:p>
            <a:pPr algn="just" rtl="1"/>
            <a:r>
              <a:rPr lang="fa-IR" sz="2800" dirty="0">
                <a:latin typeface="Amuzeh-New-Bold"/>
                <a:cs typeface="B Nazanin" panose="00000400000000000000" pitchFamily="2" charset="-78"/>
              </a:rPr>
              <a:t>برای ایجاد نسخه های الکترونیکی متنی می توان از نرم افزارهای مختلف مانند واژه پرداز </a:t>
            </a:r>
            <a:r>
              <a:rPr lang="en-US" sz="2400" dirty="0">
                <a:solidFill>
                  <a:srgbClr val="FF0000"/>
                </a:solidFill>
                <a:latin typeface="Amuzeh-New-Bold"/>
                <a:cs typeface="B Nazanin" panose="00000400000000000000" pitchFamily="2" charset="-78"/>
              </a:rPr>
              <a:t>Word</a:t>
            </a:r>
            <a:r>
              <a:rPr lang="fa-IR" sz="2800" dirty="0">
                <a:latin typeface="Amuzeh-New-Bold"/>
                <a:cs typeface="B Nazanin" panose="00000400000000000000" pitchFamily="2" charset="-78"/>
              </a:rPr>
              <a:t> استفاده کرد. شما نیز می توانید گزارش هایی را که برای دروس خود تهیه می کنید به صورت الکترونیکی درآوريد و آن ها را مستند کنید. </a:t>
            </a:r>
            <a:endParaRPr lang="fa-IR" sz="2800" dirty="0">
              <a:cs typeface="B Nazanin" panose="00000400000000000000" pitchFamily="2" charset="-78"/>
            </a:endParaRPr>
          </a:p>
        </p:txBody>
      </p:sp>
    </p:spTree>
    <p:custDataLst>
      <p:tags r:id="rId2"/>
    </p:custDataLst>
    <p:extLst>
      <p:ext uri="{BB962C8B-B14F-4D97-AF65-F5344CB8AC3E}">
        <p14:creationId xmlns:p14="http://schemas.microsoft.com/office/powerpoint/2010/main" val="4286135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240915" y="3140968"/>
            <a:ext cx="3960440" cy="3319362"/>
          </a:xfrm>
          <a:prstGeom prst="rect">
            <a:avLst/>
          </a:prstGeom>
        </p:spPr>
      </p:pic>
      <p:sp>
        <p:nvSpPr>
          <p:cNvPr id="6" name="Rectangle 5"/>
          <p:cNvSpPr/>
          <p:nvPr/>
        </p:nvSpPr>
        <p:spPr>
          <a:xfrm>
            <a:off x="251520" y="548679"/>
            <a:ext cx="8712965" cy="4401205"/>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مستندسازی و تهیۀ گزارش</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در این درس گزارشی از مدال آوران ورزش ایران تهیه و آن را به صورت الکترونیکی مستند می کنید. ولی شما می توانید با استفاده از امکاناتی که یاد می گیرید، گزارشی را از کارهايی که تاکنون انجام داده ايد، تهیه کنید.</a:t>
            </a:r>
          </a:p>
          <a:p>
            <a:pPr algn="just" rtl="1"/>
            <a:endParaRPr lang="fa-IR" sz="2800" dirty="0">
              <a:latin typeface="Amuzeh-New-Bold"/>
              <a:cs typeface="B Nazanin" panose="00000400000000000000" pitchFamily="2" charset="-78"/>
            </a:endParaRPr>
          </a:p>
          <a:p>
            <a:pPr algn="just" rtl="1"/>
            <a:endParaRPr lang="fa-IR" sz="2800" dirty="0">
              <a:latin typeface="Amuzeh-New-Bold"/>
              <a:cs typeface="B Nazanin" panose="00000400000000000000" pitchFamily="2" charset="-78"/>
            </a:endParaRPr>
          </a:p>
          <a:p>
            <a:pPr algn="just" rtl="1"/>
            <a:endParaRPr lang="fa-IR" sz="2800" dirty="0">
              <a:latin typeface="Amuzeh-New-Bold"/>
              <a:cs typeface="B Nazanin" panose="00000400000000000000" pitchFamily="2" charset="-78"/>
            </a:endParaRPr>
          </a:p>
          <a:p>
            <a:pPr algn="just" rtl="1"/>
            <a:r>
              <a:rPr lang="fa-IR" sz="2400" b="1" dirty="0">
                <a:solidFill>
                  <a:srgbClr val="FF0000"/>
                </a:solidFill>
                <a:latin typeface="Amuzeh-New-Bold"/>
                <a:cs typeface="B Nazanin" panose="00000400000000000000" pitchFamily="2" charset="-78"/>
              </a:rPr>
              <a:t>پرسش</a:t>
            </a:r>
            <a:endParaRPr lang="fa-IR" sz="2800" b="1" dirty="0">
              <a:solidFill>
                <a:srgbClr val="FF0000"/>
              </a:solidFill>
              <a:latin typeface="Amuzeh-New-Bold"/>
              <a:cs typeface="B Nazanin" panose="00000400000000000000" pitchFamily="2" charset="-78"/>
            </a:endParaRPr>
          </a:p>
          <a:p>
            <a:pPr algn="just" rtl="1"/>
            <a:endParaRPr lang="fa-IR" sz="2800" b="1" dirty="0">
              <a:solidFill>
                <a:srgbClr val="FF0000"/>
              </a:solidFill>
              <a:latin typeface="Amuzeh-New-Bold"/>
              <a:cs typeface="B Nazanin" panose="00000400000000000000" pitchFamily="2" charset="-78"/>
            </a:endParaRPr>
          </a:p>
          <a:p>
            <a:pPr algn="just" rtl="1"/>
            <a:r>
              <a:rPr lang="fa-IR" sz="2400" dirty="0">
                <a:latin typeface="Amuzeh-New-Bold"/>
                <a:cs typeface="B Nazanin" panose="00000400000000000000" pitchFamily="2" charset="-78"/>
              </a:rPr>
              <a:t>مدال آوران المپیک ورزشی کشور چه کسانی هستند؟</a:t>
            </a:r>
            <a:endParaRPr lang="fa-IR" sz="2400" dirty="0">
              <a:cs typeface="B Nazanin" panose="00000400000000000000" pitchFamily="2" charset="-78"/>
            </a:endParaRPr>
          </a:p>
        </p:txBody>
      </p:sp>
    </p:spTree>
    <p:custDataLst>
      <p:tags r:id="rId2"/>
    </p:custDataLst>
    <p:extLst>
      <p:ext uri="{BB962C8B-B14F-4D97-AF65-F5344CB8AC3E}">
        <p14:creationId xmlns:p14="http://schemas.microsoft.com/office/powerpoint/2010/main" val="13156491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0" y="548682"/>
            <a:ext cx="8640960" cy="4524315"/>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گام اول</a:t>
            </a:r>
          </a:p>
          <a:p>
            <a:pPr algn="just" rtl="1"/>
            <a:endParaRPr lang="fa-IR" sz="2400" dirty="0">
              <a:latin typeface="Amuzeh-New-Bold"/>
              <a:cs typeface="B Nazanin" panose="00000400000000000000" pitchFamily="2" charset="-78"/>
            </a:endParaRPr>
          </a:p>
          <a:p>
            <a:pPr algn="just" rtl="1"/>
            <a:r>
              <a:rPr lang="fa-IR" sz="2400" dirty="0">
                <a:solidFill>
                  <a:srgbClr val="0070C0"/>
                </a:solidFill>
                <a:latin typeface="Amuzeh-New-Bold"/>
                <a:cs typeface="B Nazanin" panose="00000400000000000000" pitchFamily="2" charset="-78"/>
              </a:rPr>
              <a:t>شناخت موضوع</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اینجا به دنبال يافتن پاسخِ پرسش های زير باشید:</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المپیک چیست؟</a:t>
            </a:r>
          </a:p>
          <a:p>
            <a:pPr algn="just" rtl="1"/>
            <a:r>
              <a:rPr lang="fa-IR" sz="2400" dirty="0">
                <a:latin typeface="Amuzeh-New-Bold"/>
                <a:cs typeface="B Nazanin" panose="00000400000000000000" pitchFamily="2" charset="-78"/>
              </a:rPr>
              <a:t>چه رشته های ورزشی در المپیک وجود دارد؟</a:t>
            </a:r>
          </a:p>
          <a:p>
            <a:pPr algn="just" rtl="1"/>
            <a:r>
              <a:rPr lang="fa-IR" sz="2400" dirty="0">
                <a:latin typeface="Amuzeh-New-Bold"/>
                <a:cs typeface="B Nazanin" panose="00000400000000000000" pitchFamily="2" charset="-78"/>
              </a:rPr>
              <a:t>ایران در کدام یک از آن ها نماینده یا نمایندگانی داشته است؟</a:t>
            </a:r>
          </a:p>
          <a:p>
            <a:pPr algn="just" rtl="1"/>
            <a:r>
              <a:rPr lang="fa-IR" sz="2400" dirty="0">
                <a:latin typeface="Amuzeh-New-Bold"/>
                <a:cs typeface="B Nazanin" panose="00000400000000000000" pitchFamily="2" charset="-78"/>
              </a:rPr>
              <a:t>مدال آوران ایرانی براساس نوع مدال طلا، نقره و برنزکدام اند؟</a:t>
            </a:r>
          </a:p>
          <a:p>
            <a:pPr algn="just" rtl="1"/>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تا اینجا خروجی شما به شکل یک گزارش کتبی ثبت و مستند می شود.</a:t>
            </a:r>
            <a:endParaRPr lang="fa-IR" dirty="0">
              <a:cs typeface="B Nazanin" panose="00000400000000000000" pitchFamily="2" charset="-78"/>
            </a:endParaRPr>
          </a:p>
        </p:txBody>
      </p:sp>
    </p:spTree>
    <p:custDataLst>
      <p:tags r:id="rId2"/>
    </p:custDataLst>
    <p:extLst>
      <p:ext uri="{BB962C8B-B14F-4D97-AF65-F5344CB8AC3E}">
        <p14:creationId xmlns:p14="http://schemas.microsoft.com/office/powerpoint/2010/main" val="22109637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19" y="332656"/>
            <a:ext cx="8640961" cy="2677656"/>
          </a:xfrm>
          <a:prstGeom prst="rect">
            <a:avLst/>
          </a:prstGeom>
        </p:spPr>
        <p:txBody>
          <a:bodyPr wrap="square">
            <a:spAutoFit/>
          </a:bodyPr>
          <a:lstStyle/>
          <a:p>
            <a:pPr algn="just" rtl="1"/>
            <a:r>
              <a:rPr lang="fa-IR" sz="2400" b="1" dirty="0">
                <a:solidFill>
                  <a:srgbClr val="FF0000"/>
                </a:solidFill>
                <a:latin typeface="Amuzeh-New-Bold"/>
                <a:cs typeface="B Nazanin" panose="00000400000000000000" pitchFamily="2" charset="-78"/>
              </a:rPr>
              <a:t>گام دوم</a:t>
            </a:r>
          </a:p>
          <a:p>
            <a:pPr algn="just" rtl="1"/>
            <a:r>
              <a:rPr lang="fa-IR" sz="2400" dirty="0">
                <a:solidFill>
                  <a:srgbClr val="00B0F0"/>
                </a:solidFill>
                <a:latin typeface="Amuzeh-New-Bold"/>
                <a:cs typeface="B Nazanin" panose="00000400000000000000" pitchFamily="2" charset="-78"/>
              </a:rPr>
              <a:t>انتخاب منابع و جمع آوری اطلاعات</a:t>
            </a:r>
          </a:p>
          <a:p>
            <a:pPr algn="just" rtl="1"/>
            <a:r>
              <a:rPr lang="fa-IR" sz="2400" dirty="0">
                <a:latin typeface="Amuzeh-New-Bold"/>
                <a:cs typeface="B Nazanin" panose="00000400000000000000" pitchFamily="2" charset="-78"/>
              </a:rPr>
              <a:t>چون موضوع شما درباره ورزش است، بنابراین می توانید از منابع در دسترس در زمينه ورزش مانند :</a:t>
            </a:r>
          </a:p>
          <a:p>
            <a:pPr algn="just" rtl="1"/>
            <a:r>
              <a:rPr lang="fa-IR" sz="2400" dirty="0">
                <a:latin typeface="Amuzeh-New-Bold"/>
                <a:cs typeface="B Nazanin" panose="00000400000000000000" pitchFamily="2" charset="-78"/>
              </a:rPr>
              <a:t>وب گاه وزارت ورزش و جوانان </a:t>
            </a:r>
            <a:r>
              <a:rPr lang="en-US" sz="2400" dirty="0">
                <a:latin typeface="Amuzeh-New-Bold"/>
                <a:cs typeface="B Nazanin" panose="00000400000000000000" pitchFamily="2" charset="-78"/>
                <a:hlinkClick r:id="rId5"/>
              </a:rPr>
              <a:t>msy.gov.ir</a:t>
            </a:r>
            <a:endParaRPr lang="fa-IR"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و کمیته ملی المپیک </a:t>
            </a:r>
            <a:r>
              <a:rPr lang="en-US" sz="2400" dirty="0">
                <a:latin typeface="Amuzeh-New-Bold"/>
                <a:cs typeface="B Nazanin" panose="00000400000000000000" pitchFamily="2" charset="-78"/>
              </a:rPr>
              <a:t> </a:t>
            </a:r>
            <a:r>
              <a:rPr lang="en-US" sz="2400" dirty="0">
                <a:latin typeface="Amuzeh-New-Bold"/>
                <a:cs typeface="B Nazanin" panose="00000400000000000000" pitchFamily="2" charset="-78"/>
                <a:hlinkClick r:id="rId6"/>
              </a:rPr>
              <a:t>www.olympic.ir/fa/home</a:t>
            </a:r>
            <a:endParaRPr lang="en-US" sz="2400" dirty="0">
              <a:latin typeface="Amuzeh-New-Bold"/>
              <a:cs typeface="B Nazanin" panose="00000400000000000000" pitchFamily="2" charset="-78"/>
            </a:endParaRPr>
          </a:p>
          <a:p>
            <a:pPr algn="just" rtl="1"/>
            <a:r>
              <a:rPr lang="fa-IR" sz="2400" dirty="0">
                <a:latin typeface="Amuzeh-New-Bold"/>
                <a:cs typeface="B Nazanin" panose="00000400000000000000" pitchFamily="2" charset="-78"/>
              </a:rPr>
              <a:t>اطلاعات لازم را جمع آوری کنید.</a:t>
            </a:r>
          </a:p>
        </p:txBody>
      </p:sp>
      <p:pic>
        <p:nvPicPr>
          <p:cNvPr id="2" name="Picture 1"/>
          <p:cNvPicPr>
            <a:picLocks noChangeAspect="1"/>
          </p:cNvPicPr>
          <p:nvPr/>
        </p:nvPicPr>
        <p:blipFill>
          <a:blip r:embed="rId7"/>
          <a:stretch>
            <a:fillRect/>
          </a:stretch>
        </p:blipFill>
        <p:spPr>
          <a:xfrm>
            <a:off x="1763688" y="3107120"/>
            <a:ext cx="3402415" cy="2638826"/>
          </a:xfrm>
          <a:prstGeom prst="rect">
            <a:avLst/>
          </a:prstGeom>
        </p:spPr>
      </p:pic>
      <p:pic>
        <p:nvPicPr>
          <p:cNvPr id="3" name="Picture 2"/>
          <p:cNvPicPr>
            <a:picLocks noChangeAspect="1"/>
          </p:cNvPicPr>
          <p:nvPr/>
        </p:nvPicPr>
        <p:blipFill>
          <a:blip r:embed="rId8"/>
          <a:stretch>
            <a:fillRect/>
          </a:stretch>
        </p:blipFill>
        <p:spPr>
          <a:xfrm>
            <a:off x="5503800" y="3107120"/>
            <a:ext cx="3366154" cy="2638826"/>
          </a:xfrm>
          <a:prstGeom prst="rect">
            <a:avLst/>
          </a:prstGeom>
        </p:spPr>
      </p:pic>
      <p:sp>
        <p:nvSpPr>
          <p:cNvPr id="4" name="TextBox 3"/>
          <p:cNvSpPr txBox="1"/>
          <p:nvPr/>
        </p:nvSpPr>
        <p:spPr>
          <a:xfrm>
            <a:off x="1763688" y="6021288"/>
            <a:ext cx="7106266" cy="400110"/>
          </a:xfrm>
          <a:prstGeom prst="rect">
            <a:avLst/>
          </a:prstGeom>
          <a:noFill/>
        </p:spPr>
        <p:txBody>
          <a:bodyPr wrap="square" rtlCol="1">
            <a:spAutoFit/>
          </a:bodyPr>
          <a:lstStyle/>
          <a:p>
            <a:pPr algn="r" rtl="1"/>
            <a:r>
              <a:rPr lang="fa-IR" sz="2000" dirty="0">
                <a:cs typeface="B Nazanin" panose="00000400000000000000" pitchFamily="2" charset="-78"/>
              </a:rPr>
              <a:t>شکل 1 -4 صفحۀ اوّل</a:t>
            </a:r>
            <a:r>
              <a:rPr lang="en-US" sz="2000" dirty="0">
                <a:cs typeface="B Nazanin" panose="00000400000000000000" pitchFamily="2" charset="-78"/>
              </a:rPr>
              <a:t> </a:t>
            </a:r>
            <a:r>
              <a:rPr lang="fa-IR" sz="2000" dirty="0">
                <a:cs typeface="B Nazanin" panose="00000400000000000000" pitchFamily="2" charset="-78"/>
              </a:rPr>
              <a:t>وب گاه هاى وزارت ورزش وجوانان و کميتۀ ملی المپیک</a:t>
            </a:r>
          </a:p>
        </p:txBody>
      </p:sp>
    </p:spTree>
    <p:custDataLst>
      <p:tags r:id="rId2"/>
    </p:custDataLst>
    <p:extLst>
      <p:ext uri="{BB962C8B-B14F-4D97-AF65-F5344CB8AC3E}">
        <p14:creationId xmlns:p14="http://schemas.microsoft.com/office/powerpoint/2010/main" val="6298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anim calcmode="lin" valueType="num">
                                      <p:cBhvr>
                                        <p:cTn id="25" dur="2000" fill="hold"/>
                                        <p:tgtEl>
                                          <p:spTgt spid="3"/>
                                        </p:tgtEl>
                                        <p:attrNameLst>
                                          <p:attrName>ppt_w</p:attrName>
                                        </p:attrNameLst>
                                      </p:cBhvr>
                                      <p:tavLst>
                                        <p:tav tm="0" fmla="#ppt_w*sin(2.5*pi*$)">
                                          <p:val>
                                            <p:fltVal val="0"/>
                                          </p:val>
                                        </p:tav>
                                        <p:tav tm="100000">
                                          <p:val>
                                            <p:fltVal val="1"/>
                                          </p:val>
                                        </p:tav>
                                      </p:tavLst>
                                    </p:anim>
                                    <p:anim calcmode="lin" valueType="num">
                                      <p:cBhvr>
                                        <p:cTn id="26" dur="20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4000"/>
                            </p:stCondLst>
                            <p:childTnLst>
                              <p:par>
                                <p:cTn id="28" presetID="45"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ppt_w</p:attrName>
                                        </p:attrNameLst>
                                      </p:cBhvr>
                                      <p:tavLst>
                                        <p:tav tm="0" fmla="#ppt_w*sin(2.5*pi*$)">
                                          <p:val>
                                            <p:fltVal val="0"/>
                                          </p:val>
                                        </p:tav>
                                        <p:tav tm="100000">
                                          <p:val>
                                            <p:fltVal val="1"/>
                                          </p:val>
                                        </p:tav>
                                      </p:tavLst>
                                    </p:anim>
                                    <p:anim calcmode="lin" valueType="num">
                                      <p:cBhvr>
                                        <p:cTn id="32" dur="2000" fill="hold"/>
                                        <p:tgtEl>
                                          <p:spTgt spid="2"/>
                                        </p:tgtEl>
                                        <p:attrNameLst>
                                          <p:attrName>ppt_h</p:attrName>
                                        </p:attrNameLst>
                                      </p:cBhvr>
                                      <p:tavLst>
                                        <p:tav tm="0">
                                          <p:val>
                                            <p:strVal val="#ppt_h"/>
                                          </p:val>
                                        </p:tav>
                                        <p:tav tm="100000">
                                          <p:val>
                                            <p:strVal val="#ppt_h"/>
                                          </p:val>
                                        </p:tav>
                                      </p:tavLst>
                                    </p:anim>
                                  </p:childTnLst>
                                </p:cTn>
                              </p:par>
                            </p:childTnLst>
                          </p:cTn>
                        </p:par>
                        <p:par>
                          <p:cTn id="33" fill="hold">
                            <p:stCondLst>
                              <p:cond delay="6000"/>
                            </p:stCondLst>
                            <p:childTnLst>
                              <p:par>
                                <p:cTn id="34" presetID="16" presetClass="entr" presetSubtype="21"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4.4|6.8"/>
</p:tagLst>
</file>

<file path=ppt/tags/tag10.xml><?xml version="1.0" encoding="utf-8"?>
<p:tagLst xmlns:a="http://schemas.openxmlformats.org/drawingml/2006/main" xmlns:r="http://schemas.openxmlformats.org/officeDocument/2006/relationships" xmlns:p="http://schemas.openxmlformats.org/presentationml/2006/main">
  <p:tag name="TIMING" val="|1.7|4.4|6.8"/>
</p:tagLst>
</file>

<file path=ppt/tags/tag11.xml><?xml version="1.0" encoding="utf-8"?>
<p:tagLst xmlns:a="http://schemas.openxmlformats.org/drawingml/2006/main" xmlns:r="http://schemas.openxmlformats.org/officeDocument/2006/relationships" xmlns:p="http://schemas.openxmlformats.org/presentationml/2006/main">
  <p:tag name="TIMING" val="|1.7|4.4|6.8"/>
</p:tagLst>
</file>

<file path=ppt/tags/tag12.xml><?xml version="1.0" encoding="utf-8"?>
<p:tagLst xmlns:a="http://schemas.openxmlformats.org/drawingml/2006/main" xmlns:r="http://schemas.openxmlformats.org/officeDocument/2006/relationships" xmlns:p="http://schemas.openxmlformats.org/presentationml/2006/main">
  <p:tag name="TIMING" val="|1.7|4.4|6.8"/>
</p:tagLst>
</file>

<file path=ppt/tags/tag2.xml><?xml version="1.0" encoding="utf-8"?>
<p:tagLst xmlns:a="http://schemas.openxmlformats.org/drawingml/2006/main" xmlns:r="http://schemas.openxmlformats.org/officeDocument/2006/relationships" xmlns:p="http://schemas.openxmlformats.org/presentationml/2006/main">
  <p:tag name="TIMING" val="|1.7|4.4|6.8"/>
</p:tagLst>
</file>

<file path=ppt/tags/tag3.xml><?xml version="1.0" encoding="utf-8"?>
<p:tagLst xmlns:a="http://schemas.openxmlformats.org/drawingml/2006/main" xmlns:r="http://schemas.openxmlformats.org/officeDocument/2006/relationships" xmlns:p="http://schemas.openxmlformats.org/presentationml/2006/main">
  <p:tag name="TIMING" val="|1.7|4.4|6.8"/>
</p:tagLst>
</file>

<file path=ppt/tags/tag4.xml><?xml version="1.0" encoding="utf-8"?>
<p:tagLst xmlns:a="http://schemas.openxmlformats.org/drawingml/2006/main" xmlns:r="http://schemas.openxmlformats.org/officeDocument/2006/relationships" xmlns:p="http://schemas.openxmlformats.org/presentationml/2006/main">
  <p:tag name="TIMING" val="|1.7|4.4|6.8"/>
</p:tagLst>
</file>

<file path=ppt/tags/tag5.xml><?xml version="1.0" encoding="utf-8"?>
<p:tagLst xmlns:a="http://schemas.openxmlformats.org/drawingml/2006/main" xmlns:r="http://schemas.openxmlformats.org/officeDocument/2006/relationships" xmlns:p="http://schemas.openxmlformats.org/presentationml/2006/main">
  <p:tag name="TIMING" val="|1.7|4.4|6.8"/>
</p:tagLst>
</file>

<file path=ppt/tags/tag6.xml><?xml version="1.0" encoding="utf-8"?>
<p:tagLst xmlns:a="http://schemas.openxmlformats.org/drawingml/2006/main" xmlns:r="http://schemas.openxmlformats.org/officeDocument/2006/relationships" xmlns:p="http://schemas.openxmlformats.org/presentationml/2006/main">
  <p:tag name="TIMING" val="|1.7|4.4|6.8"/>
</p:tagLst>
</file>

<file path=ppt/tags/tag7.xml><?xml version="1.0" encoding="utf-8"?>
<p:tagLst xmlns:a="http://schemas.openxmlformats.org/drawingml/2006/main" xmlns:r="http://schemas.openxmlformats.org/officeDocument/2006/relationships" xmlns:p="http://schemas.openxmlformats.org/presentationml/2006/main">
  <p:tag name="TIMING" val="|1.7|4.4|6.8"/>
</p:tagLst>
</file>

<file path=ppt/tags/tag8.xml><?xml version="1.0" encoding="utf-8"?>
<p:tagLst xmlns:a="http://schemas.openxmlformats.org/drawingml/2006/main" xmlns:r="http://schemas.openxmlformats.org/officeDocument/2006/relationships" xmlns:p="http://schemas.openxmlformats.org/presentationml/2006/main">
  <p:tag name="TIMING" val="|1.7|4.4|6.8"/>
</p:tagLst>
</file>

<file path=ppt/tags/tag9.xml><?xml version="1.0" encoding="utf-8"?>
<p:tagLst xmlns:a="http://schemas.openxmlformats.org/drawingml/2006/main" xmlns:r="http://schemas.openxmlformats.org/officeDocument/2006/relationships" xmlns:p="http://schemas.openxmlformats.org/presentationml/2006/main">
  <p:tag name="TIMING" val="|1.7|4.4|6.8"/>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4-Mostanadsazi.ppt.suherfe.blog.ir</Template>
  <TotalTime>84</TotalTime>
  <Words>1011</Words>
  <Application>Microsoft Office PowerPoint</Application>
  <PresentationFormat>On-screen Show (4:3)</PresentationFormat>
  <Paragraphs>121</Paragraphs>
  <Slides>13</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Baasem</vt:lpstr>
      <vt:lpstr>Arial</vt:lpstr>
      <vt:lpstr>B Nazanin</vt:lpstr>
      <vt:lpstr>Calibri</vt:lpstr>
      <vt:lpstr>Corbel</vt:lpstr>
      <vt:lpstr>AmuzehNewNormalPS</vt:lpstr>
      <vt:lpstr>Garamond</vt:lpstr>
      <vt:lpstr>Amuzeh-New-Bold</vt:lpstr>
      <vt:lpstr>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04-Mostanadsazi.suherfe.blog.ir</dc:title>
  <dc:subject>04-Mostanadsazi.suherfe.blog.ir</dc:subject>
  <dc:creator>suherfe.blog.ir</dc:creator>
  <cp:keywords>04-Mostanadsazi.suherfe.blog.ir</cp:keywords>
  <dc:description>04-Mostanadsazi.suherfe.blog.ir</dc:description>
  <cp:lastModifiedBy>HP</cp:lastModifiedBy>
  <cp:revision>91</cp:revision>
  <dcterms:created xsi:type="dcterms:W3CDTF">2020-01-09T12:56:52Z</dcterms:created>
  <dcterms:modified xsi:type="dcterms:W3CDTF">2024-09-07T19:15:25Z</dcterms:modified>
  <cp:category>04-Mostanadsazi.suherfe.blog.ir</cp:category>
  <cp:version>7-4</cp:version>
</cp:coreProperties>
</file>