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93" r:id="rId1"/>
    <p:sldMasterId id="2147484551" r:id="rId2"/>
  </p:sldMasterIdLst>
  <p:notesMasterIdLst>
    <p:notesMasterId r:id="rId21"/>
  </p:notesMasterIdLst>
  <p:sldIdLst>
    <p:sldId id="337" r:id="rId3"/>
    <p:sldId id="258" r:id="rId4"/>
    <p:sldId id="304" r:id="rId5"/>
    <p:sldId id="305" r:id="rId6"/>
    <p:sldId id="306" r:id="rId7"/>
    <p:sldId id="315" r:id="rId8"/>
    <p:sldId id="316" r:id="rId9"/>
    <p:sldId id="317" r:id="rId10"/>
    <p:sldId id="318" r:id="rId11"/>
    <p:sldId id="319" r:id="rId12"/>
    <p:sldId id="320" r:id="rId13"/>
    <p:sldId id="321" r:id="rId14"/>
    <p:sldId id="322" r:id="rId15"/>
    <p:sldId id="324" r:id="rId16"/>
    <p:sldId id="325" r:id="rId17"/>
    <p:sldId id="326" r:id="rId18"/>
    <p:sldId id="327" r:id="rId19"/>
    <p:sldId id="328" r:id="rId20"/>
  </p:sldIdLst>
  <p:sldSz cx="9144000" cy="6858000" type="screen4x3"/>
  <p:notesSz cx="6858000" cy="9144000"/>
  <p:embeddedFontLst>
    <p:embeddedFont>
      <p:font typeface="B Nazanin" panose="00000400000000000000" pitchFamily="2" charset="-78"/>
      <p:regular r:id="rId22"/>
      <p:bold r:id="rId23"/>
    </p:embeddedFont>
    <p:embeddedFont>
      <p:font typeface="Corbel" panose="020B0503020204020204" pitchFamily="34" charset="0"/>
      <p:regular r:id="rId24"/>
      <p:bold r:id="rId25"/>
      <p:italic r:id="rId26"/>
      <p:boldItalic r:id="rId27"/>
    </p:embeddedFont>
    <p:embeddedFont>
      <p:font typeface="Garamond" panose="02020404030301010803" pitchFamily="18" charset="0"/>
      <p:regular r:id="rId28"/>
      <p:bold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86323"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11</a:t>
            </a:fld>
            <a:endParaRPr lang="fa-IR"/>
          </a:p>
        </p:txBody>
      </p:sp>
    </p:spTree>
    <p:extLst>
      <p:ext uri="{BB962C8B-B14F-4D97-AF65-F5344CB8AC3E}">
        <p14:creationId xmlns:p14="http://schemas.microsoft.com/office/powerpoint/2010/main" val="184298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12</a:t>
            </a:fld>
            <a:endParaRPr lang="fa-IR"/>
          </a:p>
        </p:txBody>
      </p:sp>
    </p:spTree>
    <p:extLst>
      <p:ext uri="{BB962C8B-B14F-4D97-AF65-F5344CB8AC3E}">
        <p14:creationId xmlns:p14="http://schemas.microsoft.com/office/powerpoint/2010/main" val="348009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13</a:t>
            </a:fld>
            <a:endParaRPr lang="fa-IR"/>
          </a:p>
        </p:txBody>
      </p:sp>
    </p:spTree>
    <p:extLst>
      <p:ext uri="{BB962C8B-B14F-4D97-AF65-F5344CB8AC3E}">
        <p14:creationId xmlns:p14="http://schemas.microsoft.com/office/powerpoint/2010/main" val="420353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14</a:t>
            </a:fld>
            <a:endParaRPr lang="fa-IR"/>
          </a:p>
        </p:txBody>
      </p:sp>
    </p:spTree>
    <p:extLst>
      <p:ext uri="{BB962C8B-B14F-4D97-AF65-F5344CB8AC3E}">
        <p14:creationId xmlns:p14="http://schemas.microsoft.com/office/powerpoint/2010/main" val="375382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15</a:t>
            </a:fld>
            <a:endParaRPr lang="fa-IR"/>
          </a:p>
        </p:txBody>
      </p:sp>
    </p:spTree>
    <p:extLst>
      <p:ext uri="{BB962C8B-B14F-4D97-AF65-F5344CB8AC3E}">
        <p14:creationId xmlns:p14="http://schemas.microsoft.com/office/powerpoint/2010/main" val="215957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16</a:t>
            </a:fld>
            <a:endParaRPr lang="fa-IR"/>
          </a:p>
        </p:txBody>
      </p:sp>
    </p:spTree>
    <p:extLst>
      <p:ext uri="{BB962C8B-B14F-4D97-AF65-F5344CB8AC3E}">
        <p14:creationId xmlns:p14="http://schemas.microsoft.com/office/powerpoint/2010/main" val="409041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17</a:t>
            </a:fld>
            <a:endParaRPr lang="fa-IR"/>
          </a:p>
        </p:txBody>
      </p:sp>
    </p:spTree>
    <p:extLst>
      <p:ext uri="{BB962C8B-B14F-4D97-AF65-F5344CB8AC3E}">
        <p14:creationId xmlns:p14="http://schemas.microsoft.com/office/powerpoint/2010/main" val="69416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18</a:t>
            </a:fld>
            <a:endParaRPr lang="fa-IR"/>
          </a:p>
        </p:txBody>
      </p:sp>
    </p:spTree>
    <p:extLst>
      <p:ext uri="{BB962C8B-B14F-4D97-AF65-F5344CB8AC3E}">
        <p14:creationId xmlns:p14="http://schemas.microsoft.com/office/powerpoint/2010/main" val="30189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a:t>
            </a:fld>
            <a:endParaRPr lang="fa-IR"/>
          </a:p>
        </p:txBody>
      </p:sp>
    </p:spTree>
    <p:extLst>
      <p:ext uri="{BB962C8B-B14F-4D97-AF65-F5344CB8AC3E}">
        <p14:creationId xmlns:p14="http://schemas.microsoft.com/office/powerpoint/2010/main" val="419540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4</a:t>
            </a:fld>
            <a:endParaRPr lang="fa-IR"/>
          </a:p>
        </p:txBody>
      </p:sp>
    </p:spTree>
    <p:extLst>
      <p:ext uri="{BB962C8B-B14F-4D97-AF65-F5344CB8AC3E}">
        <p14:creationId xmlns:p14="http://schemas.microsoft.com/office/powerpoint/2010/main" val="381386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5</a:t>
            </a:fld>
            <a:endParaRPr lang="fa-IR"/>
          </a:p>
        </p:txBody>
      </p:sp>
    </p:spTree>
    <p:extLst>
      <p:ext uri="{BB962C8B-B14F-4D97-AF65-F5344CB8AC3E}">
        <p14:creationId xmlns:p14="http://schemas.microsoft.com/office/powerpoint/2010/main" val="245896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6</a:t>
            </a:fld>
            <a:endParaRPr lang="fa-IR"/>
          </a:p>
        </p:txBody>
      </p:sp>
    </p:spTree>
    <p:extLst>
      <p:ext uri="{BB962C8B-B14F-4D97-AF65-F5344CB8AC3E}">
        <p14:creationId xmlns:p14="http://schemas.microsoft.com/office/powerpoint/2010/main" val="422284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7</a:t>
            </a:fld>
            <a:endParaRPr lang="fa-IR"/>
          </a:p>
        </p:txBody>
      </p:sp>
    </p:spTree>
    <p:extLst>
      <p:ext uri="{BB962C8B-B14F-4D97-AF65-F5344CB8AC3E}">
        <p14:creationId xmlns:p14="http://schemas.microsoft.com/office/powerpoint/2010/main" val="415741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8</a:t>
            </a:fld>
            <a:endParaRPr lang="fa-IR"/>
          </a:p>
        </p:txBody>
      </p:sp>
    </p:spTree>
    <p:extLst>
      <p:ext uri="{BB962C8B-B14F-4D97-AF65-F5344CB8AC3E}">
        <p14:creationId xmlns:p14="http://schemas.microsoft.com/office/powerpoint/2010/main" val="403894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9</a:t>
            </a:fld>
            <a:endParaRPr lang="fa-IR"/>
          </a:p>
        </p:txBody>
      </p:sp>
    </p:spTree>
    <p:extLst>
      <p:ext uri="{BB962C8B-B14F-4D97-AF65-F5344CB8AC3E}">
        <p14:creationId xmlns:p14="http://schemas.microsoft.com/office/powerpoint/2010/main" val="293636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10</a:t>
            </a:fld>
            <a:endParaRPr lang="fa-IR"/>
          </a:p>
        </p:txBody>
      </p:sp>
    </p:spTree>
    <p:extLst>
      <p:ext uri="{BB962C8B-B14F-4D97-AF65-F5344CB8AC3E}">
        <p14:creationId xmlns:p14="http://schemas.microsoft.com/office/powerpoint/2010/main" val="99348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7512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65887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06868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4304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8583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81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4944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58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38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5616874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301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6794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2109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1265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72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952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3744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01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95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018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1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9672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5468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14387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878420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784314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72593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2655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solidFill>
                  <a:prstClr val="black">
                    <a:tint val="75000"/>
                  </a:prstClr>
                </a:solidFill>
              </a:rPr>
              <a:pPr defTabSz="342900"/>
              <a:t>9/7/2024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753390713"/>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83794825"/>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9.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hemeOverride" Target="../theme/themeOverride12.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13.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hemeOverride" Target="../theme/themeOverride1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1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hemeOverride" Target="../theme/themeOverride1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hemeOverride" Target="../theme/themeOverride17.xml"/><Relationship Id="rId5" Type="http://schemas.openxmlformats.org/officeDocument/2006/relationships/hyperlink" Target="http://behdasht.gov.ir/"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5" Type="http://schemas.openxmlformats.org/officeDocument/2006/relationships/image" Target="../media/image12.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5"/>
          </a:lnRef>
          <a:fillRef idx="1">
            <a:schemeClr val="lt1"/>
          </a:fillRef>
          <a:effectRef idx="0">
            <a:schemeClr val="accent5"/>
          </a:effectRef>
          <a:fontRef idx="minor">
            <a:schemeClr val="dk1"/>
          </a:fontRef>
        </p:style>
        <p:txBody>
          <a:bodyPr rtlCol="1" anchor="ctr"/>
          <a:lstStyle/>
          <a:p>
            <a:pPr lvl="0" algn="ctr" defTabSz="342892" rtl="1">
              <a:defRPr/>
            </a:pPr>
            <a:r>
              <a:rPr lang="fa-IR" sz="6600" dirty="0">
                <a:solidFill>
                  <a:srgbClr val="C00000"/>
                </a:solidFill>
                <a:latin typeface="Baasem" panose="020B7200000000000000" pitchFamily="34" charset="0"/>
                <a:cs typeface="B Titr" panose="00000700000000000000" pitchFamily="2" charset="-78"/>
              </a:rPr>
              <a:t>پاورپوینت</a:t>
            </a:r>
            <a:r>
              <a:rPr lang="en-US" sz="6600" dirty="0">
                <a:solidFill>
                  <a:srgbClr val="C00000"/>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chemeClr val="accent6">
                    <a:lumMod val="50000"/>
                  </a:schemeClr>
                </a:solidFill>
                <a:effectLst/>
                <a:uLnTx/>
                <a:uFillTx/>
                <a:latin typeface="Baasem" panose="020B7200000000000000" pitchFamily="34" charset="0"/>
                <a:ea typeface="+mn-ea"/>
                <a:cs typeface="B Titr" panose="00000700000000000000" pitchFamily="2" charset="-78"/>
              </a:rPr>
              <a:t>اشتراک گذاری اطلاعات</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chemeClr val="bg2">
                    <a:lumMod val="50000"/>
                  </a:schemeClr>
                </a:solidFill>
                <a:effectLst/>
                <a:uLnTx/>
                <a:uFillTx/>
                <a:latin typeface="Baasem" panose="020B7200000000000000" pitchFamily="34" charset="0"/>
                <a:ea typeface="+mn-ea"/>
                <a:cs typeface="B Titr" panose="00000700000000000000" pitchFamily="2" charset="-78"/>
              </a:rPr>
              <a:t>کاروفناوری هفتم</a:t>
            </a:r>
            <a:endParaRPr kumimoji="0" lang="en-US" sz="4500" b="0" i="0" u="none" strike="noStrike" kern="1200" cap="none" spc="0" normalizeH="0" baseline="0" noProof="0" dirty="0">
              <a:ln>
                <a:noFill/>
              </a:ln>
              <a:solidFill>
                <a:schemeClr val="bg2">
                  <a:lumMod val="50000"/>
                </a:schemeClr>
              </a:solidFill>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264059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476672"/>
            <a:ext cx="8640961" cy="4154984"/>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نکته :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هنگام ارائۀ نمایشی اسلایدها ، دقت داشته باشیدکه فقط رئوس مطالب و نکات مهم را در اسلایدها به صورت متن و تصویر نمایش دهید و سایر جزئیات را به صورت شفاهی بیان کنید تا ارائه شما برای مخاطبان از جذابيت و تعامل بيشتری برخوردار باشد.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درج تصویر در اسلاید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می دانید که تأثیر تصویر و فیلم بر مخاطبان بیشتر از تأثير کلمات است؛ بنابراین برای جلب توجه بیشتر مخاطبان در اسلایدهای نمایشی، سعی کنید بیشتر از تصاویر استفاده کنید.</a:t>
            </a:r>
          </a:p>
        </p:txBody>
      </p:sp>
    </p:spTree>
    <p:custDataLst>
      <p:tags r:id="rId2"/>
    </p:custDataLst>
    <p:extLst>
      <p:ext uri="{BB962C8B-B14F-4D97-AF65-F5344CB8AC3E}">
        <p14:creationId xmlns:p14="http://schemas.microsoft.com/office/powerpoint/2010/main" val="1040069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692696"/>
            <a:ext cx="8640960" cy="4154984"/>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solidFill>
                  <a:srgbClr val="00B0F0"/>
                </a:solidFill>
                <a:latin typeface="Amuzeh-New-Bold"/>
                <a:cs typeface="B Nazanin" panose="00000400000000000000" pitchFamily="2" charset="-78"/>
              </a:rPr>
              <a:t>ایجاد اسلایدها و درج محتوای آن ها</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کمک دوستانتان، اسلایدهای گزارش را ایجاد و محتوای مربوط به هر یک را درج کنید. نوع، رنگ، اندازه و سبک قلم متن اسلایدها را با سلیقه خود تعیین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روش دیگری برای درج تصاویر بیابید.</a:t>
            </a:r>
          </a:p>
        </p:txBody>
      </p:sp>
    </p:spTree>
    <p:custDataLst>
      <p:tags r:id="rId2"/>
    </p:custDataLst>
    <p:extLst>
      <p:ext uri="{BB962C8B-B14F-4D97-AF65-F5344CB8AC3E}">
        <p14:creationId xmlns:p14="http://schemas.microsoft.com/office/powerpoint/2010/main" val="498568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260648"/>
            <a:ext cx="8640960" cy="5816977"/>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ذخیره کردن پرونده در پوشۀ گروه</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پوشه گروه خود پوشه ای با نام مناسب برای اسلايدهای نمايشی ايجاد كنيد و پرونده نمايشی گروه خود را در آن ذخيره كنيد.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کلیک روی نماد      ، به دلخواه در برخی از اسلایدها، فیلم مناسب درج كنيد.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کمک دوستانتان در گروه، پیوندهای میان اسلایدها را ایجاد کنید.</a:t>
            </a:r>
          </a:p>
        </p:txBody>
      </p:sp>
      <p:pic>
        <p:nvPicPr>
          <p:cNvPr id="2" name="Picture 1"/>
          <p:cNvPicPr>
            <a:picLocks noChangeAspect="1"/>
          </p:cNvPicPr>
          <p:nvPr/>
        </p:nvPicPr>
        <p:blipFill>
          <a:blip r:embed="rId5"/>
          <a:stretch>
            <a:fillRect/>
          </a:stretch>
        </p:blipFill>
        <p:spPr>
          <a:xfrm>
            <a:off x="6732240" y="3933056"/>
            <a:ext cx="371475" cy="371475"/>
          </a:xfrm>
          <a:prstGeom prst="rect">
            <a:avLst/>
          </a:prstGeom>
        </p:spPr>
      </p:pic>
    </p:spTree>
    <p:custDataLst>
      <p:tags r:id="rId2"/>
    </p:custDataLst>
    <p:extLst>
      <p:ext uri="{BB962C8B-B14F-4D97-AF65-F5344CB8AC3E}">
        <p14:creationId xmlns:p14="http://schemas.microsoft.com/office/powerpoint/2010/main" val="3408898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260648"/>
            <a:ext cx="8640960" cy="3447098"/>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درج دکمه های تعاملی</a:t>
            </a:r>
          </a:p>
          <a:p>
            <a:pPr algn="just" rtl="1"/>
            <a:endParaRPr lang="fa-IR" sz="12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ايجاد تعامل بين اسلايدها، می توانيد از دكمه هاى تعاملى استفاده كنيد. دكمه های تعاملی به شما كمک می كند تا هنگام نمايش اسلايدها، ترتيب نمايش را مديريت كنيد.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12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روی یک اسلاید دکمه تعاملی درج کنید و عملکرد آن را بررسی کنید.</a:t>
            </a:r>
          </a:p>
          <a:p>
            <a:pPr algn="just" rtl="1"/>
            <a:endParaRPr lang="fa-IR" sz="2400" dirty="0">
              <a:latin typeface="Amuzeh-New-Bold"/>
              <a:cs typeface="B Nazanin" panose="00000400000000000000" pitchFamily="2" charset="-78"/>
            </a:endParaRPr>
          </a:p>
        </p:txBody>
      </p:sp>
      <p:sp>
        <p:nvSpPr>
          <p:cNvPr id="3" name="Rectangle 2"/>
          <p:cNvSpPr/>
          <p:nvPr/>
        </p:nvSpPr>
        <p:spPr>
          <a:xfrm>
            <a:off x="251521" y="3501008"/>
            <a:ext cx="8640960" cy="292387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جلوه های نمایشی</a:t>
            </a:r>
          </a:p>
          <a:p>
            <a:pPr algn="just" rtl="1"/>
            <a:endParaRPr lang="fa-IR" sz="12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می توانید برای جذّاب تر شدن نمایش اسلایدها، از جلوه های نمایشی پاورپوینت استفاده کنید.</a:t>
            </a: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دو نوع جلوه نمایشی در پاورپوینت وجود دارد:</a:t>
            </a:r>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جلوه نمایشی اسلاید؛ </a:t>
            </a:r>
          </a:p>
          <a:p>
            <a:pPr algn="just" rtl="1"/>
            <a:r>
              <a:rPr lang="fa-IR" sz="2400" dirty="0">
                <a:latin typeface="Amuzeh-New-Bold"/>
                <a:cs typeface="B Nazanin" panose="00000400000000000000" pitchFamily="2" charset="-78"/>
              </a:rPr>
              <a:t>2 - جلوه نمایشی اجزای اسلاید</a:t>
            </a:r>
          </a:p>
        </p:txBody>
      </p:sp>
    </p:spTree>
    <p:custDataLst>
      <p:tags r:id="rId2"/>
    </p:custDataLst>
    <p:extLst>
      <p:ext uri="{BB962C8B-B14F-4D97-AF65-F5344CB8AC3E}">
        <p14:creationId xmlns:p14="http://schemas.microsoft.com/office/powerpoint/2010/main" val="4263838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260648"/>
            <a:ext cx="8640960" cy="5016758"/>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جلوۀ نمایشی اسلاید</a:t>
            </a:r>
          </a:p>
          <a:p>
            <a:pPr algn="just" rtl="1"/>
            <a:endParaRPr lang="fa-IR" sz="12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می توانید سرعت و نحوه نمایش اسلایدها را کنترل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جلوۀ نمایشی اجزای اسلاید</a:t>
            </a:r>
          </a:p>
          <a:p>
            <a:pPr algn="just" rtl="1"/>
            <a:endParaRPr lang="fa-IR" sz="12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جلوه نمایشی اجزای اسلاید، ارائه نمایشی را بسیار جذاب می کند. پاورپوینت، چهار نوع جلوه نمایشی برای اجزای اسلاید دارد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جلوه های ورودی</a:t>
            </a:r>
          </a:p>
          <a:p>
            <a:pPr algn="just" rtl="1"/>
            <a:r>
              <a:rPr lang="fa-IR" sz="2400" dirty="0">
                <a:latin typeface="Amuzeh-New-Bold"/>
                <a:cs typeface="B Nazanin" panose="00000400000000000000" pitchFamily="2" charset="-78"/>
              </a:rPr>
              <a:t>2 - جلوه های خروجی</a:t>
            </a:r>
          </a:p>
          <a:p>
            <a:pPr algn="just" rtl="1"/>
            <a:r>
              <a:rPr lang="fa-IR" sz="2400" dirty="0">
                <a:latin typeface="Amuzeh-New-Bold"/>
                <a:cs typeface="B Nazanin" panose="00000400000000000000" pitchFamily="2" charset="-78"/>
              </a:rPr>
              <a:t>3 – جلوه های تأکیدی</a:t>
            </a:r>
          </a:p>
          <a:p>
            <a:pPr algn="just" rtl="1"/>
            <a:r>
              <a:rPr lang="fa-IR" sz="2400" dirty="0">
                <a:latin typeface="Amuzeh-New-Bold"/>
                <a:cs typeface="B Nazanin" panose="00000400000000000000" pitchFamily="2" charset="-78"/>
              </a:rPr>
              <a:t>4 - جلوه های مسیر حرکت</a:t>
            </a:r>
          </a:p>
        </p:txBody>
      </p:sp>
    </p:spTree>
    <p:custDataLst>
      <p:tags r:id="rId2"/>
    </p:custDataLst>
    <p:extLst>
      <p:ext uri="{BB962C8B-B14F-4D97-AF65-F5344CB8AC3E}">
        <p14:creationId xmlns:p14="http://schemas.microsoft.com/office/powerpoint/2010/main" val="408407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404664"/>
            <a:ext cx="8640960" cy="4832092"/>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1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روی اسلایدها و اجزای آن ها جلوه های نمایشی قرار دهید و سعی کنید گزینه های بیشتری را بيابيد و آن ها را بررسی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en-US" sz="1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ریبون زبانه </a:t>
            </a:r>
            <a:r>
              <a:rPr lang="en-US" sz="2400" dirty="0">
                <a:latin typeface="Amuzeh-New-Bold"/>
                <a:cs typeface="B Nazanin" panose="00000400000000000000" pitchFamily="2" charset="-78"/>
              </a:rPr>
              <a:t> </a:t>
            </a:r>
            <a:r>
              <a:rPr lang="en-US" sz="2000" dirty="0">
                <a:solidFill>
                  <a:srgbClr val="FF0000"/>
                </a:solidFill>
                <a:latin typeface="Amuzeh-New-Bold"/>
                <a:cs typeface="B Nazanin" panose="00000400000000000000" pitchFamily="2" charset="-78"/>
              </a:rPr>
              <a:t>Animations</a:t>
            </a:r>
            <a:r>
              <a:rPr lang="fa-IR" sz="2400" dirty="0">
                <a:latin typeface="Amuzeh-New-Bold"/>
                <a:cs typeface="B Nazanin" panose="00000400000000000000" pitchFamily="2" charset="-78"/>
              </a:rPr>
              <a:t>روی نمادهای مختلف کلیک کنید و عملکرد آن ها را مورد بررسی قرار دهید. </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درج پس زمینه در اسلاید</a:t>
            </a:r>
          </a:p>
          <a:p>
            <a:pPr algn="just" rtl="1"/>
            <a:endParaRPr lang="fa-IR" sz="1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زیباتر کردن اسلایدها می توانید تصاویری را برای پس زمینه آن ها انتخاب کنید.</a:t>
            </a:r>
          </a:p>
        </p:txBody>
      </p:sp>
    </p:spTree>
    <p:custDataLst>
      <p:tags r:id="rId2"/>
    </p:custDataLst>
    <p:extLst>
      <p:ext uri="{BB962C8B-B14F-4D97-AF65-F5344CB8AC3E}">
        <p14:creationId xmlns:p14="http://schemas.microsoft.com/office/powerpoint/2010/main" val="984773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260648"/>
            <a:ext cx="8640960" cy="3785652"/>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اسلایدهای خود پس زمینه درج کنید و عملکرد سایر گزینه های پنجره</a:t>
            </a:r>
            <a:r>
              <a:rPr lang="en-US" sz="2000" dirty="0">
                <a:solidFill>
                  <a:srgbClr val="FF0000"/>
                </a:solidFill>
                <a:latin typeface="Amuzeh-New-Bold"/>
                <a:cs typeface="B Nazanin" panose="00000400000000000000" pitchFamily="2" charset="-78"/>
              </a:rPr>
              <a:t>Format</a:t>
            </a:r>
            <a:r>
              <a:rPr lang="en-US" sz="2400" dirty="0">
                <a:solidFill>
                  <a:srgbClr val="FF0000"/>
                </a:solidFill>
                <a:latin typeface="Amuzeh-New-Bold"/>
                <a:cs typeface="B Nazanin" panose="00000400000000000000" pitchFamily="2" charset="-78"/>
              </a:rPr>
              <a:t> </a:t>
            </a:r>
            <a:r>
              <a:rPr lang="en-US" sz="2000" dirty="0">
                <a:solidFill>
                  <a:srgbClr val="FF0000"/>
                </a:solidFill>
                <a:latin typeface="Amuzeh-New-Bold"/>
                <a:cs typeface="B Nazanin" panose="00000400000000000000" pitchFamily="2" charset="-78"/>
              </a:rPr>
              <a:t>Background</a:t>
            </a:r>
            <a:r>
              <a:rPr lang="en-US" sz="2400" dirty="0">
                <a:latin typeface="Amuzeh-New-Bold"/>
                <a:cs typeface="B Nazanin" panose="00000400000000000000" pitchFamily="2" charset="-78"/>
              </a:rPr>
              <a:t> </a:t>
            </a:r>
            <a:r>
              <a:rPr lang="fa-IR" sz="2400" dirty="0">
                <a:latin typeface="Amuzeh-New-Bold"/>
                <a:cs typeface="B Nazanin" panose="00000400000000000000" pitchFamily="2" charset="-78"/>
              </a:rPr>
              <a:t> را بررسی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پرونده پاورپوینتی را که در گروه خود ساخته اید در پوشه گروه ذخیره كنيد و آن را در کلاس برای دوستانتان نمایش دهيد.</a:t>
            </a:r>
          </a:p>
        </p:txBody>
      </p:sp>
    </p:spTree>
    <p:custDataLst>
      <p:tags r:id="rId2"/>
    </p:custDataLst>
    <p:extLst>
      <p:ext uri="{BB962C8B-B14F-4D97-AF65-F5344CB8AC3E}">
        <p14:creationId xmlns:p14="http://schemas.microsoft.com/office/powerpoint/2010/main" val="2298639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548680"/>
            <a:ext cx="8640960" cy="5324535"/>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 غیرکلاسی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با تهیه اسلایدهای نمایشی، یک آلبوم عکس از تصاویر دلخواهتان بسازید.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2 -گزارشى از محصولى كه در يكى از پودمان هاى زير تهيه كرده ايد، به صورت اسلايدهاى نمايشى در کلاس برای هم کلاسی های خود ارائه دهيد: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الف- کسب وکار           ب- كار با چوب           پ- پرورش گياه</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3 -گزارشی را که درباره موضوعات زیر در درس تفکر و سبک زندگی تهیه کرده اید به صورت اسلایدهای نمایشی تهیه کنید و در کلاس برای هم کلاسی های خود ارائه دهید: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الف- تفکر                    ب- عدل و انصاف       پ- عقل، دانایی، تجربه</a:t>
            </a:r>
          </a:p>
        </p:txBody>
      </p:sp>
    </p:spTree>
    <p:custDataLst>
      <p:tags r:id="rId2"/>
    </p:custDataLst>
    <p:extLst>
      <p:ext uri="{BB962C8B-B14F-4D97-AF65-F5344CB8AC3E}">
        <p14:creationId xmlns:p14="http://schemas.microsoft.com/office/powerpoint/2010/main" val="1633930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1" y="908720"/>
            <a:ext cx="8640960" cy="3416320"/>
          </a:xfrm>
          <a:prstGeom prst="rect">
            <a:avLst/>
          </a:prstGeom>
        </p:spPr>
        <p:txBody>
          <a:bodyPr wrap="square">
            <a:spAutoFit/>
          </a:bodyPr>
          <a:lstStyle/>
          <a:p>
            <a:pPr algn="just" rtl="1"/>
            <a:endParaRPr lang="fa-IR" sz="2400" dirty="0">
              <a:latin typeface="Amuzeh-New-Bold"/>
              <a:cs typeface="B Nazanin" panose="00000400000000000000" pitchFamily="2" charset="-78"/>
            </a:endParaRPr>
          </a:p>
          <a:p>
            <a:pPr lvl="0" algn="just" rtl="1"/>
            <a:endParaRPr lang="fa-IR" sz="2400" dirty="0">
              <a:latin typeface="Amuzeh-New-Bold"/>
              <a:cs typeface="B Nazanin" panose="00000400000000000000" pitchFamily="2" charset="-78"/>
            </a:endParaRPr>
          </a:p>
          <a:p>
            <a:pPr lvl="0" algn="just" rtl="1"/>
            <a:r>
              <a:rPr lang="fa-IR" sz="2400" dirty="0">
                <a:latin typeface="Amuzeh-New-Bold"/>
                <a:cs typeface="B Nazanin" panose="00000400000000000000" pitchFamily="2" charset="-78"/>
              </a:rPr>
              <a:t>4 - در درس علوم، مطالبی درباره انواع ویتامین ها و رابطه آن ها با سلامتی بدن می خوانید.گزارشی از مطالبی که در این باره آموخته اید، تهیه کنید و به شکل اسلایدهای نمایشی در کلاس ارائه دهید.</a:t>
            </a:r>
          </a:p>
          <a:p>
            <a:pPr lvl="0" algn="just" rtl="1"/>
            <a:endParaRPr lang="fa-IR" sz="2400" dirty="0">
              <a:latin typeface="Amuzeh-New-Bold"/>
              <a:cs typeface="B Nazanin" panose="00000400000000000000" pitchFamily="2" charset="-78"/>
            </a:endParaRPr>
          </a:p>
          <a:p>
            <a:pPr lvl="0" algn="just" rtl="1"/>
            <a:r>
              <a:rPr lang="fa-IR" sz="2400" b="1" dirty="0">
                <a:solidFill>
                  <a:srgbClr val="FF0000"/>
                </a:solidFill>
                <a:latin typeface="Amuzeh-New-Bold"/>
                <a:cs typeface="B Nazanin" panose="00000400000000000000" pitchFamily="2" charset="-78"/>
              </a:rPr>
              <a:t>راهنمایی: </a:t>
            </a:r>
          </a:p>
          <a:p>
            <a:pPr lvl="0" algn="just" rtl="1"/>
            <a:r>
              <a:rPr lang="fa-IR" sz="2400" dirty="0">
                <a:latin typeface="Amuzeh-New-Bold"/>
                <a:cs typeface="B Nazanin" panose="00000400000000000000" pitchFamily="2" charset="-78"/>
              </a:rPr>
              <a:t>برای تکمیل اطلاعات مورد نیاز، از وب گاه وزارت بهداشت، درمان و آموزش پزشکی به آدرس </a:t>
            </a:r>
            <a:r>
              <a:rPr lang="en-US" sz="2400" dirty="0">
                <a:solidFill>
                  <a:srgbClr val="FF0000"/>
                </a:solidFill>
                <a:latin typeface="Amuzeh-New-Bold"/>
                <a:cs typeface="B Nazanin" panose="00000400000000000000" pitchFamily="2" charset="-78"/>
                <a:hlinkClick r:id="rId5"/>
              </a:rPr>
              <a:t>behdasht.gov.ir</a:t>
            </a:r>
            <a:r>
              <a:rPr lang="fa-IR" sz="2400" dirty="0">
                <a:latin typeface="Amuzeh-New-Bold"/>
                <a:cs typeface="B Nazanin" panose="00000400000000000000" pitchFamily="2" charset="-78"/>
              </a:rPr>
              <a:t> استفاده کنید</a:t>
            </a:r>
          </a:p>
        </p:txBody>
      </p:sp>
    </p:spTree>
    <p:custDataLst>
      <p:tags r:id="rId2"/>
    </p:custDataLst>
    <p:extLst>
      <p:ext uri="{BB962C8B-B14F-4D97-AF65-F5344CB8AC3E}">
        <p14:creationId xmlns:p14="http://schemas.microsoft.com/office/powerpoint/2010/main" val="77724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539552" y="1412776"/>
            <a:ext cx="8330055" cy="4305025"/>
          </a:xfrm>
          <a:prstGeom prst="rect">
            <a:avLst/>
          </a:prstGeom>
        </p:spPr>
        <p:txBody>
          <a:bodyPr wrap="square">
            <a:spAutoFit/>
          </a:bodyPr>
          <a:lstStyle/>
          <a:p>
            <a:pPr algn="r" rtl="1">
              <a:lnSpc>
                <a:spcPct val="150000"/>
              </a:lnSpc>
            </a:pPr>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lnSpc>
                <a:spcPct val="150000"/>
              </a:lnSpc>
            </a:pPr>
            <a:endParaRPr lang="fa-IR" sz="1050" b="1" dirty="0">
              <a:latin typeface="Amuzeh-New-Bold"/>
              <a:cs typeface="B Nazanin" panose="00000400000000000000" pitchFamily="2" charset="-78"/>
            </a:endParaRPr>
          </a:p>
          <a:p>
            <a:pPr algn="r" rtl="1">
              <a:lnSpc>
                <a:spcPct val="150000"/>
              </a:lnSpc>
            </a:pPr>
            <a:r>
              <a:rPr lang="fa-IR" sz="2400" dirty="0">
                <a:latin typeface="AmuzehNewNormalPS"/>
                <a:cs typeface="B Nazanin" panose="00000400000000000000" pitchFamily="2" charset="-78"/>
              </a:rPr>
              <a:t>به کارگیری مهارت هایى مانند اجرای کارهای گروهی، تفکر انتقادی، پرسش گری و ... ؛</a:t>
            </a:r>
          </a:p>
          <a:p>
            <a:pPr algn="r" rtl="1">
              <a:lnSpc>
                <a:spcPct val="150000"/>
              </a:lnSpc>
            </a:pPr>
            <a:r>
              <a:rPr lang="fa-IR" sz="2400" dirty="0">
                <a:latin typeface="AmuzehNewNormalPS"/>
                <a:cs typeface="B Nazanin" panose="00000400000000000000" pitchFamily="2" charset="-78"/>
              </a:rPr>
              <a:t>آشنایی با اشتراک گذاری و ضرورت های آن؛</a:t>
            </a:r>
          </a:p>
          <a:p>
            <a:pPr algn="r" rtl="1">
              <a:lnSpc>
                <a:spcPct val="150000"/>
              </a:lnSpc>
            </a:pPr>
            <a:r>
              <a:rPr lang="fa-IR" sz="2400" dirty="0">
                <a:latin typeface="AmuzehNewNormalPS"/>
                <a:cs typeface="B Nazanin" panose="00000400000000000000" pitchFamily="2" charset="-78"/>
              </a:rPr>
              <a:t>به کارگیری نرم افزار پاورپوینت برای ارائه نمایشی اطلاعات؛</a:t>
            </a:r>
          </a:p>
          <a:p>
            <a:pPr algn="r" rtl="1">
              <a:lnSpc>
                <a:spcPct val="150000"/>
              </a:lnSpc>
            </a:pPr>
            <a:r>
              <a:rPr lang="fa-IR" sz="2400" dirty="0">
                <a:latin typeface="AmuzehNewNormalPS"/>
                <a:cs typeface="B Nazanin" panose="00000400000000000000" pitchFamily="2" charset="-78"/>
              </a:rPr>
              <a:t>توانایی ایجاد اسلایدهای نمایشی؛</a:t>
            </a:r>
          </a:p>
          <a:p>
            <a:pPr algn="r" rtl="1">
              <a:lnSpc>
                <a:spcPct val="150000"/>
              </a:lnSpc>
            </a:pPr>
            <a:r>
              <a:rPr lang="fa-IR" sz="2400" dirty="0">
                <a:latin typeface="AmuzehNewNormalPS"/>
                <a:cs typeface="B Nazanin" panose="00000400000000000000" pitchFamily="2" charset="-78"/>
              </a:rPr>
              <a:t>توانایی مدیریت اسلایدهای نمایشی؛</a:t>
            </a:r>
          </a:p>
          <a:p>
            <a:pPr algn="r" rtl="1">
              <a:lnSpc>
                <a:spcPct val="150000"/>
              </a:lnSpc>
            </a:pPr>
            <a:r>
              <a:rPr lang="fa-IR" sz="2400" dirty="0">
                <a:latin typeface="AmuzehNewNormalPS"/>
                <a:cs typeface="B Nazanin" panose="00000400000000000000" pitchFamily="2" charset="-78"/>
              </a:rPr>
              <a:t>دادن جلوه های ویژه به اسلاید و اجزای آن.</a:t>
            </a:r>
            <a:endParaRPr lang="fa-IR" sz="2400" dirty="0">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097" y="548680"/>
            <a:ext cx="6145510" cy="648072"/>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908720"/>
            <a:ext cx="8640960" cy="5262979"/>
          </a:xfrm>
          <a:prstGeom prst="rect">
            <a:avLst/>
          </a:prstGeom>
        </p:spPr>
        <p:txBody>
          <a:bodyPr wrap="square">
            <a:spAutoFit/>
          </a:bodyPr>
          <a:lstStyle/>
          <a:p>
            <a:pPr algn="just" rtl="1"/>
            <a:r>
              <a:rPr lang="fa-IR" sz="2800" dirty="0">
                <a:latin typeface="Amuzeh-New-Bold"/>
                <a:cs typeface="B Nazanin" panose="00000400000000000000" pitchFamily="2" charset="-78"/>
              </a:rPr>
              <a:t>در دنیای کنونی به سبب گسترش دانش، فناوری و شاخه های علم، همچنین به دلیل محدودیت های زمانی، مالی و اقتصادی، ضرورت و اهمیت اشتراک گذاری اطلاعات بیش از گذشته احساس می شود تا جایی که تغییر و تحول در گوشه ای از دنیا در سایر جوامع نیز اثرگذار است. شما می توانید از طریق اشتراک گذاری دانش و معرفت، به رشد و شکوفایی دانش کمک کنید.</a:t>
            </a:r>
          </a:p>
          <a:p>
            <a:pPr algn="just" rtl="1"/>
            <a:endParaRPr lang="fa-IR" sz="2800" dirty="0">
              <a:latin typeface="Amuzeh-New-Bold"/>
              <a:cs typeface="B Nazanin" panose="00000400000000000000" pitchFamily="2" charset="-78"/>
            </a:endParaRPr>
          </a:p>
          <a:p>
            <a:pPr algn="just" rtl="1"/>
            <a:r>
              <a:rPr lang="fa-IR" sz="2800" dirty="0">
                <a:latin typeface="Amuzeh-New-Bold"/>
                <a:cs typeface="B Nazanin" panose="00000400000000000000" pitchFamily="2" charset="-78"/>
              </a:rPr>
              <a:t>امروزه شبکه های اینترنتی باعث شده است تا انسان ها بتوانند دانش خود را در سطح وسیع تری به اشتراک بگذارند و دیگران را نیز با داشته های علمی خود سهیم کنند. دراين صورت متفکران و متخصصان کشورهای جهان در یک زنجیره به هم پیوسته قرارمی گیرند و از دستاوردهای یکدیگر بهره مى برند و نهایتاً مى توانند نیازهای جوامع انسانی را رفع کنند. یکی از راه های اشتراک گذاری اطلاعات، ارائه نمایشی مطالب است.</a:t>
            </a:r>
            <a:endParaRPr lang="fa-IR" sz="2800" dirty="0">
              <a:solidFill>
                <a:srgbClr val="FFC000"/>
              </a:solidFill>
              <a:cs typeface="B Nazanin" panose="00000400000000000000" pitchFamily="2" charset="-78"/>
            </a:endParaRPr>
          </a:p>
        </p:txBody>
      </p:sp>
    </p:spTree>
    <p:custDataLst>
      <p:tags r:id="rId2"/>
    </p:custDataLst>
    <p:extLst>
      <p:ext uri="{BB962C8B-B14F-4D97-AF65-F5344CB8AC3E}">
        <p14:creationId xmlns:p14="http://schemas.microsoft.com/office/powerpoint/2010/main" val="3662748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79512" y="1052736"/>
            <a:ext cx="8750424" cy="4031873"/>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اشتراک گذاری اطلاعات با استفاده از برنامۀ پاورپوینت</a:t>
            </a:r>
          </a:p>
          <a:p>
            <a:pPr algn="just" rtl="1"/>
            <a:endParaRPr lang="fa-IR" sz="28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این پودمان، گزارشی درباره نوآوری تهیه می کنید و با استفاده از امکانات برنامه پاورپوینت، آن را به صورت نمایشی ارائه می دهید. شما می توانید با مهارت هايى که فرا می گیرید گزارش هایی را که درباره پودمان های دیگر این کتاب تهیه کرده اید به صورت نمایشی در کلاس ارائه دهید.</a:t>
            </a:r>
          </a:p>
          <a:p>
            <a:pPr algn="just" rtl="1"/>
            <a:endParaRPr lang="fa-IR" sz="28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پرسش</a:t>
            </a:r>
          </a:p>
          <a:p>
            <a:pPr algn="just" rtl="1"/>
            <a:endParaRPr lang="fa-IR" sz="28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نوآوری چه تأثیری در زندگی شما دارد؟</a:t>
            </a:r>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1025476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08520" y="620688"/>
            <a:ext cx="9001944" cy="4662815"/>
          </a:xfrm>
          <a:prstGeom prst="rect">
            <a:avLst/>
          </a:prstGeom>
        </p:spPr>
        <p:txBody>
          <a:bodyPr wrap="square">
            <a:spAutoFit/>
          </a:bodyPr>
          <a:lstStyle/>
          <a:p>
            <a:pPr algn="just" rtl="1"/>
            <a:r>
              <a:rPr lang="fa-IR" sz="2700" b="1" dirty="0">
                <a:solidFill>
                  <a:srgbClr val="FF0000"/>
                </a:solidFill>
                <a:latin typeface="Amuzeh-New-Bold"/>
                <a:cs typeface="B Nazanin" panose="00000400000000000000" pitchFamily="2" charset="-78"/>
              </a:rPr>
              <a:t>گام اول</a:t>
            </a:r>
          </a:p>
          <a:p>
            <a:pPr algn="just" rtl="1"/>
            <a:r>
              <a:rPr lang="fa-IR" sz="2700" dirty="0">
                <a:solidFill>
                  <a:srgbClr val="00B0F0"/>
                </a:solidFill>
                <a:latin typeface="Amuzeh-New-Bold"/>
                <a:cs typeface="B Nazanin" panose="00000400000000000000" pitchFamily="2" charset="-78"/>
              </a:rPr>
              <a:t>شناخت موضوع</a:t>
            </a:r>
          </a:p>
          <a:p>
            <a:pPr algn="just" rtl="1"/>
            <a:r>
              <a:rPr lang="fa-IR" sz="2700" dirty="0">
                <a:latin typeface="Amuzeh-New-Bold"/>
                <a:cs typeface="B Nazanin" panose="00000400000000000000" pitchFamily="2" charset="-78"/>
              </a:rPr>
              <a:t>پاسخ دادن به موارد زیر، به شما در رسیدن به جواب پرسش بالا کمک می کند:</a:t>
            </a:r>
          </a:p>
          <a:p>
            <a:pPr algn="just" rtl="1"/>
            <a:endParaRPr lang="fa-IR" sz="2700" dirty="0">
              <a:latin typeface="Amuzeh-New-Bold"/>
              <a:cs typeface="B Nazanin" panose="00000400000000000000" pitchFamily="2" charset="-78"/>
            </a:endParaRPr>
          </a:p>
          <a:p>
            <a:pPr algn="just" rtl="1"/>
            <a:r>
              <a:rPr lang="fa-IR" sz="2700" dirty="0">
                <a:latin typeface="Amuzeh-New-Bold"/>
                <a:cs typeface="B Nazanin" panose="00000400000000000000" pitchFamily="2" charset="-78"/>
              </a:rPr>
              <a:t>نوآوری چیست؟</a:t>
            </a:r>
          </a:p>
          <a:p>
            <a:pPr algn="just" rtl="1"/>
            <a:r>
              <a:rPr lang="fa-IR" sz="2700" dirty="0">
                <a:latin typeface="Amuzeh-New-Bold"/>
                <a:cs typeface="B Nazanin" panose="00000400000000000000" pitchFamily="2" charset="-78"/>
              </a:rPr>
              <a:t>چرا نوآوری اهمیت دارد؟</a:t>
            </a:r>
          </a:p>
          <a:p>
            <a:pPr algn="just" rtl="1"/>
            <a:r>
              <a:rPr lang="fa-IR" sz="2700" dirty="0">
                <a:latin typeface="Amuzeh-New-Bold"/>
                <a:cs typeface="B Nazanin" panose="00000400000000000000" pitchFamily="2" charset="-78"/>
              </a:rPr>
              <a:t>نمونه هایی از نوآوری کدام اند؟</a:t>
            </a:r>
          </a:p>
          <a:p>
            <a:pPr algn="just" rtl="1"/>
            <a:r>
              <a:rPr lang="fa-IR" sz="2700" dirty="0">
                <a:latin typeface="Amuzeh-New-Bold"/>
                <a:cs typeface="B Nazanin" panose="00000400000000000000" pitchFamily="2" charset="-78"/>
              </a:rPr>
              <a:t>نوآوران چه ویژگی هایی دارند؟</a:t>
            </a:r>
          </a:p>
          <a:p>
            <a:pPr algn="just" rtl="1"/>
            <a:r>
              <a:rPr lang="fa-IR" sz="2700" dirty="0">
                <a:latin typeface="Amuzeh-New-Bold"/>
                <a:cs typeface="B Nazanin" panose="00000400000000000000" pitchFamily="2" charset="-78"/>
              </a:rPr>
              <a:t>چگونه می توان نوآوری را تقویت کرد؟</a:t>
            </a:r>
          </a:p>
          <a:p>
            <a:pPr algn="just" rtl="1"/>
            <a:r>
              <a:rPr lang="fa-IR" sz="2700" dirty="0">
                <a:latin typeface="Amuzeh-New-Bold"/>
                <a:cs typeface="B Nazanin" panose="00000400000000000000" pitchFamily="2" charset="-78"/>
              </a:rPr>
              <a:t>تأثیرات نوآوری در زندگی شما کدام اند؟</a:t>
            </a:r>
          </a:p>
          <a:p>
            <a:pPr algn="just" rtl="1"/>
            <a:r>
              <a:rPr lang="fa-IR" sz="2700" dirty="0">
                <a:latin typeface="Amuzeh-New-Bold"/>
                <a:cs typeface="B Nazanin" panose="00000400000000000000" pitchFamily="2" charset="-78"/>
              </a:rPr>
              <a:t>نوآوری در چه مشاغلی وجود دارد؟</a:t>
            </a:r>
            <a:endParaRPr lang="fa-IR" sz="2700" dirty="0">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15008" y="1988841"/>
            <a:ext cx="2808312" cy="3600400"/>
          </a:xfrm>
          <a:prstGeom prst="rect">
            <a:avLst/>
          </a:prstGeom>
        </p:spPr>
      </p:pic>
    </p:spTree>
    <p:custDataLst>
      <p:tags r:id="rId2"/>
    </p:custDataLst>
    <p:extLst>
      <p:ext uri="{BB962C8B-B14F-4D97-AF65-F5344CB8AC3E}">
        <p14:creationId xmlns:p14="http://schemas.microsoft.com/office/powerpoint/2010/main" val="1677886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404664"/>
            <a:ext cx="8640960" cy="341632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گام دوم</a:t>
            </a:r>
          </a:p>
          <a:p>
            <a:pPr algn="just" rtl="1"/>
            <a:r>
              <a:rPr lang="fa-IR" sz="2400" dirty="0">
                <a:solidFill>
                  <a:srgbClr val="00B0F0"/>
                </a:solidFill>
                <a:latin typeface="Amuzeh-New-Bold"/>
                <a:cs typeface="B Nazanin" panose="00000400000000000000" pitchFamily="2" charset="-78"/>
              </a:rPr>
              <a:t>انتخاب منابع و جمع آوری اطلاعات</a:t>
            </a:r>
          </a:p>
          <a:p>
            <a:pPr algn="just" rtl="1"/>
            <a:r>
              <a:rPr lang="fa-IR" sz="2400" dirty="0">
                <a:latin typeface="Amuzeh-New-Bold"/>
                <a:cs typeface="B Nazanin" panose="00000400000000000000" pitchFamily="2" charset="-78"/>
              </a:rPr>
              <a:t>در این مرحله از منابع مختلف، اطلاعات مورد نیاز را جمع آوری کنید. برای جمع آوری این اطلاعات، از وب گاه شبکه رشد استفاده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r>
              <a:rPr lang="fa-IR" sz="2400" dirty="0">
                <a:solidFill>
                  <a:srgbClr val="00B0F0"/>
                </a:solidFill>
                <a:latin typeface="Amuzeh-New-Bold"/>
                <a:cs typeface="B Nazanin" panose="00000400000000000000" pitchFamily="2" charset="-78"/>
              </a:rPr>
              <a:t>جمع آوری اطلاعات برای شناخت موضوع نوآوری</a:t>
            </a:r>
          </a:p>
          <a:p>
            <a:pPr algn="just" rtl="1"/>
            <a:r>
              <a:rPr lang="fa-IR" sz="2400" dirty="0">
                <a:latin typeface="Amuzeh-New-Bold"/>
                <a:cs typeface="B Nazanin" panose="00000400000000000000" pitchFamily="2" charset="-78"/>
              </a:rPr>
              <a:t>در گروه خود، اطلاعات مورد نیاز برای شناخت موضوع را جمع آوری کنید و آن ها را در جدول بنویسید.</a:t>
            </a:r>
          </a:p>
        </p:txBody>
      </p:sp>
      <p:pic>
        <p:nvPicPr>
          <p:cNvPr id="3" name="Picture 2"/>
          <p:cNvPicPr>
            <a:picLocks noChangeAspect="1"/>
          </p:cNvPicPr>
          <p:nvPr/>
        </p:nvPicPr>
        <p:blipFill>
          <a:blip r:embed="rId5"/>
          <a:stretch>
            <a:fillRect/>
          </a:stretch>
        </p:blipFill>
        <p:spPr>
          <a:xfrm>
            <a:off x="909464" y="4135922"/>
            <a:ext cx="7983016" cy="2461430"/>
          </a:xfrm>
          <a:prstGeom prst="rect">
            <a:avLst/>
          </a:prstGeom>
        </p:spPr>
      </p:pic>
    </p:spTree>
    <p:custDataLst>
      <p:tags r:id="rId2"/>
    </p:custDataLst>
    <p:extLst>
      <p:ext uri="{BB962C8B-B14F-4D97-AF65-F5344CB8AC3E}">
        <p14:creationId xmlns:p14="http://schemas.microsoft.com/office/powerpoint/2010/main" val="2087669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79512" y="1052736"/>
            <a:ext cx="8750424" cy="4154984"/>
          </a:xfrm>
          <a:prstGeom prst="rect">
            <a:avLst/>
          </a:prstGeom>
        </p:spPr>
        <p:txBody>
          <a:bodyPr wrap="square">
            <a:spAutoFit/>
          </a:bodyPr>
          <a:lstStyle/>
          <a:p>
            <a:pPr algn="just" rtl="1"/>
            <a:r>
              <a:rPr lang="fa-IR" sz="2400" dirty="0">
                <a:latin typeface="Amuzeh-New-Bold"/>
                <a:cs typeface="B Nazanin" panose="00000400000000000000" pitchFamily="2" charset="-78"/>
              </a:rPr>
              <a:t>اگر بخواهید اطلاعات به دست آمده را برای هم کلاسی های خود ارائه دهید و از اطلاعاتی که سایر گروه های کلاس جمع آوری کرده اند، استفاده کنید، باید این اطلاعات را با آن ها به اشتراک بگذارید.</a:t>
            </a:r>
          </a:p>
          <a:p>
            <a:pPr algn="just" rtl="1"/>
            <a:r>
              <a:rPr lang="fa-IR" sz="2400" dirty="0">
                <a:latin typeface="Amuzeh-New-Bold"/>
                <a:cs typeface="B Nazanin" panose="00000400000000000000" pitchFamily="2" charset="-78"/>
              </a:rPr>
              <a:t>یکی از راه ها برای این کار، ارائه نمایشی مطالب است. برنامه پاورپوینت امکانات خاصی برای این کار در اختیار کاربران قرار می دهد.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گام سوم</a:t>
            </a:r>
          </a:p>
          <a:p>
            <a:pPr algn="just" rtl="1"/>
            <a:r>
              <a:rPr lang="fa-IR" sz="2400" dirty="0">
                <a:solidFill>
                  <a:srgbClr val="00B0F0"/>
                </a:solidFill>
                <a:latin typeface="Amuzeh-New-Bold"/>
                <a:cs typeface="B Nazanin" panose="00000400000000000000" pitchFamily="2" charset="-78"/>
              </a:rPr>
              <a:t>پردازش و مستندسازی اطلاعات</a:t>
            </a:r>
          </a:p>
          <a:p>
            <a:pPr algn="just" rtl="1"/>
            <a:r>
              <a:rPr lang="fa-IR" sz="2400" dirty="0">
                <a:latin typeface="Amuzeh-New-Bold"/>
                <a:cs typeface="B Nazanin" panose="00000400000000000000" pitchFamily="2" charset="-78"/>
              </a:rPr>
              <a:t>پیش از تهیه یک پرونده ارائه نمایشی، یک طرح کلی روی کاغذ بکشید و در آن ضمن دسته بندی مطالب، تعداد صفحات، مطالب هر صفحه، محل متن و تصاویر در صفحه و ارتباط بین صفحات را مشخص کنید.</a:t>
            </a:r>
          </a:p>
        </p:txBody>
      </p:sp>
    </p:spTree>
    <p:custDataLst>
      <p:tags r:id="rId2"/>
    </p:custDataLst>
    <p:extLst>
      <p:ext uri="{BB962C8B-B14F-4D97-AF65-F5344CB8AC3E}">
        <p14:creationId xmlns:p14="http://schemas.microsoft.com/office/powerpoint/2010/main" val="2521035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79511" y="476672"/>
            <a:ext cx="8687157" cy="1200329"/>
          </a:xfrm>
          <a:prstGeom prst="rect">
            <a:avLst/>
          </a:prstGeom>
        </p:spPr>
        <p:txBody>
          <a:bodyPr wrap="square">
            <a:spAutoFit/>
          </a:bodyPr>
          <a:lstStyle/>
          <a:p>
            <a:pPr algn="just" rtl="1"/>
            <a:r>
              <a:rPr lang="fa-IR" sz="2400" dirty="0">
                <a:solidFill>
                  <a:srgbClr val="FF0000"/>
                </a:solidFill>
                <a:latin typeface="Amuzeh-New-Bold"/>
                <a:cs typeface="B Nazanin" panose="00000400000000000000" pitchFamily="2" charset="-78"/>
              </a:rPr>
              <a:t>طراحی صفحات برای تهیۀ اسلایدهای نمایشی </a:t>
            </a:r>
          </a:p>
          <a:p>
            <a:pPr algn="just" rtl="1"/>
            <a:r>
              <a:rPr lang="fa-IR" sz="2400" dirty="0">
                <a:latin typeface="Amuzeh-New-Bold"/>
                <a:cs typeface="B Nazanin" panose="00000400000000000000" pitchFamily="2" charset="-78"/>
              </a:rPr>
              <a:t>طراحی صفحات برای موضوع نوآوری را می توان مانند شکل انجام داد:</a:t>
            </a:r>
          </a:p>
          <a:p>
            <a:pPr algn="just" rtl="1"/>
            <a:endParaRPr lang="fa-IR" sz="2400" dirty="0">
              <a:latin typeface="Amuzeh-New-Bold"/>
              <a:cs typeface="B Nazanin" panose="00000400000000000000"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1628800"/>
            <a:ext cx="5950852" cy="4929391"/>
          </a:xfrm>
          <a:prstGeom prst="rect">
            <a:avLst/>
          </a:prstGeom>
        </p:spPr>
      </p:pic>
    </p:spTree>
    <p:custDataLst>
      <p:tags r:id="rId2"/>
    </p:custDataLst>
    <p:extLst>
      <p:ext uri="{BB962C8B-B14F-4D97-AF65-F5344CB8AC3E}">
        <p14:creationId xmlns:p14="http://schemas.microsoft.com/office/powerpoint/2010/main" val="3206844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19" y="548680"/>
            <a:ext cx="8640961" cy="5632311"/>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تکمیل اطلاعات صفحات طراحی شده</a:t>
            </a:r>
          </a:p>
          <a:p>
            <a:pPr algn="just" rtl="1"/>
            <a:r>
              <a:rPr lang="fa-IR" sz="2400" dirty="0">
                <a:latin typeface="Amuzeh-New-Bold"/>
                <a:cs typeface="B Nazanin" panose="00000400000000000000" pitchFamily="2" charset="-78"/>
              </a:rPr>
              <a:t>در گروه خود، اطلاعات مربوط به هر پرسش را در صفحات مربوط به آن وارد كنيد.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گام چهارم</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اشتراک گذاری اطلاعات</a:t>
            </a:r>
          </a:p>
          <a:p>
            <a:pPr algn="just" rtl="1"/>
            <a:r>
              <a:rPr lang="fa-IR" sz="2400" dirty="0">
                <a:latin typeface="Amuzeh-New-Bold"/>
                <a:cs typeface="B Nazanin" panose="00000400000000000000" pitchFamily="2" charset="-78"/>
              </a:rPr>
              <a:t>برای اشتراک گذاری این مطالب به صورت اسلایدهای نمایشی از نرم افزار پاورپوینت استفاده کنید.</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تهیۀ اسلایدهای نمایشی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اولین اسلایدی که پس از اجرای برنامه پاورپوینت، روی صفحه نمایان می شود، اسلاید عنوان </a:t>
            </a:r>
            <a:r>
              <a:rPr lang="en-US" sz="2000" dirty="0">
                <a:solidFill>
                  <a:srgbClr val="FF0000"/>
                </a:solidFill>
                <a:latin typeface="Amuzeh-New-Bold"/>
                <a:cs typeface="B Nazanin" panose="00000400000000000000" pitchFamily="2" charset="-78"/>
              </a:rPr>
              <a:t>Title slide</a:t>
            </a:r>
            <a:r>
              <a:rPr lang="fa-IR" sz="2400" dirty="0">
                <a:latin typeface="Amuzeh-New-Bold"/>
                <a:cs typeface="B Nazanin" panose="00000400000000000000" pitchFamily="2" charset="-78"/>
              </a:rPr>
              <a:t> است.</a:t>
            </a:r>
          </a:p>
        </p:txBody>
      </p:sp>
    </p:spTree>
    <p:custDataLst>
      <p:tags r:id="rId2"/>
    </p:custDataLst>
    <p:extLst>
      <p:ext uri="{BB962C8B-B14F-4D97-AF65-F5344CB8AC3E}">
        <p14:creationId xmlns:p14="http://schemas.microsoft.com/office/powerpoint/2010/main" val="3787630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203</TotalTime>
  <Words>1304</Words>
  <Application>Microsoft Office PowerPoint</Application>
  <PresentationFormat>On-screen Show (4:3)</PresentationFormat>
  <Paragraphs>178</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Corbel</vt:lpstr>
      <vt:lpstr>Calibri</vt:lpstr>
      <vt:lpstr>B Nazanin</vt:lpstr>
      <vt:lpstr>AmuzehNewNormalPS</vt:lpstr>
      <vt:lpstr>Baasem</vt:lpstr>
      <vt:lpstr>Garamond</vt:lpstr>
      <vt:lpstr>Amuzeh-New-Bold</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05-eshterak.suherfe.blog.ir</dc:title>
  <dc:subject>05-eshterak.suherfe.blog.ir</dc:subject>
  <dc:creator>suherfe.blog.ir</dc:creator>
  <cp:keywords>05-eshterak.suherfe.blog.ir</cp:keywords>
  <dc:description>05-eshterak.suherfe.blog.ir</dc:description>
  <cp:lastModifiedBy>HP</cp:lastModifiedBy>
  <cp:revision>95</cp:revision>
  <dcterms:created xsi:type="dcterms:W3CDTF">2020-01-09T13:02:20Z</dcterms:created>
  <dcterms:modified xsi:type="dcterms:W3CDTF">2024-09-07T19:36:53Z</dcterms:modified>
  <cp:category>05-eshterak.suherfe.blog.ir</cp:category>
  <cp:version>7-8</cp:version>
</cp:coreProperties>
</file>