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34" r:id="rId1"/>
    <p:sldMasterId id="2147484036" r:id="rId2"/>
    <p:sldMasterId id="2147484049" r:id="rId3"/>
  </p:sldMasterIdLst>
  <p:notesMasterIdLst>
    <p:notesMasterId r:id="rId35"/>
  </p:notesMasterIdLst>
  <p:sldIdLst>
    <p:sldId id="315" r:id="rId4"/>
    <p:sldId id="288"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20" r:id="rId19"/>
    <p:sldId id="303" r:id="rId20"/>
    <p:sldId id="321" r:id="rId21"/>
    <p:sldId id="304" r:id="rId22"/>
    <p:sldId id="322" r:id="rId23"/>
    <p:sldId id="305" r:id="rId24"/>
    <p:sldId id="306" r:id="rId25"/>
    <p:sldId id="323" r:id="rId26"/>
    <p:sldId id="307" r:id="rId27"/>
    <p:sldId id="324" r:id="rId28"/>
    <p:sldId id="308" r:id="rId29"/>
    <p:sldId id="309" r:id="rId30"/>
    <p:sldId id="310" r:id="rId31"/>
    <p:sldId id="312" r:id="rId32"/>
    <p:sldId id="311" r:id="rId33"/>
    <p:sldId id="313" r:id="rId34"/>
  </p:sldIdLst>
  <p:sldSz cx="9144000" cy="6858000" type="screen4x3"/>
  <p:notesSz cx="6858000" cy="9144000"/>
  <p:embeddedFontLst>
    <p:embeddedFont>
      <p:font typeface="B Nazanin" panose="00000400000000000000" pitchFamily="2" charset="-78"/>
      <p:regular r:id="rId36"/>
      <p:bold r:id="rId37"/>
    </p:embeddedFont>
    <p:embeddedFont>
      <p:font typeface="Corbel" panose="020B0503020204020204" pitchFamily="34" charset="0"/>
      <p:regular r:id="rId38"/>
      <p:bold r:id="rId39"/>
      <p:italic r:id="rId40"/>
      <p:boldItalic r:id="rId41"/>
    </p:embeddedFont>
    <p:embeddedFont>
      <p:font typeface="Garamond" panose="02020404030301010803" pitchFamily="18" charset="0"/>
      <p:regular r:id="rId42"/>
      <p:bold r:id="rId43"/>
      <p:italic r:id="rId44"/>
    </p:embeddedFont>
  </p:embeddedFontLst>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0" d="100"/>
          <a:sy n="50" d="100"/>
        </p:scale>
        <p:origin x="1512" y="13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4.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7.fntdata"/><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1.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9.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3.fntdata"/><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D0F00F55-62F8-4330-A9B5-CD64E5B8C84A}" type="datetimeFigureOut">
              <a:rPr lang="fa-IR" smtClean="0"/>
              <a:t>11/03/1446</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1A7CC67A-B179-4196-9A4D-6D7F0740B900}" type="slidenum">
              <a:rPr lang="fa-IR" smtClean="0"/>
              <a:t>‹#›</a:t>
            </a:fld>
            <a:endParaRPr lang="fa-IR"/>
          </a:p>
        </p:txBody>
      </p:sp>
    </p:spTree>
    <p:extLst>
      <p:ext uri="{BB962C8B-B14F-4D97-AF65-F5344CB8AC3E}">
        <p14:creationId xmlns:p14="http://schemas.microsoft.com/office/powerpoint/2010/main" val="3441418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871132"/>
            <a:ext cx="5111752" cy="1515533"/>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299" y="3657597"/>
            <a:ext cx="5111752" cy="13208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pPr defTabSz="342900" rtl="0">
              <a:defRPr/>
            </a:pPr>
            <a:fld id="{78226329-7195-425F-AAF5-7FFA1B6FE3A9}" type="datetimeFigureOut">
              <a:rPr lang="fa-IR" smtClean="0">
                <a:solidFill>
                  <a:prstClr val="black"/>
                </a:solidFill>
              </a:rPr>
              <a:pPr defTabSz="342900" rtl="0">
                <a:defRPr/>
              </a:pPr>
              <a:t>11/03/1446</a:t>
            </a:fld>
            <a:endParaRPr lang="fa-IR">
              <a:solidFill>
                <a:prstClr val="black"/>
              </a:solidFill>
            </a:endParaRPr>
          </a:p>
        </p:txBody>
      </p:sp>
      <p:sp>
        <p:nvSpPr>
          <p:cNvPr id="5" name="Footer Placeholder 4"/>
          <p:cNvSpPr>
            <a:spLocks noGrp="1"/>
          </p:cNvSpPr>
          <p:nvPr>
            <p:ph type="ftr" sz="quarter" idx="11"/>
          </p:nvPr>
        </p:nvSpPr>
        <p:spPr>
          <a:xfrm>
            <a:off x="2019298" y="5037663"/>
            <a:ext cx="3910976" cy="279400"/>
          </a:xfrm>
        </p:spPr>
        <p:txBody>
          <a:bodyPr/>
          <a:lstStyle/>
          <a:p>
            <a:pPr defTabSz="342900" rtl="0">
              <a:defRPr/>
            </a:pPr>
            <a:endParaRPr lang="fa-IR">
              <a:solidFill>
                <a:prstClr val="black"/>
              </a:solidFill>
            </a:endParaRPr>
          </a:p>
        </p:txBody>
      </p:sp>
      <p:sp>
        <p:nvSpPr>
          <p:cNvPr id="6" name="Slide Number Placeholder 5"/>
          <p:cNvSpPr>
            <a:spLocks noGrp="1"/>
          </p:cNvSpPr>
          <p:nvPr>
            <p:ph type="sldNum" sz="quarter" idx="12"/>
          </p:nvPr>
        </p:nvSpPr>
        <p:spPr>
          <a:xfrm>
            <a:off x="6717676" y="5037663"/>
            <a:ext cx="413375" cy="279400"/>
          </a:xfrm>
        </p:spPr>
        <p:txBody>
          <a:bodyPr/>
          <a:lstStyle/>
          <a:p>
            <a:pPr defTabSz="342900" rtl="0">
              <a:defRPr/>
            </a:pPr>
            <a:fld id="{22229C25-C6B3-4933-8DCD-1C9E5F5EC9DC}" type="slidenum">
              <a:rPr lang="fa-IR" smtClean="0">
                <a:solidFill>
                  <a:prstClr val="black"/>
                </a:solidFill>
              </a:rPr>
              <a:pPr defTabSz="342900" rtl="0">
                <a:defRPr/>
              </a:pPr>
              <a:t>‹#›</a:t>
            </a:fld>
            <a:endParaRPr lang="fa-IR">
              <a:solidFill>
                <a:prstClr val="black"/>
              </a:solidFill>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2615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1041400"/>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defTabSz="342900" rtl="0">
              <a:defRPr/>
            </a:pPr>
            <a:fld id="{78226329-7195-425F-AAF5-7FFA1B6FE3A9}" type="datetimeFigureOut">
              <a:rPr lang="fa-IR" smtClean="0">
                <a:solidFill>
                  <a:prstClr val="black"/>
                </a:solidFill>
              </a:rPr>
              <a:pPr defTabSz="342900" rtl="0">
                <a:defRPr/>
              </a:pPr>
              <a:t>11/03/1446</a:t>
            </a:fld>
            <a:endParaRPr lang="fa-IR">
              <a:solidFill>
                <a:prstClr val="black"/>
              </a:solidFill>
            </a:endParaRPr>
          </a:p>
        </p:txBody>
      </p:sp>
      <p:sp>
        <p:nvSpPr>
          <p:cNvPr id="6" name="Footer Placeholder 5"/>
          <p:cNvSpPr>
            <a:spLocks noGrp="1"/>
          </p:cNvSpPr>
          <p:nvPr>
            <p:ph type="ftr" sz="quarter" idx="11"/>
          </p:nvPr>
        </p:nvSpPr>
        <p:spPr/>
        <p:txBody>
          <a:bodyPr/>
          <a:lstStyle/>
          <a:p>
            <a:pPr defTabSz="342900" rtl="0">
              <a:defRPr/>
            </a:pPr>
            <a:endParaRPr lang="fa-IR">
              <a:solidFill>
                <a:prstClr val="black"/>
              </a:solidFill>
            </a:endParaRPr>
          </a:p>
        </p:txBody>
      </p:sp>
      <p:sp>
        <p:nvSpPr>
          <p:cNvPr id="7" name="Slide Number Placeholder 6"/>
          <p:cNvSpPr>
            <a:spLocks noGrp="1"/>
          </p:cNvSpPr>
          <p:nvPr>
            <p:ph type="sldNum" sz="quarter" idx="12"/>
          </p:nvPr>
        </p:nvSpPr>
        <p:spPr/>
        <p:txBody>
          <a:bodyPr/>
          <a:lstStyle/>
          <a:p>
            <a:pPr defTabSz="342900" rtl="0">
              <a:defRPr/>
            </a:pPr>
            <a:fld id="{22229C25-C6B3-4933-8DCD-1C9E5F5EC9DC}" type="slidenum">
              <a:rPr lang="fa-IR" smtClean="0">
                <a:solidFill>
                  <a:prstClr val="black"/>
                </a:solidFill>
              </a:rPr>
              <a:pPr defTabSz="342900" rtl="0">
                <a:defRPr/>
              </a:pPr>
              <a:t>‹#›</a:t>
            </a:fld>
            <a:endParaRPr lang="fa-IR">
              <a:solidFill>
                <a:prstClr val="black"/>
              </a:solidFill>
            </a:endParaRPr>
          </a:p>
        </p:txBody>
      </p:sp>
    </p:spTree>
    <p:extLst>
      <p:ext uri="{BB962C8B-B14F-4D97-AF65-F5344CB8AC3E}">
        <p14:creationId xmlns:p14="http://schemas.microsoft.com/office/powerpoint/2010/main" val="26120458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1" y="982132"/>
            <a:ext cx="7194549" cy="2954868"/>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7901" y="4343400"/>
            <a:ext cx="7194549"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342900" rtl="0">
              <a:defRPr/>
            </a:pPr>
            <a:fld id="{78226329-7195-425F-AAF5-7FFA1B6FE3A9}" type="datetimeFigureOut">
              <a:rPr lang="fa-IR" smtClean="0">
                <a:solidFill>
                  <a:prstClr val="black"/>
                </a:solidFill>
              </a:rPr>
              <a:pPr defTabSz="342900" rtl="0">
                <a:defRPr/>
              </a:pPr>
              <a:t>11/03/1446</a:t>
            </a:fld>
            <a:endParaRPr lang="fa-IR">
              <a:solidFill>
                <a:prstClr val="black"/>
              </a:solidFill>
            </a:endParaRPr>
          </a:p>
        </p:txBody>
      </p:sp>
      <p:sp>
        <p:nvSpPr>
          <p:cNvPr id="5" name="Footer Placeholder 4"/>
          <p:cNvSpPr>
            <a:spLocks noGrp="1"/>
          </p:cNvSpPr>
          <p:nvPr>
            <p:ph type="ftr" sz="quarter" idx="11"/>
          </p:nvPr>
        </p:nvSpPr>
        <p:spPr/>
        <p:txBody>
          <a:bodyPr/>
          <a:lstStyle/>
          <a:p>
            <a:pPr defTabSz="342900" rtl="0">
              <a:defRPr/>
            </a:pPr>
            <a:endParaRPr lang="fa-IR">
              <a:solidFill>
                <a:prstClr val="black"/>
              </a:solidFill>
            </a:endParaRPr>
          </a:p>
        </p:txBody>
      </p:sp>
      <p:sp>
        <p:nvSpPr>
          <p:cNvPr id="6" name="Slide Number Placeholder 5"/>
          <p:cNvSpPr>
            <a:spLocks noGrp="1"/>
          </p:cNvSpPr>
          <p:nvPr>
            <p:ph type="sldNum" sz="quarter" idx="12"/>
          </p:nvPr>
        </p:nvSpPr>
        <p:spPr/>
        <p:txBody>
          <a:bodyPr/>
          <a:lstStyle/>
          <a:p>
            <a:pPr defTabSz="342900" rtl="0">
              <a:defRPr/>
            </a:pPr>
            <a:fld id="{22229C25-C6B3-4933-8DCD-1C9E5F5EC9DC}" type="slidenum">
              <a:rPr lang="fa-IR" smtClean="0">
                <a:solidFill>
                  <a:prstClr val="black"/>
                </a:solidFill>
              </a:rPr>
              <a:pPr defTabSz="342900" rtl="0">
                <a:defRPr/>
              </a:pPr>
              <a:t>‹#›</a:t>
            </a:fld>
            <a:endParaRPr lang="fa-IR">
              <a:solidFill>
                <a:prstClr val="black"/>
              </a:solidFill>
            </a:endParaRPr>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56742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370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09" y="3352800"/>
            <a:ext cx="6629402" cy="58420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971551" y="4343400"/>
            <a:ext cx="7207250"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342900" rtl="0">
              <a:defRPr/>
            </a:pPr>
            <a:fld id="{78226329-7195-425F-AAF5-7FFA1B6FE3A9}" type="datetimeFigureOut">
              <a:rPr lang="fa-IR" smtClean="0">
                <a:solidFill>
                  <a:prstClr val="black"/>
                </a:solidFill>
              </a:rPr>
              <a:pPr defTabSz="342900" rtl="0">
                <a:defRPr/>
              </a:pPr>
              <a:t>11/03/1446</a:t>
            </a:fld>
            <a:endParaRPr lang="fa-IR">
              <a:solidFill>
                <a:prstClr val="black"/>
              </a:solidFill>
            </a:endParaRPr>
          </a:p>
        </p:txBody>
      </p:sp>
      <p:sp>
        <p:nvSpPr>
          <p:cNvPr id="5" name="Footer Placeholder 4"/>
          <p:cNvSpPr>
            <a:spLocks noGrp="1"/>
          </p:cNvSpPr>
          <p:nvPr>
            <p:ph type="ftr" sz="quarter" idx="11"/>
          </p:nvPr>
        </p:nvSpPr>
        <p:spPr/>
        <p:txBody>
          <a:bodyPr/>
          <a:lstStyle/>
          <a:p>
            <a:pPr defTabSz="342900" rtl="0">
              <a:defRPr/>
            </a:pPr>
            <a:endParaRPr lang="fa-IR">
              <a:solidFill>
                <a:prstClr val="black"/>
              </a:solidFill>
            </a:endParaRPr>
          </a:p>
        </p:txBody>
      </p:sp>
      <p:sp>
        <p:nvSpPr>
          <p:cNvPr id="6" name="Slide Number Placeholder 5"/>
          <p:cNvSpPr>
            <a:spLocks noGrp="1"/>
          </p:cNvSpPr>
          <p:nvPr>
            <p:ph type="sldNum" sz="quarter" idx="12"/>
          </p:nvPr>
        </p:nvSpPr>
        <p:spPr/>
        <p:txBody>
          <a:bodyPr/>
          <a:lstStyle/>
          <a:p>
            <a:pPr defTabSz="342900" rtl="0">
              <a:defRPr/>
            </a:pPr>
            <a:fld id="{22229C25-C6B3-4933-8DCD-1C9E5F5EC9DC}" type="slidenum">
              <a:rPr lang="fa-IR" smtClean="0">
                <a:solidFill>
                  <a:prstClr val="black"/>
                </a:solidFill>
              </a:rPr>
              <a:pPr defTabSz="342900" rtl="0">
                <a:defRPr/>
              </a:pPr>
              <a:t>‹#›</a:t>
            </a:fld>
            <a:endParaRPr lang="fa-IR">
              <a:solidFill>
                <a:prstClr val="black"/>
              </a:solidFill>
            </a:endParaRPr>
          </a:p>
        </p:txBody>
      </p:sp>
      <p:sp>
        <p:nvSpPr>
          <p:cNvPr id="14" name="TextBox 13"/>
          <p:cNvSpPr txBox="1"/>
          <p:nvPr/>
        </p:nvSpPr>
        <p:spPr>
          <a:xfrm>
            <a:off x="646510" y="879961"/>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Garamond" panose="02020404030301010803"/>
                <a:ea typeface="+mn-ea"/>
                <a:cs typeface="+mn-cs"/>
              </a:rPr>
              <a:t>“</a:t>
            </a:r>
          </a:p>
        </p:txBody>
      </p:sp>
      <p:sp>
        <p:nvSpPr>
          <p:cNvPr id="15" name="TextBox 14"/>
          <p:cNvSpPr txBox="1"/>
          <p:nvPr/>
        </p:nvSpPr>
        <p:spPr>
          <a:xfrm>
            <a:off x="7950200" y="2827870"/>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Garamond" panose="02020404030301010803"/>
                <a:ea typeface="+mn-ea"/>
                <a:cs typeface="+mn-cs"/>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387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4777381"/>
            <a:ext cx="7207251"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342900" rtl="0">
              <a:defRPr/>
            </a:pPr>
            <a:fld id="{78226329-7195-425F-AAF5-7FFA1B6FE3A9}" type="datetimeFigureOut">
              <a:rPr lang="fa-IR" smtClean="0">
                <a:solidFill>
                  <a:prstClr val="black"/>
                </a:solidFill>
              </a:rPr>
              <a:pPr defTabSz="342900" rtl="0">
                <a:defRPr/>
              </a:pPr>
              <a:t>11/03/1446</a:t>
            </a:fld>
            <a:endParaRPr lang="fa-IR">
              <a:solidFill>
                <a:prstClr val="black"/>
              </a:solidFill>
            </a:endParaRPr>
          </a:p>
        </p:txBody>
      </p:sp>
      <p:sp>
        <p:nvSpPr>
          <p:cNvPr id="5" name="Footer Placeholder 4"/>
          <p:cNvSpPr>
            <a:spLocks noGrp="1"/>
          </p:cNvSpPr>
          <p:nvPr>
            <p:ph type="ftr" sz="quarter" idx="11"/>
          </p:nvPr>
        </p:nvSpPr>
        <p:spPr/>
        <p:txBody>
          <a:bodyPr/>
          <a:lstStyle/>
          <a:p>
            <a:pPr defTabSz="342900" rtl="0">
              <a:defRPr/>
            </a:pPr>
            <a:endParaRPr lang="fa-IR">
              <a:solidFill>
                <a:prstClr val="black"/>
              </a:solidFill>
            </a:endParaRPr>
          </a:p>
        </p:txBody>
      </p:sp>
      <p:sp>
        <p:nvSpPr>
          <p:cNvPr id="6" name="Slide Number Placeholder 5"/>
          <p:cNvSpPr>
            <a:spLocks noGrp="1"/>
          </p:cNvSpPr>
          <p:nvPr>
            <p:ph type="sldNum" sz="quarter" idx="12"/>
          </p:nvPr>
        </p:nvSpPr>
        <p:spPr/>
        <p:txBody>
          <a:bodyPr/>
          <a:lstStyle/>
          <a:p>
            <a:pPr defTabSz="342900" rtl="0">
              <a:defRPr/>
            </a:pPr>
            <a:fld id="{22229C25-C6B3-4933-8DCD-1C9E5F5EC9DC}" type="slidenum">
              <a:rPr lang="fa-IR" smtClean="0">
                <a:solidFill>
                  <a:prstClr val="black"/>
                </a:solidFill>
              </a:rPr>
              <a:pPr defTabSz="342900" rtl="0">
                <a:defRPr/>
              </a:pPr>
              <a:t>‹#›</a:t>
            </a:fld>
            <a:endParaRPr lang="fa-IR">
              <a:solidFill>
                <a:prstClr val="black"/>
              </a:solidFill>
            </a:endParaRPr>
          </a:p>
        </p:txBody>
      </p:sp>
    </p:spTree>
    <p:extLst>
      <p:ext uri="{BB962C8B-B14F-4D97-AF65-F5344CB8AC3E}">
        <p14:creationId xmlns:p14="http://schemas.microsoft.com/office/powerpoint/2010/main" val="6404472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243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971551" y="3639312"/>
            <a:ext cx="7207251" cy="886968"/>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1" y="4529667"/>
            <a:ext cx="7207251" cy="13462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342900" rtl="0">
              <a:defRPr/>
            </a:pPr>
            <a:fld id="{78226329-7195-425F-AAF5-7FFA1B6FE3A9}" type="datetimeFigureOut">
              <a:rPr lang="fa-IR" smtClean="0">
                <a:solidFill>
                  <a:prstClr val="black"/>
                </a:solidFill>
              </a:rPr>
              <a:pPr defTabSz="342900" rtl="0">
                <a:defRPr/>
              </a:pPr>
              <a:t>11/03/1446</a:t>
            </a:fld>
            <a:endParaRPr lang="fa-IR">
              <a:solidFill>
                <a:prstClr val="black"/>
              </a:solidFill>
            </a:endParaRPr>
          </a:p>
        </p:txBody>
      </p:sp>
      <p:sp>
        <p:nvSpPr>
          <p:cNvPr id="5" name="Footer Placeholder 4"/>
          <p:cNvSpPr>
            <a:spLocks noGrp="1"/>
          </p:cNvSpPr>
          <p:nvPr>
            <p:ph type="ftr" sz="quarter" idx="11"/>
          </p:nvPr>
        </p:nvSpPr>
        <p:spPr/>
        <p:txBody>
          <a:bodyPr/>
          <a:lstStyle/>
          <a:p>
            <a:pPr defTabSz="342900" rtl="0">
              <a:defRPr/>
            </a:pPr>
            <a:endParaRPr lang="fa-IR">
              <a:solidFill>
                <a:prstClr val="black"/>
              </a:solidFill>
            </a:endParaRPr>
          </a:p>
        </p:txBody>
      </p:sp>
      <p:sp>
        <p:nvSpPr>
          <p:cNvPr id="6" name="Slide Number Placeholder 5"/>
          <p:cNvSpPr>
            <a:spLocks noGrp="1"/>
          </p:cNvSpPr>
          <p:nvPr>
            <p:ph type="sldNum" sz="quarter" idx="12"/>
          </p:nvPr>
        </p:nvSpPr>
        <p:spPr/>
        <p:txBody>
          <a:bodyPr/>
          <a:lstStyle/>
          <a:p>
            <a:pPr defTabSz="342900" rtl="0">
              <a:defRPr/>
            </a:pPr>
            <a:fld id="{22229C25-C6B3-4933-8DCD-1C9E5F5EC9DC}" type="slidenum">
              <a:rPr lang="fa-IR" smtClean="0">
                <a:solidFill>
                  <a:prstClr val="black"/>
                </a:solidFill>
              </a:rPr>
              <a:pPr defTabSz="342900" rtl="0">
                <a:defRPr/>
              </a:pPr>
              <a:t>‹#›</a:t>
            </a:fld>
            <a:endParaRPr lang="fa-IR">
              <a:solidFill>
                <a:prstClr val="black"/>
              </a:solidFill>
            </a:endParaRPr>
          </a:p>
        </p:txBody>
      </p:sp>
      <p:sp>
        <p:nvSpPr>
          <p:cNvPr id="12" name="TextBox 11"/>
          <p:cNvSpPr txBox="1"/>
          <p:nvPr/>
        </p:nvSpPr>
        <p:spPr>
          <a:xfrm>
            <a:off x="646510" y="879961"/>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Garamond" panose="02020404030301010803"/>
                <a:ea typeface="+mn-ea"/>
                <a:cs typeface="+mn-cs"/>
              </a:rPr>
              <a:t>“</a:t>
            </a:r>
          </a:p>
        </p:txBody>
      </p:sp>
      <p:sp>
        <p:nvSpPr>
          <p:cNvPr id="13" name="TextBox 12"/>
          <p:cNvSpPr txBox="1"/>
          <p:nvPr/>
        </p:nvSpPr>
        <p:spPr>
          <a:xfrm>
            <a:off x="7950200" y="2599261"/>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Garamond" panose="02020404030301010803"/>
                <a:ea typeface="+mn-ea"/>
                <a:cs typeface="+mn-cs"/>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39561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971551" y="3630168"/>
            <a:ext cx="7207251" cy="841248"/>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0" y="4470400"/>
            <a:ext cx="7207253" cy="1405467"/>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342900" rtl="0">
              <a:defRPr/>
            </a:pPr>
            <a:fld id="{78226329-7195-425F-AAF5-7FFA1B6FE3A9}" type="datetimeFigureOut">
              <a:rPr lang="fa-IR" smtClean="0">
                <a:solidFill>
                  <a:prstClr val="black"/>
                </a:solidFill>
              </a:rPr>
              <a:pPr defTabSz="342900" rtl="0">
                <a:defRPr/>
              </a:pPr>
              <a:t>11/03/1446</a:t>
            </a:fld>
            <a:endParaRPr lang="fa-IR">
              <a:solidFill>
                <a:prstClr val="black"/>
              </a:solidFill>
            </a:endParaRPr>
          </a:p>
        </p:txBody>
      </p:sp>
      <p:sp>
        <p:nvSpPr>
          <p:cNvPr id="5" name="Footer Placeholder 4"/>
          <p:cNvSpPr>
            <a:spLocks noGrp="1"/>
          </p:cNvSpPr>
          <p:nvPr>
            <p:ph type="ftr" sz="quarter" idx="11"/>
          </p:nvPr>
        </p:nvSpPr>
        <p:spPr/>
        <p:txBody>
          <a:bodyPr/>
          <a:lstStyle/>
          <a:p>
            <a:pPr defTabSz="342900" rtl="0">
              <a:defRPr/>
            </a:pPr>
            <a:endParaRPr lang="fa-IR">
              <a:solidFill>
                <a:prstClr val="black"/>
              </a:solidFill>
            </a:endParaRPr>
          </a:p>
        </p:txBody>
      </p:sp>
      <p:sp>
        <p:nvSpPr>
          <p:cNvPr id="6" name="Slide Number Placeholder 5"/>
          <p:cNvSpPr>
            <a:spLocks noGrp="1"/>
          </p:cNvSpPr>
          <p:nvPr>
            <p:ph type="sldNum" sz="quarter" idx="12"/>
          </p:nvPr>
        </p:nvSpPr>
        <p:spPr/>
        <p:txBody>
          <a:bodyPr/>
          <a:lstStyle/>
          <a:p>
            <a:pPr defTabSz="342900" rtl="0">
              <a:defRPr/>
            </a:pPr>
            <a:fld id="{22229C25-C6B3-4933-8DCD-1C9E5F5EC9DC}" type="slidenum">
              <a:rPr lang="fa-IR" smtClean="0">
                <a:solidFill>
                  <a:prstClr val="black"/>
                </a:solidFill>
              </a:rPr>
              <a:pPr defTabSz="342900" rtl="0">
                <a:defRPr/>
              </a:pPr>
              <a:t>‹#›</a:t>
            </a:fld>
            <a:endParaRPr lang="fa-IR">
              <a:solidFill>
                <a:prstClr val="black"/>
              </a:solidFill>
            </a:endParaRPr>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78111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342900" rtl="0">
              <a:defRPr/>
            </a:pPr>
            <a:fld id="{78226329-7195-425F-AAF5-7FFA1B6FE3A9}" type="datetimeFigureOut">
              <a:rPr lang="fa-IR" smtClean="0">
                <a:solidFill>
                  <a:prstClr val="black"/>
                </a:solidFill>
              </a:rPr>
              <a:pPr defTabSz="342900" rtl="0">
                <a:defRPr/>
              </a:pPr>
              <a:t>11/03/1446</a:t>
            </a:fld>
            <a:endParaRPr lang="fa-IR">
              <a:solidFill>
                <a:prstClr val="black"/>
              </a:solidFill>
            </a:endParaRPr>
          </a:p>
        </p:txBody>
      </p:sp>
      <p:sp>
        <p:nvSpPr>
          <p:cNvPr id="5" name="Footer Placeholder 4"/>
          <p:cNvSpPr>
            <a:spLocks noGrp="1"/>
          </p:cNvSpPr>
          <p:nvPr>
            <p:ph type="ftr" sz="quarter" idx="11"/>
          </p:nvPr>
        </p:nvSpPr>
        <p:spPr/>
        <p:txBody>
          <a:bodyPr/>
          <a:lstStyle/>
          <a:p>
            <a:pPr defTabSz="342900" rtl="0">
              <a:defRPr/>
            </a:pPr>
            <a:endParaRPr lang="fa-IR">
              <a:solidFill>
                <a:prstClr val="black"/>
              </a:solidFill>
            </a:endParaRPr>
          </a:p>
        </p:txBody>
      </p:sp>
      <p:sp>
        <p:nvSpPr>
          <p:cNvPr id="6" name="Slide Number Placeholder 5"/>
          <p:cNvSpPr>
            <a:spLocks noGrp="1"/>
          </p:cNvSpPr>
          <p:nvPr>
            <p:ph type="sldNum" sz="quarter" idx="12"/>
          </p:nvPr>
        </p:nvSpPr>
        <p:spPr/>
        <p:txBody>
          <a:bodyPr/>
          <a:lstStyle/>
          <a:p>
            <a:pPr defTabSz="342900" rtl="0">
              <a:defRPr/>
            </a:pPr>
            <a:fld id="{22229C25-C6B3-4933-8DCD-1C9E5F5EC9DC}" type="slidenum">
              <a:rPr lang="fa-IR" smtClean="0">
                <a:solidFill>
                  <a:prstClr val="black"/>
                </a:solidFill>
              </a:rPr>
              <a:pPr defTabSz="342900" rtl="0">
                <a:defRPr/>
              </a:pPr>
              <a:t>‹#›</a:t>
            </a:fld>
            <a:endParaRPr lang="fa-IR">
              <a:solidFill>
                <a:prstClr val="black"/>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186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982132"/>
            <a:ext cx="1418171"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49" y="982132"/>
            <a:ext cx="5574769"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342900" rtl="0">
              <a:defRPr/>
            </a:pPr>
            <a:fld id="{78226329-7195-425F-AAF5-7FFA1B6FE3A9}" type="datetimeFigureOut">
              <a:rPr lang="fa-IR" smtClean="0">
                <a:solidFill>
                  <a:prstClr val="black"/>
                </a:solidFill>
              </a:rPr>
              <a:pPr defTabSz="342900" rtl="0">
                <a:defRPr/>
              </a:pPr>
              <a:t>11/03/1446</a:t>
            </a:fld>
            <a:endParaRPr lang="fa-IR">
              <a:solidFill>
                <a:prstClr val="black"/>
              </a:solidFill>
            </a:endParaRPr>
          </a:p>
        </p:txBody>
      </p:sp>
      <p:sp>
        <p:nvSpPr>
          <p:cNvPr id="5" name="Footer Placeholder 4"/>
          <p:cNvSpPr>
            <a:spLocks noGrp="1"/>
          </p:cNvSpPr>
          <p:nvPr>
            <p:ph type="ftr" sz="quarter" idx="11"/>
          </p:nvPr>
        </p:nvSpPr>
        <p:spPr/>
        <p:txBody>
          <a:bodyPr/>
          <a:lstStyle/>
          <a:p>
            <a:pPr defTabSz="342900" rtl="0">
              <a:defRPr/>
            </a:pPr>
            <a:endParaRPr lang="fa-IR">
              <a:solidFill>
                <a:prstClr val="black"/>
              </a:solidFill>
            </a:endParaRPr>
          </a:p>
        </p:txBody>
      </p:sp>
      <p:sp>
        <p:nvSpPr>
          <p:cNvPr id="6" name="Slide Number Placeholder 5"/>
          <p:cNvSpPr>
            <a:spLocks noGrp="1"/>
          </p:cNvSpPr>
          <p:nvPr>
            <p:ph type="sldNum" sz="quarter" idx="12"/>
          </p:nvPr>
        </p:nvSpPr>
        <p:spPr/>
        <p:txBody>
          <a:bodyPr/>
          <a:lstStyle/>
          <a:p>
            <a:pPr defTabSz="342900" rtl="0">
              <a:defRPr/>
            </a:pPr>
            <a:fld id="{22229C25-C6B3-4933-8DCD-1C9E5F5EC9DC}" type="slidenum">
              <a:rPr lang="fa-IR" smtClean="0">
                <a:solidFill>
                  <a:prstClr val="black"/>
                </a:solidFill>
              </a:rPr>
              <a:pPr defTabSz="342900" rtl="0">
                <a:defRPr/>
              </a:pPr>
              <a:t>‹#›</a:t>
            </a:fld>
            <a:endParaRPr lang="fa-IR">
              <a:solidFill>
                <a:prstClr val="black"/>
              </a:solidFill>
            </a:endParaRPr>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7470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78226329-7195-425F-AAF5-7FFA1B6FE3A9}" type="datetimeFigureOut">
              <a:rPr lang="fa-IR" smtClean="0"/>
              <a:t>11/03/1446</a:t>
            </a:fld>
            <a:endParaRPr lang="fa-IR"/>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fa-I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2229C25-C6B3-4933-8DCD-1C9E5F5EC9DC}" type="slidenum">
              <a:rPr lang="fa-IR" smtClean="0"/>
              <a:t>‹#›</a:t>
            </a:fld>
            <a:endParaRPr lang="fa-IR"/>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0915207"/>
      </p:ext>
    </p:extLst>
  </p:cSld>
  <p:clrMapOvr>
    <a:masterClrMapping/>
  </p:clrMapOvr>
  <p:transition spd="slow">
    <p:random/>
  </p:transition>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26329-7195-425F-AAF5-7FFA1B6FE3A9}" type="datetimeFigureOut">
              <a:rPr lang="fa-IR" smtClean="0"/>
              <a:t>11/03/1446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2960302249"/>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342900" rtl="0">
              <a:defRPr/>
            </a:pPr>
            <a:fld id="{78226329-7195-425F-AAF5-7FFA1B6FE3A9}" type="datetimeFigureOut">
              <a:rPr lang="fa-IR" smtClean="0">
                <a:solidFill>
                  <a:prstClr val="black"/>
                </a:solidFill>
              </a:rPr>
              <a:pPr defTabSz="342900" rtl="0">
                <a:defRPr/>
              </a:pPr>
              <a:t>11/03/1446</a:t>
            </a:fld>
            <a:endParaRPr lang="fa-IR">
              <a:solidFill>
                <a:prstClr val="black"/>
              </a:solidFill>
            </a:endParaRPr>
          </a:p>
        </p:txBody>
      </p:sp>
      <p:sp>
        <p:nvSpPr>
          <p:cNvPr id="5" name="Footer Placeholder 4"/>
          <p:cNvSpPr>
            <a:spLocks noGrp="1"/>
          </p:cNvSpPr>
          <p:nvPr>
            <p:ph type="ftr" sz="quarter" idx="11"/>
          </p:nvPr>
        </p:nvSpPr>
        <p:spPr/>
        <p:txBody>
          <a:bodyPr/>
          <a:lstStyle/>
          <a:p>
            <a:pPr defTabSz="342900" rtl="0">
              <a:defRPr/>
            </a:pPr>
            <a:endParaRPr lang="fa-IR">
              <a:solidFill>
                <a:prstClr val="black"/>
              </a:solidFill>
            </a:endParaRPr>
          </a:p>
        </p:txBody>
      </p:sp>
      <p:sp>
        <p:nvSpPr>
          <p:cNvPr id="6" name="Slide Number Placeholder 5"/>
          <p:cNvSpPr>
            <a:spLocks noGrp="1"/>
          </p:cNvSpPr>
          <p:nvPr>
            <p:ph type="sldNum" sz="quarter" idx="12"/>
          </p:nvPr>
        </p:nvSpPr>
        <p:spPr/>
        <p:txBody>
          <a:bodyPr/>
          <a:lstStyle/>
          <a:p>
            <a:pPr defTabSz="342900" rtl="0">
              <a:defRPr/>
            </a:pPr>
            <a:fld id="{22229C25-C6B3-4933-8DCD-1C9E5F5EC9DC}" type="slidenum">
              <a:rPr lang="fa-IR" smtClean="0">
                <a:solidFill>
                  <a:prstClr val="black"/>
                </a:solidFill>
              </a:rPr>
              <a:pPr defTabSz="342900" rtl="0">
                <a:defRPr/>
              </a:pPr>
              <a:t>‹#›</a:t>
            </a:fld>
            <a:endParaRPr lang="fa-IR">
              <a:solidFill>
                <a:prstClr val="black"/>
              </a:solidFill>
            </a:endParaRPr>
          </a:p>
        </p:txBody>
      </p:sp>
    </p:spTree>
    <p:extLst>
      <p:ext uri="{BB962C8B-B14F-4D97-AF65-F5344CB8AC3E}">
        <p14:creationId xmlns:p14="http://schemas.microsoft.com/office/powerpoint/2010/main" val="1035922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226329-7195-425F-AAF5-7FFA1B6FE3A9}" type="datetimeFigureOut">
              <a:rPr lang="fa-IR" smtClean="0"/>
              <a:t>11/03/1446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639823"/>
      </p:ext>
    </p:extLst>
  </p:cSld>
  <p:clrMapOvr>
    <a:masterClrMapping/>
  </p:clrMapOvr>
  <p:transition spd="slow">
    <p:random/>
  </p:transition>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226329-7195-425F-AAF5-7FFA1B6FE3A9}" type="datetimeFigureOut">
              <a:rPr lang="fa-IR" smtClean="0"/>
              <a:t>11/03/1446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1085728367"/>
      </p:ext>
    </p:extLst>
  </p:cSld>
  <p:clrMapOvr>
    <a:masterClrMapping/>
  </p:clrMapOvr>
  <p:transition spd="slow">
    <p:random/>
  </p:transition>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226329-7195-425F-AAF5-7FFA1B6FE3A9}" type="datetimeFigureOut">
              <a:rPr lang="fa-IR" smtClean="0"/>
              <a:t>11/03/1446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748439014"/>
      </p:ext>
    </p:extLst>
  </p:cSld>
  <p:clrMapOvr>
    <a:masterClrMapping/>
  </p:clrMapOvr>
  <p:transition spd="slow">
    <p:random/>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226329-7195-425F-AAF5-7FFA1B6FE3A9}" type="datetimeFigureOut">
              <a:rPr lang="fa-IR" smtClean="0"/>
              <a:t>11/03/1446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1926125256"/>
      </p:ext>
    </p:extLst>
  </p:cSld>
  <p:clrMapOvr>
    <a:masterClrMapping/>
  </p:clrMapOvr>
  <p:transition spd="slow">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226329-7195-425F-AAF5-7FFA1B6FE3A9}" type="datetimeFigureOut">
              <a:rPr lang="fa-IR" smtClean="0"/>
              <a:t>11/03/1446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1359899996"/>
      </p:ext>
    </p:extLst>
  </p:cSld>
  <p:clrMapOvr>
    <a:masterClrMapping/>
  </p:clrMapOvr>
  <p:transition spd="slow">
    <p:random/>
  </p:transition>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78226329-7195-425F-AAF5-7FFA1B6FE3A9}" type="datetimeFigureOut">
              <a:rPr lang="fa-IR" smtClean="0"/>
              <a:t>11/03/1446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3001326436"/>
      </p:ext>
    </p:extLst>
  </p:cSld>
  <p:clrMapOvr>
    <a:masterClrMapping/>
  </p:clrMapOvr>
  <p:transition spd="slow">
    <p:random/>
  </p:transition>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78226329-7195-425F-AAF5-7FFA1B6FE3A9}" type="datetimeFigureOut">
              <a:rPr lang="fa-IR" smtClean="0"/>
              <a:t>11/03/1446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2586098725"/>
      </p:ext>
    </p:extLst>
  </p:cSld>
  <p:clrMapOvr>
    <a:masterClrMapping/>
  </p:clrMapOvr>
  <p:transition spd="slow">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26329-7195-425F-AAF5-7FFA1B6FE3A9}" type="datetimeFigureOut">
              <a:rPr lang="fa-IR" smtClean="0"/>
              <a:t>11/03/1446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310712159"/>
      </p:ext>
    </p:extLst>
  </p:cSld>
  <p:clrMapOvr>
    <a:masterClrMapping/>
  </p:clrMapOvr>
  <p:transition spd="slow">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26329-7195-425F-AAF5-7FFA1B6FE3A9}" type="datetimeFigureOut">
              <a:rPr lang="fa-IR" smtClean="0"/>
              <a:t>11/03/1446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104150335"/>
      </p:ext>
    </p:extLst>
  </p:cSld>
  <p:clrMapOvr>
    <a:masterClrMapping/>
  </p:clrMapOvr>
  <p:transition spd="slow">
    <p:random/>
  </p:transition>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13159" y="3928534"/>
            <a:ext cx="6400800" cy="83820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13159" y="4766733"/>
            <a:ext cx="6400801" cy="1227667"/>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8226329-7195-425F-AAF5-7FFA1B6FE3A9}" type="datetimeFigureOut">
              <a:rPr lang="fa-IR" smtClean="0"/>
              <a:t>11/03/1446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2229C25-C6B3-4933-8DCD-1C9E5F5EC9DC}" type="slidenum">
              <a:rPr lang="fa-IR" smtClean="0"/>
              <a:t>‹#›</a:t>
            </a:fld>
            <a:endParaRPr lang="fa-IR"/>
          </a:p>
        </p:txBody>
      </p:sp>
    </p:spTree>
    <p:extLst>
      <p:ext uri="{BB962C8B-B14F-4D97-AF65-F5344CB8AC3E}">
        <p14:creationId xmlns:p14="http://schemas.microsoft.com/office/powerpoint/2010/main" val="2045889483"/>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0" y="3846052"/>
            <a:ext cx="6119018" cy="954547"/>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342900" rtl="0">
              <a:defRPr/>
            </a:pPr>
            <a:fld id="{78226329-7195-425F-AAF5-7FFA1B6FE3A9}" type="datetimeFigureOut">
              <a:rPr lang="fa-IR" smtClean="0">
                <a:solidFill>
                  <a:prstClr val="black"/>
                </a:solidFill>
              </a:rPr>
              <a:pPr defTabSz="342900" rtl="0">
                <a:defRPr/>
              </a:pPr>
              <a:t>11/03/1446</a:t>
            </a:fld>
            <a:endParaRPr lang="fa-IR">
              <a:solidFill>
                <a:prstClr val="black"/>
              </a:solidFill>
            </a:endParaRPr>
          </a:p>
        </p:txBody>
      </p:sp>
      <p:sp>
        <p:nvSpPr>
          <p:cNvPr id="5" name="Footer Placeholder 4"/>
          <p:cNvSpPr>
            <a:spLocks noGrp="1"/>
          </p:cNvSpPr>
          <p:nvPr>
            <p:ph type="ftr" sz="quarter" idx="11"/>
          </p:nvPr>
        </p:nvSpPr>
        <p:spPr/>
        <p:txBody>
          <a:bodyPr/>
          <a:lstStyle/>
          <a:p>
            <a:pPr defTabSz="342900" rtl="0">
              <a:defRPr/>
            </a:pPr>
            <a:endParaRPr lang="fa-IR">
              <a:solidFill>
                <a:prstClr val="black"/>
              </a:solidFill>
            </a:endParaRPr>
          </a:p>
        </p:txBody>
      </p:sp>
      <p:sp>
        <p:nvSpPr>
          <p:cNvPr id="6" name="Slide Number Placeholder 5"/>
          <p:cNvSpPr>
            <a:spLocks noGrp="1"/>
          </p:cNvSpPr>
          <p:nvPr>
            <p:ph type="sldNum" sz="quarter" idx="12"/>
          </p:nvPr>
        </p:nvSpPr>
        <p:spPr/>
        <p:txBody>
          <a:bodyPr/>
          <a:lstStyle/>
          <a:p>
            <a:pPr defTabSz="342900" rtl="0">
              <a:defRPr/>
            </a:pPr>
            <a:fld id="{22229C25-C6B3-4933-8DCD-1C9E5F5EC9DC}" type="slidenum">
              <a:rPr lang="fa-IR" smtClean="0">
                <a:solidFill>
                  <a:prstClr val="black"/>
                </a:solidFill>
              </a:rPr>
              <a:pPr defTabSz="342900" rtl="0">
                <a:defRPr/>
              </a:pPr>
              <a:t>‹#›</a:t>
            </a:fld>
            <a:endParaRPr lang="fa-IR">
              <a:solidFill>
                <a:prstClr val="black"/>
              </a:solidFill>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00643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300" y="1871134"/>
            <a:ext cx="5111752" cy="1515533"/>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300" y="3657597"/>
            <a:ext cx="5111752" cy="1320802"/>
          </a:xfrm>
        </p:spPr>
        <p:txBody>
          <a:bodyPr anchor="t">
            <a:normAutofit/>
          </a:bodyPr>
          <a:lstStyle>
            <a:lvl1pPr marL="0" indent="0" algn="ctr">
              <a:buNone/>
              <a:defRPr sz="1575">
                <a:solidFill>
                  <a:schemeClr val="tx1"/>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a:xfrm>
            <a:off x="2019298" y="5037663"/>
            <a:ext cx="3910976" cy="279400"/>
          </a:xfrm>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a:xfrm>
            <a:off x="6717677" y="5037663"/>
            <a:ext cx="413375" cy="279400"/>
          </a:xfrm>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6202390"/>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8226668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1" y="3846054"/>
            <a:ext cx="6119018" cy="954547"/>
          </a:xfrm>
        </p:spPr>
        <p:txBody>
          <a:bodyPr anchor="t">
            <a:normAutofit/>
          </a:bodyPr>
          <a:lstStyle>
            <a:lvl1pPr marL="0" indent="0" algn="ctr">
              <a:buNone/>
              <a:defRPr sz="18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9062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0555108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971550" y="3243265"/>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35503" y="3243265"/>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8" name="Footer Placeholder 7"/>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67133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4" name="Footer Placeholder 3"/>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21851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3" name="Footer Placeholder 2"/>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815418925"/>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60" y="1388534"/>
            <a:ext cx="2788841"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64002" y="982134"/>
            <a:ext cx="4102100"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60" y="3031065"/>
            <a:ext cx="2788841" cy="2438404"/>
          </a:xfrm>
        </p:spPr>
        <p:txBody>
          <a:bodyPr anchor="t">
            <a:normAutofit/>
          </a:bodyPr>
          <a:lstStyle>
            <a:lvl1pPr marL="0" indent="0" algn="ctr">
              <a:buNone/>
              <a:defRPr sz="120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7291188"/>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1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5"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3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4241827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1041402"/>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Footer Placeholder 5"/>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513732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342900" rtl="0">
              <a:defRPr/>
            </a:pPr>
            <a:fld id="{78226329-7195-425F-AAF5-7FFA1B6FE3A9}" type="datetimeFigureOut">
              <a:rPr lang="fa-IR" smtClean="0">
                <a:solidFill>
                  <a:prstClr val="black"/>
                </a:solidFill>
              </a:rPr>
              <a:pPr defTabSz="342900" rtl="0">
                <a:defRPr/>
              </a:pPr>
              <a:t>11/03/1446</a:t>
            </a:fld>
            <a:endParaRPr lang="fa-IR">
              <a:solidFill>
                <a:prstClr val="black"/>
              </a:solidFill>
            </a:endParaRPr>
          </a:p>
        </p:txBody>
      </p:sp>
      <p:sp>
        <p:nvSpPr>
          <p:cNvPr id="6" name="Footer Placeholder 5"/>
          <p:cNvSpPr>
            <a:spLocks noGrp="1"/>
          </p:cNvSpPr>
          <p:nvPr>
            <p:ph type="ftr" sz="quarter" idx="11"/>
          </p:nvPr>
        </p:nvSpPr>
        <p:spPr/>
        <p:txBody>
          <a:bodyPr/>
          <a:lstStyle/>
          <a:p>
            <a:pPr defTabSz="342900" rtl="0">
              <a:defRPr/>
            </a:pPr>
            <a:endParaRPr lang="fa-IR">
              <a:solidFill>
                <a:prstClr val="black"/>
              </a:solidFill>
            </a:endParaRPr>
          </a:p>
        </p:txBody>
      </p:sp>
      <p:sp>
        <p:nvSpPr>
          <p:cNvPr id="7" name="Slide Number Placeholder 6"/>
          <p:cNvSpPr>
            <a:spLocks noGrp="1"/>
          </p:cNvSpPr>
          <p:nvPr>
            <p:ph type="sldNum" sz="quarter" idx="12"/>
          </p:nvPr>
        </p:nvSpPr>
        <p:spPr/>
        <p:txBody>
          <a:bodyPr/>
          <a:lstStyle/>
          <a:p>
            <a:pPr defTabSz="342900" rtl="0">
              <a:defRPr/>
            </a:pPr>
            <a:fld id="{22229C25-C6B3-4933-8DCD-1C9E5F5EC9DC}" type="slidenum">
              <a:rPr lang="fa-IR" smtClean="0">
                <a:solidFill>
                  <a:prstClr val="black"/>
                </a:solidFill>
              </a:rPr>
              <a:pPr defTabSz="342900" rtl="0">
                <a:defRPr/>
              </a:pPr>
              <a:t>‹#›</a:t>
            </a:fld>
            <a:endParaRPr lang="fa-IR">
              <a:solidFill>
                <a:prstClr val="black"/>
              </a:solidFill>
            </a:endParaRPr>
          </a:p>
        </p:txBody>
      </p:sp>
    </p:spTree>
    <p:extLst>
      <p:ext uri="{BB962C8B-B14F-4D97-AF65-F5344CB8AC3E}">
        <p14:creationId xmlns:p14="http://schemas.microsoft.com/office/powerpoint/2010/main" val="3119822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2" y="982132"/>
            <a:ext cx="7194549" cy="2954868"/>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7902" y="4343402"/>
            <a:ext cx="7194549" cy="1532467"/>
          </a:xfrm>
        </p:spPr>
        <p:txBody>
          <a:bodyPr anchor="ctr">
            <a:normAutofit/>
          </a:bodyPr>
          <a:lstStyle>
            <a:lvl1pPr marL="0" indent="0" algn="ctr">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15438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1" y="982132"/>
            <a:ext cx="6972299" cy="2370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10" y="3352800"/>
            <a:ext cx="6629402" cy="584200"/>
          </a:xfrm>
        </p:spPr>
        <p:txBody>
          <a:bodyPr anchor="ctr">
            <a:normAutofit/>
          </a:bodyPr>
          <a:lstStyle>
            <a:lvl1pPr marL="0" indent="0" algn="r">
              <a:buFontTx/>
              <a:buNone/>
              <a:defRPr sz="1500"/>
            </a:lvl1pPr>
            <a:lvl2pPr marL="342892" indent="0">
              <a:buFontTx/>
              <a:buNone/>
              <a:defRPr/>
            </a:lvl2pPr>
            <a:lvl3pPr marL="685783" indent="0">
              <a:buFontTx/>
              <a:buNone/>
              <a:defRPr/>
            </a:lvl3pPr>
            <a:lvl4pPr marL="1028675" indent="0">
              <a:buFontTx/>
              <a:buNone/>
              <a:defRPr/>
            </a:lvl4pPr>
            <a:lvl5pPr marL="1371566" indent="0">
              <a:buFontTx/>
              <a:buNone/>
              <a:defRPr/>
            </a:lvl5pPr>
          </a:lstStyle>
          <a:p>
            <a:pPr lvl="0"/>
            <a:r>
              <a:rPr lang="en-US"/>
              <a:t>Edit Master text styles</a:t>
            </a:r>
          </a:p>
        </p:txBody>
      </p:sp>
      <p:sp>
        <p:nvSpPr>
          <p:cNvPr id="3" name="Text Placeholder 2"/>
          <p:cNvSpPr>
            <a:spLocks noGrp="1"/>
          </p:cNvSpPr>
          <p:nvPr>
            <p:ph type="body" idx="1"/>
          </p:nvPr>
        </p:nvSpPr>
        <p:spPr>
          <a:xfrm>
            <a:off x="971551" y="4343402"/>
            <a:ext cx="7207250" cy="1532467"/>
          </a:xfrm>
        </p:spPr>
        <p:txBody>
          <a:bodyPr anchor="ctr">
            <a:normAutofit/>
          </a:bodyPr>
          <a:lstStyle>
            <a:lvl1pPr marL="0" indent="0" algn="ctr">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14" name="TextBox 13"/>
          <p:cNvSpPr txBox="1"/>
          <p:nvPr/>
        </p:nvSpPr>
        <p:spPr>
          <a:xfrm>
            <a:off x="646510" y="879961"/>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sp>
        <p:nvSpPr>
          <p:cNvPr id="15" name="TextBox 14"/>
          <p:cNvSpPr txBox="1"/>
          <p:nvPr/>
        </p:nvSpPr>
        <p:spPr>
          <a:xfrm>
            <a:off x="7950200" y="2827870"/>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7126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1552" y="4777381"/>
            <a:ext cx="7207251" cy="860400"/>
          </a:xfrm>
        </p:spPr>
        <p:txBody>
          <a:bodyPr anchor="t">
            <a:normAutofit/>
          </a:bodyPr>
          <a:lstStyle>
            <a:lvl1pPr marL="0" indent="0" algn="l">
              <a:buNone/>
              <a:defRPr sz="15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39352063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1" y="982132"/>
            <a:ext cx="6972299" cy="2243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971552" y="3639312"/>
            <a:ext cx="7207251" cy="886968"/>
          </a:xfrm>
        </p:spPr>
        <p:txBody>
          <a:bodyPr anchor="b">
            <a:normAutofit/>
          </a:bodyPr>
          <a:lstStyle>
            <a:lvl1pPr marL="0" indent="0" algn="l">
              <a:spcBef>
                <a:spcPts val="0"/>
              </a:spcBef>
              <a:buNone/>
              <a:defRPr sz="18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2" y="4529667"/>
            <a:ext cx="7207251" cy="1346200"/>
          </a:xfrm>
        </p:spPr>
        <p:txBody>
          <a:bodyPr anchor="t">
            <a:normAutofit/>
          </a:bodyPr>
          <a:lstStyle>
            <a:lvl1pPr marL="0" indent="0" algn="l">
              <a:buNone/>
              <a:defRPr sz="135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12" name="TextBox 11"/>
          <p:cNvSpPr txBox="1"/>
          <p:nvPr/>
        </p:nvSpPr>
        <p:spPr>
          <a:xfrm>
            <a:off x="646510" y="879961"/>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sp>
        <p:nvSpPr>
          <p:cNvPr id="13" name="TextBox 12"/>
          <p:cNvSpPr txBox="1"/>
          <p:nvPr/>
        </p:nvSpPr>
        <p:spPr>
          <a:xfrm>
            <a:off x="7950200" y="2599261"/>
            <a:ext cx="457200" cy="584776"/>
          </a:xfrm>
          <a:prstGeom prst="rect">
            <a:avLst/>
          </a:prstGeom>
        </p:spPr>
        <p:txBody>
          <a:bodyPr vert="horz" lIns="68580" tIns="34290" rIns="68580" bIns="34290" rtlCol="0" anchor="ctr">
            <a:no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0000"/>
                </a:solidFill>
                <a:effectLst/>
                <a:uLnTx/>
                <a:uFillTx/>
                <a:latin typeface="Garamond" panose="02020404030301010803"/>
                <a:ea typeface="+mn-ea"/>
                <a:cs typeface="+mn-cs"/>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38928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971552" y="3630168"/>
            <a:ext cx="7207251" cy="841248"/>
          </a:xfrm>
        </p:spPr>
        <p:txBody>
          <a:bodyPr anchor="b">
            <a:normAutofit/>
          </a:bodyPr>
          <a:lstStyle>
            <a:lvl1pPr marL="0" indent="0" algn="l">
              <a:spcBef>
                <a:spcPts val="0"/>
              </a:spcBef>
              <a:buNone/>
              <a:defRPr sz="210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1" y="4470402"/>
            <a:ext cx="7207253" cy="1405467"/>
          </a:xfrm>
        </p:spPr>
        <p:txBody>
          <a:bodyPr anchor="t">
            <a:normAutofit/>
          </a:bodyPr>
          <a:lstStyle>
            <a:lvl1pPr marL="0" indent="0" algn="l">
              <a:buNone/>
              <a:defRPr sz="1350">
                <a:solidFill>
                  <a:schemeClr val="tx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07932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12807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9" y="982134"/>
            <a:ext cx="1418171"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50" y="982132"/>
            <a:ext cx="5574769"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8756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971550" y="3243263"/>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35503" y="3243263"/>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342900" rtl="0">
              <a:defRPr/>
            </a:pPr>
            <a:fld id="{78226329-7195-425F-AAF5-7FFA1B6FE3A9}" type="datetimeFigureOut">
              <a:rPr lang="fa-IR" smtClean="0">
                <a:solidFill>
                  <a:prstClr val="black"/>
                </a:solidFill>
              </a:rPr>
              <a:pPr defTabSz="342900" rtl="0">
                <a:defRPr/>
              </a:pPr>
              <a:t>11/03/1446</a:t>
            </a:fld>
            <a:endParaRPr lang="fa-IR">
              <a:solidFill>
                <a:prstClr val="black"/>
              </a:solidFill>
            </a:endParaRPr>
          </a:p>
        </p:txBody>
      </p:sp>
      <p:sp>
        <p:nvSpPr>
          <p:cNvPr id="8" name="Footer Placeholder 7"/>
          <p:cNvSpPr>
            <a:spLocks noGrp="1"/>
          </p:cNvSpPr>
          <p:nvPr>
            <p:ph type="ftr" sz="quarter" idx="11"/>
          </p:nvPr>
        </p:nvSpPr>
        <p:spPr/>
        <p:txBody>
          <a:bodyPr/>
          <a:lstStyle/>
          <a:p>
            <a:pPr defTabSz="342900" rtl="0">
              <a:defRPr/>
            </a:pPr>
            <a:endParaRPr lang="fa-IR">
              <a:solidFill>
                <a:prstClr val="black"/>
              </a:solidFill>
            </a:endParaRPr>
          </a:p>
        </p:txBody>
      </p:sp>
      <p:sp>
        <p:nvSpPr>
          <p:cNvPr id="9" name="Slide Number Placeholder 8"/>
          <p:cNvSpPr>
            <a:spLocks noGrp="1"/>
          </p:cNvSpPr>
          <p:nvPr>
            <p:ph type="sldNum" sz="quarter" idx="12"/>
          </p:nvPr>
        </p:nvSpPr>
        <p:spPr/>
        <p:txBody>
          <a:bodyPr/>
          <a:lstStyle/>
          <a:p>
            <a:pPr defTabSz="342900" rtl="0">
              <a:defRPr/>
            </a:pPr>
            <a:fld id="{22229C25-C6B3-4933-8DCD-1C9E5F5EC9DC}" type="slidenum">
              <a:rPr lang="fa-IR" smtClean="0">
                <a:solidFill>
                  <a:prstClr val="black"/>
                </a:solidFill>
              </a:rPr>
              <a:pPr defTabSz="342900" rtl="0">
                <a:defRPr/>
              </a:pPr>
              <a:t>‹#›</a:t>
            </a:fld>
            <a:endParaRPr lang="fa-IR">
              <a:solidFill>
                <a:prstClr val="black"/>
              </a:solidFill>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3016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342900" rtl="0">
              <a:defRPr/>
            </a:pPr>
            <a:fld id="{78226329-7195-425F-AAF5-7FFA1B6FE3A9}" type="datetimeFigureOut">
              <a:rPr lang="fa-IR" smtClean="0">
                <a:solidFill>
                  <a:prstClr val="black"/>
                </a:solidFill>
              </a:rPr>
              <a:pPr defTabSz="342900" rtl="0">
                <a:defRPr/>
              </a:pPr>
              <a:t>11/03/1446</a:t>
            </a:fld>
            <a:endParaRPr lang="fa-IR">
              <a:solidFill>
                <a:prstClr val="black"/>
              </a:solidFill>
            </a:endParaRPr>
          </a:p>
        </p:txBody>
      </p:sp>
      <p:sp>
        <p:nvSpPr>
          <p:cNvPr id="4" name="Footer Placeholder 3"/>
          <p:cNvSpPr>
            <a:spLocks noGrp="1"/>
          </p:cNvSpPr>
          <p:nvPr>
            <p:ph type="ftr" sz="quarter" idx="11"/>
          </p:nvPr>
        </p:nvSpPr>
        <p:spPr/>
        <p:txBody>
          <a:bodyPr/>
          <a:lstStyle/>
          <a:p>
            <a:pPr defTabSz="342900" rtl="0">
              <a:defRPr/>
            </a:pPr>
            <a:endParaRPr lang="fa-IR">
              <a:solidFill>
                <a:prstClr val="black"/>
              </a:solidFill>
            </a:endParaRPr>
          </a:p>
        </p:txBody>
      </p:sp>
      <p:sp>
        <p:nvSpPr>
          <p:cNvPr id="5" name="Slide Number Placeholder 4"/>
          <p:cNvSpPr>
            <a:spLocks noGrp="1"/>
          </p:cNvSpPr>
          <p:nvPr>
            <p:ph type="sldNum" sz="quarter" idx="12"/>
          </p:nvPr>
        </p:nvSpPr>
        <p:spPr/>
        <p:txBody>
          <a:bodyPr/>
          <a:lstStyle/>
          <a:p>
            <a:pPr defTabSz="342900" rtl="0">
              <a:defRPr/>
            </a:pPr>
            <a:fld id="{22229C25-C6B3-4933-8DCD-1C9E5F5EC9DC}" type="slidenum">
              <a:rPr lang="fa-IR" smtClean="0">
                <a:solidFill>
                  <a:prstClr val="black"/>
                </a:solidFill>
              </a:rPr>
              <a:pPr defTabSz="342900" rtl="0">
                <a:defRPr/>
              </a:pPr>
              <a:t>‹#›</a:t>
            </a:fld>
            <a:endParaRPr lang="fa-IR">
              <a:solidFill>
                <a:prstClr val="black"/>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5959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342900" rtl="0">
              <a:defRPr/>
            </a:pPr>
            <a:fld id="{78226329-7195-425F-AAF5-7FFA1B6FE3A9}" type="datetimeFigureOut">
              <a:rPr lang="fa-IR" smtClean="0">
                <a:solidFill>
                  <a:prstClr val="black"/>
                </a:solidFill>
              </a:rPr>
              <a:pPr defTabSz="342900" rtl="0">
                <a:defRPr/>
              </a:pPr>
              <a:t>11/03/1446</a:t>
            </a:fld>
            <a:endParaRPr lang="fa-IR">
              <a:solidFill>
                <a:prstClr val="black"/>
              </a:solidFill>
            </a:endParaRPr>
          </a:p>
        </p:txBody>
      </p:sp>
      <p:sp>
        <p:nvSpPr>
          <p:cNvPr id="3" name="Footer Placeholder 2"/>
          <p:cNvSpPr>
            <a:spLocks noGrp="1"/>
          </p:cNvSpPr>
          <p:nvPr>
            <p:ph type="ftr" sz="quarter" idx="11"/>
          </p:nvPr>
        </p:nvSpPr>
        <p:spPr/>
        <p:txBody>
          <a:bodyPr/>
          <a:lstStyle/>
          <a:p>
            <a:pPr defTabSz="342900" rtl="0">
              <a:defRPr/>
            </a:pPr>
            <a:endParaRPr lang="fa-IR">
              <a:solidFill>
                <a:prstClr val="black"/>
              </a:solidFill>
            </a:endParaRPr>
          </a:p>
        </p:txBody>
      </p:sp>
      <p:sp>
        <p:nvSpPr>
          <p:cNvPr id="4" name="Slide Number Placeholder 3"/>
          <p:cNvSpPr>
            <a:spLocks noGrp="1"/>
          </p:cNvSpPr>
          <p:nvPr>
            <p:ph type="sldNum" sz="quarter" idx="12"/>
          </p:nvPr>
        </p:nvSpPr>
        <p:spPr/>
        <p:txBody>
          <a:bodyPr/>
          <a:lstStyle/>
          <a:p>
            <a:pPr defTabSz="342900" rtl="0">
              <a:defRPr/>
            </a:pPr>
            <a:fld id="{22229C25-C6B3-4933-8DCD-1C9E5F5EC9DC}" type="slidenum">
              <a:rPr lang="fa-IR" smtClean="0">
                <a:solidFill>
                  <a:prstClr val="black"/>
                </a:solidFill>
              </a:rPr>
              <a:pPr defTabSz="342900" rtl="0">
                <a:defRPr/>
              </a:pPr>
              <a:t>‹#›</a:t>
            </a:fld>
            <a:endParaRPr lang="fa-IR">
              <a:solidFill>
                <a:prstClr val="black"/>
              </a:solidFill>
            </a:endParaRPr>
          </a:p>
        </p:txBody>
      </p:sp>
    </p:spTree>
    <p:extLst>
      <p:ext uri="{BB962C8B-B14F-4D97-AF65-F5344CB8AC3E}">
        <p14:creationId xmlns:p14="http://schemas.microsoft.com/office/powerpoint/2010/main" val="271048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59" y="1388534"/>
            <a:ext cx="2788841"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64001" y="982132"/>
            <a:ext cx="4102100"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59" y="3031065"/>
            <a:ext cx="2788841" cy="2438404"/>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defTabSz="342900" rtl="0">
              <a:defRPr/>
            </a:pPr>
            <a:fld id="{78226329-7195-425F-AAF5-7FFA1B6FE3A9}" type="datetimeFigureOut">
              <a:rPr lang="fa-IR" smtClean="0">
                <a:solidFill>
                  <a:prstClr val="black"/>
                </a:solidFill>
              </a:rPr>
              <a:pPr defTabSz="342900" rtl="0">
                <a:defRPr/>
              </a:pPr>
              <a:t>11/03/1446</a:t>
            </a:fld>
            <a:endParaRPr lang="fa-IR">
              <a:solidFill>
                <a:prstClr val="black"/>
              </a:solidFill>
            </a:endParaRPr>
          </a:p>
        </p:txBody>
      </p:sp>
      <p:sp>
        <p:nvSpPr>
          <p:cNvPr id="6" name="Footer Placeholder 5"/>
          <p:cNvSpPr>
            <a:spLocks noGrp="1"/>
          </p:cNvSpPr>
          <p:nvPr>
            <p:ph type="ftr" sz="quarter" idx="11"/>
          </p:nvPr>
        </p:nvSpPr>
        <p:spPr/>
        <p:txBody>
          <a:bodyPr/>
          <a:lstStyle/>
          <a:p>
            <a:pPr defTabSz="342900" rtl="0">
              <a:defRPr/>
            </a:pPr>
            <a:endParaRPr lang="fa-IR">
              <a:solidFill>
                <a:prstClr val="black"/>
              </a:solidFill>
            </a:endParaRPr>
          </a:p>
        </p:txBody>
      </p:sp>
      <p:sp>
        <p:nvSpPr>
          <p:cNvPr id="7" name="Slide Number Placeholder 6"/>
          <p:cNvSpPr>
            <a:spLocks noGrp="1"/>
          </p:cNvSpPr>
          <p:nvPr>
            <p:ph type="sldNum" sz="quarter" idx="12"/>
          </p:nvPr>
        </p:nvSpPr>
        <p:spPr/>
        <p:txBody>
          <a:bodyPr/>
          <a:lstStyle/>
          <a:p>
            <a:pPr defTabSz="342900" rtl="0">
              <a:defRPr/>
            </a:pPr>
            <a:fld id="{22229C25-C6B3-4933-8DCD-1C9E5F5EC9DC}" type="slidenum">
              <a:rPr lang="fa-IR" smtClean="0">
                <a:solidFill>
                  <a:prstClr val="black"/>
                </a:solidFill>
              </a:rPr>
              <a:pPr defTabSz="342900" rtl="0">
                <a:defRPr/>
              </a:pPr>
              <a:t>‹#›</a:t>
            </a:fld>
            <a:endParaRPr lang="fa-IR">
              <a:solidFill>
                <a:prstClr val="black"/>
              </a:solidFill>
            </a:endParaRPr>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57793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1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4"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defTabSz="342900" rtl="0">
              <a:defRPr/>
            </a:pPr>
            <a:fld id="{78226329-7195-425F-AAF5-7FFA1B6FE3A9}" type="datetimeFigureOut">
              <a:rPr lang="fa-IR" smtClean="0">
                <a:solidFill>
                  <a:prstClr val="black"/>
                </a:solidFill>
              </a:rPr>
              <a:pPr defTabSz="342900" rtl="0">
                <a:defRPr/>
              </a:pPr>
              <a:t>11/03/1446</a:t>
            </a:fld>
            <a:endParaRPr lang="fa-IR">
              <a:solidFill>
                <a:prstClr val="black"/>
              </a:solidFill>
            </a:endParaRPr>
          </a:p>
        </p:txBody>
      </p:sp>
      <p:sp>
        <p:nvSpPr>
          <p:cNvPr id="6" name="Footer Placeholder 5"/>
          <p:cNvSpPr>
            <a:spLocks noGrp="1"/>
          </p:cNvSpPr>
          <p:nvPr>
            <p:ph type="ftr" sz="quarter" idx="11"/>
          </p:nvPr>
        </p:nvSpPr>
        <p:spPr/>
        <p:txBody>
          <a:bodyPr/>
          <a:lstStyle/>
          <a:p>
            <a:pPr defTabSz="342900" rtl="0">
              <a:defRPr/>
            </a:pPr>
            <a:endParaRPr lang="fa-IR">
              <a:solidFill>
                <a:prstClr val="black"/>
              </a:solidFill>
            </a:endParaRPr>
          </a:p>
        </p:txBody>
      </p:sp>
      <p:sp>
        <p:nvSpPr>
          <p:cNvPr id="7" name="Slide Number Placeholder 6"/>
          <p:cNvSpPr>
            <a:spLocks noGrp="1"/>
          </p:cNvSpPr>
          <p:nvPr>
            <p:ph type="sldNum" sz="quarter" idx="12"/>
          </p:nvPr>
        </p:nvSpPr>
        <p:spPr/>
        <p:txBody>
          <a:bodyPr/>
          <a:lstStyle/>
          <a:p>
            <a:pPr defTabSz="342900" rtl="0">
              <a:defRPr/>
            </a:pPr>
            <a:fld id="{22229C25-C6B3-4933-8DCD-1C9E5F5EC9DC}" type="slidenum">
              <a:rPr lang="fa-IR" smtClean="0">
                <a:solidFill>
                  <a:prstClr val="black"/>
                </a:solidFill>
              </a:rPr>
              <a:pPr defTabSz="342900" rtl="0">
                <a:defRPr/>
              </a:pPr>
              <a:t>‹#›</a:t>
            </a:fld>
            <a:endParaRPr lang="fa-IR">
              <a:solidFill>
                <a:prstClr val="black"/>
              </a:solidFill>
            </a:endParaRPr>
          </a:p>
        </p:txBody>
      </p:sp>
    </p:spTree>
    <p:extLst>
      <p:ext uri="{BB962C8B-B14F-4D97-AF65-F5344CB8AC3E}">
        <p14:creationId xmlns:p14="http://schemas.microsoft.com/office/powerpoint/2010/main" val="116578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theme" Target="../theme/theme3.xml"/><Relationship Id="rId3" Type="http://schemas.openxmlformats.org/officeDocument/2006/relationships/slideLayout" Target="../slideLayouts/slideLayout32.xml"/><Relationship Id="rId21" Type="http://schemas.openxmlformats.org/officeDocument/2006/relationships/image" Target="../media/image4.png"/><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image" Target="../media/image3.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image" Target="../media/image7.jp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3"/>
            <a:ext cx="7200897"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1" y="2556932"/>
            <a:ext cx="7200897"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rtl="0">
              <a:defRPr/>
            </a:pPr>
            <a:fld id="{78226329-7195-425F-AAF5-7FFA1B6FE3A9}" type="datetimeFigureOut">
              <a:rPr lang="fa-IR" smtClean="0">
                <a:solidFill>
                  <a:prstClr val="black"/>
                </a:solidFill>
              </a:rPr>
              <a:pPr defTabSz="342900" rtl="0">
                <a:defRPr/>
              </a:pPr>
              <a:t>11/03/1446</a:t>
            </a:fld>
            <a:endParaRPr lang="fa-IR">
              <a:solidFill>
                <a:prstClr val="black"/>
              </a:solidFill>
            </a:endParaRPr>
          </a:p>
        </p:txBody>
      </p:sp>
      <p:sp>
        <p:nvSpPr>
          <p:cNvPr id="5" name="Footer Placeholder 4"/>
          <p:cNvSpPr>
            <a:spLocks noGrp="1"/>
          </p:cNvSpPr>
          <p:nvPr>
            <p:ph type="ftr" sz="quarter" idx="3"/>
          </p:nvPr>
        </p:nvSpPr>
        <p:spPr>
          <a:xfrm>
            <a:off x="971551" y="5969000"/>
            <a:ext cx="5479425"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342900" rtl="0">
              <a:defRPr/>
            </a:pPr>
            <a:endParaRPr lang="fa-IR">
              <a:solidFill>
                <a:prstClr val="black"/>
              </a:solidFill>
            </a:endParaRPr>
          </a:p>
        </p:txBody>
      </p:sp>
      <p:sp>
        <p:nvSpPr>
          <p:cNvPr id="6" name="Slide Number Placeholder 5"/>
          <p:cNvSpPr>
            <a:spLocks noGrp="1"/>
          </p:cNvSpPr>
          <p:nvPr>
            <p:ph type="sldNum" sz="quarter" idx="4"/>
          </p:nvPr>
        </p:nvSpPr>
        <p:spPr>
          <a:xfrm>
            <a:off x="7765426" y="5969000"/>
            <a:ext cx="407023"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rtl="0">
              <a:defRPr/>
            </a:pPr>
            <a:fld id="{22229C25-C6B3-4933-8DCD-1C9E5F5EC9DC}" type="slidenum">
              <a:rPr lang="fa-IR" smtClean="0">
                <a:solidFill>
                  <a:prstClr val="black"/>
                </a:solidFill>
              </a:rPr>
              <a:pPr defTabSz="342900" rtl="0">
                <a:defRPr/>
              </a:pPr>
              <a:t>‹#›</a:t>
            </a:fld>
            <a:endParaRPr lang="fa-IR">
              <a:solidFill>
                <a:prstClr val="black"/>
              </a:solidFill>
            </a:endParaRPr>
          </a:p>
        </p:txBody>
      </p:sp>
    </p:spTree>
    <p:extLst>
      <p:ext uri="{BB962C8B-B14F-4D97-AF65-F5344CB8AC3E}">
        <p14:creationId xmlns:p14="http://schemas.microsoft.com/office/powerpoint/2010/main" val="2310679958"/>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 id="2147483947" r:id="rId13"/>
    <p:sldLayoutId id="2147483948" r:id="rId14"/>
    <p:sldLayoutId id="2147483949" r:id="rId15"/>
    <p:sldLayoutId id="2147483950" r:id="rId16"/>
    <p:sldLayoutId id="2147483951" r:id="rId1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342900" rtl="1"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14313" indent="-214313" algn="r" defTabSz="342900" rtl="1"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r" defTabSz="342900" rtl="1"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r" defTabSz="342900" rtl="1"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r" defTabSz="342900" rtl="1"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r" defTabSz="342900"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r" defTabSz="342900"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r" defTabSz="342900"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r" defTabSz="342900"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r" defTabSz="342900"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r" defTabSz="342900" rtl="1" eaLnBrk="1" latinLnBrk="0" hangingPunct="1">
        <a:defRPr sz="1350" kern="1200">
          <a:solidFill>
            <a:schemeClr val="tx1"/>
          </a:solidFill>
          <a:latin typeface="+mn-lt"/>
          <a:ea typeface="+mn-ea"/>
          <a:cs typeface="+mn-cs"/>
        </a:defRPr>
      </a:lvl1pPr>
      <a:lvl2pPr marL="342900" algn="r" defTabSz="342900" rtl="1" eaLnBrk="1" latinLnBrk="0" hangingPunct="1">
        <a:defRPr sz="1350" kern="1200">
          <a:solidFill>
            <a:schemeClr val="tx1"/>
          </a:solidFill>
          <a:latin typeface="+mn-lt"/>
          <a:ea typeface="+mn-ea"/>
          <a:cs typeface="+mn-cs"/>
        </a:defRPr>
      </a:lvl2pPr>
      <a:lvl3pPr marL="685800" algn="r" defTabSz="342900" rtl="1" eaLnBrk="1" latinLnBrk="0" hangingPunct="1">
        <a:defRPr sz="1350" kern="1200">
          <a:solidFill>
            <a:schemeClr val="tx1"/>
          </a:solidFill>
          <a:latin typeface="+mn-lt"/>
          <a:ea typeface="+mn-ea"/>
          <a:cs typeface="+mn-cs"/>
        </a:defRPr>
      </a:lvl3pPr>
      <a:lvl4pPr marL="1028700" algn="r" defTabSz="342900" rtl="1" eaLnBrk="1" latinLnBrk="0" hangingPunct="1">
        <a:defRPr sz="1350" kern="1200">
          <a:solidFill>
            <a:schemeClr val="tx1"/>
          </a:solidFill>
          <a:latin typeface="+mn-lt"/>
          <a:ea typeface="+mn-ea"/>
          <a:cs typeface="+mn-cs"/>
        </a:defRPr>
      </a:lvl4pPr>
      <a:lvl5pPr marL="1371600" algn="r" defTabSz="342900" rtl="1" eaLnBrk="1" latinLnBrk="0" hangingPunct="1">
        <a:defRPr sz="1350" kern="1200">
          <a:solidFill>
            <a:schemeClr val="tx1"/>
          </a:solidFill>
          <a:latin typeface="+mn-lt"/>
          <a:ea typeface="+mn-ea"/>
          <a:cs typeface="+mn-cs"/>
        </a:defRPr>
      </a:lvl5pPr>
      <a:lvl6pPr marL="1714500" algn="r" defTabSz="342900" rtl="1" eaLnBrk="1" latinLnBrk="0" hangingPunct="1">
        <a:defRPr sz="1350" kern="1200">
          <a:solidFill>
            <a:schemeClr val="tx1"/>
          </a:solidFill>
          <a:latin typeface="+mn-lt"/>
          <a:ea typeface="+mn-ea"/>
          <a:cs typeface="+mn-cs"/>
        </a:defRPr>
      </a:lvl6pPr>
      <a:lvl7pPr marL="2057400" algn="r" defTabSz="342900" rtl="1" eaLnBrk="1" latinLnBrk="0" hangingPunct="1">
        <a:defRPr sz="1350" kern="1200">
          <a:solidFill>
            <a:schemeClr val="tx1"/>
          </a:solidFill>
          <a:latin typeface="+mn-lt"/>
          <a:ea typeface="+mn-ea"/>
          <a:cs typeface="+mn-cs"/>
        </a:defRPr>
      </a:lvl7pPr>
      <a:lvl8pPr marL="2400300" algn="r" defTabSz="342900" rtl="1" eaLnBrk="1" latinLnBrk="0" hangingPunct="1">
        <a:defRPr sz="1350" kern="1200">
          <a:solidFill>
            <a:schemeClr val="tx1"/>
          </a:solidFill>
          <a:latin typeface="+mn-lt"/>
          <a:ea typeface="+mn-ea"/>
          <a:cs typeface="+mn-cs"/>
        </a:defRPr>
      </a:lvl8pPr>
      <a:lvl9pPr marL="2743200" algn="r" defTabSz="342900"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pPr defTabSz="342900" rtl="0">
              <a:defRPr/>
            </a:pPr>
            <a:fld id="{78226329-7195-425F-AAF5-7FFA1B6FE3A9}" type="datetimeFigureOut">
              <a:rPr lang="fa-IR" smtClean="0">
                <a:solidFill>
                  <a:prstClr val="black"/>
                </a:solidFill>
              </a:rPr>
              <a:pPr defTabSz="342900" rtl="0">
                <a:defRPr/>
              </a:pPr>
              <a:t>11/03/1446</a:t>
            </a:fld>
            <a:endParaRPr lang="fa-IR">
              <a:solidFill>
                <a:prstClr val="black"/>
              </a:solidFill>
            </a:endParaRPr>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pPr defTabSz="342900" rtl="0">
              <a:defRPr/>
            </a:pPr>
            <a:endParaRPr lang="fa-IR">
              <a:solidFill>
                <a:prstClr val="black"/>
              </a:solidFill>
            </a:endParaRPr>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pPr defTabSz="342900" rtl="0">
              <a:defRPr/>
            </a:pPr>
            <a:fld id="{22229C25-C6B3-4933-8DCD-1C9E5F5EC9DC}" type="slidenum">
              <a:rPr lang="fa-IR" smtClean="0">
                <a:solidFill>
                  <a:prstClr val="black"/>
                </a:solidFill>
              </a:rPr>
              <a:pPr defTabSz="342900" rtl="0">
                <a:defRPr/>
              </a:pPr>
              <a:t>‹#›</a:t>
            </a:fld>
            <a:endParaRPr lang="fa-IR">
              <a:solidFill>
                <a:prstClr val="black"/>
              </a:solidFill>
            </a:endParaRPr>
          </a:p>
        </p:txBody>
      </p:sp>
    </p:spTree>
    <p:extLst>
      <p:ext uri="{BB962C8B-B14F-4D97-AF65-F5344CB8AC3E}">
        <p14:creationId xmlns:p14="http://schemas.microsoft.com/office/powerpoint/2010/main" val="973514480"/>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 id="2147484048" r:id="rId12"/>
  </p:sldLayoutIdLst>
  <p:transition spd="slow">
    <p:random/>
  </p:transition>
  <p:txStyles>
    <p:titleStyle>
      <a:lvl1pPr algn="l" defTabSz="685800" rtl="1"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r" defTabSz="685800" rtl="1"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r" defTabSz="685800" rtl="1"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5"/>
            <a:ext cx="7200897"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2" y="2556932"/>
            <a:ext cx="7200897"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9/14/2024</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5" name="Footer Placeholder 4"/>
          <p:cNvSpPr>
            <a:spLocks noGrp="1"/>
          </p:cNvSpPr>
          <p:nvPr>
            <p:ph type="ftr" sz="quarter" idx="3"/>
          </p:nvPr>
        </p:nvSpPr>
        <p:spPr>
          <a:xfrm>
            <a:off x="971552" y="5969000"/>
            <a:ext cx="5479425"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
        <p:nvSpPr>
          <p:cNvPr id="6" name="Slide Number Placeholder 5"/>
          <p:cNvSpPr>
            <a:spLocks noGrp="1"/>
          </p:cNvSpPr>
          <p:nvPr>
            <p:ph type="sldNum" sz="quarter" idx="4"/>
          </p:nvPr>
        </p:nvSpPr>
        <p:spPr>
          <a:xfrm>
            <a:off x="7765427" y="5969000"/>
            <a:ext cx="407023"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750" b="0" i="0" u="none" strike="noStrike" kern="1200" cap="none" spc="0" normalizeH="0" baseline="0" noProof="0" smtClean="0">
                <a:ln>
                  <a:noFill/>
                </a:ln>
                <a:solidFill>
                  <a:srgbClr val="000000"/>
                </a:solidFill>
                <a:effectLst/>
                <a:uLnTx/>
                <a:uFillTx/>
                <a:latin typeface="Garamond" panose="02020404030301010803"/>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dirty="0">
              <a:ln>
                <a:noFill/>
              </a:ln>
              <a:solidFill>
                <a:srgbClr val="000000"/>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269631708"/>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 id="2147484061" r:id="rId12"/>
    <p:sldLayoutId id="2147484062" r:id="rId13"/>
    <p:sldLayoutId id="2147484063" r:id="rId14"/>
    <p:sldLayoutId id="2147484064" r:id="rId15"/>
    <p:sldLayoutId id="2147484065" r:id="rId16"/>
    <p:sldLayoutId id="2147484066" r:id="rId17"/>
  </p:sldLayoutIdLst>
  <p:txStyles>
    <p:titleStyle>
      <a:lvl1pPr algn="ctr" defTabSz="342892" rtl="1"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14308" indent="-214308" algn="r" defTabSz="342892" rtl="1"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199" indent="-214308" algn="r" defTabSz="342892" rtl="1"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091" indent="-214308" algn="r" defTabSz="342892" rtl="1"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59" indent="-128585" algn="r" defTabSz="342892" rtl="1"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51" indent="-128585"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03"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795"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686"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577" indent="-171446" algn="r" defTabSz="342892"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r" defTabSz="342892" rtl="1" eaLnBrk="1" latinLnBrk="0" hangingPunct="1">
        <a:defRPr sz="1350" kern="1200">
          <a:solidFill>
            <a:schemeClr val="tx1"/>
          </a:solidFill>
          <a:latin typeface="+mn-lt"/>
          <a:ea typeface="+mn-ea"/>
          <a:cs typeface="+mn-cs"/>
        </a:defRPr>
      </a:lvl1pPr>
      <a:lvl2pPr marL="342892" algn="r" defTabSz="342892" rtl="1" eaLnBrk="1" latinLnBrk="0" hangingPunct="1">
        <a:defRPr sz="1350" kern="1200">
          <a:solidFill>
            <a:schemeClr val="tx1"/>
          </a:solidFill>
          <a:latin typeface="+mn-lt"/>
          <a:ea typeface="+mn-ea"/>
          <a:cs typeface="+mn-cs"/>
        </a:defRPr>
      </a:lvl2pPr>
      <a:lvl3pPr marL="685783" algn="r" defTabSz="342892" rtl="1" eaLnBrk="1" latinLnBrk="0" hangingPunct="1">
        <a:defRPr sz="1350" kern="1200">
          <a:solidFill>
            <a:schemeClr val="tx1"/>
          </a:solidFill>
          <a:latin typeface="+mn-lt"/>
          <a:ea typeface="+mn-ea"/>
          <a:cs typeface="+mn-cs"/>
        </a:defRPr>
      </a:lvl3pPr>
      <a:lvl4pPr marL="1028675" algn="r" defTabSz="342892" rtl="1" eaLnBrk="1" latinLnBrk="0" hangingPunct="1">
        <a:defRPr sz="1350" kern="1200">
          <a:solidFill>
            <a:schemeClr val="tx1"/>
          </a:solidFill>
          <a:latin typeface="+mn-lt"/>
          <a:ea typeface="+mn-ea"/>
          <a:cs typeface="+mn-cs"/>
        </a:defRPr>
      </a:lvl4pPr>
      <a:lvl5pPr marL="1371566" algn="r" defTabSz="342892" rtl="1" eaLnBrk="1" latinLnBrk="0" hangingPunct="1">
        <a:defRPr sz="1350" kern="1200">
          <a:solidFill>
            <a:schemeClr val="tx1"/>
          </a:solidFill>
          <a:latin typeface="+mn-lt"/>
          <a:ea typeface="+mn-ea"/>
          <a:cs typeface="+mn-cs"/>
        </a:defRPr>
      </a:lvl5pPr>
      <a:lvl6pPr marL="1714457" algn="r" defTabSz="342892" rtl="1" eaLnBrk="1" latinLnBrk="0" hangingPunct="1">
        <a:defRPr sz="1350" kern="1200">
          <a:solidFill>
            <a:schemeClr val="tx1"/>
          </a:solidFill>
          <a:latin typeface="+mn-lt"/>
          <a:ea typeface="+mn-ea"/>
          <a:cs typeface="+mn-cs"/>
        </a:defRPr>
      </a:lvl6pPr>
      <a:lvl7pPr marL="2057348" algn="r" defTabSz="342892" rtl="1" eaLnBrk="1" latinLnBrk="0" hangingPunct="1">
        <a:defRPr sz="1350" kern="1200">
          <a:solidFill>
            <a:schemeClr val="tx1"/>
          </a:solidFill>
          <a:latin typeface="+mn-lt"/>
          <a:ea typeface="+mn-ea"/>
          <a:cs typeface="+mn-cs"/>
        </a:defRPr>
      </a:lvl7pPr>
      <a:lvl8pPr marL="2400240" algn="r" defTabSz="342892" rtl="1" eaLnBrk="1" latinLnBrk="0" hangingPunct="1">
        <a:defRPr sz="1350" kern="1200">
          <a:solidFill>
            <a:schemeClr val="tx1"/>
          </a:solidFill>
          <a:latin typeface="+mn-lt"/>
          <a:ea typeface="+mn-ea"/>
          <a:cs typeface="+mn-cs"/>
        </a:defRPr>
      </a:lvl8pPr>
      <a:lvl9pPr marL="2743132" algn="r" defTabSz="342892"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4.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4.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4.xml"/><Relationship Id="rId1" Type="http://schemas.openxmlformats.org/officeDocument/2006/relationships/themeOverride" Target="../theme/themeOverride1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4.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4.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4.xml"/><Relationship Id="rId1" Type="http://schemas.openxmlformats.org/officeDocument/2006/relationships/themeOverride" Target="../theme/themeOverride15.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hyperlink" Target="http://suherfe.blog.ir/post/kar.141.9" TargetMode="External"/><Relationship Id="rId2" Type="http://schemas.openxmlformats.org/officeDocument/2006/relationships/slideLayout" Target="../slideLayouts/slideLayout24.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4.xml"/><Relationship Id="rId1" Type="http://schemas.openxmlformats.org/officeDocument/2006/relationships/themeOverride" Target="../theme/themeOverride17.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hyperlink" Target="http://suherfe.blog.ir/post/kar..141.9" TargetMode="External"/><Relationship Id="rId2" Type="http://schemas.openxmlformats.org/officeDocument/2006/relationships/slideLayout" Target="../slideLayouts/slideLayout24.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4.xml"/><Relationship Id="rId1" Type="http://schemas.openxmlformats.org/officeDocument/2006/relationships/themeOverride" Target="../theme/themeOverride1.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4.xml"/><Relationship Id="rId1" Type="http://schemas.openxmlformats.org/officeDocument/2006/relationships/themeOverride" Target="../theme/themeOverr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4.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4.xml"/><Relationship Id="rId1" Type="http://schemas.openxmlformats.org/officeDocument/2006/relationships/themeOverride" Target="../theme/themeOverride21.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hyperlink" Target="http://suherfe.blog.ir/post/kar..143.9" TargetMode="External"/><Relationship Id="rId2" Type="http://schemas.openxmlformats.org/officeDocument/2006/relationships/slideLayout" Target="../slideLayouts/slideLayout24.xml"/><Relationship Id="rId1" Type="http://schemas.openxmlformats.org/officeDocument/2006/relationships/themeOverride" Target="../theme/themeOverride2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4.xml"/><Relationship Id="rId1" Type="http://schemas.openxmlformats.org/officeDocument/2006/relationships/themeOverride" Target="../theme/themeOverride24.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4.xml"/><Relationship Id="rId1" Type="http://schemas.openxmlformats.org/officeDocument/2006/relationships/themeOverride" Target="../theme/themeOverr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4.xml"/><Relationship Id="rId1" Type="http://schemas.openxmlformats.org/officeDocument/2006/relationships/themeOverride" Target="../theme/themeOverr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4.xml"/><Relationship Id="rId1" Type="http://schemas.openxmlformats.org/officeDocument/2006/relationships/themeOverride" Target="../theme/themeOverride28.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4.xml"/><Relationship Id="rId1" Type="http://schemas.openxmlformats.org/officeDocument/2006/relationships/themeOverride" Target="../theme/themeOverride29.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4.xml"/><Relationship Id="rId1" Type="http://schemas.openxmlformats.org/officeDocument/2006/relationships/themeOverride" Target="../theme/themeOverride30.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4.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4.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4.xml"/><Relationship Id="rId1" Type="http://schemas.openxmlformats.org/officeDocument/2006/relationships/themeOverride" Target="../theme/themeOverride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4.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4.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Bevel 2"/>
          <p:cNvSpPr/>
          <p:nvPr/>
        </p:nvSpPr>
        <p:spPr>
          <a:xfrm>
            <a:off x="495993" y="692696"/>
            <a:ext cx="8123183" cy="5472608"/>
          </a:xfrm>
          <a:prstGeom prst="bevel">
            <a:avLst>
              <a:gd name="adj" fmla="val 1228"/>
            </a:avLst>
          </a:prstGeom>
        </p:spPr>
        <p:style>
          <a:lnRef idx="2">
            <a:schemeClr val="dk1"/>
          </a:lnRef>
          <a:fillRef idx="1">
            <a:schemeClr val="lt1"/>
          </a:fillRef>
          <a:effectRef idx="0">
            <a:schemeClr val="dk1"/>
          </a:effectRef>
          <a:fontRef idx="minor">
            <a:schemeClr val="dk1"/>
          </a:fontRef>
        </p:style>
        <p:txBody>
          <a:bodyPr rtlCol="1" anchor="ctr"/>
          <a:lstStyle/>
          <a:p>
            <a:pPr marL="0" marR="0" lvl="0" indent="0" algn="ctr" defTabSz="342892" rtl="0" eaLnBrk="1" fontAlgn="auto" latinLnBrk="0" hangingPunct="1">
              <a:lnSpc>
                <a:spcPct val="100000"/>
              </a:lnSpc>
              <a:spcBef>
                <a:spcPts val="0"/>
              </a:spcBef>
              <a:spcAft>
                <a:spcPts val="0"/>
              </a:spcAft>
              <a:buClrTx/>
              <a:buSzTx/>
              <a:buFontTx/>
              <a:buNone/>
              <a:tabLst/>
              <a:defRPr/>
            </a:pPr>
            <a:r>
              <a:rPr kumimoji="0" lang="fa-IR" sz="6600" b="0" i="0" u="none" strike="noStrike" kern="1200" cap="none" spc="0" normalizeH="0" baseline="0" noProof="0" dirty="0">
                <a:ln>
                  <a:noFill/>
                </a:ln>
                <a:solidFill>
                  <a:srgbClr val="C00000"/>
                </a:solidFill>
                <a:effectLst/>
                <a:uLnTx/>
                <a:uFillTx/>
                <a:latin typeface="Baasem" panose="020B7200000000000000" pitchFamily="34" charset="0"/>
                <a:ea typeface="+mn-ea"/>
                <a:cs typeface="B Titr" panose="00000700000000000000" pitchFamily="2" charset="-78"/>
              </a:rPr>
              <a:t>پاورپوینت پودمان</a:t>
            </a: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750" b="0" i="0" u="none" strike="noStrike" kern="1200" cap="none" spc="0" normalizeH="0" baseline="0" noProof="0" dirty="0">
              <a:ln>
                <a:noFill/>
              </a:ln>
              <a:solidFill>
                <a:srgbClr val="FFFF0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srgbClr val="7030A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r>
              <a:rPr kumimoji="0" lang="fa-IR" sz="6600" b="0" i="0" u="none" strike="noStrike" kern="1200" cap="none" spc="0" normalizeH="0" baseline="0" noProof="0" dirty="0">
                <a:ln>
                  <a:noFill/>
                </a:ln>
                <a:solidFill>
                  <a:srgbClr val="002060"/>
                </a:solidFill>
                <a:effectLst/>
                <a:uLnTx/>
                <a:uFillTx/>
                <a:latin typeface="Baasem" panose="020B7200000000000000" pitchFamily="34" charset="0"/>
                <a:ea typeface="+mn-ea"/>
                <a:cs typeface="B Titr" panose="00000700000000000000" pitchFamily="2" charset="-78"/>
              </a:rPr>
              <a:t>هدایت تحصیلی حرفه ای</a:t>
            </a:r>
          </a:p>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fa-IR" sz="2000" b="0" i="0" u="none" strike="noStrike" kern="1200" cap="none" spc="0" normalizeH="0" baseline="0" noProof="0" dirty="0">
              <a:ln>
                <a:noFill/>
              </a:ln>
              <a:solidFill>
                <a:srgbClr val="0070C0"/>
              </a:solidFill>
              <a:effectLst/>
              <a:uLnTx/>
              <a:uFillTx/>
              <a:latin typeface="Baasem" panose="020B7200000000000000" pitchFamily="34" charset="0"/>
              <a:ea typeface="+mn-ea"/>
              <a:cs typeface="B Titr" panose="00000700000000000000" pitchFamily="2" charset="-78"/>
            </a:endParaRPr>
          </a:p>
          <a:p>
            <a:pPr marL="0" marR="0" lvl="0" indent="0" algn="ctr" defTabSz="342892" rtl="0" eaLnBrk="1" fontAlgn="auto" latinLnBrk="0" hangingPunct="1">
              <a:lnSpc>
                <a:spcPct val="100000"/>
              </a:lnSpc>
              <a:spcBef>
                <a:spcPts val="0"/>
              </a:spcBef>
              <a:spcAft>
                <a:spcPts val="0"/>
              </a:spcAft>
              <a:buClrTx/>
              <a:buSzTx/>
              <a:buFontTx/>
              <a:buNone/>
              <a:tabLst/>
              <a:defRPr/>
            </a:pPr>
            <a:r>
              <a:rPr kumimoji="0" lang="fa-IR" sz="4000" b="0" i="0" u="none" strike="noStrike" kern="1200" cap="none" spc="0" normalizeH="0" baseline="0" noProof="0" dirty="0">
                <a:ln>
                  <a:noFill/>
                </a:ln>
                <a:solidFill>
                  <a:srgbClr val="FF0000"/>
                </a:solidFill>
                <a:effectLst/>
                <a:uLnTx/>
                <a:uFillTx/>
                <a:latin typeface="Baasem" panose="020B7200000000000000" pitchFamily="34" charset="0"/>
                <a:ea typeface="+mn-ea"/>
                <a:cs typeface="B Titr" panose="00000700000000000000" pitchFamily="2" charset="-78"/>
              </a:rPr>
              <a:t>کاروفناوری نهم</a:t>
            </a:r>
          </a:p>
          <a:p>
            <a:pPr marL="0" marR="0" lvl="0" indent="0" algn="ctr" defTabSz="342892" rtl="1" eaLnBrk="1" fontAlgn="auto" latinLnBrk="0" hangingPunct="1">
              <a:lnSpc>
                <a:spcPct val="100000"/>
              </a:lnSpc>
              <a:spcBef>
                <a:spcPts val="0"/>
              </a:spcBef>
              <a:spcAft>
                <a:spcPts val="0"/>
              </a:spcAft>
              <a:buClrTx/>
              <a:buSzTx/>
              <a:buFontTx/>
              <a:buNone/>
              <a:tabLst/>
              <a:defRPr/>
            </a:pPr>
            <a:endParaRPr kumimoji="0" lang="en-US" sz="4500" b="0" i="0" u="none" strike="noStrike" kern="1200" cap="none" spc="0" normalizeH="0" baseline="0" noProof="0" dirty="0">
              <a:ln>
                <a:noFill/>
              </a:ln>
              <a:solidFill>
                <a:srgbClr val="000000"/>
              </a:solidFill>
              <a:effectLst/>
              <a:uLnTx/>
              <a:uFillTx/>
              <a:latin typeface="Garamond" panose="02020404030301010803"/>
              <a:ea typeface="+mn-ea"/>
              <a:cs typeface="B Titr" panose="00000700000000000000" pitchFamily="2" charset="-78"/>
            </a:endParaRPr>
          </a:p>
        </p:txBody>
      </p:sp>
      <p:pic>
        <p:nvPicPr>
          <p:cNvPr id="2" name="Picture 1">
            <a:extLst>
              <a:ext uri="{FF2B5EF4-FFF2-40B4-BE49-F238E27FC236}">
                <a16:creationId xmlns:a16="http://schemas.microsoft.com/office/drawing/2014/main" id="{59792A2F-3F52-CBCB-789A-6670C8446E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3001" y="5154864"/>
            <a:ext cx="1477998" cy="457042"/>
          </a:xfrm>
          <a:prstGeom prst="rect">
            <a:avLst/>
          </a:prstGeom>
        </p:spPr>
      </p:pic>
    </p:spTree>
    <p:extLst>
      <p:ext uri="{BB962C8B-B14F-4D97-AF65-F5344CB8AC3E}">
        <p14:creationId xmlns:p14="http://schemas.microsoft.com/office/powerpoint/2010/main" val="2167614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233454" y="902193"/>
            <a:ext cx="8665847" cy="4524315"/>
          </a:xfrm>
          <a:prstGeom prst="rect">
            <a:avLst/>
          </a:prstGeom>
        </p:spPr>
        <p:txBody>
          <a:bodyPr wrap="square">
            <a:spAutoFit/>
          </a:bodyPr>
          <a:lstStyle/>
          <a:p>
            <a:pPr algn="just"/>
            <a:r>
              <a:rPr lang="fa-IR" sz="2400" b="1" dirty="0">
                <a:solidFill>
                  <a:srgbClr val="FF0000"/>
                </a:solidFill>
                <a:cs typeface="B Nazanin" panose="00000400000000000000" pitchFamily="2" charset="-78"/>
              </a:rPr>
              <a:t>هدایت تحصیلی  حرفه ای</a:t>
            </a:r>
          </a:p>
          <a:p>
            <a:pPr algn="just"/>
            <a:endParaRPr lang="fa-IR" sz="2000" dirty="0">
              <a:solidFill>
                <a:srgbClr val="FFFF00"/>
              </a:solidFill>
              <a:cs typeface="B Nazanin" panose="00000400000000000000" pitchFamily="2" charset="-78"/>
            </a:endParaRPr>
          </a:p>
          <a:p>
            <a:pPr algn="just"/>
            <a:r>
              <a:rPr lang="fa-IR" sz="2400" dirty="0">
                <a:cs typeface="B Nazanin" panose="00000400000000000000" pitchFamily="2" charset="-78"/>
              </a:rPr>
              <a:t>هر دانش آموز حق دارد که رشته تحصیلی  حرفه ای مناسبی را انتخاب کند و به تحصیل در آن ادامه دهد. برای انتخاب درست و مناسب باید دانش آموز با توانمندی ها، رغبت ها، ارزش ها، استعداد و شخصیت از یک طرف و نیاز های جامعه در زمینه های مختلف تحصیلی  حرفه ای و همچنین امکانات منطقه از طرف دیگر، آشنا شود تا بتواند به تصمیم گیری منطقی و عاقلانه ای که برایش رضایت درونی داشته باشد، برسد.</a:t>
            </a:r>
          </a:p>
          <a:p>
            <a:pPr algn="just"/>
            <a:endParaRPr lang="fa-IR" sz="2400" dirty="0">
              <a:cs typeface="B Nazanin" panose="00000400000000000000" pitchFamily="2" charset="-78"/>
            </a:endParaRPr>
          </a:p>
          <a:p>
            <a:pPr algn="just"/>
            <a:r>
              <a:rPr lang="fa-IR" sz="2400" b="1" dirty="0">
                <a:solidFill>
                  <a:srgbClr val="FF0000"/>
                </a:solidFill>
                <a:cs typeface="B Nazanin" panose="00000400000000000000" pitchFamily="2" charset="-78"/>
              </a:rPr>
              <a:t>تعریف هدایت تحصیلی  حرفه ای: </a:t>
            </a:r>
          </a:p>
          <a:p>
            <a:pPr algn="just"/>
            <a:endParaRPr lang="fa-IR" sz="2000" b="1" dirty="0">
              <a:solidFill>
                <a:srgbClr val="FF0000"/>
              </a:solidFill>
              <a:cs typeface="B Nazanin" panose="00000400000000000000" pitchFamily="2" charset="-78"/>
            </a:endParaRPr>
          </a:p>
          <a:p>
            <a:pPr algn="just"/>
            <a:r>
              <a:rPr lang="fa-IR" sz="2400" dirty="0">
                <a:cs typeface="B Nazanin" panose="00000400000000000000" pitchFamily="2" charset="-78"/>
              </a:rPr>
              <a:t>فرایندی منظم و همه جانبه به منظور کمک به دانش آموز در انتخاب شاخه و رشته تحصیلی  حرفه ای متناسب با استعداد، علاقه و ... و نیاز ها و امکانات جامعه است.</a:t>
            </a:r>
          </a:p>
        </p:txBody>
      </p:sp>
      <p:pic>
        <p:nvPicPr>
          <p:cNvPr id="2" name="Picture 1">
            <a:extLst>
              <a:ext uri="{FF2B5EF4-FFF2-40B4-BE49-F238E27FC236}">
                <a16:creationId xmlns:a16="http://schemas.microsoft.com/office/drawing/2014/main" id="{4729F10D-A917-A2CD-EF33-A5A35FB8CD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820" y="6261764"/>
            <a:ext cx="1195341" cy="369636"/>
          </a:xfrm>
          <a:prstGeom prst="rect">
            <a:avLst/>
          </a:prstGeom>
        </p:spPr>
      </p:pic>
    </p:spTree>
    <p:extLst>
      <p:ext uri="{BB962C8B-B14F-4D97-AF65-F5344CB8AC3E}">
        <p14:creationId xmlns:p14="http://schemas.microsoft.com/office/powerpoint/2010/main" val="1373142107"/>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206061" y="691854"/>
            <a:ext cx="8737067" cy="4893647"/>
          </a:xfrm>
          <a:prstGeom prst="rect">
            <a:avLst/>
          </a:prstGeom>
        </p:spPr>
        <p:txBody>
          <a:bodyPr wrap="square">
            <a:spAutoFit/>
          </a:bodyPr>
          <a:lstStyle/>
          <a:p>
            <a:pPr algn="just"/>
            <a:r>
              <a:rPr lang="fa-IR" sz="2400" b="1" dirty="0">
                <a:solidFill>
                  <a:srgbClr val="FF0000"/>
                </a:solidFill>
                <a:cs typeface="B Nazanin" panose="00000400000000000000" pitchFamily="2" charset="-78"/>
              </a:rPr>
              <a:t>انتخاب رشتۀ تحصیلی  حرفه ای دانش آموزان</a:t>
            </a:r>
          </a:p>
          <a:p>
            <a:pPr algn="just"/>
            <a:endParaRPr lang="fa-IR" sz="2400" dirty="0">
              <a:solidFill>
                <a:srgbClr val="FF0000"/>
              </a:solidFill>
              <a:cs typeface="B Nazanin" panose="00000400000000000000" pitchFamily="2" charset="-78"/>
            </a:endParaRPr>
          </a:p>
          <a:p>
            <a:pPr algn="just"/>
            <a:r>
              <a:rPr lang="fa-IR" sz="2400" dirty="0">
                <a:cs typeface="B Nazanin" panose="00000400000000000000" pitchFamily="2" charset="-78"/>
              </a:rPr>
              <a:t>تقریباً همه از کودکی یکی از مهم ترین دغدغه هایشان این بوده که چه حرفه و شغلی برای آینده زندگی شان مناسب تر است. اگر لحظه ای درنگ کنید و به دوران کودکی تان نظری بیفکنید، خواهید دید که از دوران کودکی تاکنون برای رشته تحصیلی  حرفه ای به صورت زیر عمل نمود ه اید.</a:t>
            </a:r>
          </a:p>
          <a:p>
            <a:pPr algn="just"/>
            <a:r>
              <a:rPr lang="fa-IR" sz="2400" dirty="0">
                <a:solidFill>
                  <a:srgbClr val="FF0000"/>
                </a:solidFill>
                <a:cs typeface="B Nazanin" panose="00000400000000000000" pitchFamily="2" charset="-78"/>
              </a:rPr>
              <a:t>الف-</a:t>
            </a:r>
            <a:r>
              <a:rPr lang="fa-IR" sz="2400" dirty="0">
                <a:cs typeface="B Nazanin" panose="00000400000000000000" pitchFamily="2" charset="-78"/>
              </a:rPr>
              <a:t> </a:t>
            </a:r>
            <a:r>
              <a:rPr lang="fa-IR" sz="2400" dirty="0">
                <a:solidFill>
                  <a:srgbClr val="00B0F0"/>
                </a:solidFill>
                <a:cs typeface="B Nazanin" panose="00000400000000000000" pitchFamily="2" charset="-78"/>
              </a:rPr>
              <a:t>انتخاب بر اساس رویا ها و احساس کودکی (سه تا پنج سالگی): </a:t>
            </a:r>
            <a:r>
              <a:rPr lang="fa-IR" sz="2400" dirty="0">
                <a:cs typeface="B Nazanin" panose="00000400000000000000" pitchFamily="2" charset="-78"/>
              </a:rPr>
              <a:t>در این مرحله احساسات خود را با ایفای نقش های بزرگسالی نشان می دادید. مثلاً از شغل پدر، مادر، دبیر، پلیس یا یک ستاره فوتبال تقلید می کردید.</a:t>
            </a:r>
          </a:p>
          <a:p>
            <a:pPr algn="just"/>
            <a:r>
              <a:rPr lang="fa-IR" sz="2400" dirty="0">
                <a:solidFill>
                  <a:srgbClr val="FF0000"/>
                </a:solidFill>
                <a:cs typeface="B Nazanin" panose="00000400000000000000" pitchFamily="2" charset="-78"/>
              </a:rPr>
              <a:t>ب- </a:t>
            </a:r>
            <a:r>
              <a:rPr lang="fa-IR" sz="2400" dirty="0">
                <a:solidFill>
                  <a:srgbClr val="00B0F0"/>
                </a:solidFill>
                <a:cs typeface="B Nazanin" panose="00000400000000000000" pitchFamily="2" charset="-78"/>
              </a:rPr>
              <a:t>انتخاب براساس جنسیت (شش تا هشت سالگی): </a:t>
            </a:r>
            <a:r>
              <a:rPr lang="fa-IR" sz="2400" dirty="0">
                <a:cs typeface="B Nazanin" panose="00000400000000000000" pitchFamily="2" charset="-78"/>
              </a:rPr>
              <a:t>در این مرحله متوجه شدید که جامعه چه مشاغلی را برای مردان و زنان مناسب می داند و این آگاهی ها را ابتدا از طریق والدین، سپس همبازی ها و وسایل ارتباط جمعی آموختید و شغل هایی که مخالف جنسیت شما بودند را محدود می کردید.</a:t>
            </a:r>
          </a:p>
        </p:txBody>
      </p:sp>
      <p:pic>
        <p:nvPicPr>
          <p:cNvPr id="2" name="Picture 1">
            <a:extLst>
              <a:ext uri="{FF2B5EF4-FFF2-40B4-BE49-F238E27FC236}">
                <a16:creationId xmlns:a16="http://schemas.microsoft.com/office/drawing/2014/main" id="{500C99EA-8C76-58F1-B796-825A80229A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820" y="6261764"/>
            <a:ext cx="1195341" cy="369636"/>
          </a:xfrm>
          <a:prstGeom prst="rect">
            <a:avLst/>
          </a:prstGeom>
        </p:spPr>
      </p:pic>
    </p:spTree>
    <p:extLst>
      <p:ext uri="{BB962C8B-B14F-4D97-AF65-F5344CB8AC3E}">
        <p14:creationId xmlns:p14="http://schemas.microsoft.com/office/powerpoint/2010/main" val="3968901624"/>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225862" y="1026705"/>
            <a:ext cx="8699197" cy="4524315"/>
          </a:xfrm>
          <a:prstGeom prst="rect">
            <a:avLst/>
          </a:prstGeom>
        </p:spPr>
        <p:txBody>
          <a:bodyPr wrap="square">
            <a:spAutoFit/>
          </a:bodyPr>
          <a:lstStyle/>
          <a:p>
            <a:pPr algn="just"/>
            <a:r>
              <a:rPr lang="fa-IR" sz="2400" dirty="0">
                <a:solidFill>
                  <a:srgbClr val="FF0000"/>
                </a:solidFill>
                <a:cs typeface="B Nazanin" panose="00000400000000000000" pitchFamily="2" charset="-78"/>
              </a:rPr>
              <a:t>پ-</a:t>
            </a:r>
            <a:r>
              <a:rPr lang="fa-IR" sz="2400" dirty="0">
                <a:cs typeface="B Nazanin" panose="00000400000000000000" pitchFamily="2" charset="-78"/>
              </a:rPr>
              <a:t> </a:t>
            </a:r>
            <a:r>
              <a:rPr lang="fa-IR" sz="2400" dirty="0">
                <a:solidFill>
                  <a:srgbClr val="00B0F0"/>
                </a:solidFill>
                <a:cs typeface="B Nazanin" panose="00000400000000000000" pitchFamily="2" charset="-78"/>
              </a:rPr>
              <a:t>انتخاب براساس ارزش های اجتماعی (نه تا سیزده سالگی): </a:t>
            </a:r>
            <a:r>
              <a:rPr lang="fa-IR" sz="2400" dirty="0">
                <a:cs typeface="B Nazanin" panose="00000400000000000000" pitchFamily="2" charset="-78"/>
              </a:rPr>
              <a:t>در این مرحله معمولاً به مشاغلی علاقه مند می شدید که دارای ارزش اجتماعی بودند و پی بردید که برای به دست آوردن این شغل ها باید تلاش ویژه ای می کردید.</a:t>
            </a:r>
          </a:p>
          <a:p>
            <a:pPr algn="just"/>
            <a:r>
              <a:rPr lang="fa-IR" sz="2400" dirty="0">
                <a:solidFill>
                  <a:srgbClr val="FF0000"/>
                </a:solidFill>
                <a:cs typeface="B Nazanin" panose="00000400000000000000" pitchFamily="2" charset="-78"/>
              </a:rPr>
              <a:t>ت-</a:t>
            </a:r>
            <a:r>
              <a:rPr lang="fa-IR" sz="2400" dirty="0">
                <a:cs typeface="B Nazanin" panose="00000400000000000000" pitchFamily="2" charset="-78"/>
              </a:rPr>
              <a:t> </a:t>
            </a:r>
            <a:r>
              <a:rPr lang="fa-IR" sz="2400" dirty="0">
                <a:solidFill>
                  <a:srgbClr val="00B0F0"/>
                </a:solidFill>
                <a:cs typeface="B Nazanin" panose="00000400000000000000" pitchFamily="2" charset="-78"/>
              </a:rPr>
              <a:t>انتخاب براساس منحصر به فرد بودن (چهارده سالگی به بعد): </a:t>
            </a:r>
            <a:r>
              <a:rPr lang="fa-IR" sz="2400" dirty="0">
                <a:cs typeface="B Nazanin" panose="00000400000000000000" pitchFamily="2" charset="-78"/>
              </a:rPr>
              <a:t>در این مرحله که طرز تفکر شما شبیه بزرگسالان می شود، به تعهداتی فکر می کنید که نسبت به دیگران دارید. لذا انتخابی را ترجیح می دهید که متناسب با توانایی ها، ارزش ها، رغبت ها و شخصیت تان باشد و نیاز های خود، خانواده و جامعه را تأمین کند.</a:t>
            </a:r>
          </a:p>
          <a:p>
            <a:pPr algn="just"/>
            <a:endParaRPr lang="fa-IR" sz="2400" dirty="0">
              <a:cs typeface="B Nazanin" panose="00000400000000000000" pitchFamily="2" charset="-78"/>
            </a:endParaRPr>
          </a:p>
          <a:p>
            <a:pPr algn="just"/>
            <a:r>
              <a:rPr lang="fa-IR" sz="2400" dirty="0">
                <a:cs typeface="B Nazanin" panose="00000400000000000000" pitchFamily="2" charset="-78"/>
              </a:rPr>
              <a:t>در این دوره توانایی ها و رغبت های شما با توجه به توسعه آگاهی تان از رشته های تحصیلی  حرفه ای، محیط تحصیلی  حرفه ای و مشاغل موجود در جامعه، افزایش خواهد یافت. بنابراین می توانید براساس عواملی مانند ویژگی های جنسیتی، شخصیتی، نیاز های محیطی و امکانات جامعه دست به انتخاب رشته تحصیلی  حرفه ای بزنید.</a:t>
            </a:r>
          </a:p>
        </p:txBody>
      </p:sp>
    </p:spTree>
    <p:extLst>
      <p:ext uri="{BB962C8B-B14F-4D97-AF65-F5344CB8AC3E}">
        <p14:creationId xmlns:p14="http://schemas.microsoft.com/office/powerpoint/2010/main" val="3739923880"/>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230283" y="1168374"/>
            <a:ext cx="8669018" cy="2677656"/>
          </a:xfrm>
          <a:prstGeom prst="rect">
            <a:avLst/>
          </a:prstGeom>
        </p:spPr>
        <p:txBody>
          <a:bodyPr wrap="square">
            <a:spAutoFit/>
          </a:bodyPr>
          <a:lstStyle/>
          <a:p>
            <a:pPr algn="just"/>
            <a:r>
              <a:rPr lang="fa-IR" sz="2400" b="1" dirty="0">
                <a:solidFill>
                  <a:srgbClr val="FF0000"/>
                </a:solidFill>
                <a:cs typeface="B Nazanin" panose="00000400000000000000" pitchFamily="2" charset="-78"/>
              </a:rPr>
              <a:t>کارکلاسی</a:t>
            </a:r>
          </a:p>
          <a:p>
            <a:pPr algn="just"/>
            <a:endParaRPr lang="fa-IR" sz="2400" b="1" dirty="0">
              <a:solidFill>
                <a:srgbClr val="FF0000"/>
              </a:solidFill>
              <a:cs typeface="B Nazanin" panose="00000400000000000000" pitchFamily="2" charset="-78"/>
            </a:endParaRPr>
          </a:p>
          <a:p>
            <a:pPr algn="just"/>
            <a:r>
              <a:rPr lang="fa-IR" sz="2400" dirty="0">
                <a:cs typeface="B Nazanin" panose="00000400000000000000" pitchFamily="2" charset="-78"/>
              </a:rPr>
              <a:t>با کمک مشاور مدرسه یا دبیر خود، نام رشته های تحصیلی  حرفه ای و مشاغلی را که از کودکی تاکنون دوست داشته اید، بررسی کنید و در جدول بنویسید.</a:t>
            </a:r>
          </a:p>
          <a:p>
            <a:pPr algn="just"/>
            <a:endParaRPr lang="fa-IR" sz="2400" dirty="0">
              <a:cs typeface="B Nazanin" panose="00000400000000000000" pitchFamily="2" charset="-78"/>
            </a:endParaRPr>
          </a:p>
          <a:p>
            <a:pPr algn="just"/>
            <a:endParaRPr lang="fa-IR" sz="2400" dirty="0">
              <a:cs typeface="B Nazanin" panose="00000400000000000000" pitchFamily="2" charset="-78"/>
            </a:endParaRPr>
          </a:p>
          <a:p>
            <a:pPr algn="just"/>
            <a:r>
              <a:rPr lang="fa-IR" sz="2400" dirty="0">
                <a:cs typeface="B Nazanin" panose="00000400000000000000" pitchFamily="2" charset="-78"/>
              </a:rPr>
              <a:t>جدول نام برخی رشته های تحصیلی  حرفه ای و مشاغل مورد علاقۀ شما</a:t>
            </a:r>
          </a:p>
        </p:txBody>
      </p:sp>
      <p:pic>
        <p:nvPicPr>
          <p:cNvPr id="2" name="Picture 1"/>
          <p:cNvPicPr>
            <a:picLocks noChangeAspect="1"/>
          </p:cNvPicPr>
          <p:nvPr/>
        </p:nvPicPr>
        <p:blipFill>
          <a:blip r:embed="rId3"/>
          <a:stretch>
            <a:fillRect/>
          </a:stretch>
        </p:blipFill>
        <p:spPr>
          <a:xfrm>
            <a:off x="301807" y="4224271"/>
            <a:ext cx="8597494" cy="1880315"/>
          </a:xfrm>
          <a:prstGeom prst="rect">
            <a:avLst/>
          </a:prstGeom>
        </p:spPr>
      </p:pic>
      <p:pic>
        <p:nvPicPr>
          <p:cNvPr id="3" name="Picture 2">
            <a:extLst>
              <a:ext uri="{FF2B5EF4-FFF2-40B4-BE49-F238E27FC236}">
                <a16:creationId xmlns:a16="http://schemas.microsoft.com/office/drawing/2014/main" id="{3622E286-E7DD-E430-4A6E-5D4FB46F20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820" y="6261764"/>
            <a:ext cx="1195341" cy="369636"/>
          </a:xfrm>
          <a:prstGeom prst="rect">
            <a:avLst/>
          </a:prstGeom>
        </p:spPr>
      </p:pic>
    </p:spTree>
    <p:extLst>
      <p:ext uri="{BB962C8B-B14F-4D97-AF65-F5344CB8AC3E}">
        <p14:creationId xmlns:p14="http://schemas.microsoft.com/office/powerpoint/2010/main" val="3865825107"/>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80">
                                          <p:stCondLst>
                                            <p:cond delay="0"/>
                                          </p:stCondLst>
                                        </p:cTn>
                                        <p:tgtEl>
                                          <p:spTgt spid="2"/>
                                        </p:tgtEl>
                                      </p:cBhvr>
                                    </p:animEffect>
                                    <p:anim calcmode="lin" valueType="num">
                                      <p:cBhvr>
                                        <p:cTn id="2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0" dur="26">
                                          <p:stCondLst>
                                            <p:cond delay="650"/>
                                          </p:stCondLst>
                                        </p:cTn>
                                        <p:tgtEl>
                                          <p:spTgt spid="2"/>
                                        </p:tgtEl>
                                      </p:cBhvr>
                                      <p:to x="100000" y="60000"/>
                                    </p:animScale>
                                    <p:animScale>
                                      <p:cBhvr>
                                        <p:cTn id="31" dur="166" decel="50000">
                                          <p:stCondLst>
                                            <p:cond delay="676"/>
                                          </p:stCondLst>
                                        </p:cTn>
                                        <p:tgtEl>
                                          <p:spTgt spid="2"/>
                                        </p:tgtEl>
                                      </p:cBhvr>
                                      <p:to x="100000" y="100000"/>
                                    </p:animScale>
                                    <p:animScale>
                                      <p:cBhvr>
                                        <p:cTn id="32" dur="26">
                                          <p:stCondLst>
                                            <p:cond delay="1312"/>
                                          </p:stCondLst>
                                        </p:cTn>
                                        <p:tgtEl>
                                          <p:spTgt spid="2"/>
                                        </p:tgtEl>
                                      </p:cBhvr>
                                      <p:to x="100000" y="80000"/>
                                    </p:animScale>
                                    <p:animScale>
                                      <p:cBhvr>
                                        <p:cTn id="33" dur="166" decel="50000">
                                          <p:stCondLst>
                                            <p:cond delay="1338"/>
                                          </p:stCondLst>
                                        </p:cTn>
                                        <p:tgtEl>
                                          <p:spTgt spid="2"/>
                                        </p:tgtEl>
                                      </p:cBhvr>
                                      <p:to x="100000" y="100000"/>
                                    </p:animScale>
                                    <p:animScale>
                                      <p:cBhvr>
                                        <p:cTn id="34" dur="26">
                                          <p:stCondLst>
                                            <p:cond delay="1642"/>
                                          </p:stCondLst>
                                        </p:cTn>
                                        <p:tgtEl>
                                          <p:spTgt spid="2"/>
                                        </p:tgtEl>
                                      </p:cBhvr>
                                      <p:to x="100000" y="90000"/>
                                    </p:animScale>
                                    <p:animScale>
                                      <p:cBhvr>
                                        <p:cTn id="35" dur="166" decel="50000">
                                          <p:stCondLst>
                                            <p:cond delay="1668"/>
                                          </p:stCondLst>
                                        </p:cTn>
                                        <p:tgtEl>
                                          <p:spTgt spid="2"/>
                                        </p:tgtEl>
                                      </p:cBhvr>
                                      <p:to x="100000" y="100000"/>
                                    </p:animScale>
                                    <p:animScale>
                                      <p:cBhvr>
                                        <p:cTn id="36" dur="26">
                                          <p:stCondLst>
                                            <p:cond delay="1808"/>
                                          </p:stCondLst>
                                        </p:cTn>
                                        <p:tgtEl>
                                          <p:spTgt spid="2"/>
                                        </p:tgtEl>
                                      </p:cBhvr>
                                      <p:to x="100000" y="95000"/>
                                    </p:animScale>
                                    <p:animScale>
                                      <p:cBhvr>
                                        <p:cTn id="37"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221871" y="558117"/>
            <a:ext cx="8708329" cy="2308324"/>
          </a:xfrm>
          <a:prstGeom prst="rect">
            <a:avLst/>
          </a:prstGeom>
        </p:spPr>
        <p:txBody>
          <a:bodyPr wrap="square">
            <a:spAutoFit/>
          </a:bodyPr>
          <a:lstStyle/>
          <a:p>
            <a:pPr algn="just"/>
            <a:r>
              <a:rPr lang="fa-IR" sz="2400" b="1" dirty="0">
                <a:solidFill>
                  <a:srgbClr val="FF0000"/>
                </a:solidFill>
                <a:cs typeface="B Nazanin" panose="00000400000000000000" pitchFamily="2" charset="-78"/>
              </a:rPr>
              <a:t>گام اول  شناخت خود</a:t>
            </a:r>
          </a:p>
          <a:p>
            <a:pPr algn="just"/>
            <a:r>
              <a:rPr lang="fa-IR" sz="2400" dirty="0">
                <a:cs typeface="B Nazanin" panose="00000400000000000000" pitchFamily="2" charset="-78"/>
              </a:rPr>
              <a:t>برای اجرای این گام، کار های کلاسی این بخش را انجام دهید. همچنین به پرسش های ارائه شده، پاسخ دهید.</a:t>
            </a:r>
          </a:p>
          <a:p>
            <a:pPr algn="just"/>
            <a:endParaRPr lang="fa-IR" sz="2400" dirty="0">
              <a:cs typeface="B Nazanin" panose="00000400000000000000" pitchFamily="2" charset="-78"/>
            </a:endParaRPr>
          </a:p>
          <a:p>
            <a:pPr algn="just"/>
            <a:r>
              <a:rPr lang="fa-IR" sz="2400" b="1" dirty="0">
                <a:solidFill>
                  <a:srgbClr val="FF0000"/>
                </a:solidFill>
                <a:cs typeface="B Nazanin" panose="00000400000000000000" pitchFamily="2" charset="-78"/>
              </a:rPr>
              <a:t>کارکلاسی</a:t>
            </a:r>
          </a:p>
          <a:p>
            <a:pPr algn="just"/>
            <a:r>
              <a:rPr lang="fa-IR" sz="2400" dirty="0">
                <a:cs typeface="B Nazanin" panose="00000400000000000000" pitchFamily="2" charset="-78"/>
              </a:rPr>
              <a:t>در جدول زیر سه خاطره مهم دوران کودکی خود را بنویسید.</a:t>
            </a:r>
          </a:p>
        </p:txBody>
      </p:sp>
      <p:pic>
        <p:nvPicPr>
          <p:cNvPr id="2" name="Picture 1"/>
          <p:cNvPicPr>
            <a:picLocks noChangeAspect="1"/>
          </p:cNvPicPr>
          <p:nvPr/>
        </p:nvPicPr>
        <p:blipFill>
          <a:blip r:embed="rId3"/>
          <a:stretch>
            <a:fillRect/>
          </a:stretch>
        </p:blipFill>
        <p:spPr>
          <a:xfrm>
            <a:off x="1906073" y="3065172"/>
            <a:ext cx="7024127" cy="3448738"/>
          </a:xfrm>
          <a:prstGeom prst="rect">
            <a:avLst/>
          </a:prstGeom>
        </p:spPr>
      </p:pic>
    </p:spTree>
    <p:extLst>
      <p:ext uri="{BB962C8B-B14F-4D97-AF65-F5344CB8AC3E}">
        <p14:creationId xmlns:p14="http://schemas.microsoft.com/office/powerpoint/2010/main" val="98128407"/>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6" presetClass="entr" presetSubtype="32"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out)">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286550" y="501651"/>
            <a:ext cx="8599873" cy="1261884"/>
          </a:xfrm>
          <a:prstGeom prst="rect">
            <a:avLst/>
          </a:prstGeom>
        </p:spPr>
        <p:txBody>
          <a:bodyPr wrap="square">
            <a:spAutoFit/>
          </a:bodyPr>
          <a:lstStyle/>
          <a:p>
            <a:pPr algn="just"/>
            <a:r>
              <a:rPr lang="fa-IR" sz="2400" b="1" dirty="0">
                <a:solidFill>
                  <a:srgbClr val="FF0000"/>
                </a:solidFill>
                <a:cs typeface="B Nazanin" panose="00000400000000000000" pitchFamily="2" charset="-78"/>
              </a:rPr>
              <a:t>پرسش</a:t>
            </a:r>
            <a:endParaRPr lang="fa-IR" sz="2400" dirty="0">
              <a:cs typeface="B Nazanin" panose="00000400000000000000" pitchFamily="2" charset="-78"/>
            </a:endParaRPr>
          </a:p>
          <a:p>
            <a:pPr algn="just"/>
            <a:r>
              <a:rPr lang="fa-IR" sz="2400" dirty="0">
                <a:cs typeface="B Nazanin" panose="00000400000000000000" pitchFamily="2" charset="-78"/>
              </a:rPr>
              <a:t>شخصیت تحصیلی حرفه ای چیست؟ چرا باید شخصیت خودتان را بشناسید؟</a:t>
            </a:r>
            <a:endParaRPr lang="fa-IR" sz="1400" dirty="0">
              <a:cs typeface="B Nazanin" panose="00000400000000000000" pitchFamily="2" charset="-78"/>
            </a:endParaRPr>
          </a:p>
          <a:p>
            <a:pPr algn="just"/>
            <a:r>
              <a:rPr lang="fa-IR" sz="2800" b="1" dirty="0">
                <a:solidFill>
                  <a:srgbClr val="FF0000"/>
                </a:solidFill>
                <a:cs typeface="B Nazanin" panose="00000400000000000000" pitchFamily="2" charset="-78"/>
              </a:rPr>
              <a:t> جواب</a:t>
            </a:r>
          </a:p>
        </p:txBody>
      </p:sp>
      <p:sp>
        <p:nvSpPr>
          <p:cNvPr id="3" name="Rectangle 2"/>
          <p:cNvSpPr/>
          <p:nvPr/>
        </p:nvSpPr>
        <p:spPr>
          <a:xfrm>
            <a:off x="286550" y="2058652"/>
            <a:ext cx="8599873" cy="3416320"/>
          </a:xfrm>
          <a:prstGeom prst="rect">
            <a:avLst/>
          </a:prstGeom>
        </p:spPr>
        <p:txBody>
          <a:bodyPr wrap="square">
            <a:spAutoFit/>
          </a:bodyPr>
          <a:lstStyle/>
          <a:p>
            <a:pPr algn="just"/>
            <a:r>
              <a:rPr lang="fa-IR" sz="2400" dirty="0">
                <a:cs typeface="B Nazanin" panose="00000400000000000000" pitchFamily="2" charset="-78"/>
              </a:rPr>
              <a:t>تقریباً همه از کودکی یکی از مهم ترین دغدغه هایشان این بوده که چه حرفه و شغلی برای آینده زندگی شان مناسب تر است. اگر به دوران کودکی تان مراجعه کنید، خواهید دید که از دوران کودکی تاکنون برای رشته تحصیلی  حرفه ای خود نظرات و آرزوهای مختلفی داشتید. اما این نظرات و آرزوها در مقاطع مختلف سنی تغییر کرده زیر هنوز به شخصیت کامل حرفه ای و تحصیلی نرسیده اید. پس برای رسیدن به یک هدف واحد و ثابت برای آینده ابتدا لازم است شخصیت و توانایی ها و استعداد های خود را خوب بشناسید تا انتخابی شایسته بر اساس شخصیت خود داشته باشید. در این مرحله انتخابی را ترجیح می دهید که متناسب با توانایی ها، ارزش ها، رغبت ها و شخصیت تان باشد و نیاز های خود، خانواده و جامعه را تأمین کند. </a:t>
            </a:r>
          </a:p>
        </p:txBody>
      </p:sp>
      <p:pic>
        <p:nvPicPr>
          <p:cNvPr id="4" name="Picture 3">
            <a:extLst>
              <a:ext uri="{FF2B5EF4-FFF2-40B4-BE49-F238E27FC236}">
                <a16:creationId xmlns:a16="http://schemas.microsoft.com/office/drawing/2014/main" id="{64AD1153-DE0E-45CC-318B-562C1817DF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820" y="6261764"/>
            <a:ext cx="1195341" cy="369636"/>
          </a:xfrm>
          <a:prstGeom prst="rect">
            <a:avLst/>
          </a:prstGeom>
        </p:spPr>
      </p:pic>
    </p:spTree>
    <p:extLst>
      <p:ext uri="{BB962C8B-B14F-4D97-AF65-F5344CB8AC3E}">
        <p14:creationId xmlns:p14="http://schemas.microsoft.com/office/powerpoint/2010/main" val="315343808"/>
      </p:ext>
    </p:extLst>
  </p:cSld>
  <p:clrMapOvr>
    <a:overrideClrMapping bg1="lt1" tx1="dk1" bg2="lt2" tx2="dk2" accent1="accent1" accent2="accent2" accent3="accent3" accent4="accent4" accent5="accent5" accent6="accent6" hlink="hlink" folHlink="folHlink"/>
  </p:clrMapOvr>
  <p:transition spd="slow">
    <p:random/>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286550" y="501651"/>
            <a:ext cx="8599873" cy="1569660"/>
          </a:xfrm>
          <a:prstGeom prst="rect">
            <a:avLst/>
          </a:prstGeom>
        </p:spPr>
        <p:txBody>
          <a:bodyPr wrap="square">
            <a:spAutoFit/>
          </a:bodyPr>
          <a:lstStyle/>
          <a:p>
            <a:pPr algn="just"/>
            <a:r>
              <a:rPr lang="fa-IR" sz="2400" b="1" dirty="0">
                <a:solidFill>
                  <a:srgbClr val="FF0000"/>
                </a:solidFill>
                <a:cs typeface="B Nazanin" panose="00000400000000000000" pitchFamily="2" charset="-78"/>
              </a:rPr>
              <a:t>کارکلاسی</a:t>
            </a:r>
          </a:p>
          <a:p>
            <a:pPr algn="just"/>
            <a:endParaRPr lang="fa-IR" sz="2400" dirty="0">
              <a:cs typeface="B Nazanin" panose="00000400000000000000" pitchFamily="2" charset="-78"/>
            </a:endParaRPr>
          </a:p>
          <a:p>
            <a:pPr algn="just"/>
            <a:r>
              <a:rPr lang="fa-IR" sz="2400" dirty="0">
                <a:cs typeface="B Nazanin" panose="00000400000000000000" pitchFamily="2" charset="-78"/>
              </a:rPr>
              <a:t>با کمک مشاور مدرسه از طریق مصاحبه و آزمونی که در این خصوص از شما به عمل می آورد، از تیپ شخصیتی خود، آگاه شوید. سپس نتایج را در جدول وارد کنید.</a:t>
            </a:r>
          </a:p>
        </p:txBody>
      </p:sp>
      <p:pic>
        <p:nvPicPr>
          <p:cNvPr id="3" name="Picture 2"/>
          <p:cNvPicPr>
            <a:picLocks noChangeAspect="1"/>
          </p:cNvPicPr>
          <p:nvPr/>
        </p:nvPicPr>
        <p:blipFill>
          <a:blip r:embed="rId3"/>
          <a:stretch>
            <a:fillRect/>
          </a:stretch>
        </p:blipFill>
        <p:spPr>
          <a:xfrm>
            <a:off x="225851" y="2575776"/>
            <a:ext cx="8721270" cy="1299169"/>
          </a:xfrm>
          <a:prstGeom prst="rect">
            <a:avLst/>
          </a:prstGeom>
        </p:spPr>
      </p:pic>
      <p:pic>
        <p:nvPicPr>
          <p:cNvPr id="2" name="Picture 1">
            <a:extLst>
              <a:ext uri="{FF2B5EF4-FFF2-40B4-BE49-F238E27FC236}">
                <a16:creationId xmlns:a16="http://schemas.microsoft.com/office/drawing/2014/main" id="{23623A66-142A-F6A5-C613-87D8366C83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820" y="6261764"/>
            <a:ext cx="1195341" cy="369636"/>
          </a:xfrm>
          <a:prstGeom prst="rect">
            <a:avLst/>
          </a:prstGeom>
        </p:spPr>
      </p:pic>
    </p:spTree>
    <p:extLst>
      <p:ext uri="{BB962C8B-B14F-4D97-AF65-F5344CB8AC3E}">
        <p14:creationId xmlns:p14="http://schemas.microsoft.com/office/powerpoint/2010/main" val="3883311444"/>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4"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ox(in)">
                                      <p:cBhvr>
                                        <p:cTn id="2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218939" y="372863"/>
            <a:ext cx="8680361" cy="1261884"/>
          </a:xfrm>
          <a:prstGeom prst="rect">
            <a:avLst/>
          </a:prstGeom>
        </p:spPr>
        <p:txBody>
          <a:bodyPr wrap="square">
            <a:spAutoFit/>
          </a:bodyPr>
          <a:lstStyle/>
          <a:p>
            <a:pPr algn="just"/>
            <a:r>
              <a:rPr lang="fa-IR" sz="2400" b="1" dirty="0">
                <a:solidFill>
                  <a:srgbClr val="FF0000"/>
                </a:solidFill>
                <a:cs typeface="B Nazanin" panose="00000400000000000000" pitchFamily="2" charset="-78"/>
              </a:rPr>
              <a:t>پرسش</a:t>
            </a:r>
            <a:endParaRPr lang="fa-IR" sz="2400" dirty="0">
              <a:cs typeface="B Nazanin" panose="00000400000000000000" pitchFamily="2" charset="-78"/>
            </a:endParaRPr>
          </a:p>
          <a:p>
            <a:pPr algn="just"/>
            <a:r>
              <a:rPr lang="fa-IR" sz="2400" dirty="0">
                <a:cs typeface="B Nazanin" panose="00000400000000000000" pitchFamily="2" charset="-78"/>
              </a:rPr>
              <a:t>رغبت تحصیلی حرفه ای چیست؟ چرا باید رغبت های خودتان را بشناسید؟       </a:t>
            </a:r>
          </a:p>
          <a:p>
            <a:pPr algn="just"/>
            <a:r>
              <a:rPr lang="fa-IR" sz="2800" b="1" dirty="0">
                <a:solidFill>
                  <a:srgbClr val="FF0000"/>
                </a:solidFill>
                <a:cs typeface="B Nazanin" panose="00000400000000000000" pitchFamily="2" charset="-78"/>
              </a:rPr>
              <a:t>جواب</a:t>
            </a:r>
            <a:endParaRPr lang="fa-IR" sz="2400" b="1" dirty="0">
              <a:solidFill>
                <a:srgbClr val="FF0000"/>
              </a:solidFill>
              <a:cs typeface="B Nazanin" panose="00000400000000000000" pitchFamily="2" charset="-78"/>
            </a:endParaRPr>
          </a:p>
        </p:txBody>
      </p:sp>
      <p:sp>
        <p:nvSpPr>
          <p:cNvPr id="4" name="Rectangle 3"/>
          <p:cNvSpPr/>
          <p:nvPr/>
        </p:nvSpPr>
        <p:spPr>
          <a:xfrm>
            <a:off x="6848685" y="6039050"/>
            <a:ext cx="2037738" cy="523220"/>
          </a:xfrm>
          <a:prstGeom prst="rect">
            <a:avLst/>
          </a:prstGeom>
        </p:spPr>
        <p:txBody>
          <a:bodyPr wrap="none">
            <a:spAutoFit/>
          </a:bodyPr>
          <a:lstStyle/>
          <a:p>
            <a:pPr algn="just"/>
            <a:r>
              <a:rPr lang="fa-IR" sz="2800" b="1" dirty="0">
                <a:solidFill>
                  <a:srgbClr val="FF0000"/>
                </a:solidFill>
                <a:cs typeface="B Nazanin" panose="00000400000000000000" pitchFamily="2" charset="-78"/>
                <a:hlinkClick r:id="rId3"/>
              </a:rPr>
              <a:t>جواب در سایت</a:t>
            </a:r>
            <a:endParaRPr lang="fa-IR" b="1" dirty="0">
              <a:solidFill>
                <a:srgbClr val="FF0000"/>
              </a:solidFill>
              <a:cs typeface="B Nazanin" panose="00000400000000000000" pitchFamily="2" charset="-78"/>
            </a:endParaRPr>
          </a:p>
        </p:txBody>
      </p:sp>
      <p:sp>
        <p:nvSpPr>
          <p:cNvPr id="3" name="Rectangle 2"/>
          <p:cNvSpPr/>
          <p:nvPr/>
        </p:nvSpPr>
        <p:spPr>
          <a:xfrm>
            <a:off x="231816" y="1634747"/>
            <a:ext cx="8667484" cy="4154984"/>
          </a:xfrm>
          <a:prstGeom prst="rect">
            <a:avLst/>
          </a:prstGeom>
        </p:spPr>
        <p:txBody>
          <a:bodyPr wrap="square">
            <a:spAutoFit/>
          </a:bodyPr>
          <a:lstStyle/>
          <a:p>
            <a:pPr lvl="0" algn="just"/>
            <a:r>
              <a:rPr lang="fa-IR" sz="2400" dirty="0">
                <a:solidFill>
                  <a:srgbClr val="000000"/>
                </a:solidFill>
                <a:cs typeface="B Nazanin" panose="00000400000000000000" pitchFamily="2" charset="-78"/>
              </a:rPr>
              <a:t>علاقمندی و دوست داشتن یک رشته یا شغل را رغبت تحصیلی می گویند. دانش آموزان ممکن است در مقاطع سنی مختلف به شغل ها و رشته های مختلف علاقمند باشند مانند : خلبانی - پلیس - پزشکی - مهندسی - معلمی و .......................</a:t>
            </a:r>
          </a:p>
          <a:p>
            <a:pPr lvl="0" algn="just"/>
            <a:r>
              <a:rPr lang="fa-IR" sz="2400" dirty="0">
                <a:solidFill>
                  <a:srgbClr val="000000"/>
                </a:solidFill>
                <a:cs typeface="B Nazanin" panose="00000400000000000000" pitchFamily="2" charset="-78"/>
              </a:rPr>
              <a:t>پس اولین قدم در انتخاب رشته و شغل در آینده شناخت علاقمندی ها و رغبت هاست .اما در این علاقمندی ها و دوست داشتن ها ممکن است توانایی و استعداد و بسیاری از فاکتورهای مرتبط نادیده گرفته شود.</a:t>
            </a:r>
          </a:p>
          <a:p>
            <a:pPr lvl="0" algn="just"/>
            <a:r>
              <a:rPr lang="fa-IR" sz="2400" dirty="0">
                <a:solidFill>
                  <a:srgbClr val="000000"/>
                </a:solidFill>
                <a:cs typeface="B Nazanin" panose="00000400000000000000" pitchFamily="2" charset="-78"/>
              </a:rPr>
              <a:t>پس لازم است دانش آموزان عزیز ابتدا رغبت ها ،رشته ها و  شغل های مورد علاقه خود را شناسایی نمایند سپس با در نظر گرفتن توانایی و استعداد و نیاز آینده جامعه انتخاب شایسته و بجایی در انتخاب رشته و شغل داشته باشند.</a:t>
            </a:r>
          </a:p>
          <a:p>
            <a:pPr lvl="0" algn="just"/>
            <a:r>
              <a:rPr lang="fa-IR" sz="2400" dirty="0">
                <a:solidFill>
                  <a:srgbClr val="000000"/>
                </a:solidFill>
                <a:cs typeface="B Nazanin" panose="00000400000000000000" pitchFamily="2" charset="-78"/>
              </a:rPr>
              <a:t>انتخاب رشته و شغل بر اساس رغبت و علاقه باعث لذت بردن از کار و شغل خواهد شد همچنین باعث خواهد شد در این شغل پیشرفت نموده و موفقیت بیشتری نصیب شما شود.</a:t>
            </a:r>
          </a:p>
        </p:txBody>
      </p:sp>
    </p:spTree>
    <p:extLst>
      <p:ext uri="{BB962C8B-B14F-4D97-AF65-F5344CB8AC3E}">
        <p14:creationId xmlns:p14="http://schemas.microsoft.com/office/powerpoint/2010/main" val="319743436"/>
      </p:ext>
    </p:extLst>
  </p:cSld>
  <p:clrMapOvr>
    <a:overrideClrMapping bg1="lt1" tx1="dk1" bg2="lt2" tx2="dk2" accent1="accent1" accent2="accent2" accent3="accent3" accent4="accent4" accent5="accent5" accent6="accent6" hlink="hlink" folHlink="folHlink"/>
  </p:clrMapOvr>
  <p:transition spd="slow">
    <p:random/>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218939" y="372863"/>
            <a:ext cx="8680361" cy="1938992"/>
          </a:xfrm>
          <a:prstGeom prst="rect">
            <a:avLst/>
          </a:prstGeom>
        </p:spPr>
        <p:txBody>
          <a:bodyPr wrap="square">
            <a:spAutoFit/>
          </a:bodyPr>
          <a:lstStyle/>
          <a:p>
            <a:pPr algn="just"/>
            <a:r>
              <a:rPr lang="fa-IR" sz="2400" b="1" dirty="0">
                <a:solidFill>
                  <a:srgbClr val="FF0000"/>
                </a:solidFill>
                <a:cs typeface="B Nazanin" panose="00000400000000000000" pitchFamily="2" charset="-78"/>
              </a:rPr>
              <a:t>کارکلاسی</a:t>
            </a:r>
          </a:p>
          <a:p>
            <a:pPr algn="just"/>
            <a:r>
              <a:rPr lang="fa-IR" sz="2400" dirty="0">
                <a:cs typeface="B Nazanin" panose="00000400000000000000" pitchFamily="2" charset="-78"/>
              </a:rPr>
              <a:t>ابتدا به صورت گروهی و با کمک مشاور در زمینه رغبت و علایق مختلف تحصیلی  حرفه ایِ خود اطلاعات کسب کنید و در کادر زیر مفهوم رغبت را بنویسید و در ادامه، جدول را به صورت انفرادی تکمیل نمایید. با توجه به مباحث کلاسی، مفهوم رغبت عبارت است از: ............................................................................</a:t>
            </a:r>
          </a:p>
        </p:txBody>
      </p:sp>
      <p:pic>
        <p:nvPicPr>
          <p:cNvPr id="2" name="Picture 1"/>
          <p:cNvPicPr>
            <a:picLocks noChangeAspect="1"/>
          </p:cNvPicPr>
          <p:nvPr/>
        </p:nvPicPr>
        <p:blipFill rotWithShape="1">
          <a:blip r:embed="rId3"/>
          <a:srcRect t="14855"/>
          <a:stretch/>
        </p:blipFill>
        <p:spPr>
          <a:xfrm>
            <a:off x="218939" y="3078050"/>
            <a:ext cx="8680361" cy="1895879"/>
          </a:xfrm>
          <a:prstGeom prst="rect">
            <a:avLst/>
          </a:prstGeom>
        </p:spPr>
      </p:pic>
      <p:pic>
        <p:nvPicPr>
          <p:cNvPr id="3" name="Picture 2">
            <a:extLst>
              <a:ext uri="{FF2B5EF4-FFF2-40B4-BE49-F238E27FC236}">
                <a16:creationId xmlns:a16="http://schemas.microsoft.com/office/drawing/2014/main" id="{E5AFF6A5-A884-5424-CF1C-62FFE98727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820" y="6261764"/>
            <a:ext cx="1195341" cy="369636"/>
          </a:xfrm>
          <a:prstGeom prst="rect">
            <a:avLst/>
          </a:prstGeom>
        </p:spPr>
      </p:pic>
    </p:spTree>
    <p:extLst>
      <p:ext uri="{BB962C8B-B14F-4D97-AF65-F5344CB8AC3E}">
        <p14:creationId xmlns:p14="http://schemas.microsoft.com/office/powerpoint/2010/main" val="4134911216"/>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239043" y="385742"/>
            <a:ext cx="8631486" cy="1261884"/>
          </a:xfrm>
          <a:prstGeom prst="rect">
            <a:avLst/>
          </a:prstGeom>
        </p:spPr>
        <p:txBody>
          <a:bodyPr wrap="square">
            <a:spAutoFit/>
          </a:bodyPr>
          <a:lstStyle/>
          <a:p>
            <a:pPr algn="just"/>
            <a:r>
              <a:rPr lang="fa-IR" sz="2400" b="1" dirty="0">
                <a:solidFill>
                  <a:srgbClr val="FF0000"/>
                </a:solidFill>
                <a:cs typeface="B Nazanin" panose="00000400000000000000" pitchFamily="2" charset="-78"/>
              </a:rPr>
              <a:t>پرسش</a:t>
            </a:r>
            <a:endParaRPr lang="fa-IR" dirty="0">
              <a:cs typeface="B Nazanin" panose="00000400000000000000" pitchFamily="2" charset="-78"/>
            </a:endParaRPr>
          </a:p>
          <a:p>
            <a:pPr algn="just"/>
            <a:r>
              <a:rPr lang="fa-IR" sz="2400" dirty="0">
                <a:cs typeface="B Nazanin" panose="00000400000000000000" pitchFamily="2" charset="-78"/>
              </a:rPr>
              <a:t>توانمندی تحصیلی حرفه ای چیست؟ چرا باید توانمندی های خودتان را بشناسید؟</a:t>
            </a:r>
          </a:p>
          <a:p>
            <a:pPr algn="just"/>
            <a:r>
              <a:rPr lang="fa-IR" sz="2800" b="1" dirty="0">
                <a:solidFill>
                  <a:srgbClr val="FF0000"/>
                </a:solidFill>
                <a:cs typeface="B Nazanin" panose="00000400000000000000" pitchFamily="2" charset="-78"/>
              </a:rPr>
              <a:t>جواب</a:t>
            </a:r>
            <a:endParaRPr lang="fa-IR" sz="2400" b="1" dirty="0">
              <a:solidFill>
                <a:srgbClr val="FF0000"/>
              </a:solidFill>
              <a:cs typeface="B Nazanin" panose="00000400000000000000" pitchFamily="2" charset="-78"/>
            </a:endParaRPr>
          </a:p>
        </p:txBody>
      </p:sp>
      <p:sp>
        <p:nvSpPr>
          <p:cNvPr id="4" name="Rectangle 3"/>
          <p:cNvSpPr/>
          <p:nvPr/>
        </p:nvSpPr>
        <p:spPr>
          <a:xfrm>
            <a:off x="6848685" y="6039050"/>
            <a:ext cx="2037738" cy="523220"/>
          </a:xfrm>
          <a:prstGeom prst="rect">
            <a:avLst/>
          </a:prstGeom>
        </p:spPr>
        <p:txBody>
          <a:bodyPr wrap="none">
            <a:spAutoFit/>
          </a:bodyPr>
          <a:lstStyle/>
          <a:p>
            <a:pPr algn="just"/>
            <a:r>
              <a:rPr lang="fa-IR" sz="2800" b="1" dirty="0">
                <a:solidFill>
                  <a:srgbClr val="FF0000"/>
                </a:solidFill>
                <a:cs typeface="B Nazanin" panose="00000400000000000000" pitchFamily="2" charset="-78"/>
                <a:hlinkClick r:id="rId3"/>
              </a:rPr>
              <a:t>جواب در سایت</a:t>
            </a:r>
            <a:endParaRPr lang="fa-IR" b="1" dirty="0">
              <a:solidFill>
                <a:srgbClr val="FF0000"/>
              </a:solidFill>
              <a:cs typeface="B Nazanin" panose="00000400000000000000" pitchFamily="2" charset="-78"/>
            </a:endParaRPr>
          </a:p>
        </p:txBody>
      </p:sp>
      <p:sp>
        <p:nvSpPr>
          <p:cNvPr id="2" name="Rectangle 1"/>
          <p:cNvSpPr/>
          <p:nvPr/>
        </p:nvSpPr>
        <p:spPr>
          <a:xfrm>
            <a:off x="239043" y="1647626"/>
            <a:ext cx="8631486" cy="4524315"/>
          </a:xfrm>
          <a:prstGeom prst="rect">
            <a:avLst/>
          </a:prstGeom>
        </p:spPr>
        <p:txBody>
          <a:bodyPr wrap="square">
            <a:spAutoFit/>
          </a:bodyPr>
          <a:lstStyle/>
          <a:p>
            <a:pPr algn="just"/>
            <a:r>
              <a:rPr lang="fa-IR" sz="2400" dirty="0">
                <a:cs typeface="B Nazanin" panose="00000400000000000000" pitchFamily="2" charset="-78"/>
              </a:rPr>
              <a:t>توانایی یا توانمندی یعنی احساس یا قادر بودن دانش آموز در انجام یک کار یا اینکه دانش آموز احساس توانستن و توانایی در موفقیت یا انجام یک کار را داشته باشد. این احساس می تواند بر اساس تجربیات یا شناخت از خود یا آموخته های قبلی در یک فرد ایجاد شود.</a:t>
            </a:r>
          </a:p>
          <a:p>
            <a:pPr algn="just"/>
            <a:r>
              <a:rPr lang="fa-IR" sz="2400" dirty="0">
                <a:cs typeface="B Nazanin" panose="00000400000000000000" pitchFamily="2" charset="-78"/>
              </a:rPr>
              <a:t>همچنین دانش آموز این توانایی ها را می تواند از نمرات درسی چندین ساله خود نیز پیدا کند مثلا اگر نمرات خوبی از ریاضی می گیرد و علاقمند نیز باشد پس می تواند در رشته های ریاضی موفق شود حال اگر به کارهای فنی نیز علاقمند است یا تجربیاتی نیز در این باره دارد در رشته های فنی و مهندسی می تواند بسیار موفق باشد. یا فردی که توانمندی و استعداد در رشته های ادبی و شعر و .... دارد مسلما در رشته های انسانی موفق تر است.</a:t>
            </a:r>
          </a:p>
          <a:p>
            <a:pPr algn="just"/>
            <a:r>
              <a:rPr lang="fa-IR" sz="2400" dirty="0">
                <a:cs typeface="B Nazanin" panose="00000400000000000000" pitchFamily="2" charset="-78"/>
              </a:rPr>
              <a:t>پس دانش آموز عزیز برای موفقیت بیشتر در آینده لازم است توانایی های اکتسابی و ذاتی خود را کشف نمایید و بر اساس آن به انتخاب رشته بپردازید.</a:t>
            </a:r>
          </a:p>
          <a:p>
            <a:pPr algn="just"/>
            <a:r>
              <a:rPr lang="fa-IR" sz="2400" dirty="0">
                <a:cs typeface="B Nazanin" panose="00000400000000000000" pitchFamily="2" charset="-78"/>
              </a:rPr>
              <a:t>معلم نیز می تواند بر اساس شناختی که از دانش آموز دارد توانایی های او را شناخته و به او گوشزد نماید یا بر این اساس مسیر هموار و موفقی را به شاگردش نشان دهد.</a:t>
            </a:r>
          </a:p>
        </p:txBody>
      </p:sp>
    </p:spTree>
    <p:extLst>
      <p:ext uri="{BB962C8B-B14F-4D97-AF65-F5344CB8AC3E}">
        <p14:creationId xmlns:p14="http://schemas.microsoft.com/office/powerpoint/2010/main" val="496126295"/>
      </p:ext>
    </p:extLst>
  </p:cSld>
  <p:clrMapOvr>
    <a:overrideClrMapping bg1="lt1" tx1="dk1" bg2="lt2" tx2="dk2" accent1="accent1" accent2="accent2" accent3="accent3" accent4="accent4" accent5="accent5" accent6="accent6" hlink="hlink" folHlink="folHlink"/>
  </p:clrMapOvr>
  <p:transition spd="slow">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6" name="TextBox 5"/>
          <p:cNvSpPr txBox="1"/>
          <p:nvPr/>
        </p:nvSpPr>
        <p:spPr>
          <a:xfrm>
            <a:off x="270457" y="1669508"/>
            <a:ext cx="8619187" cy="4520212"/>
          </a:xfrm>
          <a:prstGeom prst="rect">
            <a:avLst/>
          </a:prstGeom>
          <a:noFill/>
        </p:spPr>
        <p:txBody>
          <a:bodyPr wrap="square" rtlCol="1">
            <a:spAutoFit/>
          </a:bodyPr>
          <a:lstStyle/>
          <a:p>
            <a:pPr defTabSz="342900">
              <a:spcBef>
                <a:spcPct val="20000"/>
              </a:spcBef>
              <a:spcAft>
                <a:spcPts val="450"/>
              </a:spcAft>
              <a:buClr>
                <a:prstClr val="white"/>
              </a:buClr>
              <a:buSzPct val="80000"/>
            </a:pPr>
            <a:r>
              <a:rPr lang="fa-IR" sz="2800" b="1" dirty="0">
                <a:solidFill>
                  <a:srgbClr val="FF0000"/>
                </a:solidFill>
                <a:latin typeface="Arial" panose="020B0604020202020204" pitchFamily="34" charset="0"/>
                <a:cs typeface="B Nazanin" panose="00000400000000000000" pitchFamily="2" charset="-78"/>
              </a:rPr>
              <a:t>برخی از شایستگی هایی که در این پودمان بدست می آورید :</a:t>
            </a:r>
          </a:p>
          <a:p>
            <a:pPr defTabSz="342900">
              <a:spcBef>
                <a:spcPct val="20000"/>
              </a:spcBef>
              <a:spcAft>
                <a:spcPts val="450"/>
              </a:spcAft>
              <a:buClr>
                <a:prstClr val="white"/>
              </a:buClr>
              <a:buSzPct val="80000"/>
            </a:pPr>
            <a:endParaRPr lang="fa-IR" sz="1600" b="1" dirty="0">
              <a:solidFill>
                <a:srgbClr val="FFFF00"/>
              </a:solidFill>
              <a:latin typeface="Arial" panose="020B0604020202020204" pitchFamily="34" charset="0"/>
              <a:cs typeface="B Nazanin" panose="00000400000000000000" pitchFamily="2" charset="-78"/>
            </a:endParaRPr>
          </a:p>
          <a:p>
            <a:pPr defTabSz="342900">
              <a:spcBef>
                <a:spcPct val="20000"/>
              </a:spcBef>
              <a:spcAft>
                <a:spcPts val="450"/>
              </a:spcAft>
              <a:buClr>
                <a:prstClr val="white"/>
              </a:buClr>
              <a:buSzPct val="80000"/>
            </a:pPr>
            <a:r>
              <a:rPr lang="fa-IR" sz="2400" dirty="0">
                <a:latin typeface="Arial" panose="020B0604020202020204" pitchFamily="34" charset="0"/>
                <a:cs typeface="B Nazanin" panose="00000400000000000000" pitchFamily="2" charset="-78"/>
              </a:rPr>
              <a:t>کارگروهی، مسئولیت پذیری، مدیریت منابع، فناوریاطلاعات و ارتباطات و اخلاق حرفه ای؛</a:t>
            </a:r>
          </a:p>
          <a:p>
            <a:pPr defTabSz="342900">
              <a:spcBef>
                <a:spcPct val="20000"/>
              </a:spcBef>
              <a:spcAft>
                <a:spcPts val="450"/>
              </a:spcAft>
              <a:buClr>
                <a:prstClr val="white"/>
              </a:buClr>
              <a:buSzPct val="80000"/>
            </a:pPr>
            <a:r>
              <a:rPr lang="fa-IR" sz="2400" dirty="0">
                <a:latin typeface="Arial" panose="020B0604020202020204" pitchFamily="34" charset="0"/>
                <a:cs typeface="B Nazanin" panose="00000400000000000000" pitchFamily="2" charset="-78"/>
              </a:rPr>
              <a:t>شناسایی توانمندی ها، استعدادها، ارزش ها، رغبت ها و شخصیت تحصیلی  حرفه ای؛</a:t>
            </a:r>
          </a:p>
          <a:p>
            <a:pPr defTabSz="342900">
              <a:spcBef>
                <a:spcPct val="20000"/>
              </a:spcBef>
              <a:spcAft>
                <a:spcPts val="450"/>
              </a:spcAft>
              <a:buClr>
                <a:prstClr val="white"/>
              </a:buClr>
              <a:buSzPct val="80000"/>
            </a:pPr>
            <a:r>
              <a:rPr lang="fa-IR" sz="2400" dirty="0">
                <a:latin typeface="Arial" panose="020B0604020202020204" pitchFamily="34" charset="0"/>
                <a:cs typeface="B Nazanin" panose="00000400000000000000" pitchFamily="2" charset="-78"/>
              </a:rPr>
              <a:t>شناسایی محیط تحصیلی  حرفه ای خود؛</a:t>
            </a:r>
          </a:p>
          <a:p>
            <a:pPr defTabSz="342900">
              <a:spcBef>
                <a:spcPct val="20000"/>
              </a:spcBef>
              <a:spcAft>
                <a:spcPts val="450"/>
              </a:spcAft>
              <a:buClr>
                <a:prstClr val="white"/>
              </a:buClr>
              <a:buSzPct val="80000"/>
            </a:pPr>
            <a:r>
              <a:rPr lang="fa-IR" sz="2400" dirty="0">
                <a:latin typeface="Arial" panose="020B0604020202020204" pitchFamily="34" charset="0"/>
                <a:cs typeface="B Nazanin" panose="00000400000000000000" pitchFamily="2" charset="-78"/>
              </a:rPr>
              <a:t>شناسایی روش های شناخت نیازهای تحصیلی  حرفه ای کشور، استان و منطقه خود؛</a:t>
            </a:r>
          </a:p>
          <a:p>
            <a:pPr defTabSz="342900">
              <a:spcBef>
                <a:spcPct val="20000"/>
              </a:spcBef>
              <a:spcAft>
                <a:spcPts val="450"/>
              </a:spcAft>
              <a:buClr>
                <a:prstClr val="white"/>
              </a:buClr>
              <a:buSzPct val="80000"/>
            </a:pPr>
            <a:r>
              <a:rPr lang="fa-IR" sz="2400" dirty="0">
                <a:latin typeface="Arial" panose="020B0604020202020204" pitchFamily="34" charset="0"/>
                <a:cs typeface="B Nazanin" panose="00000400000000000000" pitchFamily="2" charset="-78"/>
              </a:rPr>
              <a:t>مهارت در تصمیم گیری تحصیلی  حرفه ای؛</a:t>
            </a:r>
          </a:p>
          <a:p>
            <a:pPr defTabSz="342900">
              <a:spcBef>
                <a:spcPct val="20000"/>
              </a:spcBef>
              <a:spcAft>
                <a:spcPts val="450"/>
              </a:spcAft>
              <a:buClr>
                <a:prstClr val="white"/>
              </a:buClr>
              <a:buSzPct val="80000"/>
            </a:pPr>
            <a:r>
              <a:rPr lang="fa-IR" sz="2400" dirty="0">
                <a:latin typeface="Arial" panose="020B0604020202020204" pitchFamily="34" charset="0"/>
                <a:cs typeface="B Nazanin" panose="00000400000000000000" pitchFamily="2" charset="-78"/>
              </a:rPr>
              <a:t>به کارگیری ابزارهای مختلف روان شناختی، چک لیست ها،</a:t>
            </a:r>
          </a:p>
          <a:p>
            <a:pPr defTabSz="342900">
              <a:spcBef>
                <a:spcPct val="20000"/>
              </a:spcBef>
              <a:spcAft>
                <a:spcPts val="450"/>
              </a:spcAft>
              <a:buClr>
                <a:prstClr val="white"/>
              </a:buClr>
              <a:buSzPct val="80000"/>
            </a:pPr>
            <a:r>
              <a:rPr lang="fa-IR" sz="2400" dirty="0">
                <a:latin typeface="Arial" panose="020B0604020202020204" pitchFamily="34" charset="0"/>
                <a:cs typeface="B Nazanin" panose="00000400000000000000" pitchFamily="2" charset="-78"/>
              </a:rPr>
              <a:t>شرح حال نویسی، داستان و حکایت زندگی تحصیلی  حرفه ای خود.</a:t>
            </a:r>
            <a:endParaRPr lang="fa-IR" sz="2400" dirty="0">
              <a:cs typeface="B Nazanin" panose="00000400000000000000" pitchFamily="2" charset="-7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6155" y="593232"/>
            <a:ext cx="6013489" cy="656017"/>
          </a:xfrm>
          <a:prstGeom prst="rect">
            <a:avLst/>
          </a:prstGeom>
        </p:spPr>
      </p:pic>
      <p:pic>
        <p:nvPicPr>
          <p:cNvPr id="3" name="Picture 2">
            <a:extLst>
              <a:ext uri="{FF2B5EF4-FFF2-40B4-BE49-F238E27FC236}">
                <a16:creationId xmlns:a16="http://schemas.microsoft.com/office/drawing/2014/main" id="{59792A2F-3F52-CBCB-789A-6670C8446E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457" y="6404106"/>
            <a:ext cx="665759" cy="205873"/>
          </a:xfrm>
          <a:prstGeom prst="rect">
            <a:avLst/>
          </a:prstGeom>
        </p:spPr>
      </p:pic>
    </p:spTree>
    <p:extLst>
      <p:ext uri="{BB962C8B-B14F-4D97-AF65-F5344CB8AC3E}">
        <p14:creationId xmlns:p14="http://schemas.microsoft.com/office/powerpoint/2010/main" val="3128726859"/>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239043" y="385742"/>
            <a:ext cx="8631486" cy="1938992"/>
          </a:xfrm>
          <a:prstGeom prst="rect">
            <a:avLst/>
          </a:prstGeom>
        </p:spPr>
        <p:txBody>
          <a:bodyPr wrap="square">
            <a:spAutoFit/>
          </a:bodyPr>
          <a:lstStyle/>
          <a:p>
            <a:pPr algn="just"/>
            <a:r>
              <a:rPr lang="fa-IR" sz="2400" b="1" dirty="0">
                <a:solidFill>
                  <a:srgbClr val="FF0000"/>
                </a:solidFill>
                <a:cs typeface="B Nazanin" panose="00000400000000000000" pitchFamily="2" charset="-78"/>
              </a:rPr>
              <a:t>کارکلاسی</a:t>
            </a:r>
          </a:p>
          <a:p>
            <a:pPr algn="just"/>
            <a:endParaRPr lang="fa-IR" sz="2400" b="1" dirty="0">
              <a:solidFill>
                <a:srgbClr val="FF0000"/>
              </a:solidFill>
              <a:cs typeface="B Nazanin" panose="00000400000000000000" pitchFamily="2" charset="-78"/>
            </a:endParaRPr>
          </a:p>
          <a:p>
            <a:pPr algn="just"/>
            <a:r>
              <a:rPr lang="fa-IR" sz="2400" dirty="0">
                <a:cs typeface="B Nazanin" panose="00000400000000000000" pitchFamily="2" charset="-78"/>
              </a:rPr>
              <a:t>با کمک مشاور مدرسه از طریق مصاحبه و آزمونی که در این خصوص از شما به عمل می آورد از توانمندی های خود آگاه شوید. سپس در جدول با همکاری مشاور، دبیر، والدین و هم کلاسی هایتان توانمندی های خود و فعالیت های مرتبط با آن ها را فهرست کنید.</a:t>
            </a:r>
          </a:p>
        </p:txBody>
      </p:sp>
      <p:pic>
        <p:nvPicPr>
          <p:cNvPr id="3" name="Picture 2"/>
          <p:cNvPicPr>
            <a:picLocks noChangeAspect="1"/>
          </p:cNvPicPr>
          <p:nvPr/>
        </p:nvPicPr>
        <p:blipFill>
          <a:blip r:embed="rId3"/>
          <a:stretch>
            <a:fillRect/>
          </a:stretch>
        </p:blipFill>
        <p:spPr>
          <a:xfrm>
            <a:off x="239043" y="2575774"/>
            <a:ext cx="8618098" cy="2271716"/>
          </a:xfrm>
          <a:prstGeom prst="rect">
            <a:avLst/>
          </a:prstGeom>
        </p:spPr>
      </p:pic>
    </p:spTree>
    <p:extLst>
      <p:ext uri="{BB962C8B-B14F-4D97-AF65-F5344CB8AC3E}">
        <p14:creationId xmlns:p14="http://schemas.microsoft.com/office/powerpoint/2010/main" val="350248000"/>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 presetClass="entr" presetSubtype="12"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0-#ppt_w/2"/>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229178" y="488773"/>
            <a:ext cx="8670123" cy="3785652"/>
          </a:xfrm>
          <a:prstGeom prst="rect">
            <a:avLst/>
          </a:prstGeom>
        </p:spPr>
        <p:txBody>
          <a:bodyPr wrap="square">
            <a:spAutoFit/>
          </a:bodyPr>
          <a:lstStyle/>
          <a:p>
            <a:pPr algn="just"/>
            <a:r>
              <a:rPr lang="fa-IR" sz="2400" b="1" dirty="0">
                <a:solidFill>
                  <a:srgbClr val="FF0000"/>
                </a:solidFill>
                <a:cs typeface="B Nazanin" panose="00000400000000000000" pitchFamily="2" charset="-78"/>
              </a:rPr>
              <a:t>تحقیق کنید</a:t>
            </a:r>
          </a:p>
          <a:p>
            <a:pPr algn="just"/>
            <a:r>
              <a:rPr lang="fa-IR" sz="2400" dirty="0">
                <a:cs typeface="B Nazanin" panose="00000400000000000000" pitchFamily="2" charset="-78"/>
              </a:rPr>
              <a:t>با تحقیق در خصوص مشاغل مختلف، از توانایی ها، رغبت و ویژگی های شخصیتی مورد نیاز آن ها مطلع شوید و گزارش آن را به صورت نسخه الکترونیکی متنی با نرم افزار واژه پرداز تهیه و برای دبیر خود از طریق رایانامه ارسال کنید. همچنین این گزارش را به صورت اسلایدهای نمایشیِ ایجاد شده با نرم افزار پاورپوینت، درکلاس ارائه دهید.</a:t>
            </a:r>
          </a:p>
          <a:p>
            <a:pPr algn="just"/>
            <a:endParaRPr lang="fa-IR" sz="2400" b="1" dirty="0">
              <a:solidFill>
                <a:srgbClr val="FF0000"/>
              </a:solidFill>
              <a:cs typeface="B Nazanin" panose="00000400000000000000" pitchFamily="2" charset="-78"/>
            </a:endParaRPr>
          </a:p>
          <a:p>
            <a:pPr algn="just"/>
            <a:r>
              <a:rPr lang="fa-IR" sz="2400" b="1" dirty="0">
                <a:solidFill>
                  <a:srgbClr val="FF0000"/>
                </a:solidFill>
                <a:cs typeface="B Nazanin" panose="00000400000000000000" pitchFamily="2" charset="-78"/>
              </a:rPr>
              <a:t>کارکلاسی</a:t>
            </a:r>
          </a:p>
          <a:p>
            <a:pPr algn="just"/>
            <a:r>
              <a:rPr lang="fa-IR" sz="2400" dirty="0">
                <a:cs typeface="B Nazanin" panose="00000400000000000000" pitchFamily="2" charset="-78"/>
              </a:rPr>
              <a:t>درباره مشاغل مختلفی که درباره آن ها تحقیق کرده اید، از دبیر و مشاور مدرسه اطلاعات کسب کنید و رشته تحصیلی حرفه ای مرتبط با آ نها را مشخص نمایید. </a:t>
            </a:r>
          </a:p>
          <a:p>
            <a:pPr algn="just"/>
            <a:r>
              <a:rPr lang="fa-IR" sz="2400" dirty="0">
                <a:cs typeface="B Nazanin" panose="00000400000000000000" pitchFamily="2" charset="-78"/>
              </a:rPr>
              <a:t>سپس در جدول  مشاغل مرتبط با هر رشته تحصیلی حرفه ای را فهرست کنید.</a:t>
            </a:r>
          </a:p>
        </p:txBody>
      </p:sp>
      <p:pic>
        <p:nvPicPr>
          <p:cNvPr id="2" name="Picture 1"/>
          <p:cNvPicPr>
            <a:picLocks noChangeAspect="1"/>
          </p:cNvPicPr>
          <p:nvPr/>
        </p:nvPicPr>
        <p:blipFill>
          <a:blip r:embed="rId3"/>
          <a:stretch>
            <a:fillRect/>
          </a:stretch>
        </p:blipFill>
        <p:spPr>
          <a:xfrm>
            <a:off x="200134" y="4274425"/>
            <a:ext cx="4807434" cy="2276482"/>
          </a:xfrm>
          <a:prstGeom prst="rect">
            <a:avLst/>
          </a:prstGeom>
        </p:spPr>
      </p:pic>
    </p:spTree>
    <p:extLst>
      <p:ext uri="{BB962C8B-B14F-4D97-AF65-F5344CB8AC3E}">
        <p14:creationId xmlns:p14="http://schemas.microsoft.com/office/powerpoint/2010/main" val="2231790999"/>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 presetClass="entr" presetSubtype="3"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1+#ppt_w/2"/>
                                          </p:val>
                                        </p:tav>
                                        <p:tav tm="100000">
                                          <p:val>
                                            <p:strVal val="#ppt_x"/>
                                          </p:val>
                                        </p:tav>
                                      </p:tavLst>
                                    </p:anim>
                                    <p:anim calcmode="lin" valueType="num">
                                      <p:cBhvr additive="base">
                                        <p:cTn id="25"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254936" y="235142"/>
            <a:ext cx="8631486" cy="3416320"/>
          </a:xfrm>
          <a:prstGeom prst="rect">
            <a:avLst/>
          </a:prstGeom>
        </p:spPr>
        <p:txBody>
          <a:bodyPr wrap="square">
            <a:spAutoFit/>
          </a:bodyPr>
          <a:lstStyle/>
          <a:p>
            <a:pPr algn="just"/>
            <a:r>
              <a:rPr lang="fa-IR" sz="2400" b="1" dirty="0">
                <a:solidFill>
                  <a:srgbClr val="FF0000"/>
                </a:solidFill>
                <a:cs typeface="B Nazanin" panose="00000400000000000000" pitchFamily="2" charset="-78"/>
              </a:rPr>
              <a:t>کار غیر کلاسی</a:t>
            </a:r>
          </a:p>
          <a:p>
            <a:pPr algn="just"/>
            <a:r>
              <a:rPr lang="fa-IR" sz="2400" dirty="0">
                <a:cs typeface="B Nazanin" panose="00000400000000000000" pitchFamily="2" charset="-78"/>
              </a:rPr>
              <a:t>با توجه به هماهنگی های صورت گرفته توسط مسئولان مدرسه و تشخیص اولیه در خصوص توانایی ها، رغبت ها، ویژگی های شخصیتی و غیِر آن ها، متناسب با گروه بندی صورت گرفته در بازدید های شغلی شرکت کنید و گزارش بازدید را طبق فرمت ارائه شده توسط دبیر آماده کنید.</a:t>
            </a:r>
            <a:endParaRPr lang="fa-IR" sz="2400" b="1" dirty="0">
              <a:solidFill>
                <a:srgbClr val="FF0000"/>
              </a:solidFill>
              <a:cs typeface="B Nazanin" panose="00000400000000000000" pitchFamily="2" charset="-78"/>
            </a:endParaRPr>
          </a:p>
          <a:p>
            <a:pPr algn="just"/>
            <a:r>
              <a:rPr lang="fa-IR" sz="2400" b="1" dirty="0">
                <a:solidFill>
                  <a:srgbClr val="FF0000"/>
                </a:solidFill>
                <a:cs typeface="B Nazanin" panose="00000400000000000000" pitchFamily="2" charset="-78"/>
              </a:rPr>
              <a:t>کارکلاسی</a:t>
            </a:r>
          </a:p>
          <a:p>
            <a:pPr algn="just"/>
            <a:r>
              <a:rPr lang="fa-IR" sz="2400" dirty="0">
                <a:cs typeface="B Nazanin" panose="00000400000000000000" pitchFamily="2" charset="-78"/>
              </a:rPr>
              <a:t>با کمک مشاور مدرسه از طریق مصاحبه، آزمون و چک لیستی که در این خصوص از شما به عمل می آورد، از استعداد خود آگاه شوید. سپس نتایج را به همراه ویژگی های آن در جدول وارد کنید.</a:t>
            </a:r>
          </a:p>
        </p:txBody>
      </p:sp>
      <p:pic>
        <p:nvPicPr>
          <p:cNvPr id="3" name="Picture 2"/>
          <p:cNvPicPr>
            <a:picLocks noChangeAspect="1"/>
          </p:cNvPicPr>
          <p:nvPr/>
        </p:nvPicPr>
        <p:blipFill>
          <a:blip r:embed="rId3"/>
          <a:stretch>
            <a:fillRect/>
          </a:stretch>
        </p:blipFill>
        <p:spPr>
          <a:xfrm>
            <a:off x="242057" y="3837904"/>
            <a:ext cx="8543193" cy="2766483"/>
          </a:xfrm>
          <a:prstGeom prst="rect">
            <a:avLst/>
          </a:prstGeom>
        </p:spPr>
      </p:pic>
      <p:pic>
        <p:nvPicPr>
          <p:cNvPr id="2" name="Picture 1">
            <a:extLst>
              <a:ext uri="{FF2B5EF4-FFF2-40B4-BE49-F238E27FC236}">
                <a16:creationId xmlns:a16="http://schemas.microsoft.com/office/drawing/2014/main" id="{13FDDCE3-C68C-F986-C657-3475FEC2DB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820" y="6261764"/>
            <a:ext cx="1195341" cy="369636"/>
          </a:xfrm>
          <a:prstGeom prst="rect">
            <a:avLst/>
          </a:prstGeom>
        </p:spPr>
      </p:pic>
    </p:spTree>
    <p:extLst>
      <p:ext uri="{BB962C8B-B14F-4D97-AF65-F5344CB8AC3E}">
        <p14:creationId xmlns:p14="http://schemas.microsoft.com/office/powerpoint/2010/main" val="2689647383"/>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254936" y="235142"/>
            <a:ext cx="8631486" cy="1261884"/>
          </a:xfrm>
          <a:prstGeom prst="rect">
            <a:avLst/>
          </a:prstGeom>
        </p:spPr>
        <p:txBody>
          <a:bodyPr wrap="square">
            <a:spAutoFit/>
          </a:bodyPr>
          <a:lstStyle/>
          <a:p>
            <a:pPr algn="just"/>
            <a:r>
              <a:rPr lang="fa-IR" sz="2400" b="1" dirty="0">
                <a:solidFill>
                  <a:srgbClr val="FF0000"/>
                </a:solidFill>
                <a:cs typeface="B Nazanin" panose="00000400000000000000" pitchFamily="2" charset="-78"/>
              </a:rPr>
              <a:t>پرسش</a:t>
            </a:r>
          </a:p>
          <a:p>
            <a:pPr algn="just"/>
            <a:r>
              <a:rPr lang="fa-IR" sz="2400" dirty="0">
                <a:cs typeface="B Nazanin" panose="00000400000000000000" pitchFamily="2" charset="-78"/>
              </a:rPr>
              <a:t>به نظر شما استعداد چیست؟ چرا باید استعداد خودتان را بشناسید؟</a:t>
            </a:r>
          </a:p>
          <a:p>
            <a:pPr algn="just"/>
            <a:r>
              <a:rPr lang="fa-IR" sz="2800" b="1" dirty="0">
                <a:cs typeface="B Nazanin" panose="00000400000000000000" pitchFamily="2" charset="-78"/>
              </a:rPr>
              <a:t>جواب</a:t>
            </a:r>
            <a:endParaRPr lang="fa-IR" sz="2400" b="1" dirty="0">
              <a:cs typeface="B Nazanin" panose="00000400000000000000" pitchFamily="2" charset="-78"/>
            </a:endParaRPr>
          </a:p>
        </p:txBody>
      </p:sp>
      <p:sp>
        <p:nvSpPr>
          <p:cNvPr id="4" name="Rectangle 3"/>
          <p:cNvSpPr/>
          <p:nvPr/>
        </p:nvSpPr>
        <p:spPr>
          <a:xfrm>
            <a:off x="6848685" y="6039050"/>
            <a:ext cx="2037738" cy="523220"/>
          </a:xfrm>
          <a:prstGeom prst="rect">
            <a:avLst/>
          </a:prstGeom>
        </p:spPr>
        <p:txBody>
          <a:bodyPr wrap="none">
            <a:spAutoFit/>
          </a:bodyPr>
          <a:lstStyle/>
          <a:p>
            <a:pPr algn="just"/>
            <a:r>
              <a:rPr lang="fa-IR" sz="2800" b="1" dirty="0">
                <a:solidFill>
                  <a:srgbClr val="FF0000"/>
                </a:solidFill>
                <a:cs typeface="B Nazanin" panose="00000400000000000000" pitchFamily="2" charset="-78"/>
                <a:hlinkClick r:id="rId3"/>
              </a:rPr>
              <a:t>جواب در سایت</a:t>
            </a:r>
            <a:endParaRPr lang="fa-IR" b="1" dirty="0">
              <a:solidFill>
                <a:srgbClr val="FF0000"/>
              </a:solidFill>
              <a:cs typeface="B Nazanin" panose="00000400000000000000" pitchFamily="2" charset="-78"/>
            </a:endParaRPr>
          </a:p>
        </p:txBody>
      </p:sp>
      <p:sp>
        <p:nvSpPr>
          <p:cNvPr id="2" name="Rectangle 1"/>
          <p:cNvSpPr/>
          <p:nvPr/>
        </p:nvSpPr>
        <p:spPr>
          <a:xfrm>
            <a:off x="254936" y="1690546"/>
            <a:ext cx="8631486" cy="4154984"/>
          </a:xfrm>
          <a:prstGeom prst="rect">
            <a:avLst/>
          </a:prstGeom>
        </p:spPr>
        <p:txBody>
          <a:bodyPr wrap="square">
            <a:spAutoFit/>
          </a:bodyPr>
          <a:lstStyle/>
          <a:p>
            <a:pPr algn="just"/>
            <a:r>
              <a:rPr lang="fa-IR" sz="2400" dirty="0">
                <a:cs typeface="B Nazanin" panose="00000400000000000000" pitchFamily="2" charset="-78"/>
              </a:rPr>
              <a:t>استعداد یعنی توانایی ذاتی فرد در انجام یک کار یا تحصیل یک فن یا علم مانند اینکه شما ذاتا استعداد در کارهای فنی یا نقاشی یا خطاطی یا ادبیات یا  ................ داشته باشید .</a:t>
            </a:r>
          </a:p>
          <a:p>
            <a:pPr algn="just"/>
            <a:endParaRPr lang="fa-IR" sz="2400" dirty="0">
              <a:cs typeface="B Nazanin" panose="00000400000000000000" pitchFamily="2" charset="-78"/>
            </a:endParaRPr>
          </a:p>
          <a:p>
            <a:pPr algn="just"/>
            <a:r>
              <a:rPr lang="fa-IR" sz="2400" dirty="0">
                <a:cs typeface="B Nazanin" panose="00000400000000000000" pitchFamily="2" charset="-78"/>
              </a:rPr>
              <a:t>این نوع مهارت و توان ذاتی و خدادادی که همان استعداد است به صورت ذاتی در شخص نهفته است. و غیر اکتسابی است . این استعدادها را خودتان به مرور زمان می توانید در خود کشف کنید البته پدر و مادر نیز بر اساس شناختی که دارند هم می توانند به شما در کشف این استعداد ها کمک نمایند</a:t>
            </a:r>
          </a:p>
          <a:p>
            <a:pPr algn="just"/>
            <a:endParaRPr lang="fa-IR" sz="2400" dirty="0">
              <a:cs typeface="B Nazanin" panose="00000400000000000000" pitchFamily="2" charset="-78"/>
            </a:endParaRPr>
          </a:p>
          <a:p>
            <a:pPr algn="just"/>
            <a:r>
              <a:rPr lang="fa-IR" sz="2400" dirty="0">
                <a:cs typeface="B Nazanin" panose="00000400000000000000" pitchFamily="2" charset="-78"/>
              </a:rPr>
              <a:t>پس دانش آموز گرامی اگر شما استعداد های خود را بشناسید و در جهت بروز کردن و ادامه فعالیت در جهت این استعداد گام بردارید بسیار موفق تر خواهید شد پس لازم است استعدادها و توانایی های خود را شناخته و در جهت پیشرفت در آن اقدام نمایید.</a:t>
            </a:r>
          </a:p>
        </p:txBody>
      </p:sp>
    </p:spTree>
    <p:extLst>
      <p:ext uri="{BB962C8B-B14F-4D97-AF65-F5344CB8AC3E}">
        <p14:creationId xmlns:p14="http://schemas.microsoft.com/office/powerpoint/2010/main" val="3946142666"/>
      </p:ext>
    </p:extLst>
  </p:cSld>
  <p:clrMapOvr>
    <a:overrideClrMapping bg1="lt1" tx1="dk1" bg2="lt2" tx2="dk2" accent1="accent1" accent2="accent2" accent3="accent3" accent4="accent4" accent5="accent5" accent6="accent6" hlink="hlink" folHlink="folHlink"/>
  </p:clrMapOvr>
  <p:transition spd="slow">
    <p:random/>
  </p:transition>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275799" y="385742"/>
            <a:ext cx="8636380" cy="1261884"/>
          </a:xfrm>
          <a:prstGeom prst="rect">
            <a:avLst/>
          </a:prstGeom>
        </p:spPr>
        <p:txBody>
          <a:bodyPr wrap="square">
            <a:spAutoFit/>
          </a:bodyPr>
          <a:lstStyle/>
          <a:p>
            <a:pPr algn="just"/>
            <a:r>
              <a:rPr lang="fa-IR" sz="2400" b="1" dirty="0">
                <a:solidFill>
                  <a:srgbClr val="FF0000"/>
                </a:solidFill>
                <a:cs typeface="B Nazanin" panose="00000400000000000000" pitchFamily="2" charset="-78"/>
              </a:rPr>
              <a:t>پرسش</a:t>
            </a:r>
            <a:endParaRPr lang="fa-IR" sz="2400" dirty="0">
              <a:cs typeface="B Nazanin" panose="00000400000000000000" pitchFamily="2" charset="-78"/>
            </a:endParaRPr>
          </a:p>
          <a:p>
            <a:pPr algn="just"/>
            <a:r>
              <a:rPr lang="fa-IR" sz="2400" dirty="0">
                <a:cs typeface="B Nazanin" panose="00000400000000000000" pitchFamily="2" charset="-78"/>
              </a:rPr>
              <a:t>به نظر شما ارزش چیست؟ چرا باید ارزش های خودتان را بشناسید؟</a:t>
            </a:r>
          </a:p>
          <a:p>
            <a:pPr algn="just"/>
            <a:r>
              <a:rPr lang="fa-IR" sz="2800" b="1" dirty="0">
                <a:cs typeface="B Nazanin" panose="00000400000000000000" pitchFamily="2" charset="-78"/>
              </a:rPr>
              <a:t>جواب</a:t>
            </a:r>
          </a:p>
        </p:txBody>
      </p:sp>
      <p:sp>
        <p:nvSpPr>
          <p:cNvPr id="2" name="Rectangle 1"/>
          <p:cNvSpPr/>
          <p:nvPr/>
        </p:nvSpPr>
        <p:spPr>
          <a:xfrm>
            <a:off x="301556" y="1765846"/>
            <a:ext cx="8610623" cy="4154984"/>
          </a:xfrm>
          <a:prstGeom prst="rect">
            <a:avLst/>
          </a:prstGeom>
        </p:spPr>
        <p:txBody>
          <a:bodyPr wrap="square">
            <a:spAutoFit/>
          </a:bodyPr>
          <a:lstStyle/>
          <a:p>
            <a:pPr algn="just"/>
            <a:r>
              <a:rPr lang="fa-IR" sz="2400" dirty="0">
                <a:cs typeface="B Nazanin" panose="00000400000000000000" pitchFamily="2" charset="-78"/>
              </a:rPr>
              <a:t>ارزش یعنی تمایل ذاتی فرد به انجام دادن صحیح و کامل یک وظیفه، کار یا شغل است.</a:t>
            </a:r>
          </a:p>
          <a:p>
            <a:pPr algn="just"/>
            <a:r>
              <a:rPr lang="fa-IR" sz="2400" dirty="0">
                <a:cs typeface="B Nazanin" panose="00000400000000000000" pitchFamily="2" charset="-78"/>
              </a:rPr>
              <a:t>مثلا افرادی به جنبه معنویات کار و شغل اهمیت بیشتری می دهند ممکن است روحانیون خوبی باشند یا معلمان دینی و قرآن خوبی باشند یا مربیان پرورشی و اخلاق بهتری شوند. یا مبلغان و آمران به معروف برجسته ای شوند. یا اگر فردی ارزش اجتماعی کار را بیشتر بپسندد ممکن است در شغل های مددکاری - مشاوری - روانشناسی -معلمی و مربی گری موفق تر باشد. یا اگر افرادی به ذاتا به ارزش پیشرفت بیشتر اهمیت بدهند می تواند اقتصاددان یا تاجر یا بازاری خوبی شود و در شغل های بنگاه داری و سرمای ای موفق تر باشد.</a:t>
            </a:r>
          </a:p>
          <a:p>
            <a:pPr algn="just"/>
            <a:r>
              <a:rPr lang="fa-IR" sz="2400" dirty="0">
                <a:cs typeface="B Nazanin" panose="00000400000000000000" pitchFamily="2" charset="-78"/>
              </a:rPr>
              <a:t>پس شناخت ارزش های خود می تواند راه میسر تر و روشن تری برای انتخاب رشته و شغل برای شما دانش آموز عزیز ایجاد نماید. و ممکن است در آینده در جایگاهی قرار گیرید که ایده و منطق شما هم بر آن اساس باشد.</a:t>
            </a:r>
          </a:p>
        </p:txBody>
      </p:sp>
    </p:spTree>
    <p:extLst>
      <p:ext uri="{BB962C8B-B14F-4D97-AF65-F5344CB8AC3E}">
        <p14:creationId xmlns:p14="http://schemas.microsoft.com/office/powerpoint/2010/main" val="3188960342"/>
      </p:ext>
    </p:extLst>
  </p:cSld>
  <p:clrMapOvr>
    <a:overrideClrMapping bg1="lt1" tx1="dk1" bg2="lt2" tx2="dk2" accent1="accent1" accent2="accent2" accent3="accent3" accent4="accent4" accent5="accent5" accent6="accent6" hlink="hlink" folHlink="folHlink"/>
  </p:clrMapOvr>
  <p:transition spd="slow">
    <p:random/>
  </p:transition>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275799" y="385742"/>
            <a:ext cx="8636380" cy="1569660"/>
          </a:xfrm>
          <a:prstGeom prst="rect">
            <a:avLst/>
          </a:prstGeom>
        </p:spPr>
        <p:txBody>
          <a:bodyPr wrap="square">
            <a:spAutoFit/>
          </a:bodyPr>
          <a:lstStyle/>
          <a:p>
            <a:pPr algn="just"/>
            <a:r>
              <a:rPr lang="fa-IR" sz="2400" b="1" dirty="0">
                <a:solidFill>
                  <a:srgbClr val="FF0000"/>
                </a:solidFill>
                <a:cs typeface="B Nazanin" panose="00000400000000000000" pitchFamily="2" charset="-78"/>
              </a:rPr>
              <a:t>کارکلاسی</a:t>
            </a:r>
          </a:p>
          <a:p>
            <a:pPr algn="just"/>
            <a:r>
              <a:rPr lang="fa-IR" sz="2400" dirty="0">
                <a:cs typeface="B Nazanin" panose="00000400000000000000" pitchFamily="2" charset="-78"/>
              </a:rPr>
              <a:t>با کمک مشاور مدرسه از طریق مصاحبه و آزمونی که در این خصوص از شما به عمل می آورد، از ارزش های خود آگاه شوید. سپس ارزش های خویش را به همراه مشاغل مرتبط با آن ها در جدول وارد کنید.</a:t>
            </a:r>
          </a:p>
        </p:txBody>
      </p:sp>
      <p:pic>
        <p:nvPicPr>
          <p:cNvPr id="2" name="Picture 1"/>
          <p:cNvPicPr>
            <a:picLocks noChangeAspect="1"/>
          </p:cNvPicPr>
          <p:nvPr/>
        </p:nvPicPr>
        <p:blipFill>
          <a:blip r:embed="rId3"/>
          <a:stretch>
            <a:fillRect/>
          </a:stretch>
        </p:blipFill>
        <p:spPr>
          <a:xfrm>
            <a:off x="212422" y="3090930"/>
            <a:ext cx="8699758" cy="2378352"/>
          </a:xfrm>
          <a:prstGeom prst="rect">
            <a:avLst/>
          </a:prstGeom>
        </p:spPr>
      </p:pic>
      <p:pic>
        <p:nvPicPr>
          <p:cNvPr id="3" name="Picture 2">
            <a:extLst>
              <a:ext uri="{FF2B5EF4-FFF2-40B4-BE49-F238E27FC236}">
                <a16:creationId xmlns:a16="http://schemas.microsoft.com/office/drawing/2014/main" id="{AFCC43F7-846C-92C8-0DF1-3C761334B4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820" y="6261764"/>
            <a:ext cx="1195341" cy="369636"/>
          </a:xfrm>
          <a:prstGeom prst="rect">
            <a:avLst/>
          </a:prstGeom>
        </p:spPr>
      </p:pic>
    </p:spTree>
    <p:extLst>
      <p:ext uri="{BB962C8B-B14F-4D97-AF65-F5344CB8AC3E}">
        <p14:creationId xmlns:p14="http://schemas.microsoft.com/office/powerpoint/2010/main" val="336376834"/>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 presetClass="entr" presetSubtype="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1+#ppt_w/2"/>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270455" y="601944"/>
            <a:ext cx="8680361" cy="3739485"/>
          </a:xfrm>
          <a:prstGeom prst="rect">
            <a:avLst/>
          </a:prstGeom>
        </p:spPr>
        <p:txBody>
          <a:bodyPr wrap="square">
            <a:spAutoFit/>
          </a:bodyPr>
          <a:lstStyle/>
          <a:p>
            <a:pPr algn="just">
              <a:lnSpc>
                <a:spcPct val="150000"/>
              </a:lnSpc>
            </a:pPr>
            <a:r>
              <a:rPr lang="fa-IR" sz="2400" b="1" dirty="0">
                <a:solidFill>
                  <a:srgbClr val="FF0000"/>
                </a:solidFill>
                <a:cs typeface="B Nazanin" panose="00000400000000000000" pitchFamily="2" charset="-78"/>
              </a:rPr>
              <a:t>گام دوم  شناخت نیاز های جامعه</a:t>
            </a:r>
          </a:p>
          <a:p>
            <a:pPr algn="just">
              <a:lnSpc>
                <a:spcPct val="150000"/>
              </a:lnSpc>
            </a:pPr>
            <a:endParaRPr lang="fa-IR" sz="1100" dirty="0">
              <a:cs typeface="B Nazanin" panose="00000400000000000000" pitchFamily="2" charset="-78"/>
            </a:endParaRPr>
          </a:p>
          <a:p>
            <a:pPr algn="just">
              <a:lnSpc>
                <a:spcPct val="150000"/>
              </a:lnSpc>
            </a:pPr>
            <a:r>
              <a:rPr lang="fa-IR" sz="2400" dirty="0">
                <a:cs typeface="B Nazanin" panose="00000400000000000000" pitchFamily="2" charset="-78"/>
              </a:rPr>
              <a:t>عوامل محیطی تأثیرگذار بر انتخاب رشته تحصیلی  حرفه ای: عوامل محیطی نظیر فرهنگ، خانواده، طبقه اجتماعی و وضع جغرافیایی در انتخاب شغل مؤثرند. تفاوت های ناشی از محل سکونت فرد (در مناطق روستایی، شهری و بین مناطق مختلف شهری)، به خوبی مشهود است. با توجه به امکانات منطقه و نیاز جامعه، می توانید رشته تحصیلی حرفه ای که هم برای شما و هم برای جامعه مناسب باشد، را به درستی انتخاب کنید.</a:t>
            </a:r>
            <a:endParaRPr lang="fa-IR" dirty="0">
              <a:cs typeface="B Nazanin" panose="00000400000000000000" pitchFamily="2" charset="-78"/>
            </a:endParaRPr>
          </a:p>
        </p:txBody>
      </p:sp>
    </p:spTree>
    <p:extLst>
      <p:ext uri="{BB962C8B-B14F-4D97-AF65-F5344CB8AC3E}">
        <p14:creationId xmlns:p14="http://schemas.microsoft.com/office/powerpoint/2010/main" val="269497133"/>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253612" y="445859"/>
            <a:ext cx="8615967" cy="1569660"/>
          </a:xfrm>
          <a:prstGeom prst="rect">
            <a:avLst/>
          </a:prstGeom>
        </p:spPr>
        <p:txBody>
          <a:bodyPr wrap="square">
            <a:spAutoFit/>
          </a:bodyPr>
          <a:lstStyle/>
          <a:p>
            <a:pPr algn="just"/>
            <a:r>
              <a:rPr lang="fa-IR" sz="2400" b="1" dirty="0">
                <a:solidFill>
                  <a:srgbClr val="FF0000"/>
                </a:solidFill>
                <a:cs typeface="B Nazanin" panose="00000400000000000000" pitchFamily="2" charset="-78"/>
              </a:rPr>
              <a:t>کار غیر کلاسی</a:t>
            </a:r>
          </a:p>
          <a:p>
            <a:pPr algn="just"/>
            <a:endParaRPr lang="fa-IR" sz="2400" b="1" dirty="0">
              <a:solidFill>
                <a:srgbClr val="FF0000"/>
              </a:solidFill>
              <a:cs typeface="B Nazanin" panose="00000400000000000000" pitchFamily="2" charset="-78"/>
            </a:endParaRPr>
          </a:p>
          <a:p>
            <a:pPr algn="just"/>
            <a:r>
              <a:rPr lang="fa-IR" sz="2400" dirty="0">
                <a:cs typeface="B Nazanin" panose="00000400000000000000" pitchFamily="2" charset="-78"/>
              </a:rPr>
              <a:t>با کمک دبیر، مشاور مدرسه و والدین خود به شناسایی امکانات و نیاز های شغلی منطقه و استان خود بپردازید و در جدول های زیر وارد کنید.</a:t>
            </a:r>
          </a:p>
        </p:txBody>
      </p:sp>
      <p:pic>
        <p:nvPicPr>
          <p:cNvPr id="2" name="Picture 1"/>
          <p:cNvPicPr>
            <a:picLocks noChangeAspect="1"/>
          </p:cNvPicPr>
          <p:nvPr/>
        </p:nvPicPr>
        <p:blipFill>
          <a:blip r:embed="rId3"/>
          <a:stretch>
            <a:fillRect/>
          </a:stretch>
        </p:blipFill>
        <p:spPr>
          <a:xfrm>
            <a:off x="253611" y="3008985"/>
            <a:ext cx="5065363" cy="3642099"/>
          </a:xfrm>
          <a:prstGeom prst="rect">
            <a:avLst/>
          </a:prstGeom>
        </p:spPr>
      </p:pic>
      <p:sp>
        <p:nvSpPr>
          <p:cNvPr id="4" name="Rectangle 3"/>
          <p:cNvSpPr/>
          <p:nvPr/>
        </p:nvSpPr>
        <p:spPr>
          <a:xfrm>
            <a:off x="5318975" y="2496100"/>
            <a:ext cx="3550604" cy="4154984"/>
          </a:xfrm>
          <a:prstGeom prst="rect">
            <a:avLst/>
          </a:prstGeom>
        </p:spPr>
        <p:txBody>
          <a:bodyPr wrap="square">
            <a:spAutoFit/>
          </a:bodyPr>
          <a:lstStyle/>
          <a:p>
            <a:pPr lvl="0" algn="just"/>
            <a:r>
              <a:rPr lang="fa-IR" sz="2400" b="1" dirty="0">
                <a:solidFill>
                  <a:srgbClr val="FF0000"/>
                </a:solidFill>
                <a:cs typeface="B Nazanin" panose="00000400000000000000" pitchFamily="2" charset="-78"/>
              </a:rPr>
              <a:t>کارکلاسی</a:t>
            </a:r>
          </a:p>
          <a:p>
            <a:pPr lvl="0" algn="just"/>
            <a:endParaRPr lang="fa-IR" sz="2400" dirty="0">
              <a:cs typeface="B Nazanin" panose="00000400000000000000" pitchFamily="2" charset="-78"/>
            </a:endParaRPr>
          </a:p>
          <a:p>
            <a:pPr lvl="0" algn="just"/>
            <a:r>
              <a:rPr lang="fa-IR" sz="2400" dirty="0">
                <a:cs typeface="B Nazanin" panose="00000400000000000000" pitchFamily="2" charset="-78"/>
              </a:rPr>
              <a:t>با هم فکری در گروه خود، مشخص نمایید که در صورت انتخاب رشته تحصیلی  حرفه ای که در منطقه وجود ندارد و مورد نیاز جامعه نیست، چه پیامد هایی خواهد داشت؟ و همچنین در صورت انتخاب رشته تحصیلی  حرفه ای که در منطقه وجود دارد و مورد نیاز جامعه است، چه نتایجی خواهد داشت؟</a:t>
            </a:r>
          </a:p>
        </p:txBody>
      </p:sp>
    </p:spTree>
    <p:extLst>
      <p:ext uri="{BB962C8B-B14F-4D97-AF65-F5344CB8AC3E}">
        <p14:creationId xmlns:p14="http://schemas.microsoft.com/office/powerpoint/2010/main" val="189206334"/>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283336" y="667972"/>
            <a:ext cx="8641724" cy="3739485"/>
          </a:xfrm>
          <a:prstGeom prst="rect">
            <a:avLst/>
          </a:prstGeom>
        </p:spPr>
        <p:txBody>
          <a:bodyPr wrap="square">
            <a:spAutoFit/>
          </a:bodyPr>
          <a:lstStyle/>
          <a:p>
            <a:pPr algn="just">
              <a:lnSpc>
                <a:spcPct val="150000"/>
              </a:lnSpc>
            </a:pPr>
            <a:r>
              <a:rPr lang="fa-IR" sz="2400" b="1" dirty="0">
                <a:solidFill>
                  <a:srgbClr val="FF0000"/>
                </a:solidFill>
                <a:cs typeface="B Nazanin" panose="00000400000000000000" pitchFamily="2" charset="-78"/>
              </a:rPr>
              <a:t>گام سوم  شناخت محیط</a:t>
            </a:r>
          </a:p>
          <a:p>
            <a:pPr algn="just">
              <a:lnSpc>
                <a:spcPct val="150000"/>
              </a:lnSpc>
            </a:pPr>
            <a:endParaRPr lang="fa-IR" sz="1100" dirty="0">
              <a:cs typeface="B Nazanin" panose="00000400000000000000" pitchFamily="2" charset="-78"/>
            </a:endParaRPr>
          </a:p>
          <a:p>
            <a:pPr algn="just">
              <a:lnSpc>
                <a:spcPct val="150000"/>
              </a:lnSpc>
            </a:pPr>
            <a:r>
              <a:rPr lang="fa-IR" sz="2400" dirty="0">
                <a:cs typeface="B Nazanin" panose="00000400000000000000" pitchFamily="2" charset="-78"/>
              </a:rPr>
              <a:t>در این گام شما از منابع مختلف، در خصوص اهداف، گروه ها و رشته های هر شاخه تحقیق می کنید. رشته های مورد علاقه خود را فهرست و سپس بررسی می کنید که کدام یک از آن ها، در منطقه و استان شما وجود دارد. پس از مشاهده جداول معرفی شاخه ها و رشته های تحصیلی  حرفه ای دوره دوم متوسطه، در نرم افزار کار و فناوری پایه نهم، کار کلاسی زیر را انجام دهید.</a:t>
            </a:r>
          </a:p>
        </p:txBody>
      </p:sp>
      <p:pic>
        <p:nvPicPr>
          <p:cNvPr id="2" name="Picture 1">
            <a:extLst>
              <a:ext uri="{FF2B5EF4-FFF2-40B4-BE49-F238E27FC236}">
                <a16:creationId xmlns:a16="http://schemas.microsoft.com/office/drawing/2014/main" id="{EA9B45A5-7D0D-98A7-41BB-1C3E9BB49E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820" y="6261764"/>
            <a:ext cx="1195341" cy="369636"/>
          </a:xfrm>
          <a:prstGeom prst="rect">
            <a:avLst/>
          </a:prstGeom>
        </p:spPr>
      </p:pic>
    </p:spTree>
    <p:extLst>
      <p:ext uri="{BB962C8B-B14F-4D97-AF65-F5344CB8AC3E}">
        <p14:creationId xmlns:p14="http://schemas.microsoft.com/office/powerpoint/2010/main" val="4216894411"/>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200642" y="4000537"/>
            <a:ext cx="8698659" cy="830997"/>
          </a:xfrm>
          <a:prstGeom prst="rect">
            <a:avLst/>
          </a:prstGeom>
        </p:spPr>
        <p:txBody>
          <a:bodyPr wrap="square">
            <a:spAutoFit/>
          </a:bodyPr>
          <a:lstStyle/>
          <a:p>
            <a:pPr algn="just"/>
            <a:r>
              <a:rPr lang="fa-IR" sz="2400" dirty="0">
                <a:cs typeface="B Nazanin" panose="00000400000000000000" pitchFamily="2" charset="-78"/>
              </a:rPr>
              <a:t>همچنین در جدول زیر رشته های مورد علاقه خود، که در منطقه و استان موجود هستند را بنویسید.</a:t>
            </a:r>
          </a:p>
        </p:txBody>
      </p:sp>
      <p:pic>
        <p:nvPicPr>
          <p:cNvPr id="3" name="Picture 2"/>
          <p:cNvPicPr>
            <a:picLocks noChangeAspect="1"/>
          </p:cNvPicPr>
          <p:nvPr/>
        </p:nvPicPr>
        <p:blipFill>
          <a:blip r:embed="rId3"/>
          <a:stretch>
            <a:fillRect/>
          </a:stretch>
        </p:blipFill>
        <p:spPr>
          <a:xfrm>
            <a:off x="200642" y="2072662"/>
            <a:ext cx="4737095" cy="1787748"/>
          </a:xfrm>
          <a:prstGeom prst="rect">
            <a:avLst/>
          </a:prstGeom>
        </p:spPr>
      </p:pic>
      <p:pic>
        <p:nvPicPr>
          <p:cNvPr id="2" name="Picture 1"/>
          <p:cNvPicPr>
            <a:picLocks noChangeAspect="1"/>
          </p:cNvPicPr>
          <p:nvPr/>
        </p:nvPicPr>
        <p:blipFill>
          <a:blip r:embed="rId4"/>
          <a:stretch>
            <a:fillRect/>
          </a:stretch>
        </p:blipFill>
        <p:spPr>
          <a:xfrm>
            <a:off x="200642" y="4642470"/>
            <a:ext cx="4644973" cy="1861937"/>
          </a:xfrm>
          <a:prstGeom prst="rect">
            <a:avLst/>
          </a:prstGeom>
        </p:spPr>
      </p:pic>
      <p:sp>
        <p:nvSpPr>
          <p:cNvPr id="6" name="Rectangle 5"/>
          <p:cNvSpPr/>
          <p:nvPr/>
        </p:nvSpPr>
        <p:spPr>
          <a:xfrm>
            <a:off x="200642" y="362876"/>
            <a:ext cx="8698659" cy="1569660"/>
          </a:xfrm>
          <a:prstGeom prst="rect">
            <a:avLst/>
          </a:prstGeom>
        </p:spPr>
        <p:txBody>
          <a:bodyPr wrap="square">
            <a:spAutoFit/>
          </a:bodyPr>
          <a:lstStyle/>
          <a:p>
            <a:pPr lvl="0" algn="just"/>
            <a:r>
              <a:rPr lang="fa-IR" sz="2400" b="1" dirty="0">
                <a:solidFill>
                  <a:srgbClr val="FF0000"/>
                </a:solidFill>
                <a:cs typeface="B Nazanin" panose="00000400000000000000" pitchFamily="2" charset="-78"/>
              </a:rPr>
              <a:t>کارکلاسی</a:t>
            </a:r>
          </a:p>
          <a:p>
            <a:pPr lvl="0" algn="just"/>
            <a:endParaRPr lang="fa-IR" sz="2400" dirty="0">
              <a:cs typeface="B Nazanin" panose="00000400000000000000" pitchFamily="2" charset="-78"/>
            </a:endParaRPr>
          </a:p>
          <a:p>
            <a:pPr lvl="0" algn="just"/>
            <a:r>
              <a:rPr lang="fa-IR" sz="2400" dirty="0">
                <a:cs typeface="B Nazanin" panose="00000400000000000000" pitchFamily="2" charset="-78"/>
              </a:rPr>
              <a:t>درگروه خود، با جمع آوری اطلاعات از منابع مختلف، اهداف شاخه ها و نام رشته های مورد علاقه خود در آن شاخه را در جدول بنویسید. </a:t>
            </a:r>
          </a:p>
        </p:txBody>
      </p:sp>
    </p:spTree>
    <p:extLst>
      <p:ext uri="{BB962C8B-B14F-4D97-AF65-F5344CB8AC3E}">
        <p14:creationId xmlns:p14="http://schemas.microsoft.com/office/powerpoint/2010/main" val="3597897963"/>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500" fill="hold"/>
                                        <p:tgtEl>
                                          <p:spTgt spid="6"/>
                                        </p:tgtEl>
                                        <p:attrNameLst>
                                          <p:attrName>ppt_w</p:attrName>
                                        </p:attrNameLst>
                                      </p:cBhvr>
                                      <p:tavLst>
                                        <p:tav tm="0">
                                          <p:val>
                                            <p:fltVal val="0"/>
                                          </p:val>
                                        </p:tav>
                                        <p:tav tm="100000">
                                          <p:val>
                                            <p:strVal val="#ppt_w"/>
                                          </p:val>
                                        </p:tav>
                                      </p:tavLst>
                                    </p:anim>
                                    <p:anim calcmode="lin" valueType="num">
                                      <p:cBhvr>
                                        <p:cTn id="8" dur="1500" fill="hold"/>
                                        <p:tgtEl>
                                          <p:spTgt spid="6"/>
                                        </p:tgtEl>
                                        <p:attrNameLst>
                                          <p:attrName>ppt_h</p:attrName>
                                        </p:attrNameLst>
                                      </p:cBhvr>
                                      <p:tavLst>
                                        <p:tav tm="0">
                                          <p:val>
                                            <p:fltVal val="0"/>
                                          </p:val>
                                        </p:tav>
                                        <p:tav tm="100000">
                                          <p:val>
                                            <p:strVal val="#ppt_h"/>
                                          </p:val>
                                        </p:tav>
                                      </p:tavLst>
                                    </p:anim>
                                    <p:anim calcmode="lin" valueType="num">
                                      <p:cBhvr>
                                        <p:cTn id="9" dur="1500" fill="hold"/>
                                        <p:tgtEl>
                                          <p:spTgt spid="6"/>
                                        </p:tgtEl>
                                        <p:attrNameLst>
                                          <p:attrName>style.rotation</p:attrName>
                                        </p:attrNameLst>
                                      </p:cBhvr>
                                      <p:tavLst>
                                        <p:tav tm="0">
                                          <p:val>
                                            <p:fltVal val="90"/>
                                          </p:val>
                                        </p:tav>
                                        <p:tav tm="100000">
                                          <p:val>
                                            <p:fltVal val="0"/>
                                          </p:val>
                                        </p:tav>
                                      </p:tavLst>
                                    </p:anim>
                                    <p:animEffect transition="in" filter="fade">
                                      <p:cBhvr>
                                        <p:cTn id="10" dur="1500"/>
                                        <p:tgtEl>
                                          <p:spTgt spid="6"/>
                                        </p:tgtEl>
                                      </p:cBhvr>
                                    </p:animEffect>
                                  </p:childTnLst>
                                </p:cTn>
                              </p:par>
                            </p:childTnLst>
                          </p:cTn>
                        </p:par>
                        <p:par>
                          <p:cTn id="11" fill="hold">
                            <p:stCondLst>
                              <p:cond delay="1500"/>
                            </p:stCondLst>
                            <p:childTnLst>
                              <p:par>
                                <p:cTn id="12" presetID="31"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500" fill="hold"/>
                                        <p:tgtEl>
                                          <p:spTgt spid="3"/>
                                        </p:tgtEl>
                                        <p:attrNameLst>
                                          <p:attrName>ppt_w</p:attrName>
                                        </p:attrNameLst>
                                      </p:cBhvr>
                                      <p:tavLst>
                                        <p:tav tm="0">
                                          <p:val>
                                            <p:fltVal val="0"/>
                                          </p:val>
                                        </p:tav>
                                        <p:tav tm="100000">
                                          <p:val>
                                            <p:strVal val="#ppt_w"/>
                                          </p:val>
                                        </p:tav>
                                      </p:tavLst>
                                    </p:anim>
                                    <p:anim calcmode="lin" valueType="num">
                                      <p:cBhvr>
                                        <p:cTn id="15" dur="1500" fill="hold"/>
                                        <p:tgtEl>
                                          <p:spTgt spid="3"/>
                                        </p:tgtEl>
                                        <p:attrNameLst>
                                          <p:attrName>ppt_h</p:attrName>
                                        </p:attrNameLst>
                                      </p:cBhvr>
                                      <p:tavLst>
                                        <p:tav tm="0">
                                          <p:val>
                                            <p:fltVal val="0"/>
                                          </p:val>
                                        </p:tav>
                                        <p:tav tm="100000">
                                          <p:val>
                                            <p:strVal val="#ppt_h"/>
                                          </p:val>
                                        </p:tav>
                                      </p:tavLst>
                                    </p:anim>
                                    <p:anim calcmode="lin" valueType="num">
                                      <p:cBhvr>
                                        <p:cTn id="16" dur="1500" fill="hold"/>
                                        <p:tgtEl>
                                          <p:spTgt spid="3"/>
                                        </p:tgtEl>
                                        <p:attrNameLst>
                                          <p:attrName>style.rotation</p:attrName>
                                        </p:attrNameLst>
                                      </p:cBhvr>
                                      <p:tavLst>
                                        <p:tav tm="0">
                                          <p:val>
                                            <p:fltVal val="90"/>
                                          </p:val>
                                        </p:tav>
                                        <p:tav tm="100000">
                                          <p:val>
                                            <p:fltVal val="0"/>
                                          </p:val>
                                        </p:tav>
                                      </p:tavLst>
                                    </p:anim>
                                    <p:animEffect transition="in" filter="fade">
                                      <p:cBhvr>
                                        <p:cTn id="17" dur="1500"/>
                                        <p:tgtEl>
                                          <p:spTgt spid="3"/>
                                        </p:tgtEl>
                                      </p:cBhvr>
                                    </p:animEffect>
                                  </p:childTnLst>
                                </p:cTn>
                              </p:par>
                            </p:childTnLst>
                          </p:cTn>
                        </p:par>
                        <p:par>
                          <p:cTn id="18" fill="hold">
                            <p:stCondLst>
                              <p:cond delay="3000"/>
                            </p:stCondLst>
                            <p:childTnLst>
                              <p:par>
                                <p:cTn id="19" presetID="31"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500" fill="hold"/>
                                        <p:tgtEl>
                                          <p:spTgt spid="5"/>
                                        </p:tgtEl>
                                        <p:attrNameLst>
                                          <p:attrName>ppt_w</p:attrName>
                                        </p:attrNameLst>
                                      </p:cBhvr>
                                      <p:tavLst>
                                        <p:tav tm="0">
                                          <p:val>
                                            <p:fltVal val="0"/>
                                          </p:val>
                                        </p:tav>
                                        <p:tav tm="100000">
                                          <p:val>
                                            <p:strVal val="#ppt_w"/>
                                          </p:val>
                                        </p:tav>
                                      </p:tavLst>
                                    </p:anim>
                                    <p:anim calcmode="lin" valueType="num">
                                      <p:cBhvr>
                                        <p:cTn id="22" dur="1500" fill="hold"/>
                                        <p:tgtEl>
                                          <p:spTgt spid="5"/>
                                        </p:tgtEl>
                                        <p:attrNameLst>
                                          <p:attrName>ppt_h</p:attrName>
                                        </p:attrNameLst>
                                      </p:cBhvr>
                                      <p:tavLst>
                                        <p:tav tm="0">
                                          <p:val>
                                            <p:fltVal val="0"/>
                                          </p:val>
                                        </p:tav>
                                        <p:tav tm="100000">
                                          <p:val>
                                            <p:strVal val="#ppt_h"/>
                                          </p:val>
                                        </p:tav>
                                      </p:tavLst>
                                    </p:anim>
                                    <p:anim calcmode="lin" valueType="num">
                                      <p:cBhvr>
                                        <p:cTn id="23" dur="1500" fill="hold"/>
                                        <p:tgtEl>
                                          <p:spTgt spid="5"/>
                                        </p:tgtEl>
                                        <p:attrNameLst>
                                          <p:attrName>style.rotation</p:attrName>
                                        </p:attrNameLst>
                                      </p:cBhvr>
                                      <p:tavLst>
                                        <p:tav tm="0">
                                          <p:val>
                                            <p:fltVal val="90"/>
                                          </p:val>
                                        </p:tav>
                                        <p:tav tm="100000">
                                          <p:val>
                                            <p:fltVal val="0"/>
                                          </p:val>
                                        </p:tav>
                                      </p:tavLst>
                                    </p:anim>
                                    <p:animEffect transition="in" filter="fade">
                                      <p:cBhvr>
                                        <p:cTn id="24" dur="1500"/>
                                        <p:tgtEl>
                                          <p:spTgt spid="5"/>
                                        </p:tgtEl>
                                      </p:cBhvr>
                                    </p:animEffect>
                                  </p:childTnLst>
                                </p:cTn>
                              </p:par>
                            </p:childTnLst>
                          </p:cTn>
                        </p:par>
                        <p:par>
                          <p:cTn id="25" fill="hold">
                            <p:stCondLst>
                              <p:cond delay="4500"/>
                            </p:stCondLst>
                            <p:childTnLst>
                              <p:par>
                                <p:cTn id="26" presetID="31"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1500" fill="hold"/>
                                        <p:tgtEl>
                                          <p:spTgt spid="2"/>
                                        </p:tgtEl>
                                        <p:attrNameLst>
                                          <p:attrName>ppt_w</p:attrName>
                                        </p:attrNameLst>
                                      </p:cBhvr>
                                      <p:tavLst>
                                        <p:tav tm="0">
                                          <p:val>
                                            <p:fltVal val="0"/>
                                          </p:val>
                                        </p:tav>
                                        <p:tav tm="100000">
                                          <p:val>
                                            <p:strVal val="#ppt_w"/>
                                          </p:val>
                                        </p:tav>
                                      </p:tavLst>
                                    </p:anim>
                                    <p:anim calcmode="lin" valueType="num">
                                      <p:cBhvr>
                                        <p:cTn id="29" dur="1500" fill="hold"/>
                                        <p:tgtEl>
                                          <p:spTgt spid="2"/>
                                        </p:tgtEl>
                                        <p:attrNameLst>
                                          <p:attrName>ppt_h</p:attrName>
                                        </p:attrNameLst>
                                      </p:cBhvr>
                                      <p:tavLst>
                                        <p:tav tm="0">
                                          <p:val>
                                            <p:fltVal val="0"/>
                                          </p:val>
                                        </p:tav>
                                        <p:tav tm="100000">
                                          <p:val>
                                            <p:strVal val="#ppt_h"/>
                                          </p:val>
                                        </p:tav>
                                      </p:tavLst>
                                    </p:anim>
                                    <p:anim calcmode="lin" valueType="num">
                                      <p:cBhvr>
                                        <p:cTn id="30" dur="1500" fill="hold"/>
                                        <p:tgtEl>
                                          <p:spTgt spid="2"/>
                                        </p:tgtEl>
                                        <p:attrNameLst>
                                          <p:attrName>style.rotation</p:attrName>
                                        </p:attrNameLst>
                                      </p:cBhvr>
                                      <p:tavLst>
                                        <p:tav tm="0">
                                          <p:val>
                                            <p:fltVal val="90"/>
                                          </p:val>
                                        </p:tav>
                                        <p:tav tm="100000">
                                          <p:val>
                                            <p:fltVal val="0"/>
                                          </p:val>
                                        </p:tav>
                                      </p:tavLst>
                                    </p:anim>
                                    <p:animEffect transition="in" filter="fade">
                                      <p:cBhvr>
                                        <p:cTn id="31"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218940" y="746069"/>
            <a:ext cx="8665751" cy="4524315"/>
          </a:xfrm>
          <a:prstGeom prst="rect">
            <a:avLst/>
          </a:prstGeom>
        </p:spPr>
        <p:txBody>
          <a:bodyPr wrap="square">
            <a:spAutoFit/>
          </a:bodyPr>
          <a:lstStyle/>
          <a:p>
            <a:r>
              <a:rPr lang="fa-IR" sz="2400" b="1" dirty="0">
                <a:solidFill>
                  <a:srgbClr val="FF0000"/>
                </a:solidFill>
                <a:cs typeface="B Nazanin" panose="00000400000000000000" pitchFamily="2" charset="-78"/>
              </a:rPr>
              <a:t>مقدمه</a:t>
            </a:r>
          </a:p>
          <a:p>
            <a:endParaRPr lang="fa-IR" sz="2400" dirty="0">
              <a:cs typeface="B Nazanin" panose="00000400000000000000" pitchFamily="2" charset="-78"/>
            </a:endParaRPr>
          </a:p>
          <a:p>
            <a:pPr algn="just"/>
            <a:r>
              <a:rPr lang="fa-IR" sz="2400" dirty="0">
                <a:cs typeface="B Nazanin" panose="00000400000000000000" pitchFamily="2" charset="-78"/>
              </a:rPr>
              <a:t>دانش آموزان عزیز، هم اکنون شما در حال تحصیل در پایه نهم هستید. آنچه تاکنون آموخته اید مربوط به دانش عمومی است، که برای هر یک از شما در حیطه های مختلف یادگیری لازم می باشد. اما اکنون نوبت آن است که بتوانید بر اساس آنچه که در مورد خود، نیاز های جامعه و محیط آموخته اید و یا آگاه شد ه اید به انتخاب صحیح و مناسب شاخه، گروه و رشته تحصیلی  حرفه ای خود بپردازید. در این پودمان با انجام دادن پروژه انتخاب رشته تحصیلی  حرفه ای، شما برای تصمیم گیری نهایی آماده می شوید.</a:t>
            </a:r>
          </a:p>
          <a:p>
            <a:pPr algn="just"/>
            <a:endParaRPr lang="fa-IR" sz="2400" dirty="0">
              <a:cs typeface="B Nazanin" panose="00000400000000000000" pitchFamily="2" charset="-78"/>
            </a:endParaRPr>
          </a:p>
          <a:p>
            <a:pPr algn="just"/>
            <a:r>
              <a:rPr lang="fa-IR" sz="2400" dirty="0">
                <a:cs typeface="B Nazanin" panose="00000400000000000000" pitchFamily="2" charset="-78"/>
              </a:rPr>
              <a:t>منظور از آمادگی برای انتخاب این است که سرنوشت تحصیلی  حرفه ای خود را براساس توانایی، رغبت، استعداد، شخصیت، ارزش ها و با توجه به نیاز های جامعه و امکانات مدرسه و منطقه مشخص کنید. برای این کار باید گام های زیر را بردارید.</a:t>
            </a:r>
          </a:p>
        </p:txBody>
      </p:sp>
    </p:spTree>
    <p:extLst>
      <p:ext uri="{BB962C8B-B14F-4D97-AF65-F5344CB8AC3E}">
        <p14:creationId xmlns:p14="http://schemas.microsoft.com/office/powerpoint/2010/main" val="161511280"/>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193183" y="1076923"/>
            <a:ext cx="8757634" cy="3416320"/>
          </a:xfrm>
          <a:prstGeom prst="rect">
            <a:avLst/>
          </a:prstGeom>
        </p:spPr>
        <p:txBody>
          <a:bodyPr wrap="square">
            <a:spAutoFit/>
          </a:bodyPr>
          <a:lstStyle/>
          <a:p>
            <a:pPr algn="just"/>
            <a:r>
              <a:rPr lang="fa-IR" sz="2400" dirty="0">
                <a:solidFill>
                  <a:srgbClr val="00B0F0"/>
                </a:solidFill>
                <a:cs typeface="B Nazanin" panose="00000400000000000000" pitchFamily="2" charset="-78"/>
              </a:rPr>
              <a:t>پروژه انتخاب رشته تحصیلی حرفه ای: </a:t>
            </a:r>
            <a:r>
              <a:rPr lang="fa-IR" sz="2400" dirty="0">
                <a:cs typeface="B Nazanin" panose="00000400000000000000" pitchFamily="2" charset="-78"/>
              </a:rPr>
              <a:t>اکنون پس از گذراندن سه گام، برای انجام دادن پروژه انتخاب رشته تحصیلی  حرفه ای و تصمیم گیری نهایی آماده شد ه اید. یعنی آماده هستید که سرنوشت تحصیلی  حرفه ای خود را بر اساس شخصیت، رغبت، توانایی، استعداد، ارزش ها و با توجه به نیاز های جامعه و امکانات مدرسه و منطقه مشخص کنید.</a:t>
            </a:r>
          </a:p>
          <a:p>
            <a:pPr algn="just"/>
            <a:endParaRPr lang="fa-IR" sz="2400" dirty="0">
              <a:cs typeface="B Nazanin" panose="00000400000000000000" pitchFamily="2" charset="-78"/>
            </a:endParaRPr>
          </a:p>
          <a:p>
            <a:pPr algn="just"/>
            <a:r>
              <a:rPr lang="fa-IR" sz="2400" b="1" dirty="0">
                <a:solidFill>
                  <a:srgbClr val="FF0000"/>
                </a:solidFill>
                <a:cs typeface="B Nazanin" panose="00000400000000000000" pitchFamily="2" charset="-78"/>
              </a:rPr>
              <a:t>کارکلاسی</a:t>
            </a:r>
          </a:p>
          <a:p>
            <a:pPr algn="just"/>
            <a:endParaRPr lang="fa-IR" sz="2400" dirty="0">
              <a:cs typeface="B Nazanin" panose="00000400000000000000" pitchFamily="2" charset="-78"/>
            </a:endParaRPr>
          </a:p>
          <a:p>
            <a:pPr algn="just"/>
            <a:r>
              <a:rPr lang="fa-IR" sz="2400" dirty="0">
                <a:cs typeface="B Nazanin" panose="00000400000000000000" pitchFamily="2" charset="-78"/>
              </a:rPr>
              <a:t>اینک با توجه به کار های کلاسی، غیرکلاسی و پاسخ پرسش های این پودمان، جدول را تکمیل کنید و رشته مورد نظر خود را برای ادامه تحصیل در دوره دوم متوسطه مشخص کنید.</a:t>
            </a:r>
          </a:p>
        </p:txBody>
      </p:sp>
      <p:pic>
        <p:nvPicPr>
          <p:cNvPr id="2" name="Picture 1">
            <a:extLst>
              <a:ext uri="{FF2B5EF4-FFF2-40B4-BE49-F238E27FC236}">
                <a16:creationId xmlns:a16="http://schemas.microsoft.com/office/drawing/2014/main" id="{3E7E962B-3275-8FE2-6DA0-D2786FAD11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820" y="6261764"/>
            <a:ext cx="1195341" cy="369636"/>
          </a:xfrm>
          <a:prstGeom prst="rect">
            <a:avLst/>
          </a:prstGeom>
        </p:spPr>
      </p:pic>
    </p:spTree>
    <p:extLst>
      <p:ext uri="{BB962C8B-B14F-4D97-AF65-F5344CB8AC3E}">
        <p14:creationId xmlns:p14="http://schemas.microsoft.com/office/powerpoint/2010/main" val="975119254"/>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973339" y="368586"/>
            <a:ext cx="7190446" cy="830997"/>
          </a:xfrm>
          <a:prstGeom prst="rect">
            <a:avLst/>
          </a:prstGeom>
        </p:spPr>
        <p:txBody>
          <a:bodyPr wrap="square">
            <a:spAutoFit/>
          </a:bodyPr>
          <a:lstStyle/>
          <a:p>
            <a:pPr algn="ctr"/>
            <a:r>
              <a:rPr lang="fa-IR" sz="2400" b="1" dirty="0">
                <a:solidFill>
                  <a:srgbClr val="FF0000"/>
                </a:solidFill>
                <a:cs typeface="B Nazanin" panose="00000400000000000000" pitchFamily="2" charset="-78"/>
              </a:rPr>
              <a:t>جدول جمع بندی پودمان هدایت تحصیلی  حرفه ای و پروژۀ انتخاب رشتۀ تحصیلی  حرفه ای</a:t>
            </a:r>
          </a:p>
        </p:txBody>
      </p:sp>
      <p:pic>
        <p:nvPicPr>
          <p:cNvPr id="2" name="Picture 1"/>
          <p:cNvPicPr>
            <a:picLocks noChangeAspect="1"/>
          </p:cNvPicPr>
          <p:nvPr/>
        </p:nvPicPr>
        <p:blipFill>
          <a:blip r:embed="rId3"/>
          <a:stretch>
            <a:fillRect/>
          </a:stretch>
        </p:blipFill>
        <p:spPr>
          <a:xfrm>
            <a:off x="1773846" y="1302613"/>
            <a:ext cx="5589431" cy="5321215"/>
          </a:xfrm>
          <a:prstGeom prst="rect">
            <a:avLst/>
          </a:prstGeom>
        </p:spPr>
      </p:pic>
      <p:pic>
        <p:nvPicPr>
          <p:cNvPr id="3" name="Picture 2">
            <a:extLst>
              <a:ext uri="{FF2B5EF4-FFF2-40B4-BE49-F238E27FC236}">
                <a16:creationId xmlns:a16="http://schemas.microsoft.com/office/drawing/2014/main" id="{F4A98608-BBA7-4FFE-C12A-CA32A18C5F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820" y="6261764"/>
            <a:ext cx="1195341" cy="369636"/>
          </a:xfrm>
          <a:prstGeom prst="rect">
            <a:avLst/>
          </a:prstGeom>
        </p:spPr>
      </p:pic>
    </p:spTree>
    <p:extLst>
      <p:ext uri="{BB962C8B-B14F-4D97-AF65-F5344CB8AC3E}">
        <p14:creationId xmlns:p14="http://schemas.microsoft.com/office/powerpoint/2010/main" val="1076067359"/>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45"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2000"/>
                                        <p:tgtEl>
                                          <p:spTgt spid="2"/>
                                        </p:tgtEl>
                                      </p:cBhvr>
                                    </p:animEffect>
                                    <p:anim calcmode="lin" valueType="num">
                                      <p:cBhvr>
                                        <p:cTn id="25" dur="2000" fill="hold"/>
                                        <p:tgtEl>
                                          <p:spTgt spid="2"/>
                                        </p:tgtEl>
                                        <p:attrNameLst>
                                          <p:attrName>ppt_w</p:attrName>
                                        </p:attrNameLst>
                                      </p:cBhvr>
                                      <p:tavLst>
                                        <p:tav tm="0" fmla="#ppt_w*sin(2.5*pi*$)">
                                          <p:val>
                                            <p:fltVal val="0"/>
                                          </p:val>
                                        </p:tav>
                                        <p:tav tm="100000">
                                          <p:val>
                                            <p:fltVal val="1"/>
                                          </p:val>
                                        </p:tav>
                                      </p:tavLst>
                                    </p:anim>
                                    <p:anim calcmode="lin" valueType="num">
                                      <p:cBhvr>
                                        <p:cTn id="26"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231820" y="729586"/>
            <a:ext cx="8658704" cy="4755148"/>
          </a:xfrm>
          <a:prstGeom prst="rect">
            <a:avLst/>
          </a:prstGeom>
        </p:spPr>
        <p:txBody>
          <a:bodyPr wrap="square">
            <a:spAutoFit/>
          </a:bodyPr>
          <a:lstStyle/>
          <a:p>
            <a:pPr algn="just"/>
            <a:r>
              <a:rPr lang="fa-IR" sz="2400" dirty="0">
                <a:solidFill>
                  <a:srgbClr val="FF0000"/>
                </a:solidFill>
                <a:cs typeface="B Nazanin" panose="00000400000000000000" pitchFamily="2" charset="-78"/>
              </a:rPr>
              <a:t>گام اول شناخت خود: </a:t>
            </a:r>
            <a:r>
              <a:rPr lang="fa-IR" sz="2400" dirty="0">
                <a:cs typeface="B Nazanin" panose="00000400000000000000" pitchFamily="2" charset="-78"/>
              </a:rPr>
              <a:t>منظور از شناخت خود این است که شما بتوانید با شناخت از توانمندی ها، ارزش ها، رغبت ها، استعداد و شخصیت خود به رشته تحصیلی  حرفه ای متناسبی وارد شوید که بیشترین رضایت مندی را برای شما در پی داشته باشد.</a:t>
            </a:r>
          </a:p>
          <a:p>
            <a:pPr algn="just"/>
            <a:r>
              <a:rPr lang="fa-IR" sz="2400" dirty="0">
                <a:solidFill>
                  <a:srgbClr val="FF0000"/>
                </a:solidFill>
                <a:cs typeface="B Nazanin" panose="00000400000000000000" pitchFamily="2" charset="-78"/>
              </a:rPr>
              <a:t>گام دوم  شناخت نیاز های جامعه: </a:t>
            </a:r>
            <a:r>
              <a:rPr lang="fa-IR" sz="2400" dirty="0">
                <a:cs typeface="B Nazanin" panose="00000400000000000000" pitchFamily="2" charset="-78"/>
              </a:rPr>
              <a:t>منظور از شناخت نیاز های جامعه، آشنایی با جهت گیری و نیاز های رشته های تحصیلی  حرفه ای کشور، استان و منطقه با شناخت مشاغل موجود در جامعه است.</a:t>
            </a:r>
          </a:p>
          <a:p>
            <a:pPr algn="just"/>
            <a:r>
              <a:rPr lang="fa-IR" sz="2400" dirty="0">
                <a:solidFill>
                  <a:srgbClr val="FF0000"/>
                </a:solidFill>
                <a:cs typeface="B Nazanin" panose="00000400000000000000" pitchFamily="2" charset="-78"/>
              </a:rPr>
              <a:t>گام سوم شناخت محیط: </a:t>
            </a:r>
            <a:r>
              <a:rPr lang="fa-IR" sz="2400" dirty="0">
                <a:cs typeface="B Nazanin" panose="00000400000000000000" pitchFamily="2" charset="-78"/>
              </a:rPr>
              <a:t>منظور از شناخت محیط عبارت است از شناخت رشته های تحصیلی  حرفه ایِ موجود در استان، منطقه و امکانات درون مدرسه ای و برون مدرسه ای است. این شناخت باعث کسب تجربه های بیشتر برای انتخاب مطلوب و مناسب است.</a:t>
            </a:r>
          </a:p>
          <a:p>
            <a:pPr algn="just"/>
            <a:endParaRPr lang="fa-IR" sz="1500" dirty="0">
              <a:cs typeface="B Nazanin" panose="00000400000000000000" pitchFamily="2" charset="-78"/>
            </a:endParaRPr>
          </a:p>
          <a:p>
            <a:pPr algn="just"/>
            <a:r>
              <a:rPr lang="fa-IR" sz="2400" dirty="0">
                <a:cs typeface="B Nazanin" panose="00000400000000000000" pitchFamily="2" charset="-78"/>
              </a:rPr>
              <a:t>بنابراین شما باید برای انتخاب صحیح و مناسب رشته تحصیلی  حرفه ای خود با مفاهیم فوق آشنا شده و با کمک مشاور مدرسه و یا دبیران خود به تعمیق دانسته های خود اقدام نمایید، تا در انجام پروژه انتخاب رشته تحصیلی  حرفه ای موفق شوید.</a:t>
            </a:r>
          </a:p>
        </p:txBody>
      </p:sp>
      <p:pic>
        <p:nvPicPr>
          <p:cNvPr id="3" name="Picture 2">
            <a:extLst>
              <a:ext uri="{FF2B5EF4-FFF2-40B4-BE49-F238E27FC236}">
                <a16:creationId xmlns:a16="http://schemas.microsoft.com/office/drawing/2014/main" id="{59792A2F-3F52-CBCB-789A-6670C8446E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820" y="6261764"/>
            <a:ext cx="1195341" cy="369636"/>
          </a:xfrm>
          <a:prstGeom prst="rect">
            <a:avLst/>
          </a:prstGeom>
        </p:spPr>
      </p:pic>
    </p:spTree>
    <p:extLst>
      <p:ext uri="{BB962C8B-B14F-4D97-AF65-F5344CB8AC3E}">
        <p14:creationId xmlns:p14="http://schemas.microsoft.com/office/powerpoint/2010/main" val="4234022506"/>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243931" y="409241"/>
            <a:ext cx="8634804" cy="4524315"/>
          </a:xfrm>
          <a:prstGeom prst="rect">
            <a:avLst/>
          </a:prstGeom>
        </p:spPr>
        <p:txBody>
          <a:bodyPr wrap="square">
            <a:spAutoFit/>
          </a:bodyPr>
          <a:lstStyle/>
          <a:p>
            <a:pPr algn="just"/>
            <a:r>
              <a:rPr lang="fa-IR" sz="2400" dirty="0">
                <a:solidFill>
                  <a:srgbClr val="00B0F0"/>
                </a:solidFill>
                <a:cs typeface="B Nazanin" panose="00000400000000000000" pitchFamily="2" charset="-78"/>
              </a:rPr>
              <a:t>در ادامه چند مفهوم کلیدی این پودمان آورده شده است.</a:t>
            </a:r>
          </a:p>
          <a:p>
            <a:pPr algn="just"/>
            <a:endParaRPr lang="fa-IR" sz="2400" dirty="0">
              <a:cs typeface="B Nazanin" panose="00000400000000000000" pitchFamily="2" charset="-78"/>
            </a:endParaRPr>
          </a:p>
          <a:p>
            <a:pPr algn="just"/>
            <a:r>
              <a:rPr lang="fa-IR" sz="2400" dirty="0">
                <a:solidFill>
                  <a:srgbClr val="FF0000"/>
                </a:solidFill>
                <a:cs typeface="B Nazanin" panose="00000400000000000000" pitchFamily="2" charset="-78"/>
              </a:rPr>
              <a:t>شغل: </a:t>
            </a:r>
            <a:r>
              <a:rPr lang="en-US" sz="2400" dirty="0">
                <a:solidFill>
                  <a:srgbClr val="FF0000"/>
                </a:solidFill>
                <a:cs typeface="B Nazanin" panose="00000400000000000000" pitchFamily="2" charset="-78"/>
              </a:rPr>
              <a:t>Job </a:t>
            </a:r>
            <a:endParaRPr lang="fa-IR" sz="2400" dirty="0">
              <a:solidFill>
                <a:srgbClr val="FF0000"/>
              </a:solidFill>
              <a:cs typeface="B Nazanin" panose="00000400000000000000" pitchFamily="2" charset="-78"/>
            </a:endParaRPr>
          </a:p>
          <a:p>
            <a:pPr algn="just"/>
            <a:r>
              <a:rPr lang="fa-IR" sz="2400" dirty="0">
                <a:cs typeface="B Nazanin" panose="00000400000000000000" pitchFamily="2" charset="-78"/>
              </a:rPr>
              <a:t>شغل مجموعه کارها و وظایفی است که به وسیله یک شاغل انجام می شود. به صورت استخدام شدن برای ارائه خدمت و یا برای مدتی خاص تعریف می گردد. شغل محدود به زمان و فرد کارفرما است.</a:t>
            </a:r>
          </a:p>
          <a:p>
            <a:pPr algn="just"/>
            <a:endParaRPr lang="fa-IR" sz="2400" dirty="0">
              <a:cs typeface="B Nazanin" panose="00000400000000000000" pitchFamily="2" charset="-78"/>
            </a:endParaRPr>
          </a:p>
          <a:p>
            <a:pPr algn="just"/>
            <a:r>
              <a:rPr lang="fa-IR" sz="2400" dirty="0">
                <a:solidFill>
                  <a:srgbClr val="FF0000"/>
                </a:solidFill>
                <a:cs typeface="B Nazanin" panose="00000400000000000000" pitchFamily="2" charset="-78"/>
              </a:rPr>
              <a:t>حرفه: </a:t>
            </a:r>
            <a:r>
              <a:rPr lang="en-US" sz="2400" dirty="0">
                <a:solidFill>
                  <a:srgbClr val="FF0000"/>
                </a:solidFill>
                <a:cs typeface="B Nazanin" panose="00000400000000000000" pitchFamily="2" charset="-78"/>
              </a:rPr>
              <a:t>Occupation</a:t>
            </a:r>
            <a:endParaRPr lang="fa-IR" sz="2400" dirty="0">
              <a:solidFill>
                <a:srgbClr val="FF0000"/>
              </a:solidFill>
              <a:cs typeface="B Nazanin" panose="00000400000000000000" pitchFamily="2" charset="-78"/>
            </a:endParaRPr>
          </a:p>
          <a:p>
            <a:pPr algn="just"/>
            <a:r>
              <a:rPr lang="fa-IR" sz="2400" dirty="0">
                <a:cs typeface="B Nazanin" panose="00000400000000000000" pitchFamily="2" charset="-78"/>
              </a:rPr>
              <a:t>حرفه مجموعه مشاغلی که کارها و وظایف آن ها با هم شباهت زیادی دارند، را شامل می شود. در فرهنگ و بستر به این صورت تعریف شده است مشغولیت اصلی فرد در طول زندگی حرفه نسبت به شغل دارای مفهوم کلی تر است. . </a:t>
            </a:r>
          </a:p>
          <a:p>
            <a:pPr algn="just"/>
            <a:r>
              <a:rPr lang="fa-IR" sz="2400" dirty="0">
                <a:cs typeface="B Nazanin" panose="00000400000000000000" pitchFamily="2" charset="-78"/>
              </a:rPr>
              <a:t>در جدول زیر چند مثال از حرفه و مشاغل درون آن آورده شده است.</a:t>
            </a:r>
          </a:p>
        </p:txBody>
      </p:sp>
      <p:pic>
        <p:nvPicPr>
          <p:cNvPr id="2" name="Picture 1"/>
          <p:cNvPicPr>
            <a:picLocks noChangeAspect="1"/>
          </p:cNvPicPr>
          <p:nvPr/>
        </p:nvPicPr>
        <p:blipFill rotWithShape="1">
          <a:blip r:embed="rId3"/>
          <a:srcRect t="18403"/>
          <a:stretch/>
        </p:blipFill>
        <p:spPr>
          <a:xfrm>
            <a:off x="231051" y="4933556"/>
            <a:ext cx="7888262" cy="1619015"/>
          </a:xfrm>
          <a:prstGeom prst="rect">
            <a:avLst/>
          </a:prstGeom>
        </p:spPr>
      </p:pic>
    </p:spTree>
    <p:extLst>
      <p:ext uri="{BB962C8B-B14F-4D97-AF65-F5344CB8AC3E}">
        <p14:creationId xmlns:p14="http://schemas.microsoft.com/office/powerpoint/2010/main" val="113381078"/>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244698" y="328274"/>
            <a:ext cx="8641724" cy="6140142"/>
          </a:xfrm>
          <a:prstGeom prst="rect">
            <a:avLst/>
          </a:prstGeom>
        </p:spPr>
        <p:txBody>
          <a:bodyPr wrap="square">
            <a:spAutoFit/>
          </a:bodyPr>
          <a:lstStyle/>
          <a:p>
            <a:pPr algn="just">
              <a:lnSpc>
                <a:spcPct val="150000"/>
              </a:lnSpc>
            </a:pPr>
            <a:r>
              <a:rPr lang="fa-IR" sz="2400" dirty="0">
                <a:solidFill>
                  <a:srgbClr val="FF0000"/>
                </a:solidFill>
                <a:cs typeface="B Nazanin" panose="00000400000000000000" pitchFamily="2" charset="-78"/>
              </a:rPr>
              <a:t>شاخه: </a:t>
            </a:r>
            <a:r>
              <a:rPr lang="fa-IR" sz="2400" dirty="0">
                <a:cs typeface="B Nazanin" panose="00000400000000000000" pitchFamily="2" charset="-78"/>
              </a:rPr>
              <a:t>مسیر تحصیلی  حرفه ای گسترده ای است که براساس جهت گیری های مختلف فردی و محیطی، شکل می گیرد و جریان زندگی آینده شما را مشخص می کند که خود متشکل از چندین گروه هم خوان است.</a:t>
            </a:r>
          </a:p>
          <a:p>
            <a:pPr algn="just">
              <a:lnSpc>
                <a:spcPct val="150000"/>
              </a:lnSpc>
            </a:pPr>
            <a:r>
              <a:rPr lang="fa-IR" sz="2400" dirty="0">
                <a:solidFill>
                  <a:srgbClr val="FF0000"/>
                </a:solidFill>
                <a:cs typeface="B Nazanin" panose="00000400000000000000" pitchFamily="2" charset="-78"/>
              </a:rPr>
              <a:t>گروه: </a:t>
            </a:r>
            <a:r>
              <a:rPr lang="fa-IR" sz="2400" dirty="0">
                <a:cs typeface="B Nazanin" panose="00000400000000000000" pitchFamily="2" charset="-78"/>
              </a:rPr>
              <a:t>ترکیبی از چند رشته شبیه به هم می باشد.</a:t>
            </a:r>
          </a:p>
          <a:p>
            <a:pPr algn="just">
              <a:lnSpc>
                <a:spcPct val="150000"/>
              </a:lnSpc>
            </a:pPr>
            <a:r>
              <a:rPr lang="fa-IR" sz="2400" dirty="0">
                <a:solidFill>
                  <a:srgbClr val="FF0000"/>
                </a:solidFill>
                <a:cs typeface="B Nazanin" panose="00000400000000000000" pitchFamily="2" charset="-78"/>
              </a:rPr>
              <a:t>رشته: </a:t>
            </a:r>
            <a:r>
              <a:rPr lang="fa-IR" sz="2400" dirty="0">
                <a:cs typeface="B Nazanin" panose="00000400000000000000" pitchFamily="2" charset="-78"/>
              </a:rPr>
              <a:t>رشته تحصیلی  حرفه ای عبارت است از مجموعه آموزش های عمومی و تخصصی که شما را برای مدرک دیپلم و یا بالاتر آماده می کند.</a:t>
            </a:r>
          </a:p>
          <a:p>
            <a:pPr algn="just">
              <a:lnSpc>
                <a:spcPct val="150000"/>
              </a:lnSpc>
            </a:pPr>
            <a:r>
              <a:rPr lang="fa-IR" sz="2400" dirty="0">
                <a:solidFill>
                  <a:srgbClr val="FF0000"/>
                </a:solidFill>
                <a:cs typeface="B Nazanin" panose="00000400000000000000" pitchFamily="2" charset="-78"/>
              </a:rPr>
              <a:t>رغبت: </a:t>
            </a:r>
            <a:r>
              <a:rPr lang="fa-IR" sz="2400" dirty="0">
                <a:cs typeface="B Nazanin" panose="00000400000000000000" pitchFamily="2" charset="-78"/>
              </a:rPr>
              <a:t>دوست داشتن یک چیز یا شغل بدون در نظر گرفتن توانایی است.</a:t>
            </a:r>
          </a:p>
          <a:p>
            <a:pPr algn="just">
              <a:lnSpc>
                <a:spcPct val="150000"/>
              </a:lnSpc>
            </a:pPr>
            <a:r>
              <a:rPr lang="fa-IR" sz="2400" dirty="0">
                <a:solidFill>
                  <a:srgbClr val="FF0000"/>
                </a:solidFill>
                <a:cs typeface="B Nazanin" panose="00000400000000000000" pitchFamily="2" charset="-78"/>
              </a:rPr>
              <a:t>شخصیت: </a:t>
            </a:r>
            <a:r>
              <a:rPr lang="fa-IR" sz="2400" dirty="0">
                <a:cs typeface="B Nazanin" panose="00000400000000000000" pitchFamily="2" charset="-78"/>
              </a:rPr>
              <a:t>ویژگی منحصر به فرد جسمانی، روانی و رفتاری است.</a:t>
            </a:r>
          </a:p>
          <a:p>
            <a:pPr algn="just">
              <a:lnSpc>
                <a:spcPct val="150000"/>
              </a:lnSpc>
            </a:pPr>
            <a:r>
              <a:rPr lang="fa-IR" sz="2400" dirty="0">
                <a:solidFill>
                  <a:srgbClr val="FF0000"/>
                </a:solidFill>
                <a:cs typeface="B Nazanin" panose="00000400000000000000" pitchFamily="2" charset="-78"/>
              </a:rPr>
              <a:t>توانایی: </a:t>
            </a:r>
            <a:r>
              <a:rPr lang="fa-IR" sz="2400" dirty="0">
                <a:cs typeface="B Nazanin" panose="00000400000000000000" pitchFamily="2" charset="-78"/>
              </a:rPr>
              <a:t>احساس و یا قدرت انجام یک وظیفه، کار یا شغل است.</a:t>
            </a:r>
          </a:p>
          <a:p>
            <a:pPr algn="just">
              <a:lnSpc>
                <a:spcPct val="150000"/>
              </a:lnSpc>
            </a:pPr>
            <a:r>
              <a:rPr lang="fa-IR" sz="2400" dirty="0">
                <a:solidFill>
                  <a:srgbClr val="FF0000"/>
                </a:solidFill>
                <a:cs typeface="B Nazanin" panose="00000400000000000000" pitchFamily="2" charset="-78"/>
              </a:rPr>
              <a:t>استعداد: </a:t>
            </a:r>
            <a:r>
              <a:rPr lang="fa-IR" sz="2400" dirty="0">
                <a:cs typeface="B Nazanin" panose="00000400000000000000" pitchFamily="2" charset="-78"/>
              </a:rPr>
              <a:t>توان ذاتی فرد در یادگیری سریع یک موضوع است.</a:t>
            </a:r>
          </a:p>
          <a:p>
            <a:pPr algn="just">
              <a:lnSpc>
                <a:spcPct val="150000"/>
              </a:lnSpc>
            </a:pPr>
            <a:r>
              <a:rPr lang="fa-IR" sz="2400" dirty="0">
                <a:solidFill>
                  <a:srgbClr val="FF0000"/>
                </a:solidFill>
                <a:cs typeface="B Nazanin" panose="00000400000000000000" pitchFamily="2" charset="-78"/>
              </a:rPr>
              <a:t>ارزش: </a:t>
            </a:r>
            <a:r>
              <a:rPr lang="fa-IR" sz="2400" dirty="0">
                <a:cs typeface="B Nazanin" panose="00000400000000000000" pitchFamily="2" charset="-78"/>
              </a:rPr>
              <a:t>تمایل ذاتیِ فرد به انجام دادن صحیح و کامل یک وظیفه، کار یا شغل است.</a:t>
            </a:r>
          </a:p>
        </p:txBody>
      </p:sp>
    </p:spTree>
    <p:extLst>
      <p:ext uri="{BB962C8B-B14F-4D97-AF65-F5344CB8AC3E}">
        <p14:creationId xmlns:p14="http://schemas.microsoft.com/office/powerpoint/2010/main" val="1033985623"/>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b="7930"/>
          <a:stretch/>
        </p:blipFill>
        <p:spPr>
          <a:xfrm>
            <a:off x="256435" y="701516"/>
            <a:ext cx="5835271" cy="5750799"/>
          </a:xfrm>
          <a:prstGeom prst="rect">
            <a:avLst/>
          </a:prstGeom>
        </p:spPr>
      </p:pic>
      <p:sp>
        <p:nvSpPr>
          <p:cNvPr id="5" name="Rectangle 4"/>
          <p:cNvSpPr/>
          <p:nvPr/>
        </p:nvSpPr>
        <p:spPr>
          <a:xfrm>
            <a:off x="4391695" y="315150"/>
            <a:ext cx="4504867" cy="1569660"/>
          </a:xfrm>
          <a:prstGeom prst="rect">
            <a:avLst/>
          </a:prstGeom>
        </p:spPr>
        <p:txBody>
          <a:bodyPr wrap="square">
            <a:spAutoFit/>
          </a:bodyPr>
          <a:lstStyle/>
          <a:p>
            <a:pPr algn="just"/>
            <a:r>
              <a:rPr lang="fa-IR" sz="2400" dirty="0">
                <a:cs typeface="B Nazanin" panose="00000400000000000000" pitchFamily="2" charset="-78"/>
              </a:rPr>
              <a:t>در شکل ابعاد هدایت تحصیلی  حرفه ای را به صورت یک نمودار می بینید. همان طور که در نمودار آمده گام های ذکر شده در واقع ابعاد هدایت تحصیلی حرفه ای  می باشند.</a:t>
            </a:r>
          </a:p>
        </p:txBody>
      </p:sp>
      <p:pic>
        <p:nvPicPr>
          <p:cNvPr id="3" name="Picture 2">
            <a:extLst>
              <a:ext uri="{FF2B5EF4-FFF2-40B4-BE49-F238E27FC236}">
                <a16:creationId xmlns:a16="http://schemas.microsoft.com/office/drawing/2014/main" id="{A02A1167-2895-17E8-D2E8-7FA8ED825D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820" y="6261764"/>
            <a:ext cx="1195341" cy="369636"/>
          </a:xfrm>
          <a:prstGeom prst="rect">
            <a:avLst/>
          </a:prstGeom>
        </p:spPr>
      </p:pic>
    </p:spTree>
    <p:extLst>
      <p:ext uri="{BB962C8B-B14F-4D97-AF65-F5344CB8AC3E}">
        <p14:creationId xmlns:p14="http://schemas.microsoft.com/office/powerpoint/2010/main" val="1404569054"/>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1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plus(in)">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244699" y="560760"/>
            <a:ext cx="8641724" cy="5632311"/>
          </a:xfrm>
          <a:prstGeom prst="rect">
            <a:avLst/>
          </a:prstGeom>
        </p:spPr>
        <p:txBody>
          <a:bodyPr wrap="square">
            <a:spAutoFit/>
          </a:bodyPr>
          <a:lstStyle/>
          <a:p>
            <a:pPr algn="just"/>
            <a:r>
              <a:rPr lang="fa-IR" sz="2400" b="1" dirty="0">
                <a:solidFill>
                  <a:srgbClr val="FF0000"/>
                </a:solidFill>
                <a:cs typeface="B Nazanin" panose="00000400000000000000" pitchFamily="2" charset="-78"/>
              </a:rPr>
              <a:t>کارکلاسی</a:t>
            </a:r>
          </a:p>
          <a:p>
            <a:pPr algn="just"/>
            <a:r>
              <a:rPr lang="fa-IR" sz="2400" dirty="0">
                <a:cs typeface="B Nazanin" panose="00000400000000000000" pitchFamily="2" charset="-78"/>
              </a:rPr>
              <a:t>سؤالات زیر را پاسخ دهید و در مورد آن ها در کلاس بحث کنید.</a:t>
            </a:r>
          </a:p>
          <a:p>
            <a:pPr algn="just"/>
            <a:endParaRPr lang="fa-IR" sz="2400" dirty="0">
              <a:cs typeface="B Nazanin" panose="00000400000000000000" pitchFamily="2" charset="-78"/>
            </a:endParaRPr>
          </a:p>
          <a:p>
            <a:pPr algn="just"/>
            <a:r>
              <a:rPr lang="fa-IR" sz="2400" dirty="0">
                <a:solidFill>
                  <a:srgbClr val="FF0000"/>
                </a:solidFill>
                <a:cs typeface="B Nazanin" panose="00000400000000000000" pitchFamily="2" charset="-78"/>
              </a:rPr>
              <a:t>بخش اول: </a:t>
            </a:r>
            <a:r>
              <a:rPr lang="fa-IR" sz="2400" dirty="0">
                <a:cs typeface="B Nazanin" panose="00000400000000000000" pitchFamily="2" charset="-78"/>
              </a:rPr>
              <a:t>درگروه خود در درس کار و فناوری، چه پروژه هایی انجام داد ه اید؟ با توجه به اینکه هرکدام از افراد یک کاری را انجام می دهند، نقش شما در این گروه چیست؟ حال اگر شما در گروه نقشی نداشته باشید، آیا می توانید ارتباط خود را در گروه ادامه دهید؟ آیا در این صورت گروه برای شما ارزشی قائل می شود؟ گروه به افرادی نیاز دارد که بتوانند نقش ایفا کنند. هر چه نقش مهم تر باشد ارزش فرد بیشتر است. پس می توان نتیجه گرفت که نقش های زندگی نیز از اهمیت خاصی برخوردارند.</a:t>
            </a:r>
          </a:p>
          <a:p>
            <a:pPr algn="just"/>
            <a:endParaRPr lang="fa-IR" sz="2400" dirty="0">
              <a:cs typeface="B Nazanin" panose="00000400000000000000" pitchFamily="2" charset="-78"/>
            </a:endParaRPr>
          </a:p>
          <a:p>
            <a:pPr algn="just"/>
            <a:r>
              <a:rPr lang="fa-IR" sz="2400" dirty="0">
                <a:solidFill>
                  <a:srgbClr val="FF0000"/>
                </a:solidFill>
                <a:cs typeface="B Nazanin" panose="00000400000000000000" pitchFamily="2" charset="-78"/>
              </a:rPr>
              <a:t>بخش دوم: </a:t>
            </a:r>
            <a:r>
              <a:rPr lang="fa-IR" sz="2400" dirty="0">
                <a:cs typeface="B Nazanin" panose="00000400000000000000" pitchFamily="2" charset="-78"/>
              </a:rPr>
              <a:t>در بخش اول، سؤالات مربوط به پروژه های کار و فناوری بوده است. حال فرض کنید بیست سال گذشته است و شما بزرگ شد ه اید. فکر می کنید این گروه چه تغییری می کند؟ وقتی بزرگ شدید، جامعه همانند همان گروه است. در این صورت شما برای ادامه زندگی و مهم بودن چه کار باید انجام دهید؟ به نظر شما نقش های مهم شما کدام است؟ آیا شغل و یا تحصیل می تواند یکی از نقش های اصلی زندگی شما باشد؟</a:t>
            </a:r>
          </a:p>
        </p:txBody>
      </p:sp>
      <p:pic>
        <p:nvPicPr>
          <p:cNvPr id="2" name="Picture 1">
            <a:extLst>
              <a:ext uri="{FF2B5EF4-FFF2-40B4-BE49-F238E27FC236}">
                <a16:creationId xmlns:a16="http://schemas.microsoft.com/office/drawing/2014/main" id="{58272A96-9009-CA56-259E-8808C6A03D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820" y="6261764"/>
            <a:ext cx="1195341" cy="369636"/>
          </a:xfrm>
          <a:prstGeom prst="rect">
            <a:avLst/>
          </a:prstGeom>
        </p:spPr>
      </p:pic>
    </p:spTree>
    <p:extLst>
      <p:ext uri="{BB962C8B-B14F-4D97-AF65-F5344CB8AC3E}">
        <p14:creationId xmlns:p14="http://schemas.microsoft.com/office/powerpoint/2010/main" val="3534845081"/>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C000"/>
            </a:gs>
            <a:gs pos="37000">
              <a:srgbClr val="0070C0"/>
            </a:gs>
          </a:gsLst>
          <a:lin ang="162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208369" y="599397"/>
            <a:ext cx="8729569" cy="4154984"/>
          </a:xfrm>
          <a:prstGeom prst="rect">
            <a:avLst/>
          </a:prstGeom>
        </p:spPr>
        <p:txBody>
          <a:bodyPr wrap="square">
            <a:spAutoFit/>
          </a:bodyPr>
          <a:lstStyle/>
          <a:p>
            <a:pPr algn="just"/>
            <a:r>
              <a:rPr lang="fa-IR" sz="2400" dirty="0">
                <a:solidFill>
                  <a:srgbClr val="FF0000"/>
                </a:solidFill>
                <a:cs typeface="B Nazanin" panose="00000400000000000000" pitchFamily="2" charset="-78"/>
              </a:rPr>
              <a:t>بخش سوم: </a:t>
            </a:r>
            <a:r>
              <a:rPr lang="fa-IR" sz="2400" dirty="0">
                <a:cs typeface="B Nazanin" panose="00000400000000000000" pitchFamily="2" charset="-78"/>
              </a:rPr>
              <a:t>آیا شما برای انتخاب رشته تحصیلی حرفه ای خود نیازمند آمادگی های لازم هستید؟ فکر می کنید الان چقدر آماده هستید و به آن چقدر فکر کرد ه اید؟ چقدر با دوستانتان در این زمینه صحبت کرده اید؟ نظر دبیران و والدین شما چیست؟</a:t>
            </a:r>
          </a:p>
          <a:p>
            <a:pPr algn="just"/>
            <a:r>
              <a:rPr lang="fa-IR" sz="2400" dirty="0">
                <a:solidFill>
                  <a:srgbClr val="FF0000"/>
                </a:solidFill>
                <a:cs typeface="B Nazanin" panose="00000400000000000000" pitchFamily="2" charset="-78"/>
              </a:rPr>
              <a:t>بخش چهارم: </a:t>
            </a:r>
            <a:r>
              <a:rPr lang="fa-IR" sz="2400" dirty="0">
                <a:cs typeface="B Nazanin" panose="00000400000000000000" pitchFamily="2" charset="-78"/>
              </a:rPr>
              <a:t>چه مشاغلی را دوست دارید؟ چقدر برای این مشاغل آمادگی دارید؟ رغبت و توانمندی برای کسب مشاغل چه نقشی دارد؟ اگر در شغلی رغبت یا توانمندی نداشته باشید، چه اتفاقی می افتد؟ آیا تاکنون به رغبت و توانمندی خود فکر کرد ه اید؟ چه مشاغلی را خانواده شما پیشنهاد کرده اند؟ دلایل پیشنهاد آن ها چه بوده است؟ مشاغل مرتبط با رغبت شما کدام اند؟</a:t>
            </a:r>
          </a:p>
          <a:p>
            <a:pPr algn="just"/>
            <a:r>
              <a:rPr lang="fa-IR" sz="2400" b="1" dirty="0">
                <a:solidFill>
                  <a:srgbClr val="FF0000"/>
                </a:solidFill>
                <a:cs typeface="B Nazanin" panose="00000400000000000000" pitchFamily="2" charset="-78"/>
              </a:rPr>
              <a:t>کارکلاسی</a:t>
            </a:r>
          </a:p>
          <a:p>
            <a:pPr algn="just"/>
            <a:r>
              <a:rPr lang="fa-IR" sz="2400" dirty="0">
                <a:cs typeface="B Nazanin" panose="00000400000000000000" pitchFamily="2" charset="-78"/>
              </a:rPr>
              <a:t>هر یک از شما چند شغل را انتخاب و میزان رغبت خود را نسبت به آنها بنویسید. نتایج را در جدول وارد کنید.</a:t>
            </a:r>
          </a:p>
        </p:txBody>
      </p:sp>
      <p:pic>
        <p:nvPicPr>
          <p:cNvPr id="2" name="Picture 1"/>
          <p:cNvPicPr>
            <a:picLocks noChangeAspect="1"/>
          </p:cNvPicPr>
          <p:nvPr/>
        </p:nvPicPr>
        <p:blipFill>
          <a:blip r:embed="rId3"/>
          <a:stretch>
            <a:fillRect/>
          </a:stretch>
        </p:blipFill>
        <p:spPr>
          <a:xfrm>
            <a:off x="175447" y="5096947"/>
            <a:ext cx="6624573" cy="1477423"/>
          </a:xfrm>
          <a:prstGeom prst="rect">
            <a:avLst/>
          </a:prstGeom>
        </p:spPr>
      </p:pic>
      <p:sp>
        <p:nvSpPr>
          <p:cNvPr id="3" name="Rectangle 2"/>
          <p:cNvSpPr/>
          <p:nvPr/>
        </p:nvSpPr>
        <p:spPr>
          <a:xfrm>
            <a:off x="1898449" y="4775623"/>
            <a:ext cx="2920992" cy="300082"/>
          </a:xfrm>
          <a:prstGeom prst="rect">
            <a:avLst/>
          </a:prstGeom>
        </p:spPr>
        <p:txBody>
          <a:bodyPr wrap="none">
            <a:spAutoFit/>
          </a:bodyPr>
          <a:lstStyle/>
          <a:p>
            <a:pPr algn="just"/>
            <a:r>
              <a:rPr lang="fa-IR" sz="1350" b="1" dirty="0">
                <a:cs typeface="B Nazanin" panose="00000400000000000000" pitchFamily="2" charset="-78"/>
              </a:rPr>
              <a:t>جدول مقایسه میزان رغبت نسبت به چند شغل</a:t>
            </a:r>
          </a:p>
        </p:txBody>
      </p:sp>
    </p:spTree>
    <p:extLst>
      <p:ext uri="{BB962C8B-B14F-4D97-AF65-F5344CB8AC3E}">
        <p14:creationId xmlns:p14="http://schemas.microsoft.com/office/powerpoint/2010/main" val="1810088854"/>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6" presetClass="entr" presetSubtype="16"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circle(in)">
                                      <p:cBhvr>
                                        <p:cTn id="2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1_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3.xml><?xml version="1.0" encoding="utf-8"?>
<a:theme xmlns:a="http://schemas.openxmlformats.org/drawingml/2006/main" name="1_Organic">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10.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11.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12.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13.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14.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15.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16.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17.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18.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19.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2.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20.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21.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22.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23.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24.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25.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26.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27.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28.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29.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3.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30.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4.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5.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6.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7.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8.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ppt/theme/themeOverride9.xml><?xml version="1.0" encoding="utf-8"?>
<a:themeOverride xmlns:a="http://schemas.openxmlformats.org/drawingml/2006/main">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11-hedayat-ppt.suherfe.blog.ir</Template>
  <TotalTime>164</TotalTime>
  <Words>3464</Words>
  <Application>Microsoft Office PowerPoint</Application>
  <PresentationFormat>On-screen Show (4:3)</PresentationFormat>
  <Paragraphs>157</Paragraphs>
  <Slides>31</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31</vt:i4>
      </vt:variant>
    </vt:vector>
  </HeadingPairs>
  <TitlesOfParts>
    <vt:vector size="40" baseType="lpstr">
      <vt:lpstr>Garamond</vt:lpstr>
      <vt:lpstr>Arial</vt:lpstr>
      <vt:lpstr>Corbel</vt:lpstr>
      <vt:lpstr>Calibri</vt:lpstr>
      <vt:lpstr>B Nazanin</vt:lpstr>
      <vt:lpstr>Baasem</vt:lpstr>
      <vt:lpstr>Organic</vt:lpstr>
      <vt:lpstr>1_Basis</vt:lpstr>
      <vt:lpstr>1_Organic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seyyedsultan.sheikhi</Manager>
  <Company>suherfe.blog.ir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05-hedayat-suherfe.blog.ir</dc:title>
  <dc:subject>05-hedayat-suherfe.blog.ir</dc:subject>
  <dc:creator>suherfe.blog.ir</dc:creator>
  <cp:keywords>05-hedayat-suherfe.blog.ir</cp:keywords>
  <dc:description>05-hedayat-suherfe.blog.ir</dc:description>
  <cp:lastModifiedBy>aligodarzi321@gmail.com</cp:lastModifiedBy>
  <cp:revision>930</cp:revision>
  <dcterms:created xsi:type="dcterms:W3CDTF">2020-01-09T14:15:04Z</dcterms:created>
  <dcterms:modified xsi:type="dcterms:W3CDTF">2024-09-14T07:51:03Z</dcterms:modified>
  <cp:category>05-hedayat-suherfe.blog.ir</cp:category>
  <cp:version>9-11</cp:version>
</cp:coreProperties>
</file>