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ppt/theme/themeOverride36.xml" ContentType="application/vnd.openxmlformats-officedocument.themeOverride+xml"/>
  <Override PartName="/ppt/tags/tag36.xml" ContentType="application/vnd.openxmlformats-officedocument.presentationml.tags+xml"/>
  <Override PartName="/ppt/notesSlides/notesSlide36.xml" ContentType="application/vnd.openxmlformats-officedocument.presentationml.notesSlide+xml"/>
  <Override PartName="/ppt/theme/themeOverride37.xml" ContentType="application/vnd.openxmlformats-officedocument.themeOverride+xml"/>
  <Override PartName="/ppt/tags/tag37.xml" ContentType="application/vnd.openxmlformats-officedocument.presentationml.tags+xml"/>
  <Override PartName="/ppt/notesSlides/notesSlide37.xml" ContentType="application/vnd.openxmlformats-officedocument.presentationml.notesSlide+xml"/>
  <Override PartName="/ppt/theme/themeOverride38.xml" ContentType="application/vnd.openxmlformats-officedocument.themeOverride+xml"/>
  <Override PartName="/ppt/tags/tag38.xml" ContentType="application/vnd.openxmlformats-officedocument.presentationml.tags+xml"/>
  <Override PartName="/ppt/notesSlides/notesSlide38.xml" ContentType="application/vnd.openxmlformats-officedocument.presentationml.notesSlide+xml"/>
  <Override PartName="/ppt/theme/themeOverride39.xml" ContentType="application/vnd.openxmlformats-officedocument.themeOverride+xml"/>
  <Override PartName="/ppt/tags/tag39.xml" ContentType="application/vnd.openxmlformats-officedocument.presentationml.tags+xml"/>
  <Override PartName="/ppt/notesSlides/notesSlide39.xml" ContentType="application/vnd.openxmlformats-officedocument.presentationml.notesSlide+xml"/>
  <Override PartName="/ppt/theme/themeOverride40.xml" ContentType="application/vnd.openxmlformats-officedocument.themeOverride+xml"/>
  <Override PartName="/ppt/tags/tag40.xml" ContentType="application/vnd.openxmlformats-officedocument.presentationml.tags+xml"/>
  <Override PartName="/ppt/notesSlides/notesSlide40.xml" ContentType="application/vnd.openxmlformats-officedocument.presentationml.notesSlide+xml"/>
  <Override PartName="/ppt/theme/themeOverride41.xml" ContentType="application/vnd.openxmlformats-officedocument.themeOverride+xml"/>
  <Override PartName="/ppt/tags/tag41.xml" ContentType="application/vnd.openxmlformats-officedocument.presentationml.tags+xml"/>
  <Override PartName="/ppt/notesSlides/notesSlide41.xml" ContentType="application/vnd.openxmlformats-officedocument.presentationml.notesSlide+xml"/>
  <Override PartName="/ppt/theme/themeOverride42.xml" ContentType="application/vnd.openxmlformats-officedocument.themeOverride+xml"/>
  <Override PartName="/ppt/tags/tag42.xml" ContentType="application/vnd.openxmlformats-officedocument.presentationml.tags+xml"/>
  <Override PartName="/ppt/notesSlides/notesSlide42.xml" ContentType="application/vnd.openxmlformats-officedocument.presentationml.notesSlide+xml"/>
  <Override PartName="/ppt/theme/themeOverride43.xml" ContentType="application/vnd.openxmlformats-officedocument.themeOverride+xml"/>
  <Override PartName="/ppt/tags/tag43.xml" ContentType="application/vnd.openxmlformats-officedocument.presentationml.tags+xml"/>
  <Override PartName="/ppt/notesSlides/notesSlide43.xml" ContentType="application/vnd.openxmlformats-officedocument.presentationml.notesSlide+xml"/>
  <Override PartName="/ppt/theme/themeOverride44.xml" ContentType="application/vnd.openxmlformats-officedocument.themeOverride+xml"/>
  <Override PartName="/ppt/tags/tag44.xml" ContentType="application/vnd.openxmlformats-officedocument.presentationml.tags+xml"/>
  <Override PartName="/ppt/notesSlides/notesSlide44.xml" ContentType="application/vnd.openxmlformats-officedocument.presentationml.notesSlide+xml"/>
  <Override PartName="/ppt/theme/themeOverride45.xml" ContentType="application/vnd.openxmlformats-officedocument.themeOverride+xml"/>
  <Override PartName="/ppt/tags/tag45.xml" ContentType="application/vnd.openxmlformats-officedocument.presentationml.tags+xml"/>
  <Override PartName="/ppt/notesSlides/notesSlide45.xml" ContentType="application/vnd.openxmlformats-officedocument.presentationml.notesSlide+xml"/>
  <Override PartName="/ppt/theme/themeOverride46.xml" ContentType="application/vnd.openxmlformats-officedocument.themeOverride+xml"/>
  <Override PartName="/ppt/tags/tag46.xml" ContentType="application/vnd.openxmlformats-officedocument.presentationml.tags+xml"/>
  <Override PartName="/ppt/notesSlides/notesSlide46.xml" ContentType="application/vnd.openxmlformats-officedocument.presentationml.notesSlide+xml"/>
  <Override PartName="/ppt/theme/themeOverride47.xml" ContentType="application/vnd.openxmlformats-officedocument.themeOverride+xml"/>
  <Override PartName="/ppt/tags/tag47.xml" ContentType="application/vnd.openxmlformats-officedocument.presentationml.tags+xml"/>
  <Override PartName="/ppt/notesSlides/notesSlide47.xml" ContentType="application/vnd.openxmlformats-officedocument.presentationml.notesSlide+xml"/>
  <Override PartName="/ppt/theme/themeOverride48.xml" ContentType="application/vnd.openxmlformats-officedocument.themeOverride+xml"/>
  <Override PartName="/ppt/tags/tag48.xml" ContentType="application/vnd.openxmlformats-officedocument.presentationml.tags+xml"/>
  <Override PartName="/ppt/notesSlides/notesSlide48.xml" ContentType="application/vnd.openxmlformats-officedocument.presentationml.notesSlide+xml"/>
  <Override PartName="/ppt/theme/themeOverride49.xml" ContentType="application/vnd.openxmlformats-officedocument.themeOverride+xml"/>
  <Override PartName="/ppt/tags/tag49.xml" ContentType="application/vnd.openxmlformats-officedocument.presentationml.tags+xml"/>
  <Override PartName="/ppt/notesSlides/notesSlide49.xml" ContentType="application/vnd.openxmlformats-officedocument.presentationml.notesSlide+xml"/>
  <Override PartName="/ppt/theme/themeOverride50.xml" ContentType="application/vnd.openxmlformats-officedocument.themeOverride+xml"/>
  <Override PartName="/ppt/tags/tag50.xml" ContentType="application/vnd.openxmlformats-officedocument.presentationml.tags+xml"/>
  <Override PartName="/ppt/notesSlides/notesSlide50.xml" ContentType="application/vnd.openxmlformats-officedocument.presentationml.notesSlide+xml"/>
  <Override PartName="/ppt/theme/themeOverride51.xml" ContentType="application/vnd.openxmlformats-officedocument.themeOverride+xml"/>
  <Override PartName="/ppt/tags/tag51.xml" ContentType="application/vnd.openxmlformats-officedocument.presentationml.tags+xml"/>
  <Override PartName="/ppt/notesSlides/notesSlide51.xml" ContentType="application/vnd.openxmlformats-officedocument.presentationml.notesSlide+xml"/>
  <Override PartName="/ppt/theme/themeOverride52.xml" ContentType="application/vnd.openxmlformats-officedocument.themeOverride+xml"/>
  <Override PartName="/ppt/tags/tag52.xml" ContentType="application/vnd.openxmlformats-officedocument.presentationml.tags+xml"/>
  <Override PartName="/ppt/notesSlides/notesSlide52.xml" ContentType="application/vnd.openxmlformats-officedocument.presentationml.notesSlide+xml"/>
  <Override PartName="/ppt/theme/themeOverride53.xml" ContentType="application/vnd.openxmlformats-officedocument.themeOverride+xml"/>
  <Override PartName="/ppt/tags/tag53.xml" ContentType="application/vnd.openxmlformats-officedocument.presentationml.tags+xml"/>
  <Override PartName="/ppt/notesSlides/notesSlide53.xml" ContentType="application/vnd.openxmlformats-officedocument.presentationml.notesSlide+xml"/>
  <Override PartName="/ppt/theme/themeOverride54.xml" ContentType="application/vnd.openxmlformats-officedocument.themeOverride+xml"/>
  <Override PartName="/ppt/tags/tag54.xml" ContentType="application/vnd.openxmlformats-officedocument.presentationml.tags+xml"/>
  <Override PartName="/ppt/notesSlides/notesSlide54.xml" ContentType="application/vnd.openxmlformats-officedocument.presentationml.notesSlide+xml"/>
  <Override PartName="/ppt/theme/themeOverride55.xml" ContentType="application/vnd.openxmlformats-officedocument.themeOverride+xml"/>
  <Override PartName="/ppt/tags/tag55.xml" ContentType="application/vnd.openxmlformats-officedocument.presentationml.tags+xml"/>
  <Override PartName="/ppt/notesSlides/notesSlide55.xml" ContentType="application/vnd.openxmlformats-officedocument.presentationml.notesSlide+xml"/>
  <Override PartName="/ppt/theme/themeOverride56.xml" ContentType="application/vnd.openxmlformats-officedocument.themeOverride+xml"/>
  <Override PartName="/ppt/tags/tag56.xml" ContentType="application/vnd.openxmlformats-officedocument.presentationml.tags+xml"/>
  <Override PartName="/ppt/notesSlides/notesSlide56.xml" ContentType="application/vnd.openxmlformats-officedocument.presentationml.notesSlide+xml"/>
  <Override PartName="/ppt/theme/themeOverride57.xml" ContentType="application/vnd.openxmlformats-officedocument.themeOverride+xml"/>
  <Override PartName="/ppt/tags/tag57.xml" ContentType="application/vnd.openxmlformats-officedocument.presentationml.tags+xml"/>
  <Override PartName="/ppt/notesSlides/notesSlide57.xml" ContentType="application/vnd.openxmlformats-officedocument.presentationml.notesSlide+xml"/>
  <Override PartName="/ppt/theme/themeOverride58.xml" ContentType="application/vnd.openxmlformats-officedocument.themeOverride+xml"/>
  <Override PartName="/ppt/tags/tag58.xml" ContentType="application/vnd.openxmlformats-officedocument.presentationml.tags+xml"/>
  <Override PartName="/ppt/notesSlides/notesSlide58.xml" ContentType="application/vnd.openxmlformats-officedocument.presentationml.notesSlide+xml"/>
  <Override PartName="/ppt/theme/themeOverride59.xml" ContentType="application/vnd.openxmlformats-officedocument.themeOverride+xml"/>
  <Override PartName="/ppt/tags/tag59.xml" ContentType="application/vnd.openxmlformats-officedocument.presentationml.tags+xml"/>
  <Override PartName="/ppt/notesSlides/notesSlide59.xml" ContentType="application/vnd.openxmlformats-officedocument.presentationml.notesSlide+xml"/>
  <Override PartName="/ppt/theme/themeOverride60.xml" ContentType="application/vnd.openxmlformats-officedocument.themeOverride+xml"/>
  <Override PartName="/ppt/tags/tag60.xml" ContentType="application/vnd.openxmlformats-officedocument.presentationml.tags+xml"/>
  <Override PartName="/ppt/notesSlides/notesSlide60.xml" ContentType="application/vnd.openxmlformats-officedocument.presentationml.notesSlide+xml"/>
  <Override PartName="/ppt/theme/themeOverride61.xml" ContentType="application/vnd.openxmlformats-officedocument.themeOverride+xml"/>
  <Override PartName="/ppt/tags/tag61.xml" ContentType="application/vnd.openxmlformats-officedocument.presentationml.tags+xml"/>
  <Override PartName="/ppt/notesSlides/notesSlide61.xml" ContentType="application/vnd.openxmlformats-officedocument.presentationml.notesSlide+xml"/>
  <Override PartName="/ppt/theme/themeOverride62.xml" ContentType="application/vnd.openxmlformats-officedocument.themeOverride+xml"/>
  <Override PartName="/ppt/tags/tag62.xml" ContentType="application/vnd.openxmlformats-officedocument.presentationml.tags+xml"/>
  <Override PartName="/ppt/notesSlides/notesSlide62.xml" ContentType="application/vnd.openxmlformats-officedocument.presentationml.notesSlide+xml"/>
  <Override PartName="/ppt/theme/themeOverride63.xml" ContentType="application/vnd.openxmlformats-officedocument.themeOverride+xml"/>
  <Override PartName="/ppt/tags/tag63.xml" ContentType="application/vnd.openxmlformats-officedocument.presentationml.tags+xml"/>
  <Override PartName="/ppt/notesSlides/notesSlide63.xml" ContentType="application/vnd.openxmlformats-officedocument.presentationml.notesSlide+xml"/>
  <Override PartName="/ppt/theme/themeOverride64.xml" ContentType="application/vnd.openxmlformats-officedocument.themeOverride+xml"/>
  <Override PartName="/ppt/tags/tag64.xml" ContentType="application/vnd.openxmlformats-officedocument.presentationml.tags+xml"/>
  <Override PartName="/ppt/notesSlides/notesSlide64.xml" ContentType="application/vnd.openxmlformats-officedocument.presentationml.notesSlide+xml"/>
  <Override PartName="/ppt/theme/themeOverride65.xml" ContentType="application/vnd.openxmlformats-officedocument.themeOverride+xml"/>
  <Override PartName="/ppt/tags/tag65.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786" r:id="rId3"/>
    <p:sldMasterId id="2147483798" r:id="rId4"/>
  </p:sldMasterIdLst>
  <p:notesMasterIdLst>
    <p:notesMasterId r:id="rId71"/>
  </p:notesMasterIdLst>
  <p:sldIdLst>
    <p:sldId id="369" r:id="rId5"/>
    <p:sldId id="257" r:id="rId6"/>
    <p:sldId id="258" r:id="rId7"/>
    <p:sldId id="365" r:id="rId8"/>
    <p:sldId id="259" r:id="rId9"/>
    <p:sldId id="366"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31" r:id="rId30"/>
    <p:sldId id="367" r:id="rId31"/>
    <p:sldId id="324" r:id="rId32"/>
    <p:sldId id="325" r:id="rId33"/>
    <p:sldId id="326" r:id="rId34"/>
    <p:sldId id="327" r:id="rId35"/>
    <p:sldId id="328" r:id="rId36"/>
    <p:sldId id="329" r:id="rId37"/>
    <p:sldId id="330" r:id="rId38"/>
    <p:sldId id="332" r:id="rId39"/>
    <p:sldId id="333" r:id="rId40"/>
    <p:sldId id="334" r:id="rId41"/>
    <p:sldId id="335" r:id="rId42"/>
    <p:sldId id="337" r:id="rId43"/>
    <p:sldId id="339" r:id="rId44"/>
    <p:sldId id="338" r:id="rId45"/>
    <p:sldId id="340" r:id="rId46"/>
    <p:sldId id="341" r:id="rId47"/>
    <p:sldId id="342" r:id="rId48"/>
    <p:sldId id="343" r:id="rId49"/>
    <p:sldId id="344" r:id="rId50"/>
    <p:sldId id="345" r:id="rId51"/>
    <p:sldId id="346" r:id="rId52"/>
    <p:sldId id="347" r:id="rId53"/>
    <p:sldId id="348" r:id="rId54"/>
    <p:sldId id="349" r:id="rId55"/>
    <p:sldId id="350" r:id="rId56"/>
    <p:sldId id="368" r:id="rId57"/>
    <p:sldId id="352" r:id="rId58"/>
    <p:sldId id="353" r:id="rId59"/>
    <p:sldId id="354" r:id="rId60"/>
    <p:sldId id="355" r:id="rId61"/>
    <p:sldId id="356" r:id="rId62"/>
    <p:sldId id="357" r:id="rId63"/>
    <p:sldId id="358" r:id="rId64"/>
    <p:sldId id="359" r:id="rId65"/>
    <p:sldId id="360" r:id="rId66"/>
    <p:sldId id="361" r:id="rId67"/>
    <p:sldId id="363" r:id="rId68"/>
    <p:sldId id="364" r:id="rId69"/>
    <p:sldId id="362" r:id="rId70"/>
  </p:sldIdLst>
  <p:sldSz cx="9144000" cy="6858000" type="screen4x3"/>
  <p:notesSz cx="6858000" cy="9144000"/>
  <p:embeddedFontLst>
    <p:embeddedFont>
      <p:font typeface="Corbel" panose="020B0503020204020204" pitchFamily="34" charset="0"/>
      <p:regular r:id="rId72"/>
      <p:bold r:id="rId73"/>
      <p:italic r:id="rId74"/>
      <p:boldItalic r:id="rId75"/>
    </p:embeddedFont>
    <p:embeddedFont>
      <p:font typeface="Garamond" panose="02020404030301010803" pitchFamily="18" charset="0"/>
      <p:regular r:id="rId76"/>
      <p:bold r:id="rId77"/>
      <p:italic r:id="rId78"/>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86B7847-CCDB-4893-8FAF-76B1F87993E0}"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E211941-6101-4D6A-87CA-7C128F224C43}" type="slidenum">
              <a:rPr lang="fa-IR" smtClean="0"/>
              <a:t>‹#›</a:t>
            </a:fld>
            <a:endParaRPr lang="fa-IR"/>
          </a:p>
        </p:txBody>
      </p:sp>
    </p:spTree>
    <p:extLst>
      <p:ext uri="{BB962C8B-B14F-4D97-AF65-F5344CB8AC3E}">
        <p14:creationId xmlns:p14="http://schemas.microsoft.com/office/powerpoint/2010/main" val="187355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5879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8121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60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606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608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3714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4030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7720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263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1044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102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4883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4811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7193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31780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111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0646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162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91620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226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7210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87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2997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3768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018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945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45005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62153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65637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1560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837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66154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8698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044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28863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21622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48588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0902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3681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06786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7381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1377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83171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5009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3741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87035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02177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79334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36478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54564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33999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0760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63006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2293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327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54856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0786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3595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867725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04521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74692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8862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835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229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840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2437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4287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647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696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898587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262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660777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1802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193397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212009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520314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87261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999899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64584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3169765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7887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5643321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90981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283093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0845663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5276976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5462890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0577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3842653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8239901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0804709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4449478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1894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88171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685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89775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94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20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736894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4088193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91939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45640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2263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839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924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38961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024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436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767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E2854B1-963C-416C-90CD-C682F114A159}" type="datetimeFigureOut">
              <a:rPr lang="fa-IR" smtClean="0"/>
              <a:t>04/03/1446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9836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28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E2854B1-963C-416C-90CD-C682F114A159}" type="datetimeFigureOut">
              <a:rPr lang="fa-IR" smtClean="0"/>
              <a:t>04/03/1446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1155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854B1-963C-416C-90CD-C682F114A159}" type="datetimeFigureOut">
              <a:rPr lang="fa-IR" smtClean="0"/>
              <a:t>04/03/1446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55136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3454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4403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image" Target="../media/image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jp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2854B1-963C-416C-90CD-C682F114A159}" type="datetimeFigureOut">
              <a:rPr lang="fa-IR" smtClean="0"/>
              <a:t>04/03/1446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589659-E4D5-4EF1-97C2-1FFCD5A2D637}" type="slidenum">
              <a:rPr lang="fa-IR" smtClean="0"/>
              <a:t>‹#›</a:t>
            </a:fld>
            <a:endParaRPr lang="fa-IR"/>
          </a:p>
        </p:txBody>
      </p:sp>
    </p:spTree>
    <p:extLst>
      <p:ext uri="{BB962C8B-B14F-4D97-AF65-F5344CB8AC3E}">
        <p14:creationId xmlns:p14="http://schemas.microsoft.com/office/powerpoint/2010/main" val="213565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28518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854108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17733741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11.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12.e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hemeOverride" Target="../theme/themeOverride12.xml"/><Relationship Id="rId5" Type="http://schemas.openxmlformats.org/officeDocument/2006/relationships/image" Target="../media/image13.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hemeOverride" Target="../theme/themeOverride13.xml"/><Relationship Id="rId5" Type="http://schemas.openxmlformats.org/officeDocument/2006/relationships/image" Target="../media/image14.em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hemeOverride" Target="../theme/themeOverride14.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hemeOverride" Target="../theme/themeOverride1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hemeOverride" Target="../theme/themeOverride16.xml"/><Relationship Id="rId5" Type="http://schemas.openxmlformats.org/officeDocument/2006/relationships/image" Target="../media/image17.e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2.png"/><Relationship Id="rId2" Type="http://schemas.openxmlformats.org/officeDocument/2006/relationships/tags" Target="../tags/tag18.xml"/><Relationship Id="rId1" Type="http://schemas.openxmlformats.org/officeDocument/2006/relationships/themeOverride" Target="../theme/themeOverride1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hemeOverride" Target="../theme/themeOverride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hemeOverride" Target="../theme/themeOverride20.xml"/><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hemeOverride" Target="../theme/themeOverride21.xml"/><Relationship Id="rId5" Type="http://schemas.openxmlformats.org/officeDocument/2006/relationships/image" Target="../media/image26.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2.xml"/><Relationship Id="rId1" Type="http://schemas.openxmlformats.org/officeDocument/2006/relationships/themeOverride" Target="../theme/themeOverride2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3.xml"/><Relationship Id="rId1" Type="http://schemas.openxmlformats.org/officeDocument/2006/relationships/themeOverride" Target="../theme/themeOverride2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xml"/><Relationship Id="rId1" Type="http://schemas.openxmlformats.org/officeDocument/2006/relationships/themeOverride" Target="../theme/themeOverride2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xml"/><Relationship Id="rId1" Type="http://schemas.openxmlformats.org/officeDocument/2006/relationships/themeOverride" Target="../theme/themeOverride25.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hemeOverride" Target="../theme/themeOverride27.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png"/><Relationship Id="rId2" Type="http://schemas.openxmlformats.org/officeDocument/2006/relationships/tags" Target="../tags/tag28.xml"/><Relationship Id="rId1" Type="http://schemas.openxmlformats.org/officeDocument/2006/relationships/themeOverride" Target="../theme/themeOverride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hemeOverride" Target="../theme/themeOverride2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hemeOverride" Target="../theme/themeOverride30.xml"/><Relationship Id="rId5" Type="http://schemas.openxmlformats.org/officeDocument/2006/relationships/image" Target="../media/image32.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1.xml"/><Relationship Id="rId1" Type="http://schemas.openxmlformats.org/officeDocument/2006/relationships/themeOverride" Target="../theme/themeOverride31.xml"/><Relationship Id="rId5" Type="http://schemas.openxmlformats.org/officeDocument/2006/relationships/image" Target="../media/image33.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2.xml"/><Relationship Id="rId1" Type="http://schemas.openxmlformats.org/officeDocument/2006/relationships/themeOverride" Target="../theme/themeOverride32.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3.xml"/><Relationship Id="rId1" Type="http://schemas.openxmlformats.org/officeDocument/2006/relationships/themeOverride" Target="../theme/themeOverride3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hemeOverride" Target="../theme/themeOverride34.xml"/><Relationship Id="rId5" Type="http://schemas.openxmlformats.org/officeDocument/2006/relationships/image" Target="../media/image34.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hemeOverride" Target="../theme/themeOverride35.xml"/><Relationship Id="rId5" Type="http://schemas.openxmlformats.org/officeDocument/2006/relationships/image" Target="../media/image35.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hemeOverride" Target="../theme/themeOverride36.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hemeOverride" Target="../theme/themeOverride37.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8.xml"/><Relationship Id="rId1" Type="http://schemas.openxmlformats.org/officeDocument/2006/relationships/themeOverride" Target="../theme/themeOverride38.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hemeOverride" Target="../theme/themeOverride39.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0.xml"/><Relationship Id="rId1" Type="http://schemas.openxmlformats.org/officeDocument/2006/relationships/themeOverride" Target="../theme/themeOverride40.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1.xml"/><Relationship Id="rId1" Type="http://schemas.openxmlformats.org/officeDocument/2006/relationships/themeOverride" Target="../theme/themeOverride41.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2.xml"/><Relationship Id="rId1" Type="http://schemas.openxmlformats.org/officeDocument/2006/relationships/themeOverride" Target="../theme/themeOverride42.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3.xml"/><Relationship Id="rId1" Type="http://schemas.openxmlformats.org/officeDocument/2006/relationships/themeOverride" Target="../theme/themeOverride43.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4.xml"/><Relationship Id="rId1" Type="http://schemas.openxmlformats.org/officeDocument/2006/relationships/themeOverride" Target="../theme/themeOverride44.xml"/><Relationship Id="rId5" Type="http://schemas.openxmlformats.org/officeDocument/2006/relationships/image" Target="../media/image38.png"/><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5.xml"/><Relationship Id="rId1" Type="http://schemas.openxmlformats.org/officeDocument/2006/relationships/themeOverride" Target="../theme/themeOverride45.xml"/><Relationship Id="rId6" Type="http://schemas.openxmlformats.org/officeDocument/2006/relationships/image" Target="../media/image40.jpg"/><Relationship Id="rId5" Type="http://schemas.openxmlformats.org/officeDocument/2006/relationships/image" Target="../media/image39.emf"/><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6.xml"/><Relationship Id="rId1" Type="http://schemas.openxmlformats.org/officeDocument/2006/relationships/themeOverride" Target="../theme/themeOverride46.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7.xml"/><Relationship Id="rId1" Type="http://schemas.openxmlformats.org/officeDocument/2006/relationships/themeOverride" Target="../theme/themeOverride4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8.xml"/><Relationship Id="rId1" Type="http://schemas.openxmlformats.org/officeDocument/2006/relationships/themeOverride" Target="../theme/themeOverride48.xml"/><Relationship Id="rId5" Type="http://schemas.openxmlformats.org/officeDocument/2006/relationships/image" Target="../media/image45.emf"/><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hemeOverride" Target="../theme/themeOverride4.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8.png"/><Relationship Id="rId2" Type="http://schemas.openxmlformats.org/officeDocument/2006/relationships/tags" Target="../tags/tag49.xml"/><Relationship Id="rId1" Type="http://schemas.openxmlformats.org/officeDocument/2006/relationships/themeOverride" Target="../theme/themeOverride4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0.xml"/><Relationship Id="rId1" Type="http://schemas.openxmlformats.org/officeDocument/2006/relationships/themeOverride" Target="../theme/themeOverride5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1.xml"/><Relationship Id="rId1" Type="http://schemas.openxmlformats.org/officeDocument/2006/relationships/themeOverride" Target="../theme/themeOverride5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2.xml"/><Relationship Id="rId1" Type="http://schemas.openxmlformats.org/officeDocument/2006/relationships/themeOverride" Target="../theme/themeOverride52.xml"/><Relationship Id="rId5" Type="http://schemas.openxmlformats.org/officeDocument/2006/relationships/image" Target="../media/image53.png"/><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3.xml"/><Relationship Id="rId1" Type="http://schemas.openxmlformats.org/officeDocument/2006/relationships/themeOverride" Target="../theme/themeOverride53.xml"/><Relationship Id="rId5" Type="http://schemas.openxmlformats.org/officeDocument/2006/relationships/image" Target="../media/image54.jpg"/><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4.xml"/><Relationship Id="rId1" Type="http://schemas.openxmlformats.org/officeDocument/2006/relationships/themeOverride" Target="../theme/themeOverride54.xml"/><Relationship Id="rId5" Type="http://schemas.openxmlformats.org/officeDocument/2006/relationships/image" Target="../media/image55.png"/><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5.xml"/><Relationship Id="rId1" Type="http://schemas.openxmlformats.org/officeDocument/2006/relationships/themeOverride" Target="../theme/themeOverride55.xml"/><Relationship Id="rId5" Type="http://schemas.openxmlformats.org/officeDocument/2006/relationships/image" Target="../media/image56.png"/><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6.xml"/><Relationship Id="rId1" Type="http://schemas.openxmlformats.org/officeDocument/2006/relationships/themeOverride" Target="../theme/themeOverride56.xml"/><Relationship Id="rId5" Type="http://schemas.openxmlformats.org/officeDocument/2006/relationships/image" Target="../media/image57.png"/><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7.xml"/><Relationship Id="rId1" Type="http://schemas.openxmlformats.org/officeDocument/2006/relationships/themeOverride" Target="../theme/themeOverride57.xml"/><Relationship Id="rId5" Type="http://schemas.openxmlformats.org/officeDocument/2006/relationships/image" Target="../media/image58.png"/><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8.xml"/><Relationship Id="rId1" Type="http://schemas.openxmlformats.org/officeDocument/2006/relationships/themeOverride" Target="../theme/themeOverride58.xml"/><Relationship Id="rId5" Type="http://schemas.openxmlformats.org/officeDocument/2006/relationships/image" Target="../media/image59.emf"/><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hemeOverride" Target="../theme/themeOverride5.xml"/><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9.xml"/><Relationship Id="rId1" Type="http://schemas.openxmlformats.org/officeDocument/2006/relationships/themeOverride" Target="../theme/themeOverride59.xml"/><Relationship Id="rId5" Type="http://schemas.openxmlformats.org/officeDocument/2006/relationships/image" Target="../media/image60.emf"/><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0.xml"/><Relationship Id="rId1" Type="http://schemas.openxmlformats.org/officeDocument/2006/relationships/themeOverride" Target="../theme/themeOverride60.xml"/><Relationship Id="rId5" Type="http://schemas.openxmlformats.org/officeDocument/2006/relationships/image" Target="../media/image61.png"/><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1.xml"/><Relationship Id="rId1" Type="http://schemas.openxmlformats.org/officeDocument/2006/relationships/themeOverride" Target="../theme/themeOverride61.xml"/><Relationship Id="rId5" Type="http://schemas.openxmlformats.org/officeDocument/2006/relationships/image" Target="../media/image62.png"/><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2.xml"/><Relationship Id="rId1" Type="http://schemas.openxmlformats.org/officeDocument/2006/relationships/themeOverride" Target="../theme/themeOverride62.xml"/><Relationship Id="rId5" Type="http://schemas.openxmlformats.org/officeDocument/2006/relationships/image" Target="../media/image63.png"/><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3.xml"/><Relationship Id="rId1" Type="http://schemas.openxmlformats.org/officeDocument/2006/relationships/themeOverride" Target="../theme/themeOverride63.xml"/><Relationship Id="rId4"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4.xml"/><Relationship Id="rId1" Type="http://schemas.openxmlformats.org/officeDocument/2006/relationships/themeOverride" Target="../theme/themeOverride64.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5.xml"/><Relationship Id="rId1" Type="http://schemas.openxmlformats.org/officeDocument/2006/relationships/themeOverride" Target="../theme/themeOverride6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hemeOverride" Target="../theme/themeOverride6.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hemeOverride" Target="../theme/themeOverride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3">
            <a:schemeClr val="lt1"/>
          </a:lnRef>
          <a:fillRef idx="1">
            <a:schemeClr val="accent6"/>
          </a:fillRef>
          <a:effectRef idx="1">
            <a:schemeClr val="accent6"/>
          </a:effectRef>
          <a:fontRef idx="minor">
            <a:schemeClr val="lt1"/>
          </a:fontRef>
        </p:style>
        <p:txBody>
          <a:bodyPr rtlCol="1" anchor="ctr"/>
          <a:lstStyle/>
          <a:p>
            <a:pPr marL="0" marR="0" lvl="0" indent="0" algn="ctr" defTabSz="342892" rtl="1"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پاورپوینت</a:t>
            </a:r>
            <a:r>
              <a:rPr kumimoji="0" lang="en-US"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chemeClr val="bg2">
                    <a:lumMod val="10000"/>
                  </a:schemeClr>
                </a:solidFill>
                <a:effectLst/>
                <a:uLnTx/>
                <a:uFillTx/>
                <a:latin typeface="Baasem" panose="020B7200000000000000" pitchFamily="34" charset="0"/>
                <a:ea typeface="+mn-ea"/>
                <a:cs typeface="B Titr" panose="00000700000000000000" pitchFamily="2" charset="-78"/>
              </a:rPr>
              <a:t>برنامه نویسی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1" i="0" u="none" strike="noStrike" kern="1200" normalizeH="0" baseline="0" noProof="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Baasem" panose="020B7200000000000000" pitchFamily="34" charset="0"/>
                <a:ea typeface="+mn-ea"/>
                <a:cs typeface="B Titr" panose="00000700000000000000" pitchFamily="2" charset="-78"/>
              </a:rPr>
              <a:t>کاروفناوری هفتم</a:t>
            </a:r>
            <a:endParaRPr kumimoji="0" lang="en-US" sz="4500" b="1" i="0" u="none" strike="noStrike" kern="1200" normalizeH="0" baseline="0" noProof="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289496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80743" y="3629895"/>
            <a:ext cx="4875498" cy="3032846"/>
          </a:xfrm>
          <a:prstGeom prst="rect">
            <a:avLst/>
          </a:prstGeom>
        </p:spPr>
      </p:pic>
      <p:sp>
        <p:nvSpPr>
          <p:cNvPr id="4" name="Rectangle 3"/>
          <p:cNvSpPr/>
          <p:nvPr/>
        </p:nvSpPr>
        <p:spPr>
          <a:xfrm>
            <a:off x="290944" y="252264"/>
            <a:ext cx="8611879" cy="3970318"/>
          </a:xfrm>
          <a:prstGeom prst="rect">
            <a:avLst/>
          </a:prstGeom>
        </p:spPr>
        <p:txBody>
          <a:bodyPr wrap="square">
            <a:spAutoFit/>
          </a:bodyPr>
          <a:lstStyle/>
          <a:p>
            <a:pPr lvl="0" algn="just" rtl="1">
              <a:defRPr/>
            </a:pPr>
            <a:r>
              <a:rPr lang="fa-IR" sz="2800" dirty="0">
                <a:solidFill>
                  <a:srgbClr val="FF0000"/>
                </a:solidFill>
                <a:latin typeface="Amuzeh-New-Bold"/>
                <a:cs typeface="B Nazanin" panose="00000400000000000000" pitchFamily="2" charset="-78"/>
              </a:rPr>
              <a:t>نصب پایتون</a:t>
            </a:r>
          </a:p>
          <a:p>
            <a:pPr lvl="0" algn="just" rtl="1">
              <a:defRPr/>
            </a:pPr>
            <a:r>
              <a:rPr lang="fa-IR" sz="2800" dirty="0">
                <a:solidFill>
                  <a:prstClr val="black"/>
                </a:solidFill>
                <a:latin typeface="Amuzeh-New-Bold"/>
                <a:cs typeface="B Nazanin" panose="00000400000000000000" pitchFamily="2" charset="-78"/>
              </a:rPr>
              <a:t>پایتون نرم افزار متن باز است که کدهای آن به صورت رایگان برای استفاده یا ویرایش در دسترس عموم قرار دارد. نسخه پایدار و قابل اطمینان یک نرم افزار نسخه </a:t>
            </a:r>
            <a:r>
              <a:rPr lang="en-US" sz="2800" dirty="0">
                <a:solidFill>
                  <a:prstClr val="black"/>
                </a:solidFill>
                <a:latin typeface="Amuzeh-New-Bold"/>
                <a:cs typeface="B Nazanin" panose="00000400000000000000" pitchFamily="2" charset="-78"/>
              </a:rPr>
              <a:t>Stable</a:t>
            </a:r>
            <a:r>
              <a:rPr lang="fa-IR" sz="2800" dirty="0">
                <a:solidFill>
                  <a:prstClr val="black"/>
                </a:solidFill>
                <a:latin typeface="Amuzeh-New-Bold"/>
                <a:cs typeface="B Nazanin" panose="00000400000000000000" pitchFamily="2" charset="-78"/>
              </a:rPr>
              <a:t> است که توصیه می شود آن را نصب کنید. </a:t>
            </a:r>
          </a:p>
          <a:p>
            <a:pPr lvl="0" algn="just" rtl="1">
              <a:defRPr/>
            </a:pPr>
            <a:r>
              <a:rPr lang="fa-IR" sz="2800" dirty="0">
                <a:solidFill>
                  <a:srgbClr val="0070C0"/>
                </a:solidFill>
                <a:latin typeface="Amuzeh-New-Bold"/>
                <a:cs typeface="B Nazanin" panose="00000400000000000000" pitchFamily="2" charset="-78"/>
              </a:rPr>
              <a:t>مراحل نصب</a:t>
            </a:r>
          </a:p>
          <a:p>
            <a:pPr lvl="0" algn="just" rtl="1">
              <a:defRPr/>
            </a:pPr>
            <a:r>
              <a:rPr lang="fa-IR" sz="2800" dirty="0">
                <a:solidFill>
                  <a:srgbClr val="FF0000"/>
                </a:solidFill>
                <a:latin typeface="Amuzeh-New-Bold"/>
                <a:cs typeface="B Nazanin" panose="00000400000000000000" pitchFamily="2" charset="-78"/>
              </a:rPr>
              <a:t>1-</a:t>
            </a:r>
            <a:r>
              <a:rPr lang="fa-IR" sz="2800" dirty="0">
                <a:solidFill>
                  <a:prstClr val="black"/>
                </a:solidFill>
                <a:latin typeface="Amuzeh-New-Bold"/>
                <a:cs typeface="B Nazanin" panose="00000400000000000000" pitchFamily="2" charset="-78"/>
              </a:rPr>
              <a:t> ابتدا درصورتی که از نسخه سیستم عامل نصب شده روی سیستم موردنظر آگاهی ندارید، به روش زیر آن را بررسی کنید تا بتوانید یکی از نسخه های مناسب برای ویندوزهای 32 یا 64 بیت را دانلود کنید.</a:t>
            </a:r>
          </a:p>
          <a:p>
            <a:pPr lvl="0" algn="just" rtl="1">
              <a:defRPr/>
            </a:pPr>
            <a:endParaRPr lang="fa-IR" sz="2800" dirty="0">
              <a:solidFill>
                <a:prstClr val="black"/>
              </a:solidFill>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3791912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77087" y="584773"/>
            <a:ext cx="8611879" cy="1077218"/>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2-</a:t>
            </a:r>
            <a:r>
              <a:rPr lang="fa-IR" sz="3200" dirty="0">
                <a:solidFill>
                  <a:prstClr val="black"/>
                </a:solidFill>
                <a:latin typeface="Amuzeh-New-Bold"/>
                <a:cs typeface="B Nazanin" panose="00000400000000000000" pitchFamily="2" charset="-78"/>
              </a:rPr>
              <a:t> به نشانی </a:t>
            </a:r>
            <a:r>
              <a:rPr lang="en-US" sz="3200" dirty="0">
                <a:solidFill>
                  <a:prstClr val="black"/>
                </a:solidFill>
                <a:latin typeface="Amuzeh-New-Bold"/>
                <a:cs typeface="B Nazanin" panose="00000400000000000000" pitchFamily="2" charset="-78"/>
              </a:rPr>
              <a:t>Python.org</a:t>
            </a:r>
            <a:r>
              <a:rPr lang="fa-IR" sz="3200" dirty="0">
                <a:solidFill>
                  <a:prstClr val="black"/>
                </a:solidFill>
                <a:latin typeface="Amuzeh-New-Bold"/>
                <a:cs typeface="B Nazanin" panose="00000400000000000000" pitchFamily="2" charset="-78"/>
              </a:rPr>
              <a:t> بروید. از فهرست </a:t>
            </a:r>
            <a:r>
              <a:rPr lang="en-US" sz="3200" dirty="0">
                <a:solidFill>
                  <a:prstClr val="black"/>
                </a:solidFill>
                <a:latin typeface="Amuzeh-New-Bold"/>
                <a:cs typeface="B Nazanin" panose="00000400000000000000" pitchFamily="2" charset="-78"/>
              </a:rPr>
              <a:t> Downloads </a:t>
            </a:r>
            <a:r>
              <a:rPr lang="fa-IR" sz="3200" dirty="0">
                <a:solidFill>
                  <a:prstClr val="black"/>
                </a:solidFill>
                <a:latin typeface="Amuzeh-New-Bold"/>
                <a:cs typeface="B Nazanin" panose="00000400000000000000" pitchFamily="2" charset="-78"/>
              </a:rPr>
              <a:t>گزینه </a:t>
            </a:r>
            <a:r>
              <a:rPr lang="en-US" sz="3200" dirty="0">
                <a:solidFill>
                  <a:prstClr val="black"/>
                </a:solidFill>
                <a:latin typeface="Amuzeh-New-Bold"/>
                <a:cs typeface="B Nazanin" panose="00000400000000000000" pitchFamily="2" charset="-78"/>
              </a:rPr>
              <a:t>Windows</a:t>
            </a:r>
            <a:r>
              <a:rPr lang="fa-IR" sz="3200" dirty="0">
                <a:solidFill>
                  <a:prstClr val="black"/>
                </a:solidFill>
                <a:latin typeface="Amuzeh-New-Bold"/>
                <a:cs typeface="B Nazanin" panose="00000400000000000000" pitchFamily="2" charset="-78"/>
              </a:rPr>
              <a:t> را برای انتخاب نسخه ویندوز کلیک کنید. </a:t>
            </a:r>
          </a:p>
        </p:txBody>
      </p:sp>
      <p:pic>
        <p:nvPicPr>
          <p:cNvPr id="3" name="Picture 2"/>
          <p:cNvPicPr>
            <a:picLocks noChangeAspect="1"/>
          </p:cNvPicPr>
          <p:nvPr/>
        </p:nvPicPr>
        <p:blipFill>
          <a:blip r:embed="rId5"/>
          <a:stretch>
            <a:fillRect/>
          </a:stretch>
        </p:blipFill>
        <p:spPr>
          <a:xfrm>
            <a:off x="512391" y="2280406"/>
            <a:ext cx="8141273" cy="4023412"/>
          </a:xfrm>
          <a:prstGeom prst="rect">
            <a:avLst/>
          </a:prstGeom>
        </p:spPr>
      </p:pic>
    </p:spTree>
    <p:custDataLst>
      <p:tags r:id="rId2"/>
    </p:custDataLst>
    <p:extLst>
      <p:ext uri="{BB962C8B-B14F-4D97-AF65-F5344CB8AC3E}">
        <p14:creationId xmlns:p14="http://schemas.microsoft.com/office/powerpoint/2010/main" val="333890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1754326"/>
          </a:xfrm>
          <a:prstGeom prst="rect">
            <a:avLst/>
          </a:prstGeom>
        </p:spPr>
        <p:txBody>
          <a:bodyPr wrap="square">
            <a:spAutoFit/>
          </a:bodyPr>
          <a:lstStyle/>
          <a:p>
            <a:pPr lvl="0" algn="just" rtl="1">
              <a:defRPr/>
            </a:pPr>
            <a:r>
              <a:rPr lang="fa-IR" sz="3600" dirty="0">
                <a:solidFill>
                  <a:srgbClr val="FF0000"/>
                </a:solidFill>
                <a:latin typeface="Amuzeh-New-Bold"/>
                <a:cs typeface="B Nazanin" panose="00000400000000000000" pitchFamily="2" charset="-78"/>
              </a:rPr>
              <a:t>3-</a:t>
            </a:r>
            <a:r>
              <a:rPr lang="fa-IR" sz="3600" dirty="0">
                <a:solidFill>
                  <a:prstClr val="black"/>
                </a:solidFill>
                <a:latin typeface="Amuzeh-New-Bold"/>
                <a:cs typeface="B Nazanin" panose="00000400000000000000" pitchFamily="2" charset="-78"/>
              </a:rPr>
              <a:t> پس از دانلود، روی فایل نصب راست کلیک و گزینه </a:t>
            </a:r>
            <a:r>
              <a:rPr lang="en-US" sz="3200" dirty="0">
                <a:solidFill>
                  <a:prstClr val="black"/>
                </a:solidFill>
                <a:latin typeface="Amuzeh-New-Bold"/>
                <a:cs typeface="B Nazanin" panose="00000400000000000000" pitchFamily="2" charset="-78"/>
              </a:rPr>
              <a:t>Run as Administrator</a:t>
            </a:r>
            <a:r>
              <a:rPr lang="en-US" sz="3600" dirty="0">
                <a:solidFill>
                  <a:prstClr val="black"/>
                </a:solidFill>
                <a:latin typeface="Amuzeh-New-Bold"/>
                <a:cs typeface="B Nazanin" panose="00000400000000000000" pitchFamily="2" charset="-78"/>
              </a:rPr>
              <a:t> </a:t>
            </a:r>
            <a:r>
              <a:rPr lang="fa-IR" sz="3600" dirty="0">
                <a:solidFill>
                  <a:prstClr val="black"/>
                </a:solidFill>
                <a:latin typeface="Amuzeh-New-Bold"/>
                <a:cs typeface="B Nazanin" panose="00000400000000000000" pitchFamily="2" charset="-78"/>
              </a:rPr>
              <a:t> را انتخاب کنید. بعد پیغام ظاهر شده را با انتخاب </a:t>
            </a:r>
            <a:r>
              <a:rPr lang="en-US" sz="3200" dirty="0">
                <a:solidFill>
                  <a:prstClr val="black"/>
                </a:solidFill>
                <a:latin typeface="Amuzeh-New-Bold"/>
                <a:cs typeface="B Nazanin" panose="00000400000000000000" pitchFamily="2" charset="-78"/>
              </a:rPr>
              <a:t>Yes</a:t>
            </a:r>
            <a:r>
              <a:rPr lang="en-US" sz="3600" dirty="0">
                <a:solidFill>
                  <a:prstClr val="black"/>
                </a:solidFill>
                <a:latin typeface="Amuzeh-New-Bold"/>
                <a:cs typeface="B Nazanin" panose="00000400000000000000" pitchFamily="2" charset="-78"/>
              </a:rPr>
              <a:t> </a:t>
            </a:r>
            <a:r>
              <a:rPr lang="fa-IR" sz="3600" dirty="0">
                <a:solidFill>
                  <a:prstClr val="black"/>
                </a:solidFill>
                <a:latin typeface="Amuzeh-New-Bold"/>
                <a:cs typeface="B Nazanin" panose="00000400000000000000" pitchFamily="2" charset="-78"/>
              </a:rPr>
              <a:t>یا </a:t>
            </a:r>
            <a:r>
              <a:rPr lang="en-US" sz="3600" dirty="0">
                <a:solidFill>
                  <a:prstClr val="black"/>
                </a:solidFill>
                <a:latin typeface="Amuzeh-New-Bold"/>
                <a:cs typeface="B Nazanin" panose="00000400000000000000" pitchFamily="2" charset="-78"/>
              </a:rPr>
              <a:t> </a:t>
            </a:r>
            <a:r>
              <a:rPr lang="en-US" sz="3200" dirty="0">
                <a:solidFill>
                  <a:prstClr val="black"/>
                </a:solidFill>
                <a:latin typeface="Amuzeh-New-Bold"/>
                <a:cs typeface="B Nazanin" panose="00000400000000000000" pitchFamily="2" charset="-78"/>
              </a:rPr>
              <a:t>Run</a:t>
            </a:r>
            <a:r>
              <a:rPr lang="en-US" sz="3600" dirty="0">
                <a:solidFill>
                  <a:prstClr val="black"/>
                </a:solidFill>
                <a:latin typeface="Amuzeh-New-Bold"/>
                <a:cs typeface="B Nazanin" panose="00000400000000000000" pitchFamily="2" charset="-78"/>
              </a:rPr>
              <a:t> </a:t>
            </a:r>
            <a:r>
              <a:rPr lang="fa-IR" sz="3600" dirty="0">
                <a:solidFill>
                  <a:prstClr val="black"/>
                </a:solidFill>
                <a:latin typeface="Amuzeh-New-Bold"/>
                <a:cs typeface="B Nazanin" panose="00000400000000000000" pitchFamily="2" charset="-78"/>
              </a:rPr>
              <a:t>تأیید کنید.</a:t>
            </a:r>
          </a:p>
        </p:txBody>
      </p:sp>
      <p:pic>
        <p:nvPicPr>
          <p:cNvPr id="2" name="Picture 1"/>
          <p:cNvPicPr>
            <a:picLocks noChangeAspect="1"/>
          </p:cNvPicPr>
          <p:nvPr/>
        </p:nvPicPr>
        <p:blipFill>
          <a:blip r:embed="rId5"/>
          <a:stretch>
            <a:fillRect/>
          </a:stretch>
        </p:blipFill>
        <p:spPr>
          <a:xfrm>
            <a:off x="445148" y="2883246"/>
            <a:ext cx="8332532" cy="3365153"/>
          </a:xfrm>
          <a:prstGeom prst="rect">
            <a:avLst/>
          </a:prstGeom>
        </p:spPr>
      </p:pic>
    </p:spTree>
    <p:custDataLst>
      <p:tags r:id="rId2"/>
    </p:custDataLst>
    <p:extLst>
      <p:ext uri="{BB962C8B-B14F-4D97-AF65-F5344CB8AC3E}">
        <p14:creationId xmlns:p14="http://schemas.microsoft.com/office/powerpoint/2010/main" val="1340938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3170099"/>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4-</a:t>
            </a:r>
            <a:r>
              <a:rPr lang="fa-IR" sz="32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توجه داشته باشید مطابق شکل زیر، هر دو گزینه را فعال کنید.</a:t>
            </a:r>
          </a:p>
          <a:p>
            <a:pPr lvl="0" algn="just" rtl="1">
              <a:defRPr/>
            </a:pPr>
            <a:r>
              <a:rPr lang="fa-IR" sz="2800" dirty="0">
                <a:solidFill>
                  <a:prstClr val="black"/>
                </a:solidFill>
                <a:latin typeface="Amuzeh-New-Bold"/>
                <a:cs typeface="B Nazanin" panose="00000400000000000000" pitchFamily="2" charset="-78"/>
              </a:rPr>
              <a:t>با فعال کردن گزینه</a:t>
            </a:r>
            <a:r>
              <a:rPr lang="en-US" sz="2400" dirty="0">
                <a:solidFill>
                  <a:prstClr val="black"/>
                </a:solidFill>
                <a:latin typeface="Amuzeh-New-Bold"/>
                <a:cs typeface="B Nazanin" panose="00000400000000000000" pitchFamily="2" charset="-78"/>
              </a:rPr>
              <a:t>Install launcher for all users </a:t>
            </a:r>
            <a:r>
              <a:rPr lang="fa-IR" sz="20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برنامه پایتون برای همه کاربرانِ تعریف شده در ویندوز اجرا خواهد شد.</a:t>
            </a:r>
          </a:p>
          <a:p>
            <a:pPr lvl="0" algn="just" rtl="1">
              <a:defRPr/>
            </a:pPr>
            <a:r>
              <a:rPr lang="fa-IR" sz="2800" dirty="0">
                <a:solidFill>
                  <a:prstClr val="black"/>
                </a:solidFill>
                <a:latin typeface="Amuzeh-New-Bold"/>
                <a:cs typeface="B Nazanin" panose="00000400000000000000" pitchFamily="2" charset="-78"/>
              </a:rPr>
              <a:t>در صورتی که گزینه </a:t>
            </a:r>
            <a:r>
              <a:rPr lang="en-US" sz="2800" dirty="0">
                <a:solidFill>
                  <a:prstClr val="black"/>
                </a:solidFill>
                <a:latin typeface="Amuzeh-New-Bold"/>
                <a:cs typeface="B Nazanin" panose="00000400000000000000" pitchFamily="2" charset="-78"/>
              </a:rPr>
              <a:t> </a:t>
            </a:r>
            <a:r>
              <a:rPr lang="en-US" sz="2400" dirty="0">
                <a:solidFill>
                  <a:prstClr val="black"/>
                </a:solidFill>
                <a:latin typeface="Amuzeh-New-Bold"/>
                <a:cs typeface="B Nazanin" panose="00000400000000000000" pitchFamily="2" charset="-78"/>
              </a:rPr>
              <a:t>Add Python 3.10 to PATH</a:t>
            </a:r>
            <a:r>
              <a:rPr lang="fa-IR" sz="2800" dirty="0">
                <a:solidFill>
                  <a:prstClr val="black"/>
                </a:solidFill>
                <a:latin typeface="Amuzeh-New-Bold"/>
                <a:cs typeface="B Nazanin" panose="00000400000000000000" pitchFamily="2" charset="-78"/>
              </a:rPr>
              <a:t>را فعال کنید، مسیر برنامه </a:t>
            </a:r>
            <a:r>
              <a:rPr lang="en-US" sz="2400" dirty="0">
                <a:solidFill>
                  <a:prstClr val="black"/>
                </a:solidFill>
                <a:latin typeface="Amuzeh-New-Bold"/>
                <a:cs typeface="B Nazanin" panose="00000400000000000000" pitchFamily="2" charset="-78"/>
              </a:rPr>
              <a:t>Python</a:t>
            </a:r>
            <a:r>
              <a:rPr lang="fa-IR" sz="2800" dirty="0">
                <a:solidFill>
                  <a:prstClr val="black"/>
                </a:solidFill>
                <a:latin typeface="Amuzeh-New-Bold"/>
                <a:cs typeface="B Nazanin" panose="00000400000000000000" pitchFamily="2" charset="-78"/>
              </a:rPr>
              <a:t> به متغیر</a:t>
            </a:r>
            <a:r>
              <a:rPr lang="en-US" sz="2800" dirty="0">
                <a:solidFill>
                  <a:prstClr val="black"/>
                </a:solidFill>
                <a:latin typeface="Amuzeh-New-Bold"/>
                <a:cs typeface="B Nazanin" panose="00000400000000000000" pitchFamily="2" charset="-78"/>
              </a:rPr>
              <a:t> </a:t>
            </a:r>
            <a:r>
              <a:rPr lang="en-US" sz="2400" dirty="0">
                <a:solidFill>
                  <a:prstClr val="black"/>
                </a:solidFill>
                <a:latin typeface="Amuzeh-New-Bold"/>
                <a:cs typeface="B Nazanin" panose="00000400000000000000" pitchFamily="2" charset="-78"/>
              </a:rPr>
              <a:t>PATH</a:t>
            </a:r>
            <a:r>
              <a:rPr lang="fa-IR" sz="2800" dirty="0">
                <a:solidFill>
                  <a:prstClr val="black"/>
                </a:solidFill>
                <a:latin typeface="Amuzeh-New-Bold"/>
                <a:cs typeface="B Nazanin" panose="00000400000000000000" pitchFamily="2" charset="-78"/>
              </a:rPr>
              <a:t>ویندوز اضافه می شود و می توانید به صورت مستقیم برنامه </a:t>
            </a:r>
            <a:r>
              <a:rPr lang="en-US" sz="2400" dirty="0">
                <a:solidFill>
                  <a:prstClr val="black"/>
                </a:solidFill>
                <a:latin typeface="Amuzeh-New-Bold"/>
                <a:cs typeface="B Nazanin" panose="00000400000000000000" pitchFamily="2" charset="-78"/>
              </a:rPr>
              <a:t>Python.exe</a:t>
            </a:r>
            <a:r>
              <a:rPr lang="fa-IR" sz="2800" dirty="0">
                <a:solidFill>
                  <a:prstClr val="black"/>
                </a:solidFill>
                <a:latin typeface="Amuzeh-New-Bold"/>
                <a:cs typeface="B Nazanin" panose="00000400000000000000" pitchFamily="2" charset="-78"/>
              </a:rPr>
              <a:t> را از هر مسیری با </a:t>
            </a:r>
            <a:r>
              <a:rPr lang="en-US" sz="2400" dirty="0">
                <a:solidFill>
                  <a:prstClr val="black"/>
                </a:solidFill>
                <a:latin typeface="Amuzeh-New-Bold"/>
                <a:cs typeface="B Nazanin" panose="00000400000000000000" pitchFamily="2" charset="-78"/>
              </a:rPr>
              <a:t>CMD</a:t>
            </a:r>
            <a:r>
              <a:rPr lang="fa-IR" sz="2800" dirty="0">
                <a:solidFill>
                  <a:prstClr val="black"/>
                </a:solidFill>
                <a:latin typeface="Amuzeh-New-Bold"/>
                <a:cs typeface="B Nazanin" panose="00000400000000000000" pitchFamily="2" charset="-78"/>
              </a:rPr>
              <a:t> اجرا کنید .با انتخاب گزینه </a:t>
            </a:r>
            <a:r>
              <a:rPr lang="en-US" sz="2400" dirty="0">
                <a:solidFill>
                  <a:prstClr val="black"/>
                </a:solidFill>
                <a:latin typeface="Amuzeh-New-Bold"/>
                <a:cs typeface="B Nazanin" panose="00000400000000000000" pitchFamily="2" charset="-78"/>
              </a:rPr>
              <a:t>Install Python </a:t>
            </a:r>
            <a:r>
              <a:rPr lang="fa-IR" sz="24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را آغاز کنید.</a:t>
            </a:r>
          </a:p>
        </p:txBody>
      </p:sp>
      <p:pic>
        <p:nvPicPr>
          <p:cNvPr id="3" name="Picture 2"/>
          <p:cNvPicPr>
            <a:picLocks noChangeAspect="1"/>
          </p:cNvPicPr>
          <p:nvPr/>
        </p:nvPicPr>
        <p:blipFill>
          <a:blip r:embed="rId5"/>
          <a:stretch>
            <a:fillRect/>
          </a:stretch>
        </p:blipFill>
        <p:spPr>
          <a:xfrm>
            <a:off x="290944" y="3420077"/>
            <a:ext cx="5223165" cy="3214342"/>
          </a:xfrm>
          <a:prstGeom prst="rect">
            <a:avLst/>
          </a:prstGeom>
        </p:spPr>
      </p:pic>
    </p:spTree>
    <p:custDataLst>
      <p:tags r:id="rId2"/>
    </p:custDataLst>
    <p:extLst>
      <p:ext uri="{BB962C8B-B14F-4D97-AF65-F5344CB8AC3E}">
        <p14:creationId xmlns:p14="http://schemas.microsoft.com/office/powerpoint/2010/main" val="829859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1077218"/>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5-</a:t>
            </a:r>
            <a:r>
              <a:rPr lang="fa-IR" sz="3200" dirty="0">
                <a:solidFill>
                  <a:prstClr val="black"/>
                </a:solidFill>
                <a:latin typeface="Amuzeh-New-Bold"/>
                <a:cs typeface="B Nazanin" panose="00000400000000000000" pitchFamily="2" charset="-78"/>
              </a:rPr>
              <a:t> منتظر بمانید تا فایل های لازم روی سیستم کپی شوند.</a:t>
            </a:r>
          </a:p>
          <a:p>
            <a:pPr lvl="0" algn="just" rtl="1">
              <a:defRPr/>
            </a:pPr>
            <a:endParaRPr lang="fa-IR" sz="3200" dirty="0">
              <a:solidFill>
                <a:prstClr val="black"/>
              </a:solidFill>
              <a:latin typeface="Amuzeh-New-Bold"/>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90944" y="1329482"/>
            <a:ext cx="7827820" cy="4798432"/>
          </a:xfrm>
          <a:prstGeom prst="rect">
            <a:avLst/>
          </a:prstGeom>
        </p:spPr>
      </p:pic>
    </p:spTree>
    <p:custDataLst>
      <p:tags r:id="rId2"/>
    </p:custDataLst>
    <p:extLst>
      <p:ext uri="{BB962C8B-B14F-4D97-AF65-F5344CB8AC3E}">
        <p14:creationId xmlns:p14="http://schemas.microsoft.com/office/powerpoint/2010/main" val="4283470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1077218"/>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6-</a:t>
            </a:r>
            <a:r>
              <a:rPr lang="fa-IR" sz="3200" dirty="0">
                <a:solidFill>
                  <a:prstClr val="black"/>
                </a:solidFill>
                <a:latin typeface="Amuzeh-New-Bold"/>
                <a:cs typeface="B Nazanin" panose="00000400000000000000" pitchFamily="2" charset="-78"/>
              </a:rPr>
              <a:t> در پایان با ظاهر شدن پیغام</a:t>
            </a:r>
            <a:r>
              <a:rPr lang="en-US" sz="2400" dirty="0">
                <a:solidFill>
                  <a:prstClr val="black"/>
                </a:solidFill>
                <a:latin typeface="Amuzeh-New-Bold"/>
                <a:cs typeface="B Nazanin" panose="00000400000000000000" pitchFamily="2" charset="-78"/>
              </a:rPr>
              <a:t>Setup was successful </a:t>
            </a:r>
            <a:r>
              <a:rPr lang="fa-IR" sz="2400" dirty="0">
                <a:solidFill>
                  <a:prstClr val="black"/>
                </a:solidFill>
                <a:latin typeface="Amuzeh-New-Bold"/>
                <a:cs typeface="B Nazanin" panose="00000400000000000000" pitchFamily="2" charset="-78"/>
              </a:rPr>
              <a:t> </a:t>
            </a:r>
            <a:r>
              <a:rPr lang="fa-IR" sz="3200" dirty="0">
                <a:solidFill>
                  <a:prstClr val="black"/>
                </a:solidFill>
                <a:latin typeface="Amuzeh-New-Bold"/>
                <a:cs typeface="B Nazanin" panose="00000400000000000000" pitchFamily="2" charset="-78"/>
              </a:rPr>
              <a:t>دکمه </a:t>
            </a:r>
            <a:r>
              <a:rPr lang="en-US" sz="2400" dirty="0">
                <a:solidFill>
                  <a:prstClr val="black"/>
                </a:solidFill>
                <a:latin typeface="Amuzeh-New-Bold"/>
                <a:cs typeface="B Nazanin" panose="00000400000000000000" pitchFamily="2" charset="-78"/>
              </a:rPr>
              <a:t>Close</a:t>
            </a:r>
            <a:r>
              <a:rPr lang="fa-IR" sz="3200" dirty="0">
                <a:solidFill>
                  <a:prstClr val="black"/>
                </a:solidFill>
                <a:latin typeface="Amuzeh-New-Bold"/>
                <a:cs typeface="B Nazanin" panose="00000400000000000000" pitchFamily="2" charset="-78"/>
              </a:rPr>
              <a:t> را بزنید. </a:t>
            </a:r>
          </a:p>
        </p:txBody>
      </p:sp>
      <p:pic>
        <p:nvPicPr>
          <p:cNvPr id="5" name="Picture 4"/>
          <p:cNvPicPr>
            <a:picLocks noChangeAspect="1"/>
          </p:cNvPicPr>
          <p:nvPr/>
        </p:nvPicPr>
        <p:blipFill>
          <a:blip r:embed="rId5"/>
          <a:stretch>
            <a:fillRect/>
          </a:stretch>
        </p:blipFill>
        <p:spPr>
          <a:xfrm>
            <a:off x="290944" y="1095157"/>
            <a:ext cx="6345383" cy="3904956"/>
          </a:xfrm>
          <a:prstGeom prst="rect">
            <a:avLst/>
          </a:prstGeom>
        </p:spPr>
      </p:pic>
      <p:pic>
        <p:nvPicPr>
          <p:cNvPr id="2" name="Picture 1"/>
          <p:cNvPicPr>
            <a:picLocks noChangeAspect="1"/>
          </p:cNvPicPr>
          <p:nvPr/>
        </p:nvPicPr>
        <p:blipFill>
          <a:blip r:embed="rId6"/>
          <a:stretch>
            <a:fillRect/>
          </a:stretch>
        </p:blipFill>
        <p:spPr>
          <a:xfrm>
            <a:off x="290943" y="5133979"/>
            <a:ext cx="8611879" cy="1466850"/>
          </a:xfrm>
          <a:prstGeom prst="rect">
            <a:avLst/>
          </a:prstGeom>
        </p:spPr>
      </p:pic>
    </p:spTree>
    <p:custDataLst>
      <p:tags r:id="rId2"/>
    </p:custDataLst>
    <p:extLst>
      <p:ext uri="{BB962C8B-B14F-4D97-AF65-F5344CB8AC3E}">
        <p14:creationId xmlns:p14="http://schemas.microsoft.com/office/powerpoint/2010/main" val="751197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3970318"/>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شروع کار با پایتون</a:t>
            </a:r>
          </a:p>
          <a:p>
            <a:pPr lvl="0" algn="just" rtl="1">
              <a:defRPr/>
            </a:pPr>
            <a:endParaRPr lang="fa-IR" sz="20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از فهرست </a:t>
            </a:r>
            <a:r>
              <a:rPr lang="en-US" sz="2400" dirty="0">
                <a:solidFill>
                  <a:prstClr val="black"/>
                </a:solidFill>
                <a:latin typeface="Amuzeh-New-Bold"/>
                <a:cs typeface="B Nazanin" panose="00000400000000000000" pitchFamily="2" charset="-78"/>
              </a:rPr>
              <a:t>Start</a:t>
            </a:r>
            <a:r>
              <a:rPr lang="fa-IR" sz="2800" dirty="0">
                <a:solidFill>
                  <a:prstClr val="black"/>
                </a:solidFill>
                <a:latin typeface="Amuzeh-New-Bold"/>
                <a:cs typeface="B Nazanin" panose="00000400000000000000" pitchFamily="2" charset="-78"/>
              </a:rPr>
              <a:t> گزینه</a:t>
            </a:r>
            <a:r>
              <a:rPr lang="en-US" sz="2000" dirty="0">
                <a:solidFill>
                  <a:prstClr val="black"/>
                </a:solidFill>
                <a:latin typeface="Amuzeh-New-Bold"/>
                <a:cs typeface="B Nazanin" panose="00000400000000000000" pitchFamily="2" charset="-78"/>
              </a:rPr>
              <a:t> </a:t>
            </a:r>
            <a:r>
              <a:rPr lang="en-US" sz="2400" dirty="0">
                <a:solidFill>
                  <a:prstClr val="black"/>
                </a:solidFill>
                <a:latin typeface="Amuzeh-New-Bold"/>
                <a:cs typeface="B Nazanin" panose="00000400000000000000" pitchFamily="2" charset="-78"/>
              </a:rPr>
              <a:t>IDLE (Python 3.10)</a:t>
            </a:r>
            <a:r>
              <a:rPr lang="en-US" sz="28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را انتخاب می کنیم </a:t>
            </a:r>
            <a:r>
              <a:rPr lang="en-US" sz="2400" dirty="0">
                <a:solidFill>
                  <a:prstClr val="black"/>
                </a:solidFill>
                <a:latin typeface="Amuzeh-New-Bold"/>
                <a:cs typeface="B Nazanin" panose="00000400000000000000" pitchFamily="2" charset="-78"/>
              </a:rPr>
              <a:t>IDLE</a:t>
            </a:r>
            <a:r>
              <a:rPr lang="fa-IR" sz="2800" dirty="0">
                <a:solidFill>
                  <a:prstClr val="black"/>
                </a:solidFill>
                <a:latin typeface="Amuzeh-New-Bold"/>
                <a:cs typeface="B Nazanin" panose="00000400000000000000" pitchFamily="2" charset="-78"/>
              </a:rPr>
              <a:t> یک محیط توسعه یکپارچه است. که همه ابزارهای موردنیاز برای نوشتن و اجرای برنامه را در اختیار ما قرار می دهد این محیط با نصب پایتون در اختیار کاربران قرار می گیرد که به دو صورت استفاده می شود:</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3200" dirty="0">
                <a:solidFill>
                  <a:srgbClr val="FF0000"/>
                </a:solidFill>
                <a:latin typeface="Amuzeh-New-Bold"/>
                <a:cs typeface="B Nazanin" panose="00000400000000000000" pitchFamily="2" charset="-78"/>
              </a:rPr>
              <a:t>الف: </a:t>
            </a:r>
            <a:r>
              <a:rPr lang="fa-IR" sz="3200" dirty="0">
                <a:solidFill>
                  <a:prstClr val="black"/>
                </a:solidFill>
                <a:latin typeface="Amuzeh-New-Bold"/>
                <a:cs typeface="B Nazanin" panose="00000400000000000000" pitchFamily="2" charset="-78"/>
              </a:rPr>
              <a:t>با اجرای </a:t>
            </a:r>
            <a:r>
              <a:rPr lang="en-US" sz="2400" dirty="0">
                <a:solidFill>
                  <a:prstClr val="black"/>
                </a:solidFill>
                <a:latin typeface="Amuzeh-New-Bold"/>
                <a:cs typeface="B Nazanin" panose="00000400000000000000" pitchFamily="2" charset="-78"/>
              </a:rPr>
              <a:t>IDLE</a:t>
            </a:r>
            <a:r>
              <a:rPr lang="fa-IR" sz="3200" dirty="0">
                <a:solidFill>
                  <a:prstClr val="black"/>
                </a:solidFill>
                <a:latin typeface="Amuzeh-New-Bold"/>
                <a:cs typeface="B Nazanin" panose="00000400000000000000" pitchFamily="2" charset="-78"/>
              </a:rPr>
              <a:t> ابتدا محیط </a:t>
            </a:r>
            <a:r>
              <a:rPr lang="en-US" sz="2400" dirty="0">
                <a:solidFill>
                  <a:prstClr val="black"/>
                </a:solidFill>
                <a:latin typeface="Amuzeh-New-Bold"/>
                <a:cs typeface="B Nazanin" panose="00000400000000000000" pitchFamily="2" charset="-78"/>
              </a:rPr>
              <a:t>Shell Window</a:t>
            </a:r>
            <a:r>
              <a:rPr lang="fa-IR" sz="24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ظاهر می شود که برای اجرا و مشاهده نتیجه دستورات به صورت خط به خط است.</a:t>
            </a:r>
            <a:endParaRPr lang="fa-IR" sz="3200" dirty="0">
              <a:solidFill>
                <a:prstClr val="black"/>
              </a:solidFill>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4278197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6063198"/>
          </a:xfrm>
          <a:prstGeom prst="rect">
            <a:avLst/>
          </a:prstGeom>
        </p:spPr>
        <p:txBody>
          <a:bodyPr wrap="square">
            <a:spAutoFit/>
          </a:bodyPr>
          <a:lstStyle/>
          <a:p>
            <a:pPr lvl="0" algn="just" rtl="1">
              <a:defRPr/>
            </a:pPr>
            <a:r>
              <a:rPr lang="fa-IR" sz="3200" dirty="0">
                <a:solidFill>
                  <a:prstClr val="black"/>
                </a:solidFill>
                <a:latin typeface="Amuzeh-New-Bold"/>
                <a:cs typeface="B Nazanin" panose="00000400000000000000" pitchFamily="2" charset="-78"/>
              </a:rPr>
              <a:t>دستور</a:t>
            </a:r>
            <a:r>
              <a:rPr lang="en-US" sz="2800" dirty="0">
                <a:solidFill>
                  <a:prstClr val="black"/>
                </a:solidFill>
                <a:latin typeface="Amuzeh-New-Bold"/>
                <a:cs typeface="B Nazanin" panose="00000400000000000000" pitchFamily="2" charset="-78"/>
              </a:rPr>
              <a:t>print(‘Hello World’)</a:t>
            </a:r>
            <a:r>
              <a:rPr lang="fa-IR" sz="3200" dirty="0">
                <a:solidFill>
                  <a:prstClr val="black"/>
                </a:solidFill>
                <a:latin typeface="Amuzeh-New-Bold"/>
                <a:cs typeface="B Nazanin" panose="00000400000000000000" pitchFamily="2" charset="-78"/>
              </a:rPr>
              <a:t> را بنویسید و سپس دکمه</a:t>
            </a:r>
            <a:r>
              <a:rPr lang="en-US" sz="3200" dirty="0">
                <a:solidFill>
                  <a:prstClr val="black"/>
                </a:solidFill>
                <a:latin typeface="Amuzeh-New-Bold"/>
                <a:cs typeface="B Nazanin" panose="00000400000000000000" pitchFamily="2" charset="-78"/>
              </a:rPr>
              <a:t> </a:t>
            </a:r>
            <a:r>
              <a:rPr lang="en-US" sz="2800" dirty="0">
                <a:solidFill>
                  <a:prstClr val="black"/>
                </a:solidFill>
                <a:latin typeface="Amuzeh-New-Bold"/>
                <a:cs typeface="B Nazanin" panose="00000400000000000000" pitchFamily="2" charset="-78"/>
              </a:rPr>
              <a:t>Enter</a:t>
            </a:r>
            <a:r>
              <a:rPr lang="en-US" sz="32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را بزنید تا نتیجه مشاهده شود.</a:t>
            </a: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r>
              <a:rPr lang="fa-IR" sz="3200" dirty="0">
                <a:solidFill>
                  <a:srgbClr val="00B050"/>
                </a:solidFill>
                <a:latin typeface="Amuzeh-New-Bold"/>
                <a:cs typeface="B Nazanin" panose="00000400000000000000" pitchFamily="2" charset="-78"/>
              </a:rPr>
              <a:t>دستور </a:t>
            </a:r>
            <a:r>
              <a:rPr lang="en-US" sz="3200" dirty="0">
                <a:solidFill>
                  <a:srgbClr val="00B050"/>
                </a:solidFill>
                <a:latin typeface="Amuzeh-New-Bold"/>
                <a:cs typeface="B Nazanin" panose="00000400000000000000" pitchFamily="2" charset="-78"/>
              </a:rPr>
              <a:t>print</a:t>
            </a:r>
            <a:r>
              <a:rPr lang="en-US" sz="2800" dirty="0">
                <a:solidFill>
                  <a:srgbClr val="00B050"/>
                </a:solidFill>
                <a:latin typeface="Amuzeh-New-Bold"/>
                <a:cs typeface="B Nazanin" panose="00000400000000000000" pitchFamily="2" charset="-78"/>
              </a:rPr>
              <a:t>()</a:t>
            </a:r>
            <a:r>
              <a:rPr lang="fa-IR" sz="2800" dirty="0">
                <a:solidFill>
                  <a:srgbClr val="00B050"/>
                </a:solidFill>
                <a:latin typeface="Amuzeh-New-Bold"/>
                <a:cs typeface="B Nazanin" panose="00000400000000000000" pitchFamily="2" charset="-78"/>
              </a:rPr>
              <a:t> برای چاپ خروجی استفاده می شود.</a:t>
            </a:r>
          </a:p>
          <a:p>
            <a:pPr lvl="0" algn="just" rtl="1">
              <a:defRPr/>
            </a:pPr>
            <a:endParaRPr lang="fa-IR" sz="1600" dirty="0">
              <a:solidFill>
                <a:prstClr val="black"/>
              </a:solidFill>
              <a:latin typeface="Amuzeh-New-Bold"/>
              <a:cs typeface="B Nazanin" panose="00000400000000000000" pitchFamily="2" charset="-78"/>
            </a:endParaRPr>
          </a:p>
          <a:p>
            <a:pPr lvl="0" algn="just" rtl="1">
              <a:defRPr/>
            </a:pPr>
            <a:r>
              <a:rPr lang="fa-IR" sz="3200" dirty="0">
                <a:solidFill>
                  <a:srgbClr val="FF0000"/>
                </a:solidFill>
                <a:latin typeface="Amuzeh-New-Bold"/>
                <a:cs typeface="B Nazanin" panose="00000400000000000000" pitchFamily="2" charset="-78"/>
              </a:rPr>
              <a:t>ب: </a:t>
            </a:r>
            <a:r>
              <a:rPr lang="fa-IR" sz="2800" dirty="0">
                <a:solidFill>
                  <a:prstClr val="black"/>
                </a:solidFill>
                <a:latin typeface="Amuzeh-New-Bold"/>
                <a:cs typeface="B Nazanin" panose="00000400000000000000" pitchFamily="2" charset="-78"/>
              </a:rPr>
              <a:t>از فهرست </a:t>
            </a:r>
            <a:r>
              <a:rPr lang="en-US" sz="2800" dirty="0">
                <a:solidFill>
                  <a:prstClr val="black"/>
                </a:solidFill>
                <a:latin typeface="Amuzeh-New-Bold"/>
                <a:cs typeface="B Nazanin" panose="00000400000000000000" pitchFamily="2" charset="-78"/>
              </a:rPr>
              <a:t>File</a:t>
            </a:r>
            <a:r>
              <a:rPr lang="fa-IR" sz="3200" dirty="0">
                <a:solidFill>
                  <a:prstClr val="black"/>
                </a:solidFill>
                <a:latin typeface="Amuzeh-New-Bold"/>
                <a:cs typeface="B Nazanin" panose="00000400000000000000" pitchFamily="2" charset="-78"/>
              </a:rPr>
              <a:t> گزینه</a:t>
            </a:r>
            <a:r>
              <a:rPr lang="en-US" sz="2800" dirty="0">
                <a:solidFill>
                  <a:prstClr val="black"/>
                </a:solidFill>
                <a:latin typeface="Amuzeh-New-Bold"/>
                <a:cs typeface="B Nazanin" panose="00000400000000000000" pitchFamily="2" charset="-78"/>
              </a:rPr>
              <a:t>New File </a:t>
            </a:r>
            <a:r>
              <a:rPr lang="fa-IR" sz="2800" dirty="0">
                <a:solidFill>
                  <a:prstClr val="black"/>
                </a:solidFill>
                <a:latin typeface="Amuzeh-New-Bold"/>
                <a:cs typeface="B Nazanin" panose="00000400000000000000" pitchFamily="2" charset="-78"/>
              </a:rPr>
              <a:t> را انتخاب می کنیم تا محیط ویرایشگر متن ظاهر شود. در این محیط می توانیم پس از نوشتن مجموعه ای از دستورات، آن ها را ویرایش، ذخیره و به صورت یک جا اجرا و نتیجه را مشاهده کنیم.</a:t>
            </a:r>
          </a:p>
        </p:txBody>
      </p:sp>
      <p:pic>
        <p:nvPicPr>
          <p:cNvPr id="3" name="Picture 2"/>
          <p:cNvPicPr>
            <a:picLocks noChangeAspect="1"/>
          </p:cNvPicPr>
          <p:nvPr/>
        </p:nvPicPr>
        <p:blipFill>
          <a:blip r:embed="rId5"/>
          <a:stretch>
            <a:fillRect/>
          </a:stretch>
        </p:blipFill>
        <p:spPr>
          <a:xfrm>
            <a:off x="290943" y="1409924"/>
            <a:ext cx="8611879" cy="1859749"/>
          </a:xfrm>
          <a:prstGeom prst="rect">
            <a:avLst/>
          </a:prstGeom>
        </p:spPr>
      </p:pic>
    </p:spTree>
    <p:custDataLst>
      <p:tags r:id="rId2"/>
    </p:custDataLst>
    <p:extLst>
      <p:ext uri="{BB962C8B-B14F-4D97-AF65-F5344CB8AC3E}">
        <p14:creationId xmlns:p14="http://schemas.microsoft.com/office/powerpoint/2010/main" val="3818767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4955203"/>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 كلاسی</a:t>
            </a:r>
          </a:p>
          <a:p>
            <a:pPr lvl="0" algn="just" rtl="1">
              <a:defRPr/>
            </a:pPr>
            <a:r>
              <a:rPr lang="fa-IR" sz="3200" dirty="0">
                <a:solidFill>
                  <a:srgbClr val="00B050"/>
                </a:solidFill>
                <a:latin typeface="Amuzeh-New-Bold"/>
                <a:cs typeface="B Nazanin" panose="00000400000000000000" pitchFamily="2" charset="-78"/>
              </a:rPr>
              <a:t>گام 1. </a:t>
            </a:r>
            <a:r>
              <a:rPr lang="fa-IR" sz="3200" dirty="0">
                <a:solidFill>
                  <a:prstClr val="black"/>
                </a:solidFill>
                <a:latin typeface="Amuzeh-New-Bold"/>
                <a:cs typeface="B Nazanin" panose="00000400000000000000" pitchFamily="2" charset="-78"/>
              </a:rPr>
              <a:t>محیط ویرایشگر را باز کنید.</a:t>
            </a:r>
          </a:p>
          <a:p>
            <a:pPr lvl="0" algn="just" rtl="1">
              <a:defRPr/>
            </a:pPr>
            <a:r>
              <a:rPr lang="fa-IR" sz="3200" dirty="0">
                <a:solidFill>
                  <a:srgbClr val="00B050"/>
                </a:solidFill>
                <a:latin typeface="Amuzeh-New-Bold"/>
                <a:cs typeface="B Nazanin" panose="00000400000000000000" pitchFamily="2" charset="-78"/>
              </a:rPr>
              <a:t>گام 2. </a:t>
            </a:r>
            <a:r>
              <a:rPr lang="fa-IR" sz="3200" dirty="0">
                <a:solidFill>
                  <a:prstClr val="black"/>
                </a:solidFill>
                <a:latin typeface="Amuzeh-New-Bold"/>
                <a:cs typeface="B Nazanin" panose="00000400000000000000" pitchFamily="2" charset="-78"/>
              </a:rPr>
              <a:t>دستورات مورد نظر را مطابق شکل زیر بنویسید.</a:t>
            </a: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r>
              <a:rPr lang="fa-IR" sz="3200" dirty="0">
                <a:solidFill>
                  <a:srgbClr val="00B050"/>
                </a:solidFill>
                <a:latin typeface="Amuzeh-New-Bold"/>
                <a:cs typeface="B Nazanin" panose="00000400000000000000" pitchFamily="2" charset="-78"/>
              </a:rPr>
              <a:t>گام 3. </a:t>
            </a:r>
            <a:r>
              <a:rPr lang="fa-IR" sz="3200" dirty="0">
                <a:solidFill>
                  <a:prstClr val="black"/>
                </a:solidFill>
                <a:latin typeface="Amuzeh-New-Bold"/>
                <a:cs typeface="B Nazanin" panose="00000400000000000000" pitchFamily="2" charset="-78"/>
              </a:rPr>
              <a:t>از فهرست </a:t>
            </a:r>
            <a:r>
              <a:rPr lang="en-US" sz="3200" dirty="0">
                <a:solidFill>
                  <a:prstClr val="black"/>
                </a:solidFill>
                <a:latin typeface="Amuzeh-New-Bold"/>
                <a:cs typeface="B Nazanin" panose="00000400000000000000" pitchFamily="2" charset="-78"/>
              </a:rPr>
              <a:t>File</a:t>
            </a:r>
            <a:r>
              <a:rPr lang="fa-IR" sz="3200" dirty="0">
                <a:solidFill>
                  <a:prstClr val="black"/>
                </a:solidFill>
                <a:latin typeface="Amuzeh-New-Bold"/>
                <a:cs typeface="B Nazanin" panose="00000400000000000000" pitchFamily="2" charset="-78"/>
              </a:rPr>
              <a:t> گزینه </a:t>
            </a:r>
            <a:r>
              <a:rPr lang="en-US" sz="3200" dirty="0">
                <a:solidFill>
                  <a:prstClr val="black"/>
                </a:solidFill>
                <a:latin typeface="Amuzeh-New-Bold"/>
                <a:cs typeface="B Nazanin" panose="00000400000000000000" pitchFamily="2" charset="-78"/>
              </a:rPr>
              <a:t>Save</a:t>
            </a:r>
            <a:r>
              <a:rPr lang="fa-IR" sz="32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را انتخاب و برنامه را با نام دلخواه در محل مناسب ذخیره کنید. </a:t>
            </a:r>
          </a:p>
        </p:txBody>
      </p:sp>
      <p:pic>
        <p:nvPicPr>
          <p:cNvPr id="2" name="Picture 1"/>
          <p:cNvPicPr>
            <a:picLocks noChangeAspect="1"/>
          </p:cNvPicPr>
          <p:nvPr/>
        </p:nvPicPr>
        <p:blipFill rotWithShape="1">
          <a:blip r:embed="rId5"/>
          <a:srcRect b="41586"/>
          <a:stretch/>
        </p:blipFill>
        <p:spPr>
          <a:xfrm>
            <a:off x="290944" y="2111458"/>
            <a:ext cx="6554636" cy="1298561"/>
          </a:xfrm>
          <a:prstGeom prst="rect">
            <a:avLst/>
          </a:prstGeom>
        </p:spPr>
      </p:pic>
      <p:pic>
        <p:nvPicPr>
          <p:cNvPr id="5" name="Picture 4"/>
          <p:cNvPicPr>
            <a:picLocks noChangeAspect="1"/>
          </p:cNvPicPr>
          <p:nvPr/>
        </p:nvPicPr>
        <p:blipFill rotWithShape="1">
          <a:blip r:embed="rId6"/>
          <a:srcRect l="17014" t="-1675" r="15244" b="-1"/>
          <a:stretch/>
        </p:blipFill>
        <p:spPr>
          <a:xfrm>
            <a:off x="444619" y="5361709"/>
            <a:ext cx="8458204" cy="1039091"/>
          </a:xfrm>
          <a:prstGeom prst="rect">
            <a:avLst/>
          </a:prstGeom>
        </p:spPr>
      </p:pic>
    </p:spTree>
    <p:custDataLst>
      <p:tags r:id="rId2"/>
    </p:custDataLst>
    <p:extLst>
      <p:ext uri="{BB962C8B-B14F-4D97-AF65-F5344CB8AC3E}">
        <p14:creationId xmlns:p14="http://schemas.microsoft.com/office/powerpoint/2010/main" val="2943618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3046988"/>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 كلاسی</a:t>
            </a:r>
          </a:p>
          <a:p>
            <a:pPr lvl="0" algn="just" rtl="1">
              <a:defRPr/>
            </a:pPr>
            <a:r>
              <a:rPr lang="fa-IR" sz="3200" dirty="0">
                <a:solidFill>
                  <a:srgbClr val="00B050"/>
                </a:solidFill>
                <a:latin typeface="Amuzeh-New-Bold"/>
                <a:cs typeface="B Nazanin" panose="00000400000000000000" pitchFamily="2" charset="-78"/>
              </a:rPr>
              <a:t>گام 4. </a:t>
            </a:r>
            <a:r>
              <a:rPr lang="fa-IR" sz="3200" dirty="0">
                <a:solidFill>
                  <a:prstClr val="black"/>
                </a:solidFill>
                <a:latin typeface="Amuzeh-New-Bold"/>
                <a:cs typeface="B Nazanin" panose="00000400000000000000" pitchFamily="2" charset="-78"/>
              </a:rPr>
              <a:t>از فهرست </a:t>
            </a:r>
            <a:r>
              <a:rPr lang="en-US" sz="3200" dirty="0">
                <a:solidFill>
                  <a:prstClr val="black"/>
                </a:solidFill>
                <a:latin typeface="Amuzeh-New-Bold"/>
                <a:cs typeface="B Nazanin" panose="00000400000000000000" pitchFamily="2" charset="-78"/>
              </a:rPr>
              <a:t>Run</a:t>
            </a:r>
            <a:r>
              <a:rPr lang="fa-IR" sz="3200" dirty="0">
                <a:solidFill>
                  <a:prstClr val="black"/>
                </a:solidFill>
                <a:latin typeface="Amuzeh-New-Bold"/>
                <a:cs typeface="B Nazanin" panose="00000400000000000000" pitchFamily="2" charset="-78"/>
              </a:rPr>
              <a:t> گزینه</a:t>
            </a:r>
            <a:r>
              <a:rPr lang="en-US" sz="3200" dirty="0">
                <a:solidFill>
                  <a:prstClr val="black"/>
                </a:solidFill>
                <a:latin typeface="Amuzeh-New-Bold"/>
                <a:cs typeface="B Nazanin" panose="00000400000000000000" pitchFamily="2" charset="-78"/>
              </a:rPr>
              <a:t>Run Module </a:t>
            </a:r>
            <a:r>
              <a:rPr lang="fa-IR" sz="3200" dirty="0">
                <a:solidFill>
                  <a:prstClr val="black"/>
                </a:solidFill>
                <a:latin typeface="Amuzeh-New-Bold"/>
                <a:cs typeface="B Nazanin" panose="00000400000000000000" pitchFamily="2" charset="-78"/>
              </a:rPr>
              <a:t>یا </a:t>
            </a:r>
            <a:r>
              <a:rPr lang="en-US" sz="3200" dirty="0">
                <a:solidFill>
                  <a:prstClr val="black"/>
                </a:solidFill>
                <a:latin typeface="Amuzeh-New-Bold"/>
                <a:cs typeface="B Nazanin" panose="00000400000000000000" pitchFamily="2" charset="-78"/>
              </a:rPr>
              <a:t>F5</a:t>
            </a:r>
            <a:r>
              <a:rPr lang="fa-IR" sz="3200" dirty="0">
                <a:solidFill>
                  <a:prstClr val="black"/>
                </a:solidFill>
                <a:latin typeface="Amuzeh-New-Bold"/>
                <a:cs typeface="B Nazanin" panose="00000400000000000000" pitchFamily="2" charset="-78"/>
              </a:rPr>
              <a:t> را می زنیم</a:t>
            </a: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endParaRPr lang="fa-IR" sz="3200" dirty="0">
              <a:solidFill>
                <a:prstClr val="black"/>
              </a:solidFill>
              <a:latin typeface="Amuzeh-New-Bold"/>
              <a:cs typeface="B Nazanin" panose="00000400000000000000" pitchFamily="2" charset="-78"/>
            </a:endParaRPr>
          </a:p>
          <a:p>
            <a:pPr lvl="0" algn="just" rtl="1">
              <a:defRPr/>
            </a:pPr>
            <a:r>
              <a:rPr lang="fa-IR" sz="3200" dirty="0">
                <a:solidFill>
                  <a:srgbClr val="00B050"/>
                </a:solidFill>
                <a:latin typeface="Amuzeh-New-Bold"/>
                <a:cs typeface="B Nazanin" panose="00000400000000000000" pitchFamily="2" charset="-78"/>
              </a:rPr>
              <a:t>گام 5 . </a:t>
            </a:r>
            <a:r>
              <a:rPr lang="fa-IR" sz="3200" dirty="0">
                <a:solidFill>
                  <a:prstClr val="black"/>
                </a:solidFill>
                <a:latin typeface="Amuzeh-New-Bold"/>
                <a:cs typeface="B Nazanin" panose="00000400000000000000" pitchFamily="2" charset="-78"/>
              </a:rPr>
              <a:t>خروجی برنامه در پنجره</a:t>
            </a:r>
            <a:r>
              <a:rPr lang="en-US" sz="3200" dirty="0" err="1">
                <a:solidFill>
                  <a:prstClr val="black"/>
                </a:solidFill>
                <a:latin typeface="Amuzeh-New-Bold"/>
                <a:cs typeface="B Nazanin" panose="00000400000000000000" pitchFamily="2" charset="-78"/>
              </a:rPr>
              <a:t>Sheel</a:t>
            </a:r>
            <a:r>
              <a:rPr lang="fa-IR" sz="3200" dirty="0">
                <a:solidFill>
                  <a:prstClr val="black"/>
                </a:solidFill>
                <a:latin typeface="Amuzeh-New-Bold"/>
                <a:cs typeface="B Nazanin" panose="00000400000000000000" pitchFamily="2" charset="-78"/>
              </a:rPr>
              <a:t> نمایش داده می شود.</a:t>
            </a:r>
            <a:endParaRPr lang="fa-IR" sz="2800" dirty="0">
              <a:solidFill>
                <a:prstClr val="black"/>
              </a:solidFill>
              <a:latin typeface="Amuzeh-New-Bold"/>
              <a:cs typeface="B Nazanin" panose="00000400000000000000" pitchFamily="2" charset="-78"/>
            </a:endParaRPr>
          </a:p>
        </p:txBody>
      </p:sp>
      <p:pic>
        <p:nvPicPr>
          <p:cNvPr id="3" name="Picture 2"/>
          <p:cNvPicPr>
            <a:picLocks noChangeAspect="1"/>
          </p:cNvPicPr>
          <p:nvPr/>
        </p:nvPicPr>
        <p:blipFill rotWithShape="1">
          <a:blip r:embed="rId5"/>
          <a:srcRect b="49690"/>
          <a:stretch/>
        </p:blipFill>
        <p:spPr>
          <a:xfrm>
            <a:off x="444617" y="1348742"/>
            <a:ext cx="6934027" cy="1346475"/>
          </a:xfrm>
          <a:prstGeom prst="rect">
            <a:avLst/>
          </a:prstGeom>
        </p:spPr>
      </p:pic>
      <p:pic>
        <p:nvPicPr>
          <p:cNvPr id="6" name="Picture 5"/>
          <p:cNvPicPr>
            <a:picLocks noChangeAspect="1"/>
          </p:cNvPicPr>
          <p:nvPr/>
        </p:nvPicPr>
        <p:blipFill rotWithShape="1">
          <a:blip r:embed="rId6"/>
          <a:srcRect b="27960"/>
          <a:stretch/>
        </p:blipFill>
        <p:spPr>
          <a:xfrm>
            <a:off x="488548" y="3299252"/>
            <a:ext cx="7036837" cy="2065594"/>
          </a:xfrm>
          <a:prstGeom prst="rect">
            <a:avLst/>
          </a:prstGeom>
        </p:spPr>
      </p:pic>
      <p:pic>
        <p:nvPicPr>
          <p:cNvPr id="7" name="Picture 6"/>
          <p:cNvPicPr>
            <a:picLocks noChangeAspect="1"/>
          </p:cNvPicPr>
          <p:nvPr/>
        </p:nvPicPr>
        <p:blipFill>
          <a:blip r:embed="rId7"/>
          <a:stretch>
            <a:fillRect/>
          </a:stretch>
        </p:blipFill>
        <p:spPr>
          <a:xfrm>
            <a:off x="444617" y="5492208"/>
            <a:ext cx="7124700" cy="1162050"/>
          </a:xfrm>
          <a:prstGeom prst="rect">
            <a:avLst/>
          </a:prstGeom>
        </p:spPr>
      </p:pic>
    </p:spTree>
    <p:custDataLst>
      <p:tags r:id="rId2"/>
    </p:custDataLst>
    <p:extLst>
      <p:ext uri="{BB962C8B-B14F-4D97-AF65-F5344CB8AC3E}">
        <p14:creationId xmlns:p14="http://schemas.microsoft.com/office/powerpoint/2010/main" val="150064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3" y="1312881"/>
            <a:ext cx="8740080" cy="532453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برخی از شایستگی هایی که در این پودمان به دست می آورید:</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fa-IR" sz="1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lvl="0" algn="r" rtl="1">
              <a:lnSpc>
                <a:spcPct val="150000"/>
              </a:lnSpc>
              <a:defRPr/>
            </a:pPr>
            <a:r>
              <a:rPr lang="fa-IR" sz="2800" dirty="0">
                <a:solidFill>
                  <a:prstClr val="black"/>
                </a:solidFill>
                <a:latin typeface="AmuzehNewNormalPS"/>
                <a:cs typeface="B Nazanin" panose="00000400000000000000" pitchFamily="2" charset="-78"/>
              </a:rPr>
              <a:t>کارگروهی، مسئولیت پذیری، مدیریت منابع، فناوری اطلاعات و اخلاق حرفه ای؛</a:t>
            </a:r>
          </a:p>
          <a:p>
            <a:pPr lvl="0" algn="r" rtl="1">
              <a:lnSpc>
                <a:spcPct val="150000"/>
              </a:lnSpc>
              <a:defRPr/>
            </a:pPr>
            <a:r>
              <a:rPr lang="fa-IR" sz="2800" dirty="0">
                <a:solidFill>
                  <a:prstClr val="black"/>
                </a:solidFill>
                <a:latin typeface="AmuzehNewNormalPS"/>
                <a:cs typeface="B Nazanin" panose="00000400000000000000" pitchFamily="2" charset="-78"/>
              </a:rPr>
              <a:t>کسب مهارت حل مسئله به روش شکستن مسئله به بخش های کوچک تر؛</a:t>
            </a:r>
          </a:p>
          <a:p>
            <a:pPr lvl="0" algn="r" rtl="1">
              <a:lnSpc>
                <a:spcPct val="150000"/>
              </a:lnSpc>
              <a:defRPr/>
            </a:pPr>
            <a:r>
              <a:rPr lang="fa-IR" sz="2800" dirty="0">
                <a:solidFill>
                  <a:prstClr val="black"/>
                </a:solidFill>
                <a:latin typeface="AmuzehNewNormalPS"/>
                <a:cs typeface="B Nazanin" panose="00000400000000000000" pitchFamily="2" charset="-78"/>
              </a:rPr>
              <a:t>پرورش تفکر الگوریتمی و حل مسئله به صورت گام به گام؛</a:t>
            </a:r>
          </a:p>
          <a:p>
            <a:pPr lvl="0" algn="r" rtl="1">
              <a:lnSpc>
                <a:spcPct val="150000"/>
              </a:lnSpc>
              <a:defRPr/>
            </a:pPr>
            <a:r>
              <a:rPr lang="fa-IR" sz="2800" dirty="0">
                <a:solidFill>
                  <a:prstClr val="black"/>
                </a:solidFill>
                <a:latin typeface="AmuzehNewNormalPS"/>
                <a:cs typeface="B Nazanin" panose="00000400000000000000" pitchFamily="2" charset="-78"/>
              </a:rPr>
              <a:t>توانایی کار با زبان برنامه نویسی پایتون؛</a:t>
            </a:r>
          </a:p>
          <a:p>
            <a:pPr lvl="0" algn="r" rtl="1">
              <a:lnSpc>
                <a:spcPct val="150000"/>
              </a:lnSpc>
              <a:defRPr/>
            </a:pPr>
            <a:r>
              <a:rPr lang="fa-IR" sz="2800" dirty="0">
                <a:solidFill>
                  <a:prstClr val="black"/>
                </a:solidFill>
                <a:latin typeface="AmuzehNewNormalPS"/>
                <a:cs typeface="B Nazanin" panose="00000400000000000000" pitchFamily="2" charset="-78"/>
              </a:rPr>
              <a:t>توانایی کار با کتاب خانه های پایتون؛</a:t>
            </a:r>
          </a:p>
          <a:p>
            <a:pPr lvl="0" algn="r" rtl="1">
              <a:lnSpc>
                <a:spcPct val="150000"/>
              </a:lnSpc>
              <a:defRPr/>
            </a:pPr>
            <a:r>
              <a:rPr lang="fa-IR" sz="2800" dirty="0">
                <a:solidFill>
                  <a:prstClr val="black"/>
                </a:solidFill>
                <a:latin typeface="AmuzehNewNormalPS"/>
                <a:cs typeface="B Nazanin" panose="00000400000000000000" pitchFamily="2" charset="-78"/>
              </a:rPr>
              <a:t>توانایی استفاده کاربردی از زبان برنامه نویسی پایتون برای حل مسائل ریاضی، علوم، زندگی روزمره.</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pic>
        <p:nvPicPr>
          <p:cNvPr id="5" name="Picture 4"/>
          <p:cNvPicPr>
            <a:picLocks noChangeAspect="1"/>
          </p:cNvPicPr>
          <p:nvPr/>
        </p:nvPicPr>
        <p:blipFill>
          <a:blip r:embed="rId5"/>
          <a:stretch>
            <a:fillRect/>
          </a:stretch>
        </p:blipFill>
        <p:spPr>
          <a:xfrm>
            <a:off x="1449821" y="376237"/>
            <a:ext cx="7469772" cy="759836"/>
          </a:xfrm>
          <a:prstGeom prst="rect">
            <a:avLst/>
          </a:prstGeom>
        </p:spPr>
      </p:pic>
    </p:spTree>
    <p:custDataLst>
      <p:tags r:id="rId2"/>
    </p:custDataLst>
    <p:extLst>
      <p:ext uri="{BB962C8B-B14F-4D97-AF65-F5344CB8AC3E}">
        <p14:creationId xmlns:p14="http://schemas.microsoft.com/office/powerpoint/2010/main" val="2974829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2308324"/>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 كلاسی</a:t>
            </a:r>
          </a:p>
          <a:p>
            <a:pPr lvl="0" algn="just" rtl="1">
              <a:defRPr/>
            </a:pPr>
            <a:r>
              <a:rPr lang="fa-IR" sz="2800" dirty="0">
                <a:solidFill>
                  <a:prstClr val="black"/>
                </a:solidFill>
                <a:latin typeface="Amuzeh-New-Bold"/>
                <a:cs typeface="B Nazanin" panose="00000400000000000000" pitchFamily="2" charset="-78"/>
              </a:rPr>
              <a:t>یکی از خطاهای رایج در برنام ه نویسی، خطاهای نوشتاری است که به آن خطای نحوی</a:t>
            </a:r>
            <a:r>
              <a:rPr lang="en-US" sz="2800" dirty="0">
                <a:solidFill>
                  <a:prstClr val="black"/>
                </a:solidFill>
                <a:latin typeface="Amuzeh-New-Bold"/>
                <a:cs typeface="B Nazanin" panose="00000400000000000000" pitchFamily="2" charset="-78"/>
              </a:rPr>
              <a:t>Syntax Error</a:t>
            </a:r>
            <a:r>
              <a:rPr lang="fa-IR" sz="2800" dirty="0">
                <a:solidFill>
                  <a:prstClr val="black"/>
                </a:solidFill>
                <a:latin typeface="Amuzeh-New-Bold"/>
                <a:cs typeface="B Nazanin" panose="00000400000000000000" pitchFamily="2" charset="-78"/>
              </a:rPr>
              <a:t> گفته می شود. این خطا به دلیل اشتباهات حروف چینی رخ می دهد. با هم کلاسی های خود، خطاهای شکل صفحه بعد را بررسی و دلیل آن را بیان کنید.</a:t>
            </a:r>
          </a:p>
        </p:txBody>
      </p:sp>
      <p:pic>
        <p:nvPicPr>
          <p:cNvPr id="5" name="Picture 4"/>
          <p:cNvPicPr>
            <a:picLocks noChangeAspect="1"/>
          </p:cNvPicPr>
          <p:nvPr/>
        </p:nvPicPr>
        <p:blipFill>
          <a:blip r:embed="rId5"/>
          <a:stretch>
            <a:fillRect/>
          </a:stretch>
        </p:blipFill>
        <p:spPr>
          <a:xfrm>
            <a:off x="290944" y="2560588"/>
            <a:ext cx="5991225" cy="2343150"/>
          </a:xfrm>
          <a:prstGeom prst="rect">
            <a:avLst/>
          </a:prstGeom>
        </p:spPr>
      </p:pic>
      <p:pic>
        <p:nvPicPr>
          <p:cNvPr id="7" name="Picture 6"/>
          <p:cNvPicPr>
            <a:picLocks noChangeAspect="1"/>
          </p:cNvPicPr>
          <p:nvPr/>
        </p:nvPicPr>
        <p:blipFill>
          <a:blip r:embed="rId6"/>
          <a:stretch>
            <a:fillRect/>
          </a:stretch>
        </p:blipFill>
        <p:spPr>
          <a:xfrm>
            <a:off x="290944" y="4585854"/>
            <a:ext cx="5943600" cy="2089005"/>
          </a:xfrm>
          <a:prstGeom prst="rect">
            <a:avLst/>
          </a:prstGeom>
        </p:spPr>
      </p:pic>
    </p:spTree>
    <p:custDataLst>
      <p:tags r:id="rId2"/>
    </p:custDataLst>
    <p:extLst>
      <p:ext uri="{BB962C8B-B14F-4D97-AF65-F5344CB8AC3E}">
        <p14:creationId xmlns:p14="http://schemas.microsoft.com/office/powerpoint/2010/main" val="2342322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3170099"/>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متغیر</a:t>
            </a:r>
            <a:endParaRPr lang="fa-IR" sz="2800" dirty="0">
              <a:solidFill>
                <a:srgbClr val="FF0000"/>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حافظه رایانه از تعدادی خانه حافظه تشکیل شده است. متغیر</a:t>
            </a:r>
            <a:r>
              <a:rPr lang="en-US" sz="2400" dirty="0">
                <a:solidFill>
                  <a:prstClr val="black"/>
                </a:solidFill>
                <a:latin typeface="Amuzeh-New-Bold"/>
                <a:cs typeface="B Nazanin" panose="00000400000000000000" pitchFamily="2" charset="-78"/>
              </a:rPr>
              <a:t>Variable</a:t>
            </a:r>
            <a:r>
              <a:rPr lang="fa-IR" sz="2800" dirty="0">
                <a:solidFill>
                  <a:prstClr val="black"/>
                </a:solidFill>
                <a:latin typeface="Amuzeh-New-Bold"/>
                <a:cs typeface="B Nazanin" panose="00000400000000000000" pitchFamily="2" charset="-78"/>
              </a:rPr>
              <a:t>محل ذخیره اطلاعاتی مانند اعداد، متن، مجموعه ای از اعداد و ... در خانه حافظه رایانه است. می توان یک متغیر را به عنوان یک برچسب برای هر خانه حافظه درنظر گرفت.</a:t>
            </a:r>
          </a:p>
          <a:p>
            <a:pPr lvl="0" algn="just" rtl="1">
              <a:defRPr/>
            </a:pPr>
            <a:r>
              <a:rPr lang="fa-IR" sz="2800" dirty="0">
                <a:solidFill>
                  <a:prstClr val="black"/>
                </a:solidFill>
                <a:latin typeface="Amuzeh-New-Bold"/>
                <a:cs typeface="B Nazanin" panose="00000400000000000000" pitchFamily="2" charset="-78"/>
              </a:rPr>
              <a:t>برای تعریف یک متغیر در پایتون کافی است به آن نامی بدهیم و مقداری را در آن ذخیره کنیم. برای تعریف متغیر به صورت زیر عمل می کنیم.</a:t>
            </a:r>
          </a:p>
        </p:txBody>
      </p:sp>
      <p:sp>
        <p:nvSpPr>
          <p:cNvPr id="2" name="TextBox 1"/>
          <p:cNvSpPr txBox="1"/>
          <p:nvPr/>
        </p:nvSpPr>
        <p:spPr>
          <a:xfrm>
            <a:off x="3739847" y="3532910"/>
            <a:ext cx="5162976" cy="2523768"/>
          </a:xfrm>
          <a:prstGeom prst="rect">
            <a:avLst/>
          </a:prstGeom>
          <a:noFill/>
        </p:spPr>
        <p:txBody>
          <a:bodyPr wrap="square" rtlCol="1">
            <a:spAutoFit/>
          </a:bodyPr>
          <a:lstStyle/>
          <a:p>
            <a:pPr lvl="0" algn="just" rtl="1">
              <a:defRPr/>
            </a:pPr>
            <a:r>
              <a:rPr lang="fa-IR" sz="2800" dirty="0">
                <a:solidFill>
                  <a:prstClr val="black"/>
                </a:solidFill>
                <a:latin typeface="Amuzeh-New-Bold"/>
                <a:cs typeface="B Nazanin" panose="00000400000000000000" pitchFamily="2" charset="-78"/>
              </a:rPr>
              <a:t>نام متغیر سمت چپ، مساوی و مقدار آن سمت راست مساوی قرار می گیرد.</a:t>
            </a:r>
          </a:p>
          <a:p>
            <a:pPr lvl="0" algn="just" rtl="1">
              <a:defRPr/>
            </a:pPr>
            <a:r>
              <a:rPr lang="fa-IR" sz="2800" dirty="0">
                <a:solidFill>
                  <a:prstClr val="black"/>
                </a:solidFill>
                <a:latin typeface="Amuzeh-New-Bold"/>
                <a:cs typeface="B Nazanin" panose="00000400000000000000" pitchFamily="2" charset="-78"/>
              </a:rPr>
              <a:t>نام متغیر را می توان به عنوان برچسبی برای خانه ای از حافظه در نظر گرفت که مقدار متغیر در آن ذخیره می شود.</a:t>
            </a:r>
          </a:p>
          <a:p>
            <a:endParaRPr lang="fa-IR" dirty="0"/>
          </a:p>
        </p:txBody>
      </p:sp>
      <p:pic>
        <p:nvPicPr>
          <p:cNvPr id="3" name="Picture 2"/>
          <p:cNvPicPr>
            <a:picLocks noChangeAspect="1"/>
          </p:cNvPicPr>
          <p:nvPr/>
        </p:nvPicPr>
        <p:blipFill>
          <a:blip r:embed="rId5"/>
          <a:stretch>
            <a:fillRect/>
          </a:stretch>
        </p:blipFill>
        <p:spPr>
          <a:xfrm>
            <a:off x="218845" y="3422363"/>
            <a:ext cx="3521002" cy="3158546"/>
          </a:xfrm>
          <a:prstGeom prst="rect">
            <a:avLst/>
          </a:prstGeom>
        </p:spPr>
      </p:pic>
    </p:spTree>
    <p:custDataLst>
      <p:tags r:id="rId2"/>
    </p:custDataLst>
    <p:extLst>
      <p:ext uri="{BB962C8B-B14F-4D97-AF65-F5344CB8AC3E}">
        <p14:creationId xmlns:p14="http://schemas.microsoft.com/office/powerpoint/2010/main" val="501765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0944" y="252264"/>
            <a:ext cx="8611879" cy="3108543"/>
          </a:xfrm>
          <a:prstGeom prst="rect">
            <a:avLst/>
          </a:prstGeom>
        </p:spPr>
        <p:txBody>
          <a:bodyPr wrap="square">
            <a:spAutoFit/>
          </a:bodyPr>
          <a:lstStyle/>
          <a:p>
            <a:pPr lvl="0" algn="just" rtl="1">
              <a:defRPr/>
            </a:pPr>
            <a:r>
              <a:rPr lang="fa-IR" sz="2800" dirty="0">
                <a:solidFill>
                  <a:srgbClr val="FF0000"/>
                </a:solidFill>
                <a:latin typeface="Amuzeh-New-Bold"/>
                <a:cs typeface="B Nazanin" panose="00000400000000000000" pitchFamily="2" charset="-78"/>
              </a:rPr>
              <a:t>قوانین نام گذاری متغیرها در پایتون :</a:t>
            </a:r>
          </a:p>
          <a:p>
            <a:pPr lvl="0" algn="just" rtl="1">
              <a:defRPr/>
            </a:pPr>
            <a:r>
              <a:rPr lang="fa-IR" sz="2800" dirty="0">
                <a:solidFill>
                  <a:prstClr val="black"/>
                </a:solidFill>
                <a:latin typeface="Amuzeh-New-Bold"/>
                <a:cs typeface="B Nazanin" panose="00000400000000000000" pitchFamily="2" charset="-78"/>
              </a:rPr>
              <a:t>- پایتون نسبت به حروف کوچک و بزرگ حساس است.</a:t>
            </a:r>
          </a:p>
          <a:p>
            <a:pPr lvl="0" algn="just" rtl="1">
              <a:defRPr/>
            </a:pPr>
            <a:r>
              <a:rPr lang="fa-IR" sz="2800" dirty="0">
                <a:solidFill>
                  <a:prstClr val="black"/>
                </a:solidFill>
                <a:latin typeface="Amuzeh-New-Bold"/>
                <a:cs typeface="B Nazanin" panose="00000400000000000000" pitchFamily="2" charset="-78"/>
              </a:rPr>
              <a:t>- در نام گذاری متغیرها می توانیم از حروف بزرگ و کوچک الفبای انگلیسی، اعداد و زیرخط استفاده کنیم.</a:t>
            </a:r>
          </a:p>
          <a:p>
            <a:pPr lvl="0" algn="just" rtl="1">
              <a:defRPr/>
            </a:pPr>
            <a:r>
              <a:rPr lang="fa-IR" sz="2800" dirty="0">
                <a:solidFill>
                  <a:prstClr val="black"/>
                </a:solidFill>
                <a:latin typeface="Amuzeh-New-Bold"/>
                <a:cs typeface="B Nazanin" panose="00000400000000000000" pitchFamily="2" charset="-78"/>
              </a:rPr>
              <a:t>- نام متغیرها حتماً باید با حروف الفبای انگلیسی و یا زیرخط شروع شود.</a:t>
            </a:r>
          </a:p>
          <a:p>
            <a:pPr lvl="0" algn="just" rtl="1">
              <a:defRPr/>
            </a:pPr>
            <a:r>
              <a:rPr lang="fa-IR" sz="2800" dirty="0">
                <a:solidFill>
                  <a:prstClr val="black"/>
                </a:solidFill>
                <a:latin typeface="Amuzeh-New-Bold"/>
                <a:cs typeface="B Nazanin" panose="00000400000000000000" pitchFamily="2" charset="-78"/>
              </a:rPr>
              <a:t>- استفاده از کاراکتر فاصله در نام متغیر غیرمجاز است.</a:t>
            </a:r>
          </a:p>
          <a:p>
            <a:pPr lvl="0" algn="just" rtl="1">
              <a:defRPr/>
            </a:pPr>
            <a:r>
              <a:rPr lang="fa-IR" sz="2800" dirty="0">
                <a:solidFill>
                  <a:prstClr val="black"/>
                </a:solidFill>
                <a:latin typeface="Amuzeh-New-Bold"/>
                <a:cs typeface="B Nazanin" panose="00000400000000000000" pitchFamily="2" charset="-78"/>
              </a:rPr>
              <a:t>- استفاده از کلمات کلیدی زبان پایتون در نام متغیر غیرمجاز است.</a:t>
            </a:r>
          </a:p>
        </p:txBody>
      </p:sp>
      <p:pic>
        <p:nvPicPr>
          <p:cNvPr id="5" name="Picture 4"/>
          <p:cNvPicPr>
            <a:picLocks noChangeAspect="1"/>
          </p:cNvPicPr>
          <p:nvPr/>
        </p:nvPicPr>
        <p:blipFill>
          <a:blip r:embed="rId5"/>
          <a:stretch>
            <a:fillRect/>
          </a:stretch>
        </p:blipFill>
        <p:spPr>
          <a:xfrm>
            <a:off x="290944" y="3479655"/>
            <a:ext cx="7606147" cy="3198227"/>
          </a:xfrm>
          <a:prstGeom prst="rect">
            <a:avLst/>
          </a:prstGeom>
        </p:spPr>
      </p:pic>
    </p:spTree>
    <p:custDataLst>
      <p:tags r:id="rId2"/>
    </p:custDataLst>
    <p:extLst>
      <p:ext uri="{BB962C8B-B14F-4D97-AF65-F5344CB8AC3E}">
        <p14:creationId xmlns:p14="http://schemas.microsoft.com/office/powerpoint/2010/main" val="291078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33965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1-</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فاطمه کتاب داستانی را در 6 ساعت مطالعه کرد و 10 صفحه از آن باقی ماند. اگر این کتاب 100 صفحه داشته باشد، فاطمه به طور متوسط در هر ساعت چند صفحه از آن را مطالعه کرده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p=(100-10)/6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print(p)</a:t>
            </a:r>
          </a:p>
        </p:txBody>
      </p:sp>
    </p:spTree>
    <p:custDataLst>
      <p:tags r:id="rId2"/>
    </p:custDataLst>
    <p:extLst>
      <p:ext uri="{BB962C8B-B14F-4D97-AF65-F5344CB8AC3E}">
        <p14:creationId xmlns:p14="http://schemas.microsoft.com/office/powerpoint/2010/main" val="4028604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77053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2-</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محاسبه کنید یک ساعت و بیست دقیقه و سی ثانیه، چند ثانیه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h=3600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m=20*60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s=30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q=h+m+s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print(q)</a:t>
            </a:r>
          </a:p>
        </p:txBody>
      </p:sp>
    </p:spTree>
    <p:custDataLst>
      <p:tags r:id="rId2"/>
    </p:custDataLst>
    <p:extLst>
      <p:ext uri="{BB962C8B-B14F-4D97-AF65-F5344CB8AC3E}">
        <p14:creationId xmlns:p14="http://schemas.microsoft.com/office/powerpoint/2010/main" val="2715930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77053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3-</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محیط و مساحت یک دایره با شعاع 5 چقدر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r=5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P=3.14*r*2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A=3.14*r*r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print("P = ",P)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print("A = ",A)</a:t>
            </a:r>
          </a:p>
        </p:txBody>
      </p:sp>
    </p:spTree>
    <p:custDataLst>
      <p:tags r:id="rId2"/>
    </p:custDataLst>
    <p:extLst>
      <p:ext uri="{BB962C8B-B14F-4D97-AF65-F5344CB8AC3E}">
        <p14:creationId xmlns:p14="http://schemas.microsoft.com/office/powerpoint/2010/main" val="231198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339650"/>
          </a:xfrm>
          <a:prstGeom prst="rect">
            <a:avLst/>
          </a:prstGeom>
        </p:spPr>
        <p:txBody>
          <a:bodyPr wrap="square">
            <a:spAutoFit/>
          </a:bodyPr>
          <a:lstStyle/>
          <a:p>
            <a:pPr lvl="0" algn="just" rtl="1">
              <a:defRPr/>
            </a:pPr>
            <a:r>
              <a:rPr lang="fa-IR" sz="2800" dirty="0">
                <a:solidFill>
                  <a:prstClr val="black"/>
                </a:solidFill>
                <a:latin typeface="AmuzehNewNormalPS"/>
                <a:cs typeface="B Nazanin" panose="00000400000000000000" pitchFamily="2" charset="-78"/>
              </a:rPr>
              <a:t>کارکلاسی</a:t>
            </a:r>
          </a:p>
          <a:p>
            <a:pPr lvl="0" algn="just" rtl="1">
              <a:defRPr/>
            </a:pPr>
            <a:r>
              <a:rPr lang="fa-IR" sz="2800" dirty="0">
                <a:solidFill>
                  <a:srgbClr val="FF000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4-</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پس انداز هفتگی محمد، 3000 تومان است. او حساب کرد 5 هفته پس انداز او، نصف قیمت کیفی است که دوست دارد آن را بخرد.برنامه ای بنویسید که قیمت کیف را محاسبه و چاپ کند.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s=3000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p=s*10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print(p)</a:t>
            </a:r>
          </a:p>
        </p:txBody>
      </p:sp>
    </p:spTree>
    <p:custDataLst>
      <p:tags r:id="rId2"/>
    </p:custDataLst>
    <p:extLst>
      <p:ext uri="{BB962C8B-B14F-4D97-AF65-F5344CB8AC3E}">
        <p14:creationId xmlns:p14="http://schemas.microsoft.com/office/powerpoint/2010/main" val="3543224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7820" y="252264"/>
            <a:ext cx="8695004" cy="3108543"/>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متن یا رشته</a:t>
            </a:r>
          </a:p>
          <a:p>
            <a:pPr lvl="0" algn="just" rtl="1">
              <a:defRPr/>
            </a:pPr>
            <a:r>
              <a:rPr lang="fa-IR" sz="2800" dirty="0">
                <a:solidFill>
                  <a:prstClr val="black"/>
                </a:solidFill>
                <a:latin typeface="Amuzeh-New-Bold"/>
                <a:cs typeface="B Nazanin" panose="00000400000000000000" pitchFamily="2" charset="-78"/>
              </a:rPr>
              <a:t>نوع داده ای متنی که در زبان برنامه نویسی به آن رشته هم گفته می شود، در کنار نوع عددی از رایج ترین انواع داده مورد استفاده انسان است</a:t>
            </a:r>
          </a:p>
          <a:p>
            <a:pPr lvl="0" algn="just" rtl="1">
              <a:defRPr/>
            </a:pPr>
            <a:r>
              <a:rPr lang="fa-IR" sz="2800" dirty="0">
                <a:solidFill>
                  <a:prstClr val="black"/>
                </a:solidFill>
                <a:latin typeface="Amuzeh-New-Bold"/>
                <a:cs typeface="B Nazanin" panose="00000400000000000000" pitchFamily="2" charset="-78"/>
              </a:rPr>
              <a:t>این نوع داده دنبال های از حروف، اعداد یا کاراکترها را شامل می شود که در میان "" یا ’‘ قرار می گیرند.</a:t>
            </a:r>
          </a:p>
          <a:p>
            <a:pPr lvl="0" algn="just" rtl="1">
              <a:defRPr/>
            </a:pPr>
            <a:endParaRPr lang="fa-IR" sz="2800" dirty="0">
              <a:solidFill>
                <a:prstClr val="black"/>
              </a:solidFill>
              <a:latin typeface="Amuzeh-New-Bold"/>
              <a:cs typeface="B Nazanin" panose="00000400000000000000" pitchFamily="2" charset="-78"/>
            </a:endParaRPr>
          </a:p>
          <a:p>
            <a:pPr lvl="0" algn="just">
              <a:defRPr/>
            </a:pPr>
            <a:r>
              <a:rPr lang="en-US" sz="2400" dirty="0">
                <a:solidFill>
                  <a:srgbClr val="0070C0"/>
                </a:solidFill>
                <a:latin typeface="Amuzeh-New-Bold"/>
                <a:cs typeface="B Nazanin" panose="00000400000000000000" pitchFamily="2" charset="-78"/>
              </a:rPr>
              <a:t>Message = 'Hello ,World‘</a:t>
            </a:r>
          </a:p>
        </p:txBody>
      </p:sp>
      <p:sp>
        <p:nvSpPr>
          <p:cNvPr id="2" name="TextBox 1"/>
          <p:cNvSpPr txBox="1"/>
          <p:nvPr/>
        </p:nvSpPr>
        <p:spPr>
          <a:xfrm>
            <a:off x="207819" y="2649682"/>
            <a:ext cx="8722714" cy="2246769"/>
          </a:xfrm>
          <a:prstGeom prst="rect">
            <a:avLst/>
          </a:prstGeom>
          <a:noFill/>
        </p:spPr>
        <p:txBody>
          <a:bodyPr wrap="square" rtlCol="1">
            <a:spAutoFit/>
          </a:bodyPr>
          <a:lstStyle/>
          <a:p>
            <a:pPr algn="just" rtl="1"/>
            <a:endParaRPr lang="fa-IR" sz="2800" dirty="0">
              <a:solidFill>
                <a:srgbClr val="FF0000"/>
              </a:solidFill>
              <a:latin typeface="Amuzeh-New-Bold"/>
              <a:cs typeface="B Nazanin" panose="00000400000000000000" pitchFamily="2" charset="-78"/>
            </a:endParaRPr>
          </a:p>
          <a:p>
            <a:pPr algn="just" rtl="1"/>
            <a:endParaRPr lang="fa-IR" sz="2800" dirty="0">
              <a:solidFill>
                <a:srgbClr val="FF0000"/>
              </a:solidFill>
              <a:latin typeface="Amuzeh-New-Bold"/>
              <a:cs typeface="B Nazanin" panose="00000400000000000000" pitchFamily="2" charset="-78"/>
            </a:endParaRPr>
          </a:p>
          <a:p>
            <a:pPr algn="just" rtl="1"/>
            <a:r>
              <a:rPr lang="fa-IR" sz="2800" dirty="0">
                <a:solidFill>
                  <a:srgbClr val="FF0000"/>
                </a:solidFill>
                <a:latin typeface="Amuzeh-New-Bold"/>
                <a:cs typeface="B Nazanin" panose="00000400000000000000" pitchFamily="2" charset="-78"/>
              </a:rPr>
              <a:t>دریافت مقدار از ورودی</a:t>
            </a:r>
          </a:p>
          <a:p>
            <a:pPr algn="just" rtl="1"/>
            <a:r>
              <a:rPr lang="fa-IR" sz="2800" dirty="0">
                <a:solidFill>
                  <a:prstClr val="black"/>
                </a:solidFill>
                <a:latin typeface="Amuzeh-New-Bold"/>
                <a:cs typeface="B Nazanin" panose="00000400000000000000" pitchFamily="2" charset="-78"/>
              </a:rPr>
              <a:t>تا کنون برنامه هایی که نوشتیم همگی با مقدار ثابتی که در برنامه در نظر گرفته شده بود، اجرا می شد و نتایج آن را مشاهده می کردیم.</a:t>
            </a:r>
          </a:p>
        </p:txBody>
      </p:sp>
    </p:spTree>
    <p:custDataLst>
      <p:tags r:id="rId2"/>
    </p:custDataLst>
    <p:extLst>
      <p:ext uri="{BB962C8B-B14F-4D97-AF65-F5344CB8AC3E}">
        <p14:creationId xmlns:p14="http://schemas.microsoft.com/office/powerpoint/2010/main" val="3919777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07819" y="599209"/>
            <a:ext cx="8722714" cy="3539430"/>
          </a:xfrm>
          <a:prstGeom prst="rect">
            <a:avLst/>
          </a:prstGeom>
          <a:noFill/>
        </p:spPr>
        <p:txBody>
          <a:bodyPr wrap="square" rtlCol="1">
            <a:spAutoFit/>
          </a:bodyPr>
          <a:lstStyle/>
          <a:p>
            <a:pPr algn="just" rtl="1"/>
            <a:r>
              <a:rPr lang="fa-IR" sz="2800" dirty="0">
                <a:solidFill>
                  <a:prstClr val="black"/>
                </a:solidFill>
                <a:latin typeface="Amuzeh-New-Bold"/>
                <a:cs typeface="B Nazanin" panose="00000400000000000000" pitchFamily="2" charset="-78"/>
              </a:rPr>
              <a:t>در صورتی که بخواهیم برنامه مقداری را از کاربر دریافت کنید، از دستور</a:t>
            </a:r>
            <a:r>
              <a:rPr lang="en-US" sz="2400" dirty="0">
                <a:solidFill>
                  <a:prstClr val="black"/>
                </a:solidFill>
                <a:latin typeface="Amuzeh-New-Bold"/>
                <a:cs typeface="B Nazanin" panose="00000400000000000000" pitchFamily="2" charset="-78"/>
              </a:rPr>
              <a:t>input()</a:t>
            </a:r>
            <a:r>
              <a:rPr lang="fa-IR" sz="24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استفاده می کنیم. برای این که در زمان دریافت از ورودی پیغامی مناسب به کاربر داده شود، می توانیم پیغام را در یک رشته در داخل پرانتز جلوی دستور</a:t>
            </a:r>
            <a:r>
              <a:rPr lang="en-US" sz="2800" dirty="0">
                <a:solidFill>
                  <a:prstClr val="black"/>
                </a:solidFill>
                <a:latin typeface="Amuzeh-New-Bold"/>
                <a:cs typeface="B Nazanin" panose="00000400000000000000" pitchFamily="2" charset="-78"/>
              </a:rPr>
              <a:t>input() </a:t>
            </a:r>
            <a:r>
              <a:rPr lang="fa-IR" sz="2800" dirty="0">
                <a:solidFill>
                  <a:prstClr val="black"/>
                </a:solidFill>
                <a:latin typeface="Amuzeh-New-Bold"/>
                <a:cs typeface="B Nazanin" panose="00000400000000000000" pitchFamily="2" charset="-78"/>
              </a:rPr>
              <a:t> بنویسیم.</a:t>
            </a:r>
          </a:p>
          <a:p>
            <a:pPr algn="just" rtl="1"/>
            <a:endParaRPr lang="fa-IR" sz="2800" dirty="0">
              <a:solidFill>
                <a:prstClr val="black"/>
              </a:solidFill>
              <a:latin typeface="Amuzeh-New-Bold"/>
              <a:cs typeface="B Nazanin" panose="00000400000000000000" pitchFamily="2" charset="-78"/>
            </a:endParaRPr>
          </a:p>
          <a:p>
            <a:r>
              <a:rPr lang="en-US" sz="2800" dirty="0">
                <a:solidFill>
                  <a:srgbClr val="0070C0"/>
                </a:solidFill>
                <a:latin typeface="Amuzeh-New-Bold"/>
                <a:cs typeface="B Nazanin" panose="00000400000000000000" pitchFamily="2" charset="-78"/>
              </a:rPr>
              <a:t>n=input(' =</a:t>
            </a:r>
            <a:r>
              <a:rPr lang="fa-IR" sz="2800" dirty="0">
                <a:solidFill>
                  <a:srgbClr val="0070C0"/>
                </a:solidFill>
                <a:latin typeface="Amuzeh-New-Bold"/>
                <a:cs typeface="B Nazanin" panose="00000400000000000000" pitchFamily="2" charset="-78"/>
              </a:rPr>
              <a:t>مقداری را وارد کنید </a:t>
            </a:r>
            <a:r>
              <a:rPr lang="en-US" sz="2800" dirty="0">
                <a:solidFill>
                  <a:srgbClr val="0070C0"/>
                </a:solidFill>
                <a:latin typeface="Amuzeh-New-Bold"/>
                <a:cs typeface="B Nazanin" panose="00000400000000000000" pitchFamily="2" charset="-78"/>
              </a:rPr>
              <a:t> ‘)</a:t>
            </a:r>
          </a:p>
          <a:p>
            <a:endParaRPr lang="fa-IR" sz="2800" dirty="0">
              <a:solidFill>
                <a:srgbClr val="0070C0"/>
              </a:solidFill>
              <a:latin typeface="Amuzeh-New-Bold"/>
              <a:cs typeface="B Nazanin" panose="00000400000000000000" pitchFamily="2" charset="-78"/>
            </a:endParaRPr>
          </a:p>
          <a:p>
            <a:pPr algn="just" rtl="1"/>
            <a:r>
              <a:rPr lang="fa-IR" sz="2800" dirty="0">
                <a:solidFill>
                  <a:prstClr val="black"/>
                </a:solidFill>
                <a:latin typeface="Amuzeh-New-Bold"/>
                <a:cs typeface="B Nazanin" panose="00000400000000000000" pitchFamily="2" charset="-78"/>
              </a:rPr>
              <a:t>مقدار دریافتی دستور</a:t>
            </a:r>
            <a:r>
              <a:rPr lang="en-US" sz="2800" dirty="0">
                <a:solidFill>
                  <a:prstClr val="black"/>
                </a:solidFill>
                <a:latin typeface="Amuzeh-New-Bold"/>
                <a:cs typeface="B Nazanin" panose="00000400000000000000" pitchFamily="2" charset="-78"/>
              </a:rPr>
              <a:t>input() </a:t>
            </a:r>
            <a:r>
              <a:rPr lang="fa-IR" sz="2800" dirty="0">
                <a:solidFill>
                  <a:prstClr val="black"/>
                </a:solidFill>
                <a:latin typeface="Amuzeh-New-Bold"/>
                <a:cs typeface="B Nazanin" panose="00000400000000000000" pitchFamily="2" charset="-78"/>
              </a:rPr>
              <a:t> را می توانیم در متغیری ذخیره کنیم. </a:t>
            </a:r>
          </a:p>
        </p:txBody>
      </p:sp>
    </p:spTree>
    <p:custDataLst>
      <p:tags r:id="rId2"/>
    </p:custDataLst>
    <p:extLst>
      <p:ext uri="{BB962C8B-B14F-4D97-AF65-F5344CB8AC3E}">
        <p14:creationId xmlns:p14="http://schemas.microsoft.com/office/powerpoint/2010/main" val="3840694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855" y="2649682"/>
            <a:ext cx="8930533" cy="523220"/>
          </a:xfrm>
          <a:prstGeom prst="rect">
            <a:avLst/>
          </a:prstGeom>
          <a:noFill/>
        </p:spPr>
        <p:txBody>
          <a:bodyPr wrap="square" rtlCol="1">
            <a:spAutoFit/>
          </a:bodyPr>
          <a:lstStyle/>
          <a:p>
            <a:pPr algn="just" rtl="1"/>
            <a:r>
              <a:rPr lang="fa-IR" sz="2800" dirty="0">
                <a:solidFill>
                  <a:prstClr val="black"/>
                </a:solidFill>
                <a:latin typeface="Amuzeh-New-Bold"/>
                <a:cs typeface="B Nazanin" panose="00000400000000000000" pitchFamily="2" charset="-78"/>
              </a:rPr>
              <a:t>خروجی هر کد را با دوستان خود حدس بزنید و درباره آن بحث و گفت وگو کنید.</a:t>
            </a:r>
          </a:p>
        </p:txBody>
      </p:sp>
      <p:pic>
        <p:nvPicPr>
          <p:cNvPr id="3" name="Picture 2"/>
          <p:cNvPicPr>
            <a:picLocks noChangeAspect="1"/>
          </p:cNvPicPr>
          <p:nvPr/>
        </p:nvPicPr>
        <p:blipFill>
          <a:blip r:embed="rId5"/>
          <a:stretch>
            <a:fillRect/>
          </a:stretch>
        </p:blipFill>
        <p:spPr>
          <a:xfrm>
            <a:off x="207819" y="219941"/>
            <a:ext cx="8722714" cy="1331768"/>
          </a:xfrm>
          <a:prstGeom prst="rect">
            <a:avLst/>
          </a:prstGeom>
        </p:spPr>
      </p:pic>
      <p:pic>
        <p:nvPicPr>
          <p:cNvPr id="5" name="Picture 4"/>
          <p:cNvPicPr>
            <a:picLocks noChangeAspect="1"/>
          </p:cNvPicPr>
          <p:nvPr/>
        </p:nvPicPr>
        <p:blipFill>
          <a:blip r:embed="rId6"/>
          <a:stretch>
            <a:fillRect/>
          </a:stretch>
        </p:blipFill>
        <p:spPr>
          <a:xfrm>
            <a:off x="7149358" y="1791133"/>
            <a:ext cx="1781175" cy="619125"/>
          </a:xfrm>
          <a:prstGeom prst="rect">
            <a:avLst/>
          </a:prstGeom>
        </p:spPr>
      </p:pic>
      <p:pic>
        <p:nvPicPr>
          <p:cNvPr id="6" name="Picture 5"/>
          <p:cNvPicPr>
            <a:picLocks noChangeAspect="1"/>
          </p:cNvPicPr>
          <p:nvPr/>
        </p:nvPicPr>
        <p:blipFill>
          <a:blip r:embed="rId7"/>
          <a:stretch>
            <a:fillRect/>
          </a:stretch>
        </p:blipFill>
        <p:spPr>
          <a:xfrm>
            <a:off x="415636" y="3412326"/>
            <a:ext cx="8514897" cy="1587056"/>
          </a:xfrm>
          <a:prstGeom prst="rect">
            <a:avLst/>
          </a:prstGeom>
        </p:spPr>
      </p:pic>
    </p:spTree>
    <p:custDataLst>
      <p:tags r:id="rId2"/>
    </p:custDataLst>
    <p:extLst>
      <p:ext uri="{BB962C8B-B14F-4D97-AF65-F5344CB8AC3E}">
        <p14:creationId xmlns:p14="http://schemas.microsoft.com/office/powerpoint/2010/main" val="1779526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24691" y="795551"/>
            <a:ext cx="8812088" cy="3724096"/>
          </a:xfrm>
          <a:prstGeom prst="rect">
            <a:avLst/>
          </a:prstGeom>
        </p:spPr>
        <p:txBody>
          <a:bodyPr wrap="square">
            <a:spAutoFit/>
          </a:bodyPr>
          <a:lstStyle/>
          <a:p>
            <a:pPr lvl="0" algn="just" rtl="1">
              <a:defRPr/>
            </a:pPr>
            <a:r>
              <a:rPr lang="fa-IR" sz="4000" dirty="0">
                <a:solidFill>
                  <a:srgbClr val="FF0000"/>
                </a:solidFill>
                <a:latin typeface="Amuzeh-New-Bold"/>
                <a:cs typeface="B Nazanin" panose="00000400000000000000" pitchFamily="2" charset="-78"/>
              </a:rPr>
              <a:t>چرا برنامه نویسی؟</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برنامه نویسی هنر نوشتن دستورالعمل هاست. ما با این کار به رایانه می گوییم که چه کاری را انجام دهد. هر برنامه مجموعه ای از دستورالعمل هاست. برای نوشتن این دستورالعمل ها از یک زبان برنامه نویسی استفاده می کنیم. </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پایتون یکی از بهترین زبان ها برای شروع یادگیری مفاهیم برنامه نویسی در همه گروه های سنی است. این زبان رایگان و قابل نصب روی انواع دستگاه هاست.</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spTree>
    <p:custDataLst>
      <p:tags r:id="rId2"/>
    </p:custDataLst>
    <p:extLst>
      <p:ext uri="{BB962C8B-B14F-4D97-AF65-F5344CB8AC3E}">
        <p14:creationId xmlns:p14="http://schemas.microsoft.com/office/powerpoint/2010/main" val="253278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349828"/>
            <a:ext cx="8930533" cy="1815882"/>
          </a:xfrm>
          <a:prstGeom prst="rect">
            <a:avLst/>
          </a:prstGeom>
          <a:noFill/>
        </p:spPr>
        <p:txBody>
          <a:bodyPr wrap="square" rtlCol="1">
            <a:spAutoFit/>
          </a:bodyPr>
          <a:lstStyle/>
          <a:p>
            <a:pPr algn="just" rtl="1"/>
            <a:r>
              <a:rPr lang="fa-IR" sz="2800" dirty="0">
                <a:solidFill>
                  <a:srgbClr val="FF0000"/>
                </a:solidFill>
                <a:latin typeface="Amuzeh-New-Bold"/>
                <a:cs typeface="B Nazanin" panose="00000400000000000000" pitchFamily="2" charset="-78"/>
              </a:rPr>
              <a:t>عملگرهای ریاضی</a:t>
            </a:r>
          </a:p>
          <a:p>
            <a:pPr algn="just" rtl="1"/>
            <a:r>
              <a:rPr lang="fa-IR" sz="2800" dirty="0">
                <a:solidFill>
                  <a:prstClr val="black"/>
                </a:solidFill>
                <a:latin typeface="Amuzeh-New-Bold"/>
                <a:cs typeface="B Nazanin" panose="00000400000000000000" pitchFamily="2" charset="-78"/>
              </a:rPr>
              <a:t>یکی از کاربردهای اولیه رایانه، انجام عملیات ریاضی و مقایسه ای است.</a:t>
            </a:r>
          </a:p>
          <a:p>
            <a:pPr algn="just" rtl="1"/>
            <a:r>
              <a:rPr lang="fa-IR" sz="2800" dirty="0">
                <a:solidFill>
                  <a:prstClr val="black"/>
                </a:solidFill>
                <a:latin typeface="Amuzeh-New-Bold"/>
                <a:cs typeface="B Nazanin" panose="00000400000000000000" pitchFamily="2" charset="-78"/>
              </a:rPr>
              <a:t>برای انجام محاسبات ریاضی در پایتون از عملگر های زیر استفاده می کنیم.</a:t>
            </a:r>
          </a:p>
          <a:p>
            <a:pPr algn="just" rtl="1"/>
            <a:r>
              <a:rPr lang="fa-IR" sz="2800" dirty="0">
                <a:solidFill>
                  <a:prstClr val="black"/>
                </a:solidFill>
                <a:latin typeface="Amuzeh-New-Bold"/>
                <a:cs typeface="B Nazanin" panose="00000400000000000000" pitchFamily="2" charset="-78"/>
              </a:rPr>
              <a:t>تقدم عملگرهای ریاضی به صورت زیر است:</a:t>
            </a:r>
          </a:p>
        </p:txBody>
      </p:sp>
      <p:pic>
        <p:nvPicPr>
          <p:cNvPr id="4" name="Picture 3"/>
          <p:cNvPicPr>
            <a:picLocks noChangeAspect="1"/>
          </p:cNvPicPr>
          <p:nvPr/>
        </p:nvPicPr>
        <p:blipFill>
          <a:blip r:embed="rId5"/>
          <a:stretch>
            <a:fillRect/>
          </a:stretch>
        </p:blipFill>
        <p:spPr>
          <a:xfrm>
            <a:off x="204352" y="2304260"/>
            <a:ext cx="8712325" cy="4264315"/>
          </a:xfrm>
          <a:prstGeom prst="rect">
            <a:avLst/>
          </a:prstGeom>
        </p:spPr>
      </p:pic>
      <p:pic>
        <p:nvPicPr>
          <p:cNvPr id="7" name="Picture 6"/>
          <p:cNvPicPr>
            <a:picLocks noChangeAspect="1"/>
          </p:cNvPicPr>
          <p:nvPr/>
        </p:nvPicPr>
        <p:blipFill>
          <a:blip r:embed="rId6"/>
          <a:stretch>
            <a:fillRect/>
          </a:stretch>
        </p:blipFill>
        <p:spPr>
          <a:xfrm>
            <a:off x="5086278" y="5054744"/>
            <a:ext cx="3830399" cy="999692"/>
          </a:xfrm>
          <a:prstGeom prst="rect">
            <a:avLst/>
          </a:prstGeom>
        </p:spPr>
      </p:pic>
    </p:spTree>
    <p:custDataLst>
      <p:tags r:id="rId2"/>
    </p:custDataLst>
    <p:extLst>
      <p:ext uri="{BB962C8B-B14F-4D97-AF65-F5344CB8AC3E}">
        <p14:creationId xmlns:p14="http://schemas.microsoft.com/office/powerpoint/2010/main" val="1398829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5527" y="599210"/>
            <a:ext cx="8695006" cy="954107"/>
          </a:xfrm>
          <a:prstGeom prst="rect">
            <a:avLst/>
          </a:prstGeom>
          <a:noFill/>
        </p:spPr>
        <p:txBody>
          <a:bodyPr wrap="square" rtlCol="1">
            <a:spAutoFit/>
          </a:bodyPr>
          <a:lstStyle/>
          <a:p>
            <a:pPr algn="just" rtl="1"/>
            <a:r>
              <a:rPr lang="fa-IR" sz="2800" dirty="0">
                <a:solidFill>
                  <a:prstClr val="black"/>
                </a:solidFill>
                <a:latin typeface="Amuzeh-New-Bold"/>
                <a:cs typeface="B Nazanin" panose="00000400000000000000" pitchFamily="2" charset="-78"/>
              </a:rPr>
              <a:t>اگر عدد 25 به عنوان ورودی در دو دستور زیر داده شود، خروجی ها را با هم مقایسه و درباره آن گفت وگو کنید.</a:t>
            </a:r>
          </a:p>
        </p:txBody>
      </p:sp>
      <p:pic>
        <p:nvPicPr>
          <p:cNvPr id="3" name="Picture 2"/>
          <p:cNvPicPr>
            <a:picLocks noChangeAspect="1"/>
          </p:cNvPicPr>
          <p:nvPr/>
        </p:nvPicPr>
        <p:blipFill>
          <a:blip r:embed="rId5"/>
          <a:stretch>
            <a:fillRect/>
          </a:stretch>
        </p:blipFill>
        <p:spPr>
          <a:xfrm>
            <a:off x="235527" y="2992583"/>
            <a:ext cx="8652092" cy="1343890"/>
          </a:xfrm>
          <a:prstGeom prst="rect">
            <a:avLst/>
          </a:prstGeom>
        </p:spPr>
      </p:pic>
    </p:spTree>
    <p:custDataLst>
      <p:tags r:id="rId2"/>
    </p:custDataLst>
    <p:extLst>
      <p:ext uri="{BB962C8B-B14F-4D97-AF65-F5344CB8AC3E}">
        <p14:creationId xmlns:p14="http://schemas.microsoft.com/office/powerpoint/2010/main" val="2521205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33965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1-</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برنامه ای بنویسید که شعاع قاعده و ارتفاع منبع آب استوانه ای را از ورودی دریافت و سپس محاسبه کند که چند مترمکعب آب می گیرد.</a:t>
            </a:r>
            <a:endPar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r=float(input("r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h=float(input("h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v=3.14*r*r*h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print("p =",v)</a:t>
            </a:r>
          </a:p>
        </p:txBody>
      </p:sp>
      <p:pic>
        <p:nvPicPr>
          <p:cNvPr id="2" name="Picture 1"/>
          <p:cNvPicPr>
            <a:picLocks noChangeAspect="1"/>
          </p:cNvPicPr>
          <p:nvPr/>
        </p:nvPicPr>
        <p:blipFill>
          <a:blip r:embed="rId5"/>
          <a:stretch>
            <a:fillRect/>
          </a:stretch>
        </p:blipFill>
        <p:spPr>
          <a:xfrm>
            <a:off x="5371508" y="2916382"/>
            <a:ext cx="3520972" cy="2611582"/>
          </a:xfrm>
          <a:prstGeom prst="rect">
            <a:avLst/>
          </a:prstGeom>
        </p:spPr>
      </p:pic>
    </p:spTree>
    <p:custDataLst>
      <p:tags r:id="rId2"/>
    </p:custDataLst>
    <p:extLst>
      <p:ext uri="{BB962C8B-B14F-4D97-AF65-F5344CB8AC3E}">
        <p14:creationId xmlns:p14="http://schemas.microsoft.com/office/powerpoint/2010/main" val="3543884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201424"/>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2-</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در درس علوم آموختید که کار انجام شده با مقدار نیرو در اندازه جابه جایی برابر است. این رابطه را با تساوی </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W=F.D</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نشان می دهیم. برنامه ای بنویسید که کار انجام شده و مقدار نیرو را از ورودی دریافت و سپس میزان جابه جایی را محاسبه و چاپ کند.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w=float(input("w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f=float(input("f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d=w/f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print("d =",d)</a:t>
            </a:r>
            <a:endPar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1840864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770537"/>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3-</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طول یک فنر 10 سانتی متر است. وقتی وزنه ای به جرم </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X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به آن وصل شود، طول فنر از رابطه</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Y=0/8 x+10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محاسبه می شود. برنامه ای بنویسید که از ورودی جرم وزنه ای برحسب کیلوگرم که به آن وصل شده دریافت و سپس، طول فنر را محاسبه و چاپ کند.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w=float(input("m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y=.8*w+10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print("d=",y)</a:t>
            </a:r>
            <a:endPar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97226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5526" y="451836"/>
            <a:ext cx="8695006" cy="2246769"/>
          </a:xfrm>
          <a:prstGeom prst="rect">
            <a:avLst/>
          </a:prstGeom>
          <a:noFill/>
        </p:spPr>
        <p:txBody>
          <a:bodyPr wrap="square" rtlCol="1">
            <a:spAutoFit/>
          </a:bodyPr>
          <a:lstStyle/>
          <a:p>
            <a:pPr algn="just" rtl="1"/>
            <a:r>
              <a:rPr lang="fa-IR" sz="2800" dirty="0">
                <a:solidFill>
                  <a:srgbClr val="FF0000"/>
                </a:solidFill>
                <a:latin typeface="Amuzeh-New-Bold"/>
                <a:cs typeface="B Nazanin" panose="00000400000000000000" pitchFamily="2" charset="-78"/>
              </a:rPr>
              <a:t>عملگرهای مقایسه ای</a:t>
            </a:r>
          </a:p>
          <a:p>
            <a:pPr algn="just" rtl="1"/>
            <a:endParaRPr lang="fa-IR" sz="2800" dirty="0">
              <a:solidFill>
                <a:srgbClr val="FF0000"/>
              </a:solidFill>
              <a:latin typeface="Amuzeh-New-Bold"/>
              <a:cs typeface="B Nazanin" panose="00000400000000000000" pitchFamily="2" charset="-78"/>
            </a:endParaRPr>
          </a:p>
          <a:p>
            <a:pPr algn="just" rtl="1"/>
            <a:r>
              <a:rPr lang="fa-IR" sz="2800" dirty="0">
                <a:solidFill>
                  <a:prstClr val="black"/>
                </a:solidFill>
                <a:latin typeface="Amuzeh-New-Bold"/>
                <a:cs typeface="B Nazanin" panose="00000400000000000000" pitchFamily="2" charset="-78"/>
              </a:rPr>
              <a:t>رایانه ها برای مقایسه از نمادهایی استفاده می کنند. برنامه نویسان به نمادهای جدول روبه رو عملگرهای مقایسه ای می گویند.</a:t>
            </a:r>
          </a:p>
          <a:p>
            <a:pPr algn="just" rtl="1"/>
            <a:r>
              <a:rPr lang="fa-IR" sz="2800" dirty="0">
                <a:solidFill>
                  <a:prstClr val="black"/>
                </a:solidFill>
                <a:latin typeface="Amuzeh-New-Bold"/>
                <a:cs typeface="B Nazanin" panose="00000400000000000000" pitchFamily="2" charset="-78"/>
              </a:rPr>
              <a:t>نتایج عملگرهای مقایسه ای</a:t>
            </a:r>
            <a:r>
              <a:rPr lang="en-US" sz="2800" dirty="0">
                <a:solidFill>
                  <a:prstClr val="black"/>
                </a:solidFill>
                <a:latin typeface="Amuzeh-New-Bold"/>
                <a:cs typeface="B Nazanin" panose="00000400000000000000" pitchFamily="2" charset="-78"/>
              </a:rPr>
              <a:t>True</a:t>
            </a:r>
            <a:r>
              <a:rPr lang="fa-IR" sz="2800" dirty="0">
                <a:solidFill>
                  <a:prstClr val="black"/>
                </a:solidFill>
                <a:latin typeface="Amuzeh-New-Bold"/>
                <a:cs typeface="B Nazanin" panose="00000400000000000000" pitchFamily="2" charset="-78"/>
              </a:rPr>
              <a:t>(درست) یا </a:t>
            </a:r>
            <a:r>
              <a:rPr lang="en-US" sz="2800" dirty="0">
                <a:solidFill>
                  <a:prstClr val="black"/>
                </a:solidFill>
                <a:latin typeface="Amuzeh-New-Bold"/>
                <a:cs typeface="B Nazanin" panose="00000400000000000000" pitchFamily="2" charset="-78"/>
              </a:rPr>
              <a:t>False</a:t>
            </a:r>
            <a:r>
              <a:rPr lang="fa-IR" sz="2800" dirty="0">
                <a:solidFill>
                  <a:prstClr val="black"/>
                </a:solidFill>
                <a:latin typeface="Amuzeh-New-Bold"/>
                <a:cs typeface="B Nazanin" panose="00000400000000000000" pitchFamily="2" charset="-78"/>
              </a:rPr>
              <a:t> (غلط) است</a:t>
            </a:r>
          </a:p>
        </p:txBody>
      </p:sp>
      <p:pic>
        <p:nvPicPr>
          <p:cNvPr id="4" name="Picture 3"/>
          <p:cNvPicPr>
            <a:picLocks noChangeAspect="1"/>
          </p:cNvPicPr>
          <p:nvPr/>
        </p:nvPicPr>
        <p:blipFill>
          <a:blip r:embed="rId5"/>
          <a:stretch>
            <a:fillRect/>
          </a:stretch>
        </p:blipFill>
        <p:spPr>
          <a:xfrm>
            <a:off x="235526" y="2895599"/>
            <a:ext cx="6585269" cy="3740727"/>
          </a:xfrm>
          <a:prstGeom prst="rect">
            <a:avLst/>
          </a:prstGeom>
        </p:spPr>
      </p:pic>
    </p:spTree>
    <p:custDataLst>
      <p:tags r:id="rId2"/>
    </p:custDataLst>
    <p:extLst>
      <p:ext uri="{BB962C8B-B14F-4D97-AF65-F5344CB8AC3E}">
        <p14:creationId xmlns:p14="http://schemas.microsoft.com/office/powerpoint/2010/main" val="1072801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87091" y="285582"/>
            <a:ext cx="4815732" cy="3416320"/>
          </a:xfrm>
          <a:prstGeom prst="rect">
            <a:avLst/>
          </a:prstGeom>
          <a:noFill/>
        </p:spPr>
        <p:txBody>
          <a:bodyPr wrap="square" rtlCol="1">
            <a:spAutoFit/>
          </a:bodyPr>
          <a:lstStyle/>
          <a:p>
            <a:pPr algn="just" rtl="1"/>
            <a:r>
              <a:rPr lang="fa-IR" sz="3600" dirty="0">
                <a:solidFill>
                  <a:srgbClr val="FF0000"/>
                </a:solidFill>
                <a:latin typeface="Amuzeh-New-Bold"/>
                <a:cs typeface="B Nazanin" panose="00000400000000000000" pitchFamily="2" charset="-78"/>
              </a:rPr>
              <a:t>شرط</a:t>
            </a:r>
            <a:endParaRPr lang="fa-IR" sz="2800" dirty="0">
              <a:solidFill>
                <a:srgbClr val="FF0000"/>
              </a:solidFill>
              <a:latin typeface="Amuzeh-New-Bold"/>
              <a:cs typeface="B Nazanin" panose="00000400000000000000" pitchFamily="2" charset="-78"/>
            </a:endParaRPr>
          </a:p>
          <a:p>
            <a:pPr algn="just" rtl="1"/>
            <a:endParaRPr lang="fa-IR" sz="1200" dirty="0">
              <a:solidFill>
                <a:srgbClr val="FF0000"/>
              </a:solidFill>
              <a:latin typeface="Amuzeh-New-Bold"/>
              <a:cs typeface="B Nazanin" panose="00000400000000000000" pitchFamily="2" charset="-78"/>
            </a:endParaRPr>
          </a:p>
          <a:p>
            <a:pPr algn="just" rtl="1"/>
            <a:r>
              <a:rPr lang="fa-IR" sz="2800" dirty="0">
                <a:solidFill>
                  <a:prstClr val="black"/>
                </a:solidFill>
                <a:latin typeface="Amuzeh-New-Bold"/>
                <a:cs typeface="B Nazanin" panose="00000400000000000000" pitchFamily="2" charset="-78"/>
              </a:rPr>
              <a:t>شرطی برقرار باشد و یا برقرار نباشد. مثلاً اگر هوا سرد باشد لباس های گرم می پوشیم. در برنامه نویسی نیز گاهی نیاز است قسمتی از کدها در صورت برقراری شرطی اجرا شود. برای بررسی یک شرط از دستور</a:t>
            </a:r>
            <a:r>
              <a:rPr lang="en-US" sz="2800" dirty="0">
                <a:solidFill>
                  <a:prstClr val="black"/>
                </a:solidFill>
                <a:latin typeface="Amuzeh-New-Bold"/>
                <a:cs typeface="B Nazanin" panose="00000400000000000000" pitchFamily="2" charset="-78"/>
              </a:rPr>
              <a:t>if</a:t>
            </a:r>
            <a:r>
              <a:rPr lang="fa-IR" sz="2800" dirty="0">
                <a:solidFill>
                  <a:prstClr val="black"/>
                </a:solidFill>
                <a:latin typeface="Amuzeh-New-Bold"/>
                <a:cs typeface="B Nazanin" panose="00000400000000000000" pitchFamily="2" charset="-78"/>
              </a:rPr>
              <a:t> به شکل زیر استفاده می کنیم.</a:t>
            </a:r>
          </a:p>
        </p:txBody>
      </p:sp>
      <p:pic>
        <p:nvPicPr>
          <p:cNvPr id="3" name="Picture 2"/>
          <p:cNvPicPr>
            <a:picLocks noChangeAspect="1"/>
          </p:cNvPicPr>
          <p:nvPr/>
        </p:nvPicPr>
        <p:blipFill>
          <a:blip r:embed="rId5"/>
          <a:stretch>
            <a:fillRect/>
          </a:stretch>
        </p:blipFill>
        <p:spPr>
          <a:xfrm>
            <a:off x="304801" y="347659"/>
            <a:ext cx="3685308" cy="4603691"/>
          </a:xfrm>
          <a:prstGeom prst="rect">
            <a:avLst/>
          </a:prstGeom>
        </p:spPr>
      </p:pic>
      <p:sp>
        <p:nvSpPr>
          <p:cNvPr id="6" name="Rectangle 5"/>
          <p:cNvSpPr/>
          <p:nvPr/>
        </p:nvSpPr>
        <p:spPr>
          <a:xfrm>
            <a:off x="304801" y="5466076"/>
            <a:ext cx="8598022" cy="954107"/>
          </a:xfrm>
          <a:prstGeom prst="rect">
            <a:avLst/>
          </a:prstGeom>
        </p:spPr>
        <p:txBody>
          <a:bodyPr wrap="square">
            <a:spAutoFit/>
          </a:bodyPr>
          <a:lstStyle/>
          <a:p>
            <a:pPr lvl="0" algn="just" rtl="1"/>
            <a:r>
              <a:rPr lang="fa-IR" sz="2800" dirty="0">
                <a:solidFill>
                  <a:prstClr val="black"/>
                </a:solidFill>
                <a:latin typeface="Amuzeh-New-Bold"/>
                <a:cs typeface="B Nazanin" panose="00000400000000000000" pitchFamily="2" charset="-78"/>
              </a:rPr>
              <a:t>در صورتی که نتیجه عبارت شرط درست </a:t>
            </a:r>
            <a:r>
              <a:rPr lang="en-US" sz="2800" dirty="0">
                <a:solidFill>
                  <a:prstClr val="black"/>
                </a:solidFill>
                <a:latin typeface="Amuzeh-New-Bold"/>
                <a:cs typeface="B Nazanin" panose="00000400000000000000" pitchFamily="2" charset="-78"/>
              </a:rPr>
              <a:t>true</a:t>
            </a:r>
            <a:r>
              <a:rPr lang="fa-IR" sz="2800" dirty="0">
                <a:solidFill>
                  <a:prstClr val="black"/>
                </a:solidFill>
                <a:latin typeface="Amuzeh-New-Bold"/>
                <a:cs typeface="B Nazanin" panose="00000400000000000000" pitchFamily="2" charset="-78"/>
              </a:rPr>
              <a:t> باشد، دستورات بلاک داخل </a:t>
            </a:r>
            <a:r>
              <a:rPr lang="en-US" sz="2800" dirty="0">
                <a:solidFill>
                  <a:prstClr val="black"/>
                </a:solidFill>
                <a:latin typeface="Amuzeh-New-Bold"/>
                <a:cs typeface="B Nazanin" panose="00000400000000000000" pitchFamily="2" charset="-78"/>
              </a:rPr>
              <a:t>if</a:t>
            </a:r>
            <a:r>
              <a:rPr lang="fa-IR" sz="2800" dirty="0">
                <a:solidFill>
                  <a:prstClr val="black"/>
                </a:solidFill>
                <a:latin typeface="Amuzeh-New-Bold"/>
                <a:cs typeface="B Nazanin" panose="00000400000000000000" pitchFamily="2" charset="-78"/>
              </a:rPr>
              <a:t> اجرا می شود. </a:t>
            </a:r>
          </a:p>
        </p:txBody>
      </p:sp>
    </p:spTree>
    <p:custDataLst>
      <p:tags r:id="rId2"/>
    </p:custDataLst>
    <p:extLst>
      <p:ext uri="{BB962C8B-B14F-4D97-AF65-F5344CB8AC3E}">
        <p14:creationId xmlns:p14="http://schemas.microsoft.com/office/powerpoint/2010/main" val="2538671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04801" y="285582"/>
            <a:ext cx="8598022" cy="2000548"/>
          </a:xfrm>
          <a:prstGeom prst="rect">
            <a:avLst/>
          </a:prstGeom>
          <a:noFill/>
        </p:spPr>
        <p:txBody>
          <a:bodyPr wrap="square" rtlCol="1">
            <a:spAutoFit/>
          </a:bodyPr>
          <a:lstStyle/>
          <a:p>
            <a:pPr algn="just" rtl="1"/>
            <a:endParaRPr lang="fa-IR" sz="1200" dirty="0">
              <a:solidFill>
                <a:srgbClr val="FF0000"/>
              </a:solidFill>
              <a:latin typeface="Amuzeh-New-Bold"/>
              <a:cs typeface="B Nazanin" panose="00000400000000000000" pitchFamily="2" charset="-78"/>
            </a:endParaRPr>
          </a:p>
          <a:p>
            <a:pPr algn="just" rtl="1"/>
            <a:r>
              <a:rPr lang="fa-IR" sz="2800" dirty="0">
                <a:solidFill>
                  <a:prstClr val="black"/>
                </a:solidFill>
                <a:latin typeface="Amuzeh-New-Bold"/>
                <a:cs typeface="B Nazanin" panose="00000400000000000000" pitchFamily="2" charset="-78"/>
              </a:rPr>
              <a:t>بلاک کد، یک یا چند دستور است که در یک گروه قرار می گیرد و از لحاظ میزان تورفتگی مشابه اند. مثلاً مجموعه کدهایی که در صورت برقراری شرط </a:t>
            </a:r>
            <a:r>
              <a:rPr lang="en-US" sz="2800" dirty="0">
                <a:solidFill>
                  <a:prstClr val="black"/>
                </a:solidFill>
                <a:latin typeface="Amuzeh-New-Bold"/>
                <a:cs typeface="B Nazanin" panose="00000400000000000000" pitchFamily="2" charset="-78"/>
              </a:rPr>
              <a:t>if</a:t>
            </a:r>
            <a:r>
              <a:rPr lang="fa-IR" sz="2800" dirty="0">
                <a:solidFill>
                  <a:prstClr val="black"/>
                </a:solidFill>
                <a:latin typeface="Amuzeh-New-Bold"/>
                <a:cs typeface="B Nazanin" panose="00000400000000000000" pitchFamily="2" charset="-78"/>
              </a:rPr>
              <a:t> اجرا می شوند، یک بلاک کد را تشکیل می دهند. </a:t>
            </a:r>
          </a:p>
          <a:p>
            <a:pPr algn="just" rtl="1"/>
            <a:r>
              <a:rPr lang="fa-IR" sz="2800" dirty="0">
                <a:solidFill>
                  <a:prstClr val="black"/>
                </a:solidFill>
                <a:latin typeface="Amuzeh-New-Bold"/>
                <a:cs typeface="B Nazanin" panose="00000400000000000000" pitchFamily="2" charset="-78"/>
              </a:rPr>
              <a:t>میزان تورفتگی </a:t>
            </a:r>
            <a:r>
              <a:rPr lang="en-US" sz="2400" dirty="0">
                <a:solidFill>
                  <a:prstClr val="black"/>
                </a:solidFill>
                <a:latin typeface="Amuzeh-New-Bold"/>
                <a:cs typeface="B Nazanin" panose="00000400000000000000" pitchFamily="2" charset="-78"/>
              </a:rPr>
              <a:t>indentation</a:t>
            </a:r>
            <a:r>
              <a:rPr lang="fa-IR" sz="24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دستورات هر بلاک کد به یک میزان است.</a:t>
            </a:r>
          </a:p>
        </p:txBody>
      </p:sp>
      <p:pic>
        <p:nvPicPr>
          <p:cNvPr id="4" name="Picture 3"/>
          <p:cNvPicPr>
            <a:picLocks noChangeAspect="1"/>
          </p:cNvPicPr>
          <p:nvPr/>
        </p:nvPicPr>
        <p:blipFill>
          <a:blip r:embed="rId5"/>
          <a:stretch>
            <a:fillRect/>
          </a:stretch>
        </p:blipFill>
        <p:spPr>
          <a:xfrm>
            <a:off x="3269673" y="5733660"/>
            <a:ext cx="5633148" cy="934706"/>
          </a:xfrm>
          <a:prstGeom prst="rect">
            <a:avLst/>
          </a:prstGeom>
        </p:spPr>
      </p:pic>
      <p:pic>
        <p:nvPicPr>
          <p:cNvPr id="5" name="Picture 4"/>
          <p:cNvPicPr>
            <a:picLocks noChangeAspect="1"/>
          </p:cNvPicPr>
          <p:nvPr/>
        </p:nvPicPr>
        <p:blipFill>
          <a:blip r:embed="rId6"/>
          <a:stretch>
            <a:fillRect/>
          </a:stretch>
        </p:blipFill>
        <p:spPr>
          <a:xfrm>
            <a:off x="329944" y="2396836"/>
            <a:ext cx="5544779" cy="3246239"/>
          </a:xfrm>
          <a:prstGeom prst="rect">
            <a:avLst/>
          </a:prstGeom>
        </p:spPr>
      </p:pic>
    </p:spTree>
    <p:custDataLst>
      <p:tags r:id="rId2"/>
    </p:custDataLst>
    <p:extLst>
      <p:ext uri="{BB962C8B-B14F-4D97-AF65-F5344CB8AC3E}">
        <p14:creationId xmlns:p14="http://schemas.microsoft.com/office/powerpoint/2010/main" val="941583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07818" y="285582"/>
            <a:ext cx="8718610" cy="4154984"/>
          </a:xfrm>
          <a:prstGeom prst="rect">
            <a:avLst/>
          </a:prstGeom>
          <a:noFill/>
        </p:spPr>
        <p:txBody>
          <a:bodyPr wrap="square" rtlCol="1">
            <a:spAutoFit/>
          </a:bodyPr>
          <a:lstStyle/>
          <a:p>
            <a:pPr algn="just" rtl="1"/>
            <a:endParaRPr lang="fa-IR" sz="1200" dirty="0">
              <a:solidFill>
                <a:srgbClr val="FF0000"/>
              </a:solidFill>
              <a:latin typeface="Amuzeh-New-Bold"/>
              <a:cs typeface="B Nazanin" panose="00000400000000000000" pitchFamily="2" charset="-78"/>
            </a:endParaRPr>
          </a:p>
          <a:p>
            <a:pPr algn="just" rtl="1"/>
            <a:r>
              <a:rPr lang="fa-IR" sz="2800" dirty="0">
                <a:solidFill>
                  <a:srgbClr val="FF0000"/>
                </a:solidFill>
                <a:latin typeface="Amuzeh-New-Bold"/>
                <a:cs typeface="B Nazanin" panose="00000400000000000000" pitchFamily="2" charset="-78"/>
              </a:rPr>
              <a:t>خروجی قطعه کد روبه رو را حدس بزنید:</a:t>
            </a:r>
          </a:p>
          <a:p>
            <a:pPr algn="just" rtl="1"/>
            <a:endParaRPr lang="fa-IR" sz="2800" dirty="0">
              <a:solidFill>
                <a:prstClr val="black"/>
              </a:solidFill>
              <a:latin typeface="Amuzeh-New-Bold"/>
              <a:cs typeface="B Nazanin" panose="00000400000000000000" pitchFamily="2" charset="-78"/>
            </a:endParaRPr>
          </a:p>
          <a:p>
            <a:pPr algn="just" rtl="1"/>
            <a:endParaRPr lang="fa-IR" sz="2800" dirty="0">
              <a:solidFill>
                <a:prstClr val="black"/>
              </a:solidFill>
              <a:latin typeface="Amuzeh-New-Bold"/>
              <a:cs typeface="B Nazanin" panose="00000400000000000000" pitchFamily="2" charset="-78"/>
            </a:endParaRPr>
          </a:p>
          <a:p>
            <a:r>
              <a:rPr lang="en-US" sz="2800" dirty="0">
                <a:solidFill>
                  <a:srgbClr val="0070C0"/>
                </a:solidFill>
                <a:latin typeface="Amuzeh-New-Bold"/>
                <a:cs typeface="B Nazanin" panose="00000400000000000000" pitchFamily="2" charset="-78"/>
              </a:rPr>
              <a:t>print (“</a:t>
            </a:r>
            <a:r>
              <a:rPr lang="fa-IR" sz="2800" dirty="0">
                <a:solidFill>
                  <a:srgbClr val="0070C0"/>
                </a:solidFill>
                <a:latin typeface="Amuzeh-New-Bold"/>
                <a:cs typeface="B Nazanin" panose="00000400000000000000" pitchFamily="2" charset="-78"/>
              </a:rPr>
              <a:t>"سلام</a:t>
            </a:r>
            <a:r>
              <a:rPr lang="en-US" sz="2800" dirty="0">
                <a:solidFill>
                  <a:srgbClr val="0070C0"/>
                </a:solidFill>
                <a:latin typeface="Amuzeh-New-Bold"/>
                <a:cs typeface="B Nazanin" panose="00000400000000000000" pitchFamily="2" charset="-78"/>
              </a:rPr>
              <a:t>)</a:t>
            </a:r>
          </a:p>
          <a:p>
            <a:r>
              <a:rPr lang="en-US" sz="2800" dirty="0">
                <a:solidFill>
                  <a:srgbClr val="0070C0"/>
                </a:solidFill>
                <a:latin typeface="Amuzeh-New-Bold"/>
                <a:cs typeface="B Nazanin" panose="00000400000000000000" pitchFamily="2" charset="-78"/>
              </a:rPr>
              <a:t>temp= </a:t>
            </a:r>
            <a:r>
              <a:rPr lang="fa-IR" sz="2800" dirty="0">
                <a:solidFill>
                  <a:srgbClr val="0070C0"/>
                </a:solidFill>
                <a:latin typeface="Amuzeh-New-Bold"/>
                <a:cs typeface="B Nazanin" panose="00000400000000000000" pitchFamily="2" charset="-78"/>
              </a:rPr>
              <a:t> </a:t>
            </a:r>
            <a:r>
              <a:rPr lang="en-US" sz="2800" dirty="0">
                <a:solidFill>
                  <a:srgbClr val="0070C0"/>
                </a:solidFill>
                <a:latin typeface="Amuzeh-New-Bold"/>
                <a:cs typeface="B Nazanin" panose="00000400000000000000" pitchFamily="2" charset="-78"/>
              </a:rPr>
              <a:t>8</a:t>
            </a:r>
          </a:p>
          <a:p>
            <a:r>
              <a:rPr lang="en-US" sz="2800" dirty="0">
                <a:solidFill>
                  <a:srgbClr val="0070C0"/>
                </a:solidFill>
                <a:latin typeface="Amuzeh-New-Bold"/>
                <a:cs typeface="B Nazanin" panose="00000400000000000000" pitchFamily="2" charset="-78"/>
              </a:rPr>
              <a:t>if temp&lt;10:</a:t>
            </a:r>
          </a:p>
          <a:p>
            <a:r>
              <a:rPr lang="en-US" sz="2800" dirty="0">
                <a:solidFill>
                  <a:srgbClr val="0070C0"/>
                </a:solidFill>
                <a:latin typeface="Amuzeh-New-Bold"/>
                <a:cs typeface="B Nazanin" panose="00000400000000000000" pitchFamily="2" charset="-78"/>
              </a:rPr>
              <a:t>    Print (“</a:t>
            </a:r>
            <a:r>
              <a:rPr lang="fa-IR" sz="2800" dirty="0">
                <a:solidFill>
                  <a:srgbClr val="0070C0"/>
                </a:solidFill>
                <a:latin typeface="Amuzeh-New-Bold"/>
                <a:cs typeface="B Nazanin" panose="00000400000000000000" pitchFamily="2" charset="-78"/>
              </a:rPr>
              <a:t>هوا سرد است</a:t>
            </a:r>
            <a:r>
              <a:rPr lang="en-US" sz="2800" dirty="0">
                <a:solidFill>
                  <a:srgbClr val="0070C0"/>
                </a:solidFill>
                <a:latin typeface="Amuzeh-New-Bold"/>
                <a:cs typeface="B Nazanin" panose="00000400000000000000" pitchFamily="2" charset="-78"/>
              </a:rPr>
              <a:t>”)</a:t>
            </a:r>
          </a:p>
          <a:p>
            <a:r>
              <a:rPr lang="en-US" sz="2800" dirty="0">
                <a:solidFill>
                  <a:srgbClr val="0070C0"/>
                </a:solidFill>
                <a:latin typeface="Amuzeh-New-Bold"/>
                <a:cs typeface="B Nazanin" panose="00000400000000000000" pitchFamily="2" charset="-78"/>
              </a:rPr>
              <a:t>    Print (“</a:t>
            </a:r>
            <a:r>
              <a:rPr lang="fa-IR" sz="2800" dirty="0">
                <a:solidFill>
                  <a:srgbClr val="0070C0"/>
                </a:solidFill>
                <a:latin typeface="Amuzeh-New-Bold"/>
                <a:cs typeface="B Nazanin" panose="00000400000000000000" pitchFamily="2" charset="-78"/>
              </a:rPr>
              <a:t>لباس گرم بپوشید</a:t>
            </a:r>
            <a:r>
              <a:rPr lang="en-US" sz="2800" dirty="0">
                <a:solidFill>
                  <a:srgbClr val="0070C0"/>
                </a:solidFill>
                <a:latin typeface="Amuzeh-New-Bold"/>
                <a:cs typeface="B Nazanin" panose="00000400000000000000" pitchFamily="2" charset="-78"/>
              </a:rPr>
              <a:t>”)</a:t>
            </a:r>
          </a:p>
          <a:p>
            <a:r>
              <a:rPr lang="en-US" sz="2800" dirty="0">
                <a:solidFill>
                  <a:srgbClr val="0070C0"/>
                </a:solidFill>
                <a:latin typeface="Amuzeh-New-Bold"/>
                <a:cs typeface="B Nazanin" panose="00000400000000000000" pitchFamily="2" charset="-78"/>
              </a:rPr>
              <a:t>Print (“</a:t>
            </a:r>
            <a:r>
              <a:rPr lang="fa-IR" sz="2800" dirty="0">
                <a:solidFill>
                  <a:srgbClr val="0070C0"/>
                </a:solidFill>
                <a:latin typeface="Amuzeh-New-Bold"/>
                <a:cs typeface="B Nazanin" panose="00000400000000000000" pitchFamily="2" charset="-78"/>
              </a:rPr>
              <a:t>خدا نگهدار</a:t>
            </a:r>
            <a:r>
              <a:rPr lang="en-US" sz="2800" dirty="0">
                <a:solidFill>
                  <a:srgbClr val="0070C0"/>
                </a:solidFill>
                <a:latin typeface="Amuzeh-New-Bold"/>
                <a:cs typeface="B Nazanin" panose="00000400000000000000" pitchFamily="2" charset="-78"/>
              </a:rPr>
              <a:t>”)</a:t>
            </a:r>
          </a:p>
        </p:txBody>
      </p:sp>
      <p:sp>
        <p:nvSpPr>
          <p:cNvPr id="3" name="TextBox 2"/>
          <p:cNvSpPr txBox="1"/>
          <p:nvPr/>
        </p:nvSpPr>
        <p:spPr>
          <a:xfrm>
            <a:off x="5007205" y="1579418"/>
            <a:ext cx="3895618" cy="523220"/>
          </a:xfrm>
          <a:prstGeom prst="rect">
            <a:avLst/>
          </a:prstGeom>
          <a:noFill/>
        </p:spPr>
        <p:txBody>
          <a:bodyPr wrap="none" rtlCol="1">
            <a:spAutoFit/>
          </a:bodyPr>
          <a:lstStyle/>
          <a:p>
            <a:pPr algn="r" rtl="1"/>
            <a:r>
              <a:rPr lang="fa-IR" sz="2800" dirty="0">
                <a:solidFill>
                  <a:prstClr val="black"/>
                </a:solidFill>
                <a:latin typeface="Amuzeh-New-Bold"/>
                <a:cs typeface="B Nazanin" panose="00000400000000000000" pitchFamily="2" charset="-78"/>
              </a:rPr>
              <a:t>در این مثال </a:t>
            </a:r>
            <a:r>
              <a:rPr lang="en-US" sz="2400" dirty="0">
                <a:solidFill>
                  <a:prstClr val="black"/>
                </a:solidFill>
                <a:latin typeface="Amuzeh-New-Bold"/>
                <a:cs typeface="B Nazanin" panose="00000400000000000000" pitchFamily="2" charset="-78"/>
              </a:rPr>
              <a:t>temp</a:t>
            </a:r>
            <a:r>
              <a:rPr lang="fa-IR" sz="2800" dirty="0">
                <a:solidFill>
                  <a:prstClr val="black"/>
                </a:solidFill>
                <a:latin typeface="Amuzeh-New-Bold"/>
                <a:cs typeface="B Nazanin" panose="00000400000000000000" pitchFamily="2" charset="-78"/>
              </a:rPr>
              <a:t> درجه هواست</a:t>
            </a:r>
          </a:p>
        </p:txBody>
      </p:sp>
      <p:sp>
        <p:nvSpPr>
          <p:cNvPr id="6" name="TextBox 5"/>
          <p:cNvSpPr txBox="1"/>
          <p:nvPr/>
        </p:nvSpPr>
        <p:spPr>
          <a:xfrm>
            <a:off x="4197928" y="2193797"/>
            <a:ext cx="4704895" cy="2246769"/>
          </a:xfrm>
          <a:prstGeom prst="rect">
            <a:avLst/>
          </a:prstGeom>
          <a:noFill/>
        </p:spPr>
        <p:txBody>
          <a:bodyPr wrap="square" rtlCol="1">
            <a:spAutoFit/>
          </a:bodyPr>
          <a:lstStyle/>
          <a:p>
            <a:pPr algn="just" rtl="1"/>
            <a:r>
              <a:rPr lang="fa-IR" sz="2800" dirty="0">
                <a:solidFill>
                  <a:prstClr val="black"/>
                </a:solidFill>
                <a:latin typeface="Amuzeh-New-Bold"/>
                <a:cs typeface="B Nazanin" panose="00000400000000000000" pitchFamily="2" charset="-78"/>
              </a:rPr>
              <a:t>در صورتی که درجه هوا کمتر از 10 درجه باشد هوا سرد است. </a:t>
            </a:r>
          </a:p>
          <a:p>
            <a:pPr algn="just" rtl="1"/>
            <a:r>
              <a:rPr lang="fa-IR" sz="2800" dirty="0">
                <a:solidFill>
                  <a:prstClr val="black"/>
                </a:solidFill>
                <a:latin typeface="Amuzeh-New-Bold"/>
                <a:cs typeface="B Nazanin" panose="00000400000000000000" pitchFamily="2" charset="-78"/>
              </a:rPr>
              <a:t>اگر مقدار </a:t>
            </a:r>
            <a:r>
              <a:rPr lang="en-US" sz="2400" dirty="0">
                <a:solidFill>
                  <a:prstClr val="black"/>
                </a:solidFill>
                <a:latin typeface="Amuzeh-New-Bold"/>
                <a:cs typeface="B Nazanin" panose="00000400000000000000" pitchFamily="2" charset="-78"/>
              </a:rPr>
              <a:t>temp= 12</a:t>
            </a:r>
            <a:r>
              <a:rPr lang="fa-IR" sz="24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باشد برنامه چه خروجی ای خواهد داشت؟</a:t>
            </a:r>
          </a:p>
          <a:p>
            <a:pPr algn="just" rtl="1"/>
            <a:r>
              <a:rPr lang="fa-IR" sz="2800" dirty="0">
                <a:solidFill>
                  <a:prstClr val="black"/>
                </a:solidFill>
                <a:latin typeface="Amuzeh-New-Bold"/>
                <a:cs typeface="B Nazanin" panose="00000400000000000000" pitchFamily="2" charset="-78"/>
              </a:rPr>
              <a:t>کدام دستورات در بلاک کد قرار دارند؟</a:t>
            </a:r>
            <a:endParaRPr lang="en-US" sz="2800" dirty="0">
              <a:solidFill>
                <a:prstClr val="black"/>
              </a:solidFill>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1112029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2014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1-</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با هم کلاسی خود برنامه ای بنویسید که یک عدد از ورودی دریافت کند و سپس مشخص کند که این عدد زوج است یا فرد. راهنمایی: عدد زوج ، عددی است که بر 2 بخش پذیر باشد.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h= </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int</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(input("input number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if (h%2)==0: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Zoj</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if (h%2)==1: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Fard</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a:t>
            </a:r>
            <a:endPar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3860469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10837" y="1058787"/>
            <a:ext cx="8812088" cy="4401205"/>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مهارت برنامه نویسی، روش های خلاقانه ای را برای حل مسئله به صورت گام به گام به ما می آموزد و باعث پرورش تفکر الگوریتمی، ارتقای مهارت حل مسئله و خلاقیت می شود. </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تحقیقات نشان می دهد دانش آموزانی که مهارت برنامه نویسی را در سنین کمتر می آموزند، به طور قابل توجهی قدرت حل مسئله در آن ها پرورش می یابد. همچنین این دانش آموزان در حوزه های دیگر مانند؛ تغییر نگرش نسبت به خطا، اعتماد به نفس، احساس توانمندی در یادگیری و استدلال منطقی نیز نسبت به دیگران تفاوت چشم گیری خواهند داشت. تأثیر مثبت این آموزش ها بر قدرت درک مفاهیم ریاضی و ارتقای مهارت های اجتماعی نیز ثابت شده است.</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spTree>
    <p:custDataLst>
      <p:tags r:id="rId2"/>
    </p:custDataLst>
    <p:extLst>
      <p:ext uri="{BB962C8B-B14F-4D97-AF65-F5344CB8AC3E}">
        <p14:creationId xmlns:p14="http://schemas.microsoft.com/office/powerpoint/2010/main" val="168389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07819" y="285582"/>
            <a:ext cx="8722714" cy="1569660"/>
          </a:xfrm>
          <a:prstGeom prst="rect">
            <a:avLst/>
          </a:prstGeom>
          <a:noFill/>
        </p:spPr>
        <p:txBody>
          <a:bodyPr wrap="square" rtlCol="1">
            <a:spAutoFit/>
          </a:bodyPr>
          <a:lstStyle/>
          <a:p>
            <a:pPr algn="just" rtl="1"/>
            <a:endParaRPr lang="fa-IR" sz="1200" dirty="0">
              <a:solidFill>
                <a:srgbClr val="FF0000"/>
              </a:solidFill>
              <a:latin typeface="Amuzeh-New-Bold"/>
              <a:cs typeface="B Nazanin" panose="00000400000000000000" pitchFamily="2" charset="-78"/>
            </a:endParaRPr>
          </a:p>
          <a:p>
            <a:pPr algn="just" rtl="1"/>
            <a:r>
              <a:rPr lang="fa-IR" sz="2800" dirty="0">
                <a:solidFill>
                  <a:prstClr val="black"/>
                </a:solidFill>
                <a:latin typeface="Amuzeh-New-Bold"/>
                <a:cs typeface="B Nazanin" panose="00000400000000000000" pitchFamily="2" charset="-78"/>
              </a:rPr>
              <a:t>در مواقعی که شرط دارای دو حالت باشد، از دستور </a:t>
            </a:r>
            <a:r>
              <a:rPr lang="en-US" sz="2800" dirty="0">
                <a:solidFill>
                  <a:prstClr val="black"/>
                </a:solidFill>
                <a:latin typeface="Amuzeh-New-Bold"/>
                <a:cs typeface="B Nazanin" panose="00000400000000000000" pitchFamily="2" charset="-78"/>
              </a:rPr>
              <a:t>if-else</a:t>
            </a:r>
            <a:r>
              <a:rPr lang="fa-IR" sz="2800" dirty="0">
                <a:solidFill>
                  <a:prstClr val="black"/>
                </a:solidFill>
                <a:latin typeface="Amuzeh-New-Bold"/>
                <a:cs typeface="B Nazanin" panose="00000400000000000000" pitchFamily="2" charset="-78"/>
              </a:rPr>
              <a:t> استفاده می کنیم. در این دستور در صورتی که شرط دستور </a:t>
            </a:r>
            <a:r>
              <a:rPr lang="en-US" sz="2800" dirty="0">
                <a:solidFill>
                  <a:prstClr val="black"/>
                </a:solidFill>
                <a:latin typeface="Amuzeh-New-Bold"/>
                <a:cs typeface="B Nazanin" panose="00000400000000000000" pitchFamily="2" charset="-78"/>
              </a:rPr>
              <a:t>if</a:t>
            </a:r>
            <a:r>
              <a:rPr lang="fa-IR" sz="2800" dirty="0">
                <a:solidFill>
                  <a:prstClr val="black"/>
                </a:solidFill>
                <a:latin typeface="Amuzeh-New-Bold"/>
                <a:cs typeface="B Nazanin" panose="00000400000000000000" pitchFamily="2" charset="-78"/>
              </a:rPr>
              <a:t> برقرار باشد بلاک کد مربوط به </a:t>
            </a:r>
            <a:r>
              <a:rPr lang="en-US" sz="2800" dirty="0">
                <a:solidFill>
                  <a:prstClr val="black"/>
                </a:solidFill>
                <a:latin typeface="Amuzeh-New-Bold"/>
                <a:cs typeface="B Nazanin" panose="00000400000000000000" pitchFamily="2" charset="-78"/>
              </a:rPr>
              <a:t>if</a:t>
            </a:r>
            <a:r>
              <a:rPr lang="fa-IR" sz="2800" dirty="0">
                <a:solidFill>
                  <a:prstClr val="black"/>
                </a:solidFill>
                <a:latin typeface="Amuzeh-New-Bold"/>
                <a:cs typeface="B Nazanin" panose="00000400000000000000" pitchFamily="2" charset="-78"/>
              </a:rPr>
              <a:t> اجرا و در غیر این صورت بلاک کد مربوط به </a:t>
            </a:r>
            <a:r>
              <a:rPr lang="en-US" sz="2800" dirty="0">
                <a:solidFill>
                  <a:prstClr val="black"/>
                </a:solidFill>
                <a:latin typeface="Amuzeh-New-Bold"/>
                <a:cs typeface="B Nazanin" panose="00000400000000000000" pitchFamily="2" charset="-78"/>
              </a:rPr>
              <a:t> else</a:t>
            </a:r>
            <a:r>
              <a:rPr lang="fa-IR" sz="2800" dirty="0">
                <a:solidFill>
                  <a:prstClr val="black"/>
                </a:solidFill>
                <a:latin typeface="Amuzeh-New-Bold"/>
                <a:cs typeface="B Nazanin" panose="00000400000000000000" pitchFamily="2" charset="-78"/>
              </a:rPr>
              <a:t>اجرا می شوند. </a:t>
            </a:r>
          </a:p>
        </p:txBody>
      </p:sp>
      <p:sp>
        <p:nvSpPr>
          <p:cNvPr id="6" name="Rectangle 5"/>
          <p:cNvSpPr/>
          <p:nvPr/>
        </p:nvSpPr>
        <p:spPr>
          <a:xfrm>
            <a:off x="433387" y="2362752"/>
            <a:ext cx="3508230" cy="3525429"/>
          </a:xfrm>
          <a:prstGeom prst="rect">
            <a:avLst/>
          </a:prstGeom>
          <a:noFill/>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4000"/>
          </a:p>
        </p:txBody>
      </p:sp>
      <p:sp>
        <p:nvSpPr>
          <p:cNvPr id="7" name="Rectangle 6"/>
          <p:cNvSpPr/>
          <p:nvPr/>
        </p:nvSpPr>
        <p:spPr>
          <a:xfrm>
            <a:off x="592714" y="2725082"/>
            <a:ext cx="3348903" cy="2800767"/>
          </a:xfrm>
          <a:prstGeom prst="rect">
            <a:avLst/>
          </a:prstGeom>
        </p:spPr>
        <p:txBody>
          <a:bodyPr wrap="square">
            <a:spAutoFit/>
          </a:bodyPr>
          <a:lstStyle/>
          <a:p>
            <a:pPr algn="just"/>
            <a:r>
              <a:rPr lang="en-US" sz="4400" dirty="0">
                <a:latin typeface="AmuzehNewNormalPS"/>
                <a:cs typeface="B Nazanin" panose="00000400000000000000" pitchFamily="2" charset="-78"/>
              </a:rPr>
              <a:t>If: </a:t>
            </a:r>
            <a:r>
              <a:rPr lang="fa-IR" sz="4400" dirty="0">
                <a:latin typeface="AmuzehNewNormalPS"/>
                <a:cs typeface="B Nazanin" panose="00000400000000000000" pitchFamily="2" charset="-78"/>
              </a:rPr>
              <a:t>شرط   </a:t>
            </a:r>
          </a:p>
          <a:p>
            <a:pPr algn="just"/>
            <a:r>
              <a:rPr lang="fa-IR" sz="4400" dirty="0">
                <a:latin typeface="AmuzehNewNormalPS"/>
                <a:cs typeface="B Nazanin" panose="00000400000000000000" pitchFamily="2" charset="-78"/>
              </a:rPr>
              <a:t> دستورات شرط</a:t>
            </a:r>
          </a:p>
          <a:p>
            <a:pPr algn="just"/>
            <a:r>
              <a:rPr lang="en-US" sz="4400" dirty="0">
                <a:latin typeface="AmuzehNewNormalPS"/>
                <a:cs typeface="B Nazanin" panose="00000400000000000000" pitchFamily="2" charset="-78"/>
              </a:rPr>
              <a:t>else:</a:t>
            </a:r>
          </a:p>
          <a:p>
            <a:pPr algn="just"/>
            <a:r>
              <a:rPr lang="en-US" sz="4400" dirty="0">
                <a:latin typeface="AmuzehNewNormalPS"/>
                <a:cs typeface="B Nazanin" panose="00000400000000000000" pitchFamily="2" charset="-78"/>
              </a:rPr>
              <a:t>  </a:t>
            </a:r>
            <a:r>
              <a:rPr lang="fa-IR" sz="4400" dirty="0">
                <a:latin typeface="AmuzehNewNormalPS"/>
                <a:cs typeface="B Nazanin" panose="00000400000000000000" pitchFamily="2" charset="-78"/>
              </a:rPr>
              <a:t>دستورات بعدی </a:t>
            </a:r>
            <a:endParaRPr lang="en-US" sz="2800" dirty="0">
              <a:effectLst/>
              <a:latin typeface="Times New Roman" panose="02020603050405020304" pitchFamily="18" charset="0"/>
              <a:ea typeface="Times New Roman" panose="02020603050405020304" pitchFamily="18" charset="0"/>
            </a:endParaRPr>
          </a:p>
        </p:txBody>
      </p:sp>
    </p:spTree>
    <p:custDataLst>
      <p:tags r:id="rId2"/>
    </p:custDataLst>
    <p:extLst>
      <p:ext uri="{BB962C8B-B14F-4D97-AF65-F5344CB8AC3E}">
        <p14:creationId xmlns:p14="http://schemas.microsoft.com/office/powerpoint/2010/main" val="2289962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433965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2-</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با هم کلاسی های خود برنامه قبلی را با استفاده از </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if-else</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بنویسید.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h= </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int</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(input("input number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if (h%2)==0: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Zoj</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Fard</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a:t>
            </a:r>
            <a:endPar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160619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2014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کارغیرکلاسی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1-</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برنامه ای بنویسید که دو عدد از ورودی دریافت و سپس عدد بزرگ تر را چاپ کند.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h= </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int</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(input("number 1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b= </a:t>
            </a:r>
            <a:r>
              <a:rPr kumimoji="0" lang="en-US" sz="2800" b="0" i="0" u="none" strike="noStrike" kern="1200" cap="none" spc="0" normalizeH="0" baseline="0" noProof="0" dirty="0" err="1">
                <a:ln>
                  <a:noFill/>
                </a:ln>
                <a:solidFill>
                  <a:prstClr val="black"/>
                </a:solidFill>
                <a:effectLst/>
                <a:uLnTx/>
                <a:uFillTx/>
                <a:latin typeface="AmuzehNewNormalPS"/>
                <a:ea typeface="+mn-ea"/>
                <a:cs typeface="B Nazanin" panose="00000400000000000000" pitchFamily="2" charset="-78"/>
              </a:rPr>
              <a:t>int</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(input("number 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if h&gt;b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print(h)</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else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print(b)</a:t>
            </a:r>
            <a:endParaRPr kumimoji="0" lang="pt-B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2953574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940088"/>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کارغیرکلاسی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2-</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برنامه ای بنویسید که سه عدد از ورودی دریافت و سپس عدد بزرگ تر را چاپ کند.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a:p>
            <a:pPr lvl="0">
              <a:defRPr/>
            </a:pPr>
            <a:r>
              <a:rPr lang="en-US" sz="2400" dirty="0">
                <a:solidFill>
                  <a:prstClr val="black"/>
                </a:solidFill>
                <a:latin typeface="AmuzehNewNormalPS"/>
                <a:cs typeface="B Nazanin" panose="00000400000000000000" pitchFamily="2" charset="-78"/>
              </a:rPr>
              <a:t>a= </a:t>
            </a:r>
            <a:r>
              <a:rPr lang="en-US" sz="2400" dirty="0" err="1">
                <a:solidFill>
                  <a:prstClr val="black"/>
                </a:solidFill>
                <a:latin typeface="AmuzehNewNormalPS"/>
                <a:cs typeface="B Nazanin" panose="00000400000000000000" pitchFamily="2" charset="-78"/>
              </a:rPr>
              <a:t>int</a:t>
            </a:r>
            <a:r>
              <a:rPr lang="en-US" sz="2400" dirty="0">
                <a:solidFill>
                  <a:prstClr val="black"/>
                </a:solidFill>
                <a:latin typeface="AmuzehNewNormalPS"/>
                <a:cs typeface="B Nazanin" panose="00000400000000000000" pitchFamily="2" charset="-78"/>
              </a:rPr>
              <a:t>(input("number1 = "))</a:t>
            </a:r>
          </a:p>
          <a:p>
            <a:pPr lvl="0">
              <a:defRPr/>
            </a:pPr>
            <a:r>
              <a:rPr lang="en-US" sz="2400" dirty="0">
                <a:solidFill>
                  <a:prstClr val="black"/>
                </a:solidFill>
                <a:latin typeface="AmuzehNewNormalPS"/>
                <a:cs typeface="B Nazanin" panose="00000400000000000000" pitchFamily="2" charset="-78"/>
              </a:rPr>
              <a:t>b= </a:t>
            </a:r>
            <a:r>
              <a:rPr lang="en-US" sz="2400" dirty="0" err="1">
                <a:solidFill>
                  <a:prstClr val="black"/>
                </a:solidFill>
                <a:latin typeface="AmuzehNewNormalPS"/>
                <a:cs typeface="B Nazanin" panose="00000400000000000000" pitchFamily="2" charset="-78"/>
              </a:rPr>
              <a:t>int</a:t>
            </a:r>
            <a:r>
              <a:rPr lang="en-US" sz="2400" dirty="0">
                <a:solidFill>
                  <a:prstClr val="black"/>
                </a:solidFill>
                <a:latin typeface="AmuzehNewNormalPS"/>
                <a:cs typeface="B Nazanin" panose="00000400000000000000" pitchFamily="2" charset="-78"/>
              </a:rPr>
              <a:t>(input("number2 = "))</a:t>
            </a:r>
          </a:p>
          <a:p>
            <a:pPr lvl="0">
              <a:defRPr/>
            </a:pPr>
            <a:r>
              <a:rPr lang="en-US" sz="2400" dirty="0">
                <a:solidFill>
                  <a:prstClr val="black"/>
                </a:solidFill>
                <a:latin typeface="AmuzehNewNormalPS"/>
                <a:cs typeface="B Nazanin" panose="00000400000000000000" pitchFamily="2" charset="-78"/>
              </a:rPr>
              <a:t>c= </a:t>
            </a:r>
            <a:r>
              <a:rPr lang="en-US" sz="2400" dirty="0" err="1">
                <a:solidFill>
                  <a:prstClr val="black"/>
                </a:solidFill>
                <a:latin typeface="AmuzehNewNormalPS"/>
                <a:cs typeface="B Nazanin" panose="00000400000000000000" pitchFamily="2" charset="-78"/>
              </a:rPr>
              <a:t>int</a:t>
            </a:r>
            <a:r>
              <a:rPr lang="en-US" sz="2400" dirty="0">
                <a:solidFill>
                  <a:prstClr val="black"/>
                </a:solidFill>
                <a:latin typeface="AmuzehNewNormalPS"/>
                <a:cs typeface="B Nazanin" panose="00000400000000000000" pitchFamily="2" charset="-78"/>
              </a:rPr>
              <a:t>(input("number3 = "))</a:t>
            </a:r>
          </a:p>
          <a:p>
            <a:pPr lvl="0">
              <a:defRPr/>
            </a:pPr>
            <a:r>
              <a:rPr lang="en-US" sz="2400" dirty="0">
                <a:solidFill>
                  <a:prstClr val="black"/>
                </a:solidFill>
                <a:latin typeface="AmuzehNewNormalPS"/>
                <a:cs typeface="B Nazanin" panose="00000400000000000000" pitchFamily="2" charset="-78"/>
              </a:rPr>
              <a:t>if a&gt;=b and a&gt;=c:</a:t>
            </a:r>
          </a:p>
          <a:p>
            <a:pPr lvl="0">
              <a:defRPr/>
            </a:pPr>
            <a:r>
              <a:rPr lang="en-US" sz="2400" dirty="0">
                <a:solidFill>
                  <a:prstClr val="black"/>
                </a:solidFill>
                <a:latin typeface="AmuzehNewNormalPS"/>
                <a:cs typeface="B Nazanin" panose="00000400000000000000" pitchFamily="2" charset="-78"/>
              </a:rPr>
              <a:t>  print("Max : ",a)</a:t>
            </a:r>
          </a:p>
          <a:p>
            <a:pPr lvl="0">
              <a:defRPr/>
            </a:pPr>
            <a:r>
              <a:rPr lang="en-US" sz="2400" dirty="0" err="1">
                <a:solidFill>
                  <a:prstClr val="black"/>
                </a:solidFill>
                <a:latin typeface="AmuzehNewNormalPS"/>
                <a:cs typeface="B Nazanin" panose="00000400000000000000" pitchFamily="2" charset="-78"/>
              </a:rPr>
              <a:t>elif</a:t>
            </a:r>
            <a:r>
              <a:rPr lang="en-US" sz="2400" dirty="0">
                <a:solidFill>
                  <a:prstClr val="black"/>
                </a:solidFill>
                <a:latin typeface="AmuzehNewNormalPS"/>
                <a:cs typeface="B Nazanin" panose="00000400000000000000" pitchFamily="2" charset="-78"/>
              </a:rPr>
              <a:t> b&gt;=a and b&gt;=c:</a:t>
            </a:r>
          </a:p>
          <a:p>
            <a:pPr lvl="0">
              <a:defRPr/>
            </a:pPr>
            <a:r>
              <a:rPr lang="en-US" sz="2400" dirty="0">
                <a:solidFill>
                  <a:prstClr val="black"/>
                </a:solidFill>
                <a:latin typeface="AmuzehNewNormalPS"/>
                <a:cs typeface="B Nazanin" panose="00000400000000000000" pitchFamily="2" charset="-78"/>
              </a:rPr>
              <a:t>   print("Max : ",b)</a:t>
            </a:r>
          </a:p>
          <a:p>
            <a:pPr lvl="0">
              <a:defRPr/>
            </a:pPr>
            <a:r>
              <a:rPr lang="en-US" sz="2400" dirty="0">
                <a:solidFill>
                  <a:prstClr val="black"/>
                </a:solidFill>
                <a:latin typeface="AmuzehNewNormalPS"/>
                <a:cs typeface="B Nazanin" panose="00000400000000000000" pitchFamily="2" charset="-78"/>
              </a:rPr>
              <a:t>else:</a:t>
            </a:r>
          </a:p>
          <a:p>
            <a:pPr lvl="0">
              <a:defRPr/>
            </a:pPr>
            <a:r>
              <a:rPr lang="en-US" sz="2400" dirty="0">
                <a:solidFill>
                  <a:prstClr val="black"/>
                </a:solidFill>
                <a:latin typeface="AmuzehNewNormalPS"/>
                <a:cs typeface="B Nazanin" panose="00000400000000000000" pitchFamily="2" charset="-78"/>
              </a:rPr>
              <a:t>    print("Max : ",c)</a:t>
            </a:r>
          </a:p>
        </p:txBody>
      </p:sp>
    </p:spTree>
    <p:custDataLst>
      <p:tags r:id="rId2"/>
    </p:custDataLst>
    <p:extLst>
      <p:ext uri="{BB962C8B-B14F-4D97-AF65-F5344CB8AC3E}">
        <p14:creationId xmlns:p14="http://schemas.microsoft.com/office/powerpoint/2010/main" val="600364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6001643"/>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lvl="0" algn="just" rtl="1">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3-</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برنامه ای </a:t>
            </a:r>
            <a:r>
              <a:rPr lang="fa-IR" sz="2800" dirty="0">
                <a:solidFill>
                  <a:prstClr val="black"/>
                </a:solidFill>
                <a:latin typeface="AmuzehNewNormalPS"/>
                <a:cs typeface="B Nazanin" panose="00000400000000000000" pitchFamily="2" charset="-78"/>
              </a:rPr>
              <a:t>بنویسید که نام کاربری و گذرواژه را برای ورود به سیستم دریافت کند. در صورتی که نام کاربری</a:t>
            </a:r>
            <a:r>
              <a:rPr lang="en-US" sz="2400" dirty="0">
                <a:solidFill>
                  <a:prstClr val="black"/>
                </a:solidFill>
                <a:latin typeface="AmuzehNewNormalPS"/>
                <a:cs typeface="B Nazanin" panose="00000400000000000000" pitchFamily="2" charset="-78"/>
              </a:rPr>
              <a:t>Admin</a:t>
            </a:r>
            <a:r>
              <a:rPr lang="en-US" sz="2800" dirty="0">
                <a:solidFill>
                  <a:prstClr val="black"/>
                </a:solidFill>
                <a:latin typeface="AmuzehNewNormalPS"/>
                <a:cs typeface="B Nazanin" panose="00000400000000000000" pitchFamily="2" charset="-78"/>
              </a:rPr>
              <a:t> </a:t>
            </a:r>
            <a:r>
              <a:rPr lang="fa-IR" sz="2800" dirty="0">
                <a:solidFill>
                  <a:prstClr val="black"/>
                </a:solidFill>
                <a:latin typeface="AmuzehNewNormalPS"/>
                <a:cs typeface="B Nazanin" panose="00000400000000000000" pitchFamily="2" charset="-78"/>
              </a:rPr>
              <a:t> و گذرواژه 12345678 بود پیغام "خوش آمدید" و در غیر این صورت پیغام"دسترسی غیر مجاز است"صادر شود.</a:t>
            </a:r>
          </a:p>
          <a:p>
            <a:pPr lvl="0" algn="just" rtl="1">
              <a:defRPr/>
            </a:pPr>
            <a:r>
              <a:rPr lang="fa-IR" sz="2800" dirty="0">
                <a:solidFill>
                  <a:prstClr val="black"/>
                </a:solidFill>
                <a:latin typeface="AmuzehNewNormalPS"/>
                <a:cs typeface="B Nazanin" panose="00000400000000000000" pitchFamily="2" charset="-78"/>
              </a:rPr>
              <a:t>کد برنامه :</a:t>
            </a:r>
            <a:endParaRPr lang="en-US" sz="2800" dirty="0">
              <a:solidFill>
                <a:prstClr val="black"/>
              </a:solidFill>
              <a:latin typeface="AmuzehNewNormalPS"/>
              <a:cs typeface="B Nazanin" panose="00000400000000000000" pitchFamily="2" charset="-78"/>
            </a:endParaRPr>
          </a:p>
          <a:p>
            <a:pPr lvl="0">
              <a:defRPr/>
            </a:pPr>
            <a:r>
              <a:rPr lang="en-US" sz="2800" dirty="0">
                <a:solidFill>
                  <a:prstClr val="black"/>
                </a:solidFill>
                <a:latin typeface="AmuzehNewNormalPS"/>
                <a:cs typeface="B Nazanin" panose="00000400000000000000" pitchFamily="2" charset="-78"/>
              </a:rPr>
              <a:t>a= input("username = ")</a:t>
            </a:r>
          </a:p>
          <a:p>
            <a:pPr lvl="0">
              <a:defRPr/>
            </a:pPr>
            <a:r>
              <a:rPr lang="en-US" sz="2800" dirty="0">
                <a:solidFill>
                  <a:prstClr val="black"/>
                </a:solidFill>
                <a:latin typeface="AmuzehNewNormalPS"/>
                <a:cs typeface="B Nazanin" panose="00000400000000000000" pitchFamily="2" charset="-78"/>
              </a:rPr>
              <a:t>b= input("password = ")</a:t>
            </a:r>
          </a:p>
          <a:p>
            <a:pPr lvl="0">
              <a:defRPr/>
            </a:pPr>
            <a:r>
              <a:rPr lang="en-US" sz="2800" dirty="0">
                <a:solidFill>
                  <a:prstClr val="black"/>
                </a:solidFill>
                <a:latin typeface="AmuzehNewNormalPS"/>
                <a:cs typeface="B Nazanin" panose="00000400000000000000" pitchFamily="2" charset="-78"/>
              </a:rPr>
              <a:t>if a=="admin" and b=="12345678":</a:t>
            </a:r>
          </a:p>
          <a:p>
            <a:pPr lvl="0">
              <a:defRPr/>
            </a:pPr>
            <a:r>
              <a:rPr lang="en-US" sz="2800" dirty="0">
                <a:solidFill>
                  <a:prstClr val="black"/>
                </a:solidFill>
                <a:latin typeface="AmuzehNewNormalPS"/>
                <a:cs typeface="B Nazanin" panose="00000400000000000000" pitchFamily="2" charset="-78"/>
              </a:rPr>
              <a:t>    print(</a:t>
            </a:r>
            <a:r>
              <a:rPr lang="fa-IR" sz="2800" dirty="0">
                <a:solidFill>
                  <a:prstClr val="black"/>
                </a:solidFill>
                <a:latin typeface="AmuzehNewNormalPS"/>
                <a:cs typeface="B Nazanin" panose="00000400000000000000" pitchFamily="2" charset="-78"/>
              </a:rPr>
              <a:t>"خوش آمديد"</a:t>
            </a:r>
            <a:r>
              <a:rPr lang="en-US" sz="2800" dirty="0">
                <a:solidFill>
                  <a:prstClr val="black"/>
                </a:solidFill>
                <a:latin typeface="AmuzehNewNormalPS"/>
                <a:cs typeface="B Nazanin" panose="00000400000000000000" pitchFamily="2" charset="-78"/>
              </a:rPr>
              <a:t>)</a:t>
            </a:r>
            <a:endParaRPr lang="fa-IR" sz="2800" dirty="0">
              <a:solidFill>
                <a:prstClr val="black"/>
              </a:solidFill>
              <a:latin typeface="AmuzehNewNormalPS"/>
              <a:cs typeface="B Nazanin" panose="00000400000000000000" pitchFamily="2" charset="-78"/>
            </a:endParaRPr>
          </a:p>
          <a:p>
            <a:pPr lvl="0">
              <a:defRPr/>
            </a:pPr>
            <a:r>
              <a:rPr lang="en-US" sz="2800" dirty="0">
                <a:solidFill>
                  <a:prstClr val="black"/>
                </a:solidFill>
                <a:latin typeface="AmuzehNewNormalPS"/>
                <a:cs typeface="B Nazanin" panose="00000400000000000000" pitchFamily="2" charset="-78"/>
              </a:rPr>
              <a:t>else:</a:t>
            </a:r>
          </a:p>
          <a:p>
            <a:pPr lvl="0">
              <a:defRPr/>
            </a:pPr>
            <a:r>
              <a:rPr lang="en-US" sz="2800" dirty="0">
                <a:solidFill>
                  <a:prstClr val="black"/>
                </a:solidFill>
                <a:latin typeface="AmuzehNewNormalPS"/>
                <a:cs typeface="B Nazanin" panose="00000400000000000000" pitchFamily="2" charset="-78"/>
              </a:rPr>
              <a:t> print(</a:t>
            </a:r>
            <a:r>
              <a:rPr lang="fa-IR" sz="2800" dirty="0">
                <a:solidFill>
                  <a:prstClr val="black"/>
                </a:solidFill>
                <a:latin typeface="AmuzehNewNormalPS"/>
                <a:cs typeface="B Nazanin" panose="00000400000000000000" pitchFamily="2" charset="-78"/>
              </a:rPr>
              <a:t>"دسترسی غیر مجاز است"</a:t>
            </a:r>
            <a:r>
              <a:rPr lang="en-US" sz="2800" dirty="0">
                <a:solidFill>
                  <a:prstClr val="black"/>
                </a:solidFill>
                <a:latin typeface="AmuzehNewNormalPS"/>
                <a:cs typeface="B Nazanin" panose="00000400000000000000" pitchFamily="2" charset="-78"/>
              </a:rPr>
              <a:t>)</a:t>
            </a:r>
            <a:endParaRPr lang="fa-IR" sz="2800" dirty="0">
              <a:solidFill>
                <a:prstClr val="black"/>
              </a:solidFill>
              <a:latin typeface="AmuzehNewNormalPS"/>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2125793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3046988"/>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4-</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برنامه ای بنویسید که طول سه پاره خط را از ورودی دریافت و سپس مشخص کند که آیا می توان با این سه پاره خط مثلثی رسم کرد یا خیر.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endPar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395536" y="2852936"/>
            <a:ext cx="6116178" cy="2681263"/>
          </a:xfrm>
          <a:prstGeom prst="rect">
            <a:avLst/>
          </a:prstGeom>
        </p:spPr>
      </p:pic>
    </p:spTree>
    <p:custDataLst>
      <p:tags r:id="rId2"/>
    </p:custDataLst>
    <p:extLst>
      <p:ext uri="{BB962C8B-B14F-4D97-AF65-F5344CB8AC3E}">
        <p14:creationId xmlns:p14="http://schemas.microsoft.com/office/powerpoint/2010/main" val="141800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985433"/>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کتاب خانۀ لاک پشت</a:t>
            </a:r>
          </a:p>
          <a:p>
            <a:pPr lvl="0" algn="just" rtl="1">
              <a:defRPr/>
            </a:pPr>
            <a:r>
              <a:rPr lang="fa-IR" sz="2800" dirty="0">
                <a:solidFill>
                  <a:prstClr val="black"/>
                </a:solidFill>
                <a:latin typeface="AmuzehNewNormalPS"/>
                <a:cs typeface="B Nazanin" panose="00000400000000000000" pitchFamily="2" charset="-78"/>
              </a:rPr>
              <a:t>قصد داریم با کدنویسی پایتون یک کارت شناسایی مشابه شکل روبه رو طراحی کنیم برای شروع چه کاری باید انجام دهیم؟</a:t>
            </a:r>
          </a:p>
          <a:p>
            <a:pPr lvl="0" algn="just" rtl="1">
              <a:defRPr/>
            </a:pPr>
            <a:r>
              <a:rPr lang="fa-IR" sz="2800" dirty="0">
                <a:solidFill>
                  <a:prstClr val="black"/>
                </a:solidFill>
                <a:latin typeface="AmuzehNewNormalPS"/>
                <a:cs typeface="B Nazanin" panose="00000400000000000000" pitchFamily="2" charset="-78"/>
              </a:rPr>
              <a:t>از کجا باید شروع کنیم؟</a:t>
            </a:r>
          </a:p>
          <a:p>
            <a:pPr lvl="0" algn="just" rtl="1">
              <a:defRPr/>
            </a:pPr>
            <a:endParaRPr lang="fa-IR" sz="2000" dirty="0">
              <a:solidFill>
                <a:prstClr val="black"/>
              </a:solidFill>
              <a:latin typeface="AmuzehNewNormalPS"/>
              <a:cs typeface="B Nazanin" panose="00000400000000000000" pitchFamily="2" charset="-78"/>
            </a:endParaRPr>
          </a:p>
          <a:p>
            <a:pPr lvl="0" algn="just" rtl="1">
              <a:defRPr/>
            </a:pPr>
            <a:r>
              <a:rPr lang="fa-IR" sz="2800" dirty="0">
                <a:solidFill>
                  <a:prstClr val="black"/>
                </a:solidFill>
                <a:latin typeface="AmuzehNewNormalPS"/>
                <a:cs typeface="B Nazanin" panose="00000400000000000000" pitchFamily="2" charset="-78"/>
              </a:rPr>
              <a:t>یکی از ایده های حل مسئله، تقسیم آن به قسمت های کوچک تر است. در تصویر روبه رو قسمت های شکسته شده و ترتیب آن ها را می بینیم.</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3709744" y="3371928"/>
            <a:ext cx="5182736" cy="3074157"/>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251520" y="3922069"/>
            <a:ext cx="3388951" cy="1973873"/>
          </a:xfrm>
          <a:prstGeom prst="rect">
            <a:avLst/>
          </a:prstGeom>
        </p:spPr>
      </p:pic>
    </p:spTree>
    <p:custDataLst>
      <p:tags r:id="rId2"/>
    </p:custDataLst>
    <p:extLst>
      <p:ext uri="{BB962C8B-B14F-4D97-AF65-F5344CB8AC3E}">
        <p14:creationId xmlns:p14="http://schemas.microsoft.com/office/powerpoint/2010/main" val="4270987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954107"/>
          </a:xfrm>
          <a:prstGeom prst="rect">
            <a:avLst/>
          </a:prstGeom>
        </p:spPr>
        <p:txBody>
          <a:bodyPr wrap="square">
            <a:spAutoFit/>
          </a:bodyPr>
          <a:lstStyle/>
          <a:p>
            <a:pPr lvl="0" algn="just" rtl="1">
              <a:defRPr/>
            </a:pPr>
            <a:r>
              <a:rPr lang="fa-IR" sz="2800" dirty="0">
                <a:solidFill>
                  <a:prstClr val="black"/>
                </a:solidFill>
                <a:latin typeface="AmuzehNewNormalPS"/>
                <a:cs typeface="B Nazanin" panose="00000400000000000000" pitchFamily="2" charset="-78"/>
              </a:rPr>
              <a:t>بهتر است هر کار را تا حد امکان به قسمت های کوچک تر تبدیل کنیم. برای رسم کادر مستطیل شکل کارت شناسایی به مراحل زیر دقت کنید.</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62363" y="1491908"/>
            <a:ext cx="6747164" cy="2576671"/>
          </a:xfrm>
          <a:prstGeom prst="rect">
            <a:avLst/>
          </a:prstGeom>
        </p:spPr>
      </p:pic>
      <p:pic>
        <p:nvPicPr>
          <p:cNvPr id="5" name="Picture 4"/>
          <p:cNvPicPr>
            <a:picLocks noChangeAspect="1"/>
          </p:cNvPicPr>
          <p:nvPr/>
        </p:nvPicPr>
        <p:blipFill>
          <a:blip r:embed="rId6"/>
          <a:stretch>
            <a:fillRect/>
          </a:stretch>
        </p:blipFill>
        <p:spPr>
          <a:xfrm>
            <a:off x="265375" y="3958377"/>
            <a:ext cx="6771861" cy="2696804"/>
          </a:xfrm>
          <a:prstGeom prst="rect">
            <a:avLst/>
          </a:prstGeom>
        </p:spPr>
      </p:pic>
      <p:sp>
        <p:nvSpPr>
          <p:cNvPr id="6" name="TextBox 5"/>
          <p:cNvSpPr txBox="1"/>
          <p:nvPr/>
        </p:nvSpPr>
        <p:spPr>
          <a:xfrm>
            <a:off x="6885708" y="4273724"/>
            <a:ext cx="2006771" cy="1815882"/>
          </a:xfrm>
          <a:prstGeom prst="rect">
            <a:avLst/>
          </a:prstGeom>
          <a:noFill/>
        </p:spPr>
        <p:txBody>
          <a:bodyPr wrap="square" rtlCol="1">
            <a:spAutoFit/>
          </a:bodyPr>
          <a:lstStyle/>
          <a:p>
            <a:pPr algn="just" rtl="1"/>
            <a:r>
              <a:rPr lang="fa-IR" sz="2800" dirty="0">
                <a:solidFill>
                  <a:prstClr val="black"/>
                </a:solidFill>
                <a:latin typeface="AmuzehNewNormalPS"/>
                <a:cs typeface="B Nazanin" panose="00000400000000000000" pitchFamily="2" charset="-78"/>
              </a:rPr>
              <a:t>حالا باز هم کار را به قسمت های کوچک تر تقسیم می کنیم.</a:t>
            </a:r>
          </a:p>
        </p:txBody>
      </p:sp>
    </p:spTree>
    <p:custDataLst>
      <p:tags r:id="rId2"/>
    </p:custDataLst>
    <p:extLst>
      <p:ext uri="{BB962C8B-B14F-4D97-AF65-F5344CB8AC3E}">
        <p14:creationId xmlns:p14="http://schemas.microsoft.com/office/powerpoint/2010/main" val="689268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23220"/>
          </a:xfrm>
          <a:prstGeom prst="rect">
            <a:avLst/>
          </a:prstGeom>
        </p:spPr>
        <p:txBody>
          <a:bodyPr wrap="square">
            <a:spAutoFit/>
          </a:bodyPr>
          <a:lstStyle/>
          <a:p>
            <a:pPr lvl="0" algn="just" rtl="1">
              <a:defRPr/>
            </a:pPr>
            <a:r>
              <a:rPr lang="fa-IR" sz="2800" dirty="0">
                <a:solidFill>
                  <a:prstClr val="black"/>
                </a:solidFill>
                <a:latin typeface="AmuzehNewNormalPS"/>
                <a:cs typeface="B Nazanin" panose="00000400000000000000" pitchFamily="2" charset="-78"/>
              </a:rPr>
              <a:t>برای رسم بهتر از محور مختصات استفاده می کنیم.</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51519" y="855875"/>
            <a:ext cx="7762059" cy="4236602"/>
          </a:xfrm>
          <a:prstGeom prst="rect">
            <a:avLst/>
          </a:prstGeom>
        </p:spPr>
      </p:pic>
      <p:pic>
        <p:nvPicPr>
          <p:cNvPr id="8" name="Picture 7"/>
          <p:cNvPicPr>
            <a:picLocks noChangeAspect="1"/>
          </p:cNvPicPr>
          <p:nvPr/>
        </p:nvPicPr>
        <p:blipFill>
          <a:blip r:embed="rId6"/>
          <a:stretch>
            <a:fillRect/>
          </a:stretch>
        </p:blipFill>
        <p:spPr>
          <a:xfrm>
            <a:off x="251518" y="5092476"/>
            <a:ext cx="8640962" cy="1488433"/>
          </a:xfrm>
          <a:prstGeom prst="rect">
            <a:avLst/>
          </a:prstGeom>
        </p:spPr>
      </p:pic>
    </p:spTree>
    <p:custDataLst>
      <p:tags r:id="rId2"/>
    </p:custDataLst>
    <p:extLst>
      <p:ext uri="{BB962C8B-B14F-4D97-AF65-F5344CB8AC3E}">
        <p14:creationId xmlns:p14="http://schemas.microsoft.com/office/powerpoint/2010/main" val="598900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51520" y="212297"/>
            <a:ext cx="2366990" cy="3237485"/>
          </a:xfrm>
          <a:prstGeom prst="rect">
            <a:avLst/>
          </a:prstGeom>
        </p:spPr>
      </p:pic>
      <p:sp>
        <p:nvSpPr>
          <p:cNvPr id="4" name="Rectangle 3"/>
          <p:cNvSpPr/>
          <p:nvPr/>
        </p:nvSpPr>
        <p:spPr>
          <a:xfrm>
            <a:off x="2618510" y="332656"/>
            <a:ext cx="6273970" cy="2677656"/>
          </a:xfrm>
          <a:prstGeom prst="rect">
            <a:avLst/>
          </a:prstGeom>
        </p:spPr>
        <p:txBody>
          <a:bodyPr wrap="square">
            <a:spAutoFit/>
          </a:bodyPr>
          <a:lstStyle/>
          <a:p>
            <a:pPr lvl="0" algn="just" rtl="1">
              <a:defRPr/>
            </a:pPr>
            <a:r>
              <a:rPr lang="fa-IR" sz="2800" dirty="0">
                <a:solidFill>
                  <a:prstClr val="black"/>
                </a:solidFill>
                <a:latin typeface="AmuzehNewNormalPS"/>
                <a:cs typeface="B Nazanin" panose="00000400000000000000" pitchFamily="2" charset="-78"/>
              </a:rPr>
              <a:t>برای رسم یک شکل هندسی ساده مثل مستطیل در پایتون، به دستورات خاصی نیاز داریم.</a:t>
            </a:r>
          </a:p>
          <a:p>
            <a:pPr lvl="0" algn="just" rtl="1">
              <a:defRPr/>
            </a:pPr>
            <a:r>
              <a:rPr lang="fa-IR" sz="2800" dirty="0">
                <a:solidFill>
                  <a:prstClr val="black"/>
                </a:solidFill>
                <a:latin typeface="AmuzehNewNormalPS"/>
                <a:cs typeface="B Nazanin" panose="00000400000000000000" pitchFamily="2" charset="-78"/>
              </a:rPr>
              <a:t>در پایتون به مجموعه دستورات با یک موضوع، کتاب خانه می گوییم. مثل کتاب خانه گرافیک که برای رسم خطوط و اشکال ساده استفاده می شود. نام این کتاب خانه </a:t>
            </a:r>
            <a:r>
              <a:rPr lang="en-US" sz="2400" dirty="0">
                <a:solidFill>
                  <a:prstClr val="black"/>
                </a:solidFill>
                <a:latin typeface="AmuzehNewNormalPS"/>
                <a:cs typeface="B Nazanin" panose="00000400000000000000" pitchFamily="2" charset="-78"/>
              </a:rPr>
              <a:t>turtle</a:t>
            </a:r>
            <a:r>
              <a:rPr lang="fa-IR" sz="2800" dirty="0">
                <a:solidFill>
                  <a:prstClr val="black"/>
                </a:solidFill>
                <a:latin typeface="AmuzehNewNormalPS"/>
                <a:cs typeface="B Nazanin" panose="00000400000000000000" pitchFamily="2" charset="-78"/>
              </a:rPr>
              <a:t> به معنای لاک پشت است. </a:t>
            </a:r>
          </a:p>
        </p:txBody>
      </p:sp>
      <p:sp>
        <p:nvSpPr>
          <p:cNvPr id="6" name="TextBox 5"/>
          <p:cNvSpPr txBox="1"/>
          <p:nvPr/>
        </p:nvSpPr>
        <p:spPr>
          <a:xfrm>
            <a:off x="251520" y="5285107"/>
            <a:ext cx="8640959" cy="1384995"/>
          </a:xfrm>
          <a:prstGeom prst="rect">
            <a:avLst/>
          </a:prstGeom>
          <a:noFill/>
        </p:spPr>
        <p:txBody>
          <a:bodyPr wrap="square" rtlCol="1">
            <a:spAutoFit/>
          </a:bodyPr>
          <a:lstStyle/>
          <a:p>
            <a:pPr algn="just" rtl="1"/>
            <a:r>
              <a:rPr lang="fa-IR" sz="2800" dirty="0">
                <a:solidFill>
                  <a:prstClr val="black"/>
                </a:solidFill>
                <a:latin typeface="AmuzehNewNormalPS"/>
                <a:cs typeface="B Nazanin" panose="00000400000000000000" pitchFamily="2" charset="-78"/>
              </a:rPr>
              <a:t>حالا می توانیم دستورات این کتاب خانه را استفاده کنیم </a:t>
            </a:r>
            <a:r>
              <a:rPr lang="en-US" sz="2400" dirty="0">
                <a:solidFill>
                  <a:prstClr val="black"/>
                </a:solidFill>
                <a:latin typeface="AmuzehNewNormalPS"/>
                <a:cs typeface="B Nazanin" panose="00000400000000000000" pitchFamily="2" charset="-78"/>
              </a:rPr>
              <a:t>turtle</a:t>
            </a:r>
            <a:r>
              <a:rPr lang="fa-IR" sz="2800" dirty="0">
                <a:solidFill>
                  <a:prstClr val="black"/>
                </a:solidFill>
                <a:latin typeface="AmuzehNewNormalPS"/>
                <a:cs typeface="B Nazanin" panose="00000400000000000000" pitchFamily="2" charset="-78"/>
              </a:rPr>
              <a:t> یک مجموعه بزرگ کد است و به این مجموعه از کدها، کتاب خانه یا ماژول می گوییم. پایتون دارای هزاران ماژول گوناگون است.</a:t>
            </a:r>
          </a:p>
        </p:txBody>
      </p:sp>
      <p:sp>
        <p:nvSpPr>
          <p:cNvPr id="7" name="TextBox 6"/>
          <p:cNvSpPr txBox="1"/>
          <p:nvPr/>
        </p:nvSpPr>
        <p:spPr>
          <a:xfrm>
            <a:off x="251520" y="3782291"/>
            <a:ext cx="8640959" cy="1661993"/>
          </a:xfrm>
          <a:prstGeom prst="rect">
            <a:avLst/>
          </a:prstGeom>
          <a:noFill/>
        </p:spPr>
        <p:txBody>
          <a:bodyPr wrap="square" rtlCol="1">
            <a:spAutoFit/>
          </a:bodyPr>
          <a:lstStyle/>
          <a:p>
            <a:pPr lvl="0" algn="just" rtl="1">
              <a:defRPr/>
            </a:pPr>
            <a:r>
              <a:rPr lang="fa-IR" sz="2800" dirty="0">
                <a:solidFill>
                  <a:prstClr val="black"/>
                </a:solidFill>
                <a:latin typeface="AmuzehNewNormalPS"/>
                <a:cs typeface="B Nazanin" panose="00000400000000000000" pitchFamily="2" charset="-78"/>
              </a:rPr>
              <a:t>برای ساخت لاکپشت ابتدا از پایتون می خواهیم تا کتاب خانه لاک پشت را به برنامه بیاورد.</a:t>
            </a:r>
          </a:p>
          <a:p>
            <a:pPr lvl="0">
              <a:defRPr/>
            </a:pPr>
            <a:r>
              <a:rPr lang="en-US" sz="2800" dirty="0">
                <a:solidFill>
                  <a:srgbClr val="FF0000"/>
                </a:solidFill>
                <a:latin typeface="AmuzehNewNormalPS"/>
                <a:cs typeface="B Nazanin" panose="00000400000000000000" pitchFamily="2" charset="-78"/>
              </a:rPr>
              <a:t>import turtle</a:t>
            </a:r>
            <a:endParaRPr lang="fa-IR" sz="2800" dirty="0">
              <a:solidFill>
                <a:srgbClr val="FF0000"/>
              </a:solidFill>
              <a:latin typeface="AmuzehNewNormalPS"/>
              <a:cs typeface="B Nazanin" panose="00000400000000000000" pitchFamily="2" charset="-78"/>
            </a:endParaRPr>
          </a:p>
          <a:p>
            <a:endParaRPr lang="fa-IR" dirty="0"/>
          </a:p>
        </p:txBody>
      </p:sp>
    </p:spTree>
    <p:custDataLst>
      <p:tags r:id="rId2"/>
    </p:custDataLst>
    <p:extLst>
      <p:ext uri="{BB962C8B-B14F-4D97-AF65-F5344CB8AC3E}">
        <p14:creationId xmlns:p14="http://schemas.microsoft.com/office/powerpoint/2010/main" val="221037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3964" y="903427"/>
            <a:ext cx="8695006" cy="4031873"/>
          </a:xfrm>
          <a:prstGeom prst="rect">
            <a:avLst/>
          </a:prstGeom>
        </p:spPr>
        <p:txBody>
          <a:bodyPr wrap="square">
            <a:spAutoFit/>
          </a:bodyPr>
          <a:lstStyle/>
          <a:p>
            <a:pPr lvl="0" algn="just" rtl="1">
              <a:defRPr/>
            </a:pPr>
            <a:r>
              <a:rPr lang="fa-IR" sz="3200" dirty="0">
                <a:solidFill>
                  <a:prstClr val="black"/>
                </a:solidFill>
                <a:latin typeface="Amuzeh-New-Bold"/>
                <a:cs typeface="B Nazanin" panose="00000400000000000000" pitchFamily="2" charset="-78"/>
              </a:rPr>
              <a:t>امروزه رایانه ها همه جا حضور دارند و در همه امور مربوط به انسان ها می توان ردی از رایانه ها را دید. در صنعت، پزشکی، آموزش، بازی های رایانه ای حمل ونقل،خانه های هوشمند ، ادارات و غیره. سؤال مهم این است که چرا رایانه ها این گونه در زندگی انسان عصر مدرن نفوذ پیدا کرده اند؟</a:t>
            </a:r>
          </a:p>
          <a:p>
            <a:pPr lvl="0" algn="just" rtl="1">
              <a:defRPr/>
            </a:pPr>
            <a:endParaRPr lang="fa-IR" sz="3200" dirty="0">
              <a:solidFill>
                <a:prstClr val="black"/>
              </a:solidFill>
              <a:latin typeface="Amuzeh-New-Bold"/>
              <a:cs typeface="B Nazanin" panose="00000400000000000000" pitchFamily="2" charset="-78"/>
            </a:endParaRPr>
          </a:p>
          <a:p>
            <a:pPr lvl="0" algn="just" rtl="1">
              <a:defRPr/>
            </a:pPr>
            <a:r>
              <a:rPr lang="fa-IR" sz="3200" dirty="0">
                <a:solidFill>
                  <a:prstClr val="black"/>
                </a:solidFill>
                <a:latin typeface="Amuzeh-New-Bold"/>
                <a:cs typeface="B Nazanin" panose="00000400000000000000" pitchFamily="2" charset="-78"/>
              </a:rPr>
              <a:t>به عبارت دیگر، می خواهیم به این مسئله بپردازیم که اصلاً رایانه ها چه می کنند؟ </a:t>
            </a:r>
            <a:endParaRPr kumimoji="0" lang="fa-IR" sz="32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1529720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3970318"/>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طراحی کارت شناسایی</a:t>
            </a: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گام 1 -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از کتابخانه </a:t>
            </a:r>
            <a:r>
              <a:rPr kumimoji="0" lang="en-US"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turtle</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یک نمونه از نوع </a:t>
            </a:r>
            <a:r>
              <a:rPr kumimoji="0" lang="en-US"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turtle</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بسازید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800" dirty="0">
              <a:solidFill>
                <a:prstClr val="black"/>
              </a:solidFill>
              <a:latin typeface="AmuzehNewNormalPS"/>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lvl="0" algn="just" rtl="1">
              <a:defRPr/>
            </a:pPr>
            <a:r>
              <a:rPr lang="fa-IR" sz="2800" dirty="0">
                <a:solidFill>
                  <a:prstClr val="black"/>
                </a:solidFill>
                <a:latin typeface="AmuzehNewNormalPS"/>
                <a:cs typeface="B Nazanin" panose="00000400000000000000" pitchFamily="2" charset="-78"/>
              </a:rPr>
              <a:t>نکته : امکان ساخت لاک پشت های بیشتری هم هست. کافی است دستور بالا را کپی و تکرار کنیم و نام لاک پشت جدید را بگذاریم؛ </a:t>
            </a:r>
            <a:r>
              <a:rPr lang="en-US" sz="2400" dirty="0">
                <a:solidFill>
                  <a:prstClr val="black"/>
                </a:solidFill>
                <a:latin typeface="AmuzehNewNormalPS"/>
                <a:cs typeface="B Nazanin" panose="00000400000000000000" pitchFamily="2" charset="-78"/>
              </a:rPr>
              <a:t>laki2</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lvl="0" algn="just" rtl="1">
              <a:defRPr/>
            </a:pPr>
            <a:r>
              <a:rPr lang="fa-IR" sz="2800" dirty="0">
                <a:solidFill>
                  <a:srgbClr val="FF0000"/>
                </a:solidFill>
                <a:latin typeface="AmuzehNewNormalPS"/>
                <a:cs typeface="B Nazanin" panose="00000400000000000000" pitchFamily="2" charset="-78"/>
              </a:rPr>
              <a:t>گام 2 </a:t>
            </a:r>
            <a:r>
              <a:rPr lang="fa-IR" sz="2800" dirty="0">
                <a:solidFill>
                  <a:prstClr val="black"/>
                </a:solidFill>
                <a:latin typeface="AmuzehNewNormalPS"/>
                <a:cs typeface="B Nazanin" panose="00000400000000000000" pitchFamily="2" charset="-78"/>
              </a:rPr>
              <a:t>- لاکی می تواند به شکل های مختلف باشد. در این جا همان شکل لاکپشت را برای آن انتخاب می کنیم </a:t>
            </a:r>
            <a:r>
              <a:rPr lang="en-US" sz="2400" dirty="0">
                <a:solidFill>
                  <a:prstClr val="black"/>
                </a:solidFill>
                <a:latin typeface="AmuzehNewNormalPS"/>
                <a:cs typeface="B Nazanin" panose="00000400000000000000" pitchFamily="2" charset="-78"/>
              </a:rPr>
              <a:t>shape</a:t>
            </a:r>
            <a:r>
              <a:rPr lang="en-US" sz="2800" dirty="0">
                <a:solidFill>
                  <a:prstClr val="black"/>
                </a:solidFill>
                <a:latin typeface="AmuzehNewNormalPS"/>
                <a:cs typeface="B Nazanin" panose="00000400000000000000" pitchFamily="2" charset="-78"/>
              </a:rPr>
              <a:t>)</a:t>
            </a:r>
            <a:r>
              <a:rPr lang="fa-IR" sz="2800" dirty="0">
                <a:solidFill>
                  <a:prstClr val="black"/>
                </a:solidFill>
                <a:latin typeface="AmuzehNewNormalPS"/>
                <a:cs typeface="B Nazanin" panose="00000400000000000000" pitchFamily="2" charset="-78"/>
              </a:rPr>
              <a:t> یعنی شکل</a:t>
            </a:r>
            <a:r>
              <a:rPr lang="en-US" sz="2800" dirty="0">
                <a:solidFill>
                  <a:prstClr val="black"/>
                </a:solidFill>
                <a:latin typeface="AmuzehNewNormalPS"/>
                <a:cs typeface="B Nazanin" panose="00000400000000000000" pitchFamily="2" charset="-78"/>
              </a:rPr>
              <a:t>(</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51520" y="1900887"/>
            <a:ext cx="2429212" cy="454385"/>
          </a:xfrm>
          <a:prstGeom prst="rect">
            <a:avLst/>
          </a:prstGeom>
        </p:spPr>
      </p:pic>
      <p:pic>
        <p:nvPicPr>
          <p:cNvPr id="5" name="Picture 4"/>
          <p:cNvPicPr>
            <a:picLocks noChangeAspect="1"/>
          </p:cNvPicPr>
          <p:nvPr/>
        </p:nvPicPr>
        <p:blipFill>
          <a:blip r:embed="rId6"/>
          <a:stretch>
            <a:fillRect/>
          </a:stretch>
        </p:blipFill>
        <p:spPr>
          <a:xfrm>
            <a:off x="251520" y="4302974"/>
            <a:ext cx="2429212" cy="502596"/>
          </a:xfrm>
          <a:prstGeom prst="rect">
            <a:avLst/>
          </a:prstGeom>
        </p:spPr>
      </p:pic>
      <p:pic>
        <p:nvPicPr>
          <p:cNvPr id="7" name="Picture 6"/>
          <p:cNvPicPr>
            <a:picLocks noChangeAspect="1"/>
          </p:cNvPicPr>
          <p:nvPr/>
        </p:nvPicPr>
        <p:blipFill>
          <a:blip r:embed="rId7"/>
          <a:stretch>
            <a:fillRect/>
          </a:stretch>
        </p:blipFill>
        <p:spPr>
          <a:xfrm>
            <a:off x="251520" y="4859148"/>
            <a:ext cx="8640960" cy="1806957"/>
          </a:xfrm>
          <a:prstGeom prst="rect">
            <a:avLst/>
          </a:prstGeom>
        </p:spPr>
      </p:pic>
    </p:spTree>
    <p:custDataLst>
      <p:tags r:id="rId2"/>
    </p:custDataLst>
    <p:extLst>
      <p:ext uri="{BB962C8B-B14F-4D97-AF65-F5344CB8AC3E}">
        <p14:creationId xmlns:p14="http://schemas.microsoft.com/office/powerpoint/2010/main" val="316436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5262979"/>
          </a:xfrm>
          <a:prstGeom prst="rect">
            <a:avLst/>
          </a:prstGeom>
        </p:spPr>
        <p:txBody>
          <a:bodyPr wrap="square">
            <a:spAutoFit/>
          </a:bodyPr>
          <a:lstStyle/>
          <a:p>
            <a:pPr lvl="0" algn="just" rtl="1">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گام 3 -</a:t>
            </a:r>
            <a:r>
              <a:rPr lang="fa-IR" sz="2800" dirty="0">
                <a:solidFill>
                  <a:prstClr val="black"/>
                </a:solidFill>
                <a:latin typeface="AmuzehNewNormalPS"/>
                <a:cs typeface="B Nazanin" panose="00000400000000000000" pitchFamily="2" charset="-78"/>
              </a:rPr>
              <a:t> لاکی را حرکت بدهید. دستور روبه رو لاکی را 50 پیکسل جلو می برد.</a:t>
            </a:r>
          </a:p>
          <a:p>
            <a:pPr lvl="0" algn="just" rtl="1">
              <a:defRPr/>
            </a:pPr>
            <a:r>
              <a:rPr lang="en-US" sz="2400" dirty="0">
                <a:solidFill>
                  <a:prstClr val="black"/>
                </a:solidFill>
                <a:latin typeface="AmuzehNewNormalPS"/>
                <a:cs typeface="B Nazanin" panose="00000400000000000000" pitchFamily="2" charset="-78"/>
              </a:rPr>
              <a:t> forward</a:t>
            </a:r>
            <a:r>
              <a:rPr lang="fa-IR" sz="2800" dirty="0">
                <a:solidFill>
                  <a:prstClr val="black"/>
                </a:solidFill>
                <a:latin typeface="AmuzehNewNormalPS"/>
                <a:cs typeface="B Nazanin" panose="00000400000000000000" pitchFamily="2" charset="-78"/>
              </a:rPr>
              <a:t>یعنی جلو رفتن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lvl="0" algn="just" rtl="1">
              <a:defRPr/>
            </a:pPr>
            <a:r>
              <a:rPr lang="fa-IR" sz="2800" dirty="0">
                <a:solidFill>
                  <a:srgbClr val="FF0000"/>
                </a:solidFill>
                <a:latin typeface="AmuzehNewNormalPS"/>
                <a:cs typeface="B Nazanin" panose="00000400000000000000" pitchFamily="2" charset="-78"/>
              </a:rPr>
              <a:t>گام 4 </a:t>
            </a:r>
            <a:r>
              <a:rPr lang="fa-IR" sz="2800" dirty="0">
                <a:solidFill>
                  <a:prstClr val="black"/>
                </a:solidFill>
                <a:latin typeface="AmuzehNewNormalPS"/>
                <a:cs typeface="B Nazanin" panose="00000400000000000000" pitchFamily="2" charset="-78"/>
              </a:rPr>
              <a:t>- برنامه را ذخیره و با کلید </a:t>
            </a:r>
            <a:r>
              <a:rPr lang="en-US" sz="2800" dirty="0">
                <a:solidFill>
                  <a:prstClr val="black"/>
                </a:solidFill>
                <a:latin typeface="AmuzehNewNormalPS"/>
                <a:cs typeface="B Nazanin" panose="00000400000000000000" pitchFamily="2" charset="-78"/>
              </a:rPr>
              <a:t>F5</a:t>
            </a:r>
            <a:r>
              <a:rPr lang="fa-IR" sz="2800" dirty="0">
                <a:solidFill>
                  <a:prstClr val="black"/>
                </a:solidFill>
                <a:latin typeface="AmuzehNewNormalPS"/>
                <a:cs typeface="B Nazanin" panose="00000400000000000000" pitchFamily="2" charset="-78"/>
              </a:rPr>
              <a:t> برنامه را اجرا کنید. (تعداد گام را تغییر و دوباره اجرا کنید)</a:t>
            </a:r>
          </a:p>
          <a:p>
            <a:pPr lvl="0" algn="just" rtl="1">
              <a:defRPr/>
            </a:pPr>
            <a:r>
              <a:rPr lang="fa-IR" sz="2800" dirty="0">
                <a:solidFill>
                  <a:srgbClr val="FF0000"/>
                </a:solidFill>
                <a:latin typeface="AmuzehNewNormalPS"/>
                <a:cs typeface="B Nazanin" panose="00000400000000000000" pitchFamily="2" charset="-78"/>
              </a:rPr>
              <a:t>گام 5 </a:t>
            </a:r>
            <a:r>
              <a:rPr lang="fa-IR" sz="2800" dirty="0">
                <a:solidFill>
                  <a:prstClr val="black"/>
                </a:solidFill>
                <a:latin typeface="AmuzehNewNormalPS"/>
                <a:cs typeface="B Nazanin" panose="00000400000000000000" pitchFamily="2" charset="-78"/>
              </a:rPr>
              <a:t>- اگر بخواهیم لاکی وقتی حرکت می کند، خطی نکشد، باید به او بگوییم قلم را از زمین بردارد. بنابراین از متد </a:t>
            </a:r>
            <a:r>
              <a:rPr lang="en-US" sz="2800" dirty="0" err="1">
                <a:solidFill>
                  <a:prstClr val="black"/>
                </a:solidFill>
                <a:latin typeface="AmuzehNewNormalPS"/>
                <a:cs typeface="B Nazanin" panose="00000400000000000000" pitchFamily="2" charset="-78"/>
              </a:rPr>
              <a:t>penup</a:t>
            </a:r>
            <a:r>
              <a:rPr lang="fa-IR" sz="2800" dirty="0">
                <a:solidFill>
                  <a:prstClr val="black"/>
                </a:solidFill>
                <a:latin typeface="AmuzehNewNormalPS"/>
                <a:cs typeface="B Nazanin" panose="00000400000000000000" pitchFamily="2" charset="-78"/>
              </a:rPr>
              <a:t> استفاده می کنیم </a:t>
            </a:r>
          </a:p>
          <a:p>
            <a:pPr lvl="0" algn="just" rtl="1">
              <a:defRPr/>
            </a:pPr>
            <a:r>
              <a:rPr lang="en-US" sz="2800" dirty="0">
                <a:solidFill>
                  <a:prstClr val="black"/>
                </a:solidFill>
                <a:latin typeface="AmuzehNewNormalPS"/>
                <a:cs typeface="B Nazanin" panose="00000400000000000000" pitchFamily="2" charset="-78"/>
              </a:rPr>
              <a:t>Pen</a:t>
            </a:r>
            <a:r>
              <a:rPr lang="fa-IR" sz="2800" dirty="0">
                <a:solidFill>
                  <a:prstClr val="black"/>
                </a:solidFill>
                <a:latin typeface="AmuzehNewNormalPS"/>
                <a:cs typeface="B Nazanin" panose="00000400000000000000" pitchFamily="2" charset="-78"/>
              </a:rPr>
              <a:t> یعنی قلم و </a:t>
            </a:r>
            <a:r>
              <a:rPr lang="en-US" sz="2800" dirty="0">
                <a:solidFill>
                  <a:prstClr val="black"/>
                </a:solidFill>
                <a:latin typeface="AmuzehNewNormalPS"/>
                <a:cs typeface="B Nazanin" panose="00000400000000000000" pitchFamily="2" charset="-78"/>
              </a:rPr>
              <a:t> up</a:t>
            </a:r>
            <a:r>
              <a:rPr lang="fa-IR" sz="2800" dirty="0">
                <a:solidFill>
                  <a:prstClr val="black"/>
                </a:solidFill>
                <a:latin typeface="AmuzehNewNormalPS"/>
                <a:cs typeface="B Nazanin" panose="00000400000000000000" pitchFamily="2" charset="-78"/>
              </a:rPr>
              <a:t>یعنی بالا </a:t>
            </a: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r>
              <a:rPr lang="fa-IR" sz="2800" dirty="0">
                <a:solidFill>
                  <a:prstClr val="black"/>
                </a:solidFill>
                <a:latin typeface="AmuzehNewNormalPS"/>
                <a:cs typeface="B Nazanin" panose="00000400000000000000" pitchFamily="2" charset="-78"/>
              </a:rPr>
              <a:t>برنامه را اجرا کنید. چرا این دستور تغییری ایجاد نکرد؟ راه حلی پیدا کنید</a:t>
            </a: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387926" y="981941"/>
            <a:ext cx="2414647" cy="528204"/>
          </a:xfrm>
          <a:prstGeom prst="rect">
            <a:avLst/>
          </a:prstGeom>
        </p:spPr>
      </p:pic>
      <p:pic>
        <p:nvPicPr>
          <p:cNvPr id="6" name="Picture 5"/>
          <p:cNvPicPr>
            <a:picLocks noChangeAspect="1"/>
          </p:cNvPicPr>
          <p:nvPr/>
        </p:nvPicPr>
        <p:blipFill>
          <a:blip r:embed="rId6"/>
          <a:stretch>
            <a:fillRect/>
          </a:stretch>
        </p:blipFill>
        <p:spPr>
          <a:xfrm>
            <a:off x="387925" y="3906677"/>
            <a:ext cx="2414647" cy="653084"/>
          </a:xfrm>
          <a:prstGeom prst="rect">
            <a:avLst/>
          </a:prstGeom>
        </p:spPr>
      </p:pic>
    </p:spTree>
    <p:custDataLst>
      <p:tags r:id="rId2"/>
    </p:custDataLst>
    <p:extLst>
      <p:ext uri="{BB962C8B-B14F-4D97-AF65-F5344CB8AC3E}">
        <p14:creationId xmlns:p14="http://schemas.microsoft.com/office/powerpoint/2010/main" val="2709318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3662541"/>
          </a:xfrm>
          <a:prstGeom prst="rect">
            <a:avLst/>
          </a:prstGeom>
        </p:spPr>
        <p:txBody>
          <a:bodyPr wrap="square">
            <a:spAutoFit/>
          </a:bodyPr>
          <a:lstStyle/>
          <a:p>
            <a:pPr lvl="0" algn="just" rtl="1">
              <a:defRPr/>
            </a:pPr>
            <a:r>
              <a:rPr lang="fa-IR" sz="2800" dirty="0">
                <a:solidFill>
                  <a:prstClr val="black"/>
                </a:solidFill>
                <a:latin typeface="AmuzehNewNormalPS"/>
                <a:cs typeface="B Nazanin" panose="00000400000000000000" pitchFamily="2" charset="-78"/>
              </a:rPr>
              <a:t>با</a:t>
            </a:r>
            <a:r>
              <a:rPr lang="en-US" sz="2400" dirty="0" err="1">
                <a:solidFill>
                  <a:prstClr val="black"/>
                </a:solidFill>
                <a:latin typeface="AmuzehNewNormalPS"/>
                <a:cs typeface="B Nazanin" panose="00000400000000000000" pitchFamily="2" charset="-78"/>
              </a:rPr>
              <a:t>pendown</a:t>
            </a:r>
            <a:r>
              <a:rPr lang="en-US" sz="2400" dirty="0">
                <a:solidFill>
                  <a:prstClr val="black"/>
                </a:solidFill>
                <a:latin typeface="AmuzehNewNormalPS"/>
                <a:cs typeface="B Nazanin" panose="00000400000000000000" pitchFamily="2" charset="-78"/>
              </a:rPr>
              <a:t>()</a:t>
            </a:r>
            <a:r>
              <a:rPr lang="en-US" sz="2800" dirty="0">
                <a:solidFill>
                  <a:prstClr val="black"/>
                </a:solidFill>
                <a:latin typeface="AmuzehNewNormalPS"/>
                <a:cs typeface="B Nazanin" panose="00000400000000000000" pitchFamily="2" charset="-78"/>
              </a:rPr>
              <a:t> </a:t>
            </a:r>
            <a:r>
              <a:rPr lang="fa-IR" sz="2800" dirty="0">
                <a:solidFill>
                  <a:prstClr val="black"/>
                </a:solidFill>
                <a:latin typeface="AmuzehNewNormalPS"/>
                <a:cs typeface="B Nazanin" panose="00000400000000000000" pitchFamily="2" charset="-78"/>
              </a:rPr>
              <a:t> هم به لاکی می گوییم تا قلم را دوباره روی زمین بگذارد.</a:t>
            </a:r>
          </a:p>
          <a:p>
            <a:pPr lvl="0" algn="just" rtl="1">
              <a:defRPr/>
            </a:pPr>
            <a:r>
              <a:rPr lang="fa-IR" sz="2800" dirty="0">
                <a:solidFill>
                  <a:srgbClr val="FF0000"/>
                </a:solidFill>
                <a:latin typeface="AmuzehNewNormalPS"/>
                <a:cs typeface="B Nazanin" panose="00000400000000000000" pitchFamily="2" charset="-78"/>
              </a:rPr>
              <a:t>گام 6 - </a:t>
            </a:r>
            <a:r>
              <a:rPr lang="fa-IR" sz="2800" dirty="0">
                <a:solidFill>
                  <a:prstClr val="black"/>
                </a:solidFill>
                <a:latin typeface="AmuzehNewNormalPS"/>
                <a:cs typeface="B Nazanin" panose="00000400000000000000" pitchFamily="2" charset="-78"/>
              </a:rPr>
              <a:t>با دستورات چرخش به چپ یا راست رسم مستطیل را کامل کنید.</a:t>
            </a: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endParaRPr lang="fa-IR" sz="3600" dirty="0">
              <a:solidFill>
                <a:prstClr val="black"/>
              </a:solidFill>
              <a:latin typeface="AmuzehNewNormalPS"/>
              <a:cs typeface="B Nazanin" panose="00000400000000000000" pitchFamily="2" charset="-78"/>
            </a:endParaRP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endParaRPr lang="fa-IR" sz="2800" dirty="0">
              <a:solidFill>
                <a:prstClr val="black"/>
              </a:solidFill>
              <a:latin typeface="AmuzehNewNormalPS"/>
              <a:cs typeface="B Nazanin" panose="00000400000000000000" pitchFamily="2" charset="-78"/>
            </a:endParaRPr>
          </a:p>
          <a:p>
            <a:pPr lvl="0" algn="just" rtl="1">
              <a:defRPr/>
            </a:pPr>
            <a:endParaRPr lang="fa-IR" sz="2800" dirty="0">
              <a:solidFill>
                <a:prstClr val="black"/>
              </a:solidFill>
              <a:latin typeface="AmuzehNewNormalPS"/>
              <a:cs typeface="B Nazanin" panose="00000400000000000000" pitchFamily="2" charset="-78"/>
            </a:endParaRPr>
          </a:p>
          <a:p>
            <a:pPr algn="just" rtl="1">
              <a:defRPr/>
            </a:pPr>
            <a:r>
              <a:rPr lang="fa-IR" sz="2800" dirty="0">
                <a:solidFill>
                  <a:srgbClr val="FF0000"/>
                </a:solidFill>
                <a:latin typeface="AmuzehNewNormalPS"/>
                <a:cs typeface="B Nazanin" panose="00000400000000000000" pitchFamily="2" charset="-78"/>
              </a:rPr>
              <a:t>گام 7 - </a:t>
            </a:r>
            <a:r>
              <a:rPr lang="fa-IR" sz="2800" dirty="0">
                <a:solidFill>
                  <a:prstClr val="black"/>
                </a:solidFill>
                <a:latin typeface="AmuzehNewNormalPS"/>
                <a:cs typeface="B Nazanin" panose="00000400000000000000" pitchFamily="2" charset="-78"/>
              </a:rPr>
              <a:t>با استفاده از جدول زیر کارت شناسایی را تکمیل کنید.</a:t>
            </a:r>
          </a:p>
        </p:txBody>
      </p:sp>
      <p:pic>
        <p:nvPicPr>
          <p:cNvPr id="3" name="Picture 2"/>
          <p:cNvPicPr>
            <a:picLocks noChangeAspect="1"/>
          </p:cNvPicPr>
          <p:nvPr/>
        </p:nvPicPr>
        <p:blipFill>
          <a:blip r:embed="rId5"/>
          <a:stretch>
            <a:fillRect/>
          </a:stretch>
        </p:blipFill>
        <p:spPr>
          <a:xfrm>
            <a:off x="251520" y="1398988"/>
            <a:ext cx="4057650" cy="1866900"/>
          </a:xfrm>
          <a:prstGeom prst="rect">
            <a:avLst/>
          </a:prstGeom>
        </p:spPr>
      </p:pic>
      <p:pic>
        <p:nvPicPr>
          <p:cNvPr id="5" name="Picture 4"/>
          <p:cNvPicPr>
            <a:picLocks noChangeAspect="1"/>
          </p:cNvPicPr>
          <p:nvPr/>
        </p:nvPicPr>
        <p:blipFill>
          <a:blip r:embed="rId6"/>
          <a:stretch>
            <a:fillRect/>
          </a:stretch>
        </p:blipFill>
        <p:spPr>
          <a:xfrm>
            <a:off x="265375" y="4100946"/>
            <a:ext cx="8588818" cy="2309380"/>
          </a:xfrm>
          <a:prstGeom prst="rect">
            <a:avLst/>
          </a:prstGeom>
        </p:spPr>
      </p:pic>
    </p:spTree>
    <p:custDataLst>
      <p:tags r:id="rId2"/>
    </p:custDataLst>
    <p:extLst>
      <p:ext uri="{BB962C8B-B14F-4D97-AF65-F5344CB8AC3E}">
        <p14:creationId xmlns:p14="http://schemas.microsoft.com/office/powerpoint/2010/main" val="470035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55776" y="332656"/>
            <a:ext cx="6336704" cy="289310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طراحی کارت شناسایی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با کتابخانه لاک پشت در پایتون کارت شناسایی طراحی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a:t>
            </a:r>
          </a:p>
        </p:txBody>
      </p:sp>
      <p:sp>
        <p:nvSpPr>
          <p:cNvPr id="2" name="TextBox 1"/>
          <p:cNvSpPr txBox="1"/>
          <p:nvPr/>
        </p:nvSpPr>
        <p:spPr>
          <a:xfrm>
            <a:off x="179512" y="226377"/>
            <a:ext cx="5429756" cy="6370975"/>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laki.right</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laki.right</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laki.right</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laki.right</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laki.penup</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laki.goto</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(-85,-35)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laki.write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("Name : </a:t>
            </a: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Ali",font</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=('tahoma',16))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laki.goto</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(-85,-70)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laki.write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("Last Name: </a:t>
            </a: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Bahrami</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",font=('tahoma',16))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laki.goto</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(-85,-100)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laki.write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("Student Code: 1234567890",font=('tahoma',16))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laki.goto</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(-85,-130)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laki.write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("Mobile: 09131111111",font=('tahoma',16))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prstClr val="black"/>
                </a:solidFill>
                <a:effectLst/>
                <a:uLnTx/>
                <a:uFillTx/>
                <a:latin typeface="Corbel" panose="020B0503020204020204"/>
                <a:ea typeface="+mn-ea"/>
                <a:cs typeface="+mn-cs"/>
              </a:rPr>
              <a:t>laki.hideturtle</a:t>
            </a:r>
            <a:r>
              <a:rPr kumimoji="0" lang="en-US" sz="1700" b="0" i="0" u="none" strike="noStrike" kern="1200" cap="none" spc="0" normalizeH="0" baseline="0" noProof="0" dirty="0">
                <a:ln>
                  <a:noFill/>
                </a:ln>
                <a:solidFill>
                  <a:prstClr val="black"/>
                </a:solidFill>
                <a:effectLst/>
                <a:uLnTx/>
                <a:uFillTx/>
                <a:latin typeface="Corbel" panose="020B0503020204020204"/>
                <a:ea typeface="+mn-ea"/>
                <a:cs typeface="+mn-cs"/>
              </a:rPr>
              <a:t> ()</a:t>
            </a:r>
            <a:endParaRPr kumimoji="0" lang="fa-IR" sz="17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pic>
        <p:nvPicPr>
          <p:cNvPr id="3" name="Picture 2"/>
          <p:cNvPicPr>
            <a:picLocks noChangeAspect="1"/>
          </p:cNvPicPr>
          <p:nvPr/>
        </p:nvPicPr>
        <p:blipFill>
          <a:blip r:embed="rId5"/>
          <a:stretch>
            <a:fillRect/>
          </a:stretch>
        </p:blipFill>
        <p:spPr>
          <a:xfrm>
            <a:off x="5508104" y="3284984"/>
            <a:ext cx="3384376" cy="2109104"/>
          </a:xfrm>
          <a:prstGeom prst="rect">
            <a:avLst/>
          </a:prstGeom>
        </p:spPr>
      </p:pic>
      <p:sp>
        <p:nvSpPr>
          <p:cNvPr id="6" name="Down Arrow 5"/>
          <p:cNvSpPr/>
          <p:nvPr/>
        </p:nvSpPr>
        <p:spPr>
          <a:xfrm rot="5400000">
            <a:off x="4632801" y="130718"/>
            <a:ext cx="640240" cy="5591757"/>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spTree>
    <p:custDataLst>
      <p:tags r:id="rId2"/>
    </p:custDataLst>
    <p:extLst>
      <p:ext uri="{BB962C8B-B14F-4D97-AF65-F5344CB8AC3E}">
        <p14:creationId xmlns:p14="http://schemas.microsoft.com/office/powerpoint/2010/main" val="446649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1815882"/>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های زیر را با لاکی ترسیم کنید.</a:t>
            </a:r>
          </a:p>
        </p:txBody>
      </p:sp>
      <p:sp>
        <p:nvSpPr>
          <p:cNvPr id="8" name="TextBox 7"/>
          <p:cNvSpPr txBox="1"/>
          <p:nvPr/>
        </p:nvSpPr>
        <p:spPr>
          <a:xfrm>
            <a:off x="5769509" y="6021288"/>
            <a:ext cx="3122971" cy="584775"/>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32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جواب در صفحات بعد</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276872"/>
            <a:ext cx="6336704" cy="3569975"/>
          </a:xfrm>
          <a:prstGeom prst="rect">
            <a:avLst/>
          </a:prstGeom>
        </p:spPr>
      </p:pic>
    </p:spTree>
    <p:custDataLst>
      <p:tags r:id="rId2"/>
    </p:custDataLst>
    <p:extLst>
      <p:ext uri="{BB962C8B-B14F-4D97-AF65-F5344CB8AC3E}">
        <p14:creationId xmlns:p14="http://schemas.microsoft.com/office/powerpoint/2010/main" val="1753321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677656"/>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زیر را با لاکی ترسیم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p:txBody>
      </p:sp>
      <p:pic>
        <p:nvPicPr>
          <p:cNvPr id="2" name="Picture 1"/>
          <p:cNvPicPr>
            <a:picLocks noChangeAspect="1"/>
          </p:cNvPicPr>
          <p:nvPr/>
        </p:nvPicPr>
        <p:blipFill>
          <a:blip r:embed="rId5"/>
          <a:stretch>
            <a:fillRect/>
          </a:stretch>
        </p:blipFill>
        <p:spPr>
          <a:xfrm>
            <a:off x="5563682" y="3185645"/>
            <a:ext cx="3328798" cy="2835643"/>
          </a:xfrm>
          <a:prstGeom prst="rect">
            <a:avLst/>
          </a:prstGeom>
        </p:spPr>
      </p:pic>
      <p:sp>
        <p:nvSpPr>
          <p:cNvPr id="3" name="TextBox 2"/>
          <p:cNvSpPr txBox="1"/>
          <p:nvPr/>
        </p:nvSpPr>
        <p:spPr>
          <a:xfrm>
            <a:off x="251520" y="164183"/>
            <a:ext cx="4248472" cy="6577185"/>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laki.penup</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err="1">
                <a:ln>
                  <a:noFill/>
                </a:ln>
                <a:solidFill>
                  <a:prstClr val="black"/>
                </a:solidFill>
                <a:effectLst/>
                <a:uLnTx/>
                <a:uFillTx/>
                <a:latin typeface="Corbel" panose="020B0503020204020204"/>
                <a:ea typeface="+mn-ea"/>
                <a:cs typeface="+mn-cs"/>
              </a:rPr>
              <a:t>laki.hideturtle</a:t>
            </a:r>
            <a:r>
              <a:rPr kumimoji="0" lang="en-US" sz="980" b="0" i="0" u="none" strike="noStrike" kern="1200" cap="none" spc="0" normalizeH="0" baseline="0" noProof="0" dirty="0">
                <a:ln>
                  <a:noFill/>
                </a:ln>
                <a:solidFill>
                  <a:prstClr val="black"/>
                </a:solidFill>
                <a:effectLst/>
                <a:uLnTx/>
                <a:uFillTx/>
                <a:latin typeface="Corbel" panose="020B0503020204020204"/>
                <a:ea typeface="+mn-ea"/>
                <a:cs typeface="+mn-cs"/>
              </a:rPr>
              <a:t> ()</a:t>
            </a:r>
            <a:endParaRPr kumimoji="0" lang="fa-IR" sz="98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9" name="Down Arrow 8"/>
          <p:cNvSpPr/>
          <p:nvPr/>
        </p:nvSpPr>
        <p:spPr>
          <a:xfrm rot="5400000">
            <a:off x="4527479" y="-53287"/>
            <a:ext cx="640240" cy="5591757"/>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spTree>
    <p:custDataLst>
      <p:tags r:id="rId2"/>
    </p:custDataLst>
    <p:extLst>
      <p:ext uri="{BB962C8B-B14F-4D97-AF65-F5344CB8AC3E}">
        <p14:creationId xmlns:p14="http://schemas.microsoft.com/office/powerpoint/2010/main" val="1602961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677656"/>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زیر را با لاکی ترسیم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p:txBody>
      </p:sp>
      <p:sp>
        <p:nvSpPr>
          <p:cNvPr id="3" name="TextBox 2"/>
          <p:cNvSpPr txBox="1"/>
          <p:nvPr/>
        </p:nvSpPr>
        <p:spPr>
          <a:xfrm>
            <a:off x="251520" y="352012"/>
            <a:ext cx="4248472" cy="6124754"/>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a:t>
            </a: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laki2.left (180)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laki2.forward(80)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laki2.forward(30)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orbel" panose="020B0503020204020204"/>
                <a:ea typeface="+mn-ea"/>
                <a:cs typeface="+mn-cs"/>
              </a:rPr>
              <a:t>laki.penup</a:t>
            </a: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9" name="Down Arrow 8"/>
          <p:cNvSpPr/>
          <p:nvPr/>
        </p:nvSpPr>
        <p:spPr>
          <a:xfrm rot="5400000">
            <a:off x="5139546" y="558781"/>
            <a:ext cx="640240" cy="4367621"/>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5" name="Picture 4"/>
          <p:cNvPicPr>
            <a:picLocks noChangeAspect="1"/>
          </p:cNvPicPr>
          <p:nvPr/>
        </p:nvPicPr>
        <p:blipFill>
          <a:blip r:embed="rId5"/>
          <a:stretch>
            <a:fillRect/>
          </a:stretch>
        </p:blipFill>
        <p:spPr>
          <a:xfrm>
            <a:off x="7020272" y="3074397"/>
            <a:ext cx="1667233" cy="2622103"/>
          </a:xfrm>
          <a:prstGeom prst="rect">
            <a:avLst/>
          </a:prstGeom>
        </p:spPr>
      </p:pic>
    </p:spTree>
    <p:custDataLst>
      <p:tags r:id="rId2"/>
    </p:custDataLst>
    <p:extLst>
      <p:ext uri="{BB962C8B-B14F-4D97-AF65-F5344CB8AC3E}">
        <p14:creationId xmlns:p14="http://schemas.microsoft.com/office/powerpoint/2010/main" val="1829721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677656"/>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زیر را با لاکی ترسیم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p:txBody>
      </p:sp>
      <p:sp>
        <p:nvSpPr>
          <p:cNvPr id="3" name="TextBox 2"/>
          <p:cNvSpPr txBox="1"/>
          <p:nvPr/>
        </p:nvSpPr>
        <p:spPr>
          <a:xfrm>
            <a:off x="251520" y="352012"/>
            <a:ext cx="4248472" cy="6186309"/>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laki2=</a:t>
            </a: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a:t>
            </a: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laki2.color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laki2.width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laki2.left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laki2.forward(200)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laki3.left (180)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laki3.forward(100)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laki3.forward(30)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a:ea typeface="+mn-ea"/>
                <a:cs typeface="+mn-cs"/>
              </a:rPr>
              <a:t>laki.penup</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a-IR" sz="2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9" name="Down Arrow 8"/>
          <p:cNvSpPr/>
          <p:nvPr/>
        </p:nvSpPr>
        <p:spPr>
          <a:xfrm rot="5400000">
            <a:off x="5139546" y="558781"/>
            <a:ext cx="640240" cy="4367621"/>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2" name="Picture 1"/>
          <p:cNvPicPr>
            <a:picLocks noChangeAspect="1"/>
          </p:cNvPicPr>
          <p:nvPr/>
        </p:nvPicPr>
        <p:blipFill>
          <a:blip r:embed="rId5"/>
          <a:stretch>
            <a:fillRect/>
          </a:stretch>
        </p:blipFill>
        <p:spPr>
          <a:xfrm>
            <a:off x="5580112" y="3284984"/>
            <a:ext cx="3312368" cy="2546843"/>
          </a:xfrm>
          <a:prstGeom prst="rect">
            <a:avLst/>
          </a:prstGeom>
        </p:spPr>
      </p:pic>
    </p:spTree>
    <p:custDataLst>
      <p:tags r:id="rId2"/>
    </p:custDataLst>
    <p:extLst>
      <p:ext uri="{BB962C8B-B14F-4D97-AF65-F5344CB8AC3E}">
        <p14:creationId xmlns:p14="http://schemas.microsoft.com/office/powerpoint/2010/main" val="964995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677656"/>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کارکلاسی</a:t>
            </a:r>
          </a:p>
          <a:p>
            <a:pPr lvl="0" algn="just" rtl="1">
              <a:defRPr/>
            </a:pPr>
            <a:r>
              <a:rPr lang="fa-IR" sz="2800" dirty="0">
                <a:solidFill>
                  <a:srgbClr val="0070C0"/>
                </a:solidFill>
                <a:latin typeface="AmuzehNewNormalPS"/>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زیر را با لاکی ترسیم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 </a:t>
            </a:r>
          </a:p>
        </p:txBody>
      </p:sp>
      <p:sp>
        <p:nvSpPr>
          <p:cNvPr id="3" name="TextBox 2"/>
          <p:cNvSpPr txBox="1"/>
          <p:nvPr/>
        </p:nvSpPr>
        <p:spPr>
          <a:xfrm>
            <a:off x="251520" y="226377"/>
            <a:ext cx="4248472" cy="6370975"/>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a:t>
            </a: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a:t>
            </a: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a:t>
            </a: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laki4.color ("red")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laki4.width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laki.right</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laki2.forward(200)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laki2.right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laki2.forward(100)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laki2.forward(60)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laki3.forward(220)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laki3.forward(50)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laki3.right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laki3.forward(20)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laki4.forward(220)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laki4.right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laki4.forward(50)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laki4.left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laki4.forward(20)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laki.penup</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a-IR" sz="1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9" name="Down Arrow 8"/>
          <p:cNvSpPr/>
          <p:nvPr/>
        </p:nvSpPr>
        <p:spPr>
          <a:xfrm rot="5400000">
            <a:off x="5139546" y="558781"/>
            <a:ext cx="640240" cy="4367621"/>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2" name="Picture 1"/>
          <p:cNvPicPr>
            <a:picLocks noChangeAspect="1"/>
          </p:cNvPicPr>
          <p:nvPr/>
        </p:nvPicPr>
        <p:blipFill>
          <a:blip r:embed="rId5"/>
          <a:stretch>
            <a:fillRect/>
          </a:stretch>
        </p:blipFill>
        <p:spPr>
          <a:xfrm>
            <a:off x="4932041" y="3047401"/>
            <a:ext cx="3960440" cy="2755743"/>
          </a:xfrm>
          <a:prstGeom prst="rect">
            <a:avLst/>
          </a:prstGeom>
        </p:spPr>
      </p:pic>
    </p:spTree>
    <p:custDataLst>
      <p:tags r:id="rId2"/>
    </p:custDataLst>
    <p:extLst>
      <p:ext uri="{BB962C8B-B14F-4D97-AF65-F5344CB8AC3E}">
        <p14:creationId xmlns:p14="http://schemas.microsoft.com/office/powerpoint/2010/main" val="2160872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3084" y="332656"/>
            <a:ext cx="8599395" cy="954107"/>
          </a:xfrm>
          <a:prstGeom prst="rect">
            <a:avLst/>
          </a:prstGeom>
        </p:spPr>
        <p:txBody>
          <a:bodyPr wrap="square">
            <a:spAutoFit/>
          </a:bodyPr>
          <a:lstStyle/>
          <a:p>
            <a:pPr lvl="0" algn="just" rtl="1">
              <a:defRPr/>
            </a:pPr>
            <a:r>
              <a:rPr lang="fa-IR" sz="2800" dirty="0">
                <a:solidFill>
                  <a:srgbClr val="FF0000"/>
                </a:solidFill>
                <a:latin typeface="AmuzehNewNormalPS"/>
                <a:cs typeface="B Nazanin" panose="00000400000000000000" pitchFamily="2" charset="-78"/>
              </a:rPr>
              <a:t>حلقۀ تکرار</a:t>
            </a:r>
          </a:p>
          <a:p>
            <a:pPr lvl="0" algn="just" rtl="1">
              <a:defRPr/>
            </a:pPr>
            <a:r>
              <a:rPr lang="fa-IR" sz="2800" dirty="0">
                <a:latin typeface="AmuzehNewNormalPS"/>
                <a:cs typeface="B Nazanin" panose="00000400000000000000" pitchFamily="2" charset="-78"/>
              </a:rPr>
              <a:t>به کدهای روبه رو نگاه کنید و کدهای تکراری متوالی را مشخص کنید</a:t>
            </a:r>
            <a:endParaRPr kumimoji="0" lang="fa-IR" sz="2800" b="0" i="0" u="none" strike="noStrike" kern="1200" cap="none" spc="0" normalizeH="0" baseline="0" noProof="0" dirty="0">
              <a:ln>
                <a:noFill/>
              </a:ln>
              <a:effectLst/>
              <a:uLnTx/>
              <a:uFillTx/>
              <a:latin typeface="AmuzehNewNormalPS"/>
              <a:cs typeface="B Nazanin" panose="00000400000000000000" pitchFamily="2" charset="-78"/>
            </a:endParaRPr>
          </a:p>
        </p:txBody>
      </p:sp>
      <p:sp>
        <p:nvSpPr>
          <p:cNvPr id="3" name="TextBox 2"/>
          <p:cNvSpPr txBox="1"/>
          <p:nvPr/>
        </p:nvSpPr>
        <p:spPr>
          <a:xfrm>
            <a:off x="293084" y="1490438"/>
            <a:ext cx="4248472" cy="5016758"/>
          </a:xfrm>
          <a:prstGeom prst="rect">
            <a:avLst/>
          </a:prstGeom>
          <a:noFill/>
        </p:spPr>
        <p:txBody>
          <a:bodyPr wrap="square" rtlCol="1">
            <a:spAutoFit/>
          </a:bodyPr>
          <a:lstStyle/>
          <a:p>
            <a:pPr lvl="0"/>
            <a:r>
              <a:rPr lang="en-US" sz="2000" dirty="0">
                <a:solidFill>
                  <a:prstClr val="black"/>
                </a:solidFill>
              </a:rPr>
              <a:t>import turtle</a:t>
            </a:r>
          </a:p>
          <a:p>
            <a:pPr lvl="0"/>
            <a:r>
              <a:rPr lang="en-US" sz="2000" dirty="0" err="1">
                <a:solidFill>
                  <a:prstClr val="black"/>
                </a:solidFill>
              </a:rPr>
              <a:t>laki</a:t>
            </a:r>
            <a:r>
              <a:rPr lang="en-US" sz="2000" dirty="0">
                <a:solidFill>
                  <a:prstClr val="black"/>
                </a:solidFill>
              </a:rPr>
              <a:t>=</a:t>
            </a:r>
            <a:r>
              <a:rPr lang="en-US" sz="2000" dirty="0" err="1">
                <a:solidFill>
                  <a:prstClr val="black"/>
                </a:solidFill>
              </a:rPr>
              <a:t>turtle.Turtle</a:t>
            </a:r>
            <a:r>
              <a:rPr lang="en-US" sz="2000" dirty="0">
                <a:solidFill>
                  <a:prstClr val="black"/>
                </a:solidFill>
              </a:rPr>
              <a:t>()</a:t>
            </a:r>
          </a:p>
          <a:p>
            <a:pPr lvl="0"/>
            <a:r>
              <a:rPr lang="en-US" sz="2000" dirty="0" err="1">
                <a:solidFill>
                  <a:prstClr val="black"/>
                </a:solidFill>
              </a:rPr>
              <a:t>laki.shape</a:t>
            </a:r>
            <a:r>
              <a:rPr lang="en-US" sz="2000" dirty="0">
                <a:solidFill>
                  <a:prstClr val="black"/>
                </a:solidFill>
              </a:rPr>
              <a:t>('turtle')</a:t>
            </a:r>
          </a:p>
          <a:p>
            <a:pPr lvl="0"/>
            <a:r>
              <a:rPr lang="en-US" sz="2000" dirty="0" err="1">
                <a:solidFill>
                  <a:prstClr val="black"/>
                </a:solidFill>
              </a:rPr>
              <a:t>laki.color</a:t>
            </a:r>
            <a:r>
              <a:rPr lang="en-US" sz="2000" dirty="0">
                <a:solidFill>
                  <a:prstClr val="black"/>
                </a:solidFill>
              </a:rPr>
              <a:t>('green')</a:t>
            </a:r>
          </a:p>
          <a:p>
            <a:pPr lvl="0"/>
            <a:r>
              <a:rPr lang="en-US" sz="2000" dirty="0" err="1">
                <a:solidFill>
                  <a:prstClr val="black"/>
                </a:solidFill>
              </a:rPr>
              <a:t>laki.width</a:t>
            </a:r>
            <a:r>
              <a:rPr lang="en-US" sz="2000" dirty="0">
                <a:solidFill>
                  <a:prstClr val="black"/>
                </a:solidFill>
              </a:rPr>
              <a:t>(3)</a:t>
            </a:r>
          </a:p>
          <a:p>
            <a:pPr lvl="0"/>
            <a:r>
              <a:rPr lang="en-US" sz="2000" dirty="0" err="1">
                <a:solidFill>
                  <a:prstClr val="black"/>
                </a:solidFill>
              </a:rPr>
              <a:t>laki.penup</a:t>
            </a:r>
            <a:r>
              <a:rPr lang="en-US" sz="2000" dirty="0">
                <a:solidFill>
                  <a:prstClr val="black"/>
                </a:solidFill>
              </a:rPr>
              <a:t>()</a:t>
            </a:r>
          </a:p>
          <a:p>
            <a:pPr lvl="0"/>
            <a:r>
              <a:rPr lang="en-US" sz="2000" dirty="0" err="1">
                <a:solidFill>
                  <a:prstClr val="black"/>
                </a:solidFill>
              </a:rPr>
              <a:t>laki.goto</a:t>
            </a:r>
            <a:r>
              <a:rPr lang="en-US" sz="2000" dirty="0">
                <a:solidFill>
                  <a:prstClr val="black"/>
                </a:solidFill>
              </a:rPr>
              <a:t>(-100,-100)</a:t>
            </a:r>
          </a:p>
          <a:p>
            <a:pPr lvl="0"/>
            <a:r>
              <a:rPr lang="en-US" sz="2000" dirty="0" err="1">
                <a:solidFill>
                  <a:prstClr val="black"/>
                </a:solidFill>
              </a:rPr>
              <a:t>laki.pendown</a:t>
            </a:r>
            <a:r>
              <a:rPr lang="en-US" sz="2000" dirty="0">
                <a:solidFill>
                  <a:prstClr val="black"/>
                </a:solidFill>
              </a:rPr>
              <a:t>()</a:t>
            </a:r>
          </a:p>
          <a:p>
            <a:pPr lvl="0"/>
            <a:r>
              <a:rPr lang="en-US" sz="2000" dirty="0" err="1">
                <a:solidFill>
                  <a:prstClr val="black"/>
                </a:solidFill>
              </a:rPr>
              <a:t>laki.forward</a:t>
            </a:r>
            <a:r>
              <a:rPr lang="en-US" sz="2000" dirty="0">
                <a:solidFill>
                  <a:prstClr val="black"/>
                </a:solidFill>
              </a:rPr>
              <a:t>(200)</a:t>
            </a:r>
          </a:p>
          <a:p>
            <a:pPr lvl="0"/>
            <a:r>
              <a:rPr lang="en-US" sz="2000" dirty="0" err="1">
                <a:solidFill>
                  <a:prstClr val="black"/>
                </a:solidFill>
              </a:rPr>
              <a:t>laki.left</a:t>
            </a:r>
            <a:r>
              <a:rPr lang="en-US" sz="2000" dirty="0">
                <a:solidFill>
                  <a:prstClr val="black"/>
                </a:solidFill>
              </a:rPr>
              <a:t>(90)</a:t>
            </a:r>
          </a:p>
          <a:p>
            <a:pPr lvl="0"/>
            <a:r>
              <a:rPr lang="en-US" sz="2000" dirty="0" err="1">
                <a:solidFill>
                  <a:prstClr val="black"/>
                </a:solidFill>
              </a:rPr>
              <a:t>laki.forward</a:t>
            </a:r>
            <a:r>
              <a:rPr lang="en-US" sz="2000" dirty="0">
                <a:solidFill>
                  <a:prstClr val="black"/>
                </a:solidFill>
              </a:rPr>
              <a:t>(200)</a:t>
            </a:r>
          </a:p>
          <a:p>
            <a:pPr lvl="0"/>
            <a:r>
              <a:rPr lang="en-US" sz="2000" dirty="0" err="1">
                <a:solidFill>
                  <a:prstClr val="black"/>
                </a:solidFill>
              </a:rPr>
              <a:t>laki.left</a:t>
            </a:r>
            <a:r>
              <a:rPr lang="en-US" sz="2000" dirty="0">
                <a:solidFill>
                  <a:prstClr val="black"/>
                </a:solidFill>
              </a:rPr>
              <a:t>(90)</a:t>
            </a:r>
          </a:p>
          <a:p>
            <a:pPr lvl="0"/>
            <a:r>
              <a:rPr lang="en-US" sz="2000" dirty="0" err="1">
                <a:solidFill>
                  <a:prstClr val="black"/>
                </a:solidFill>
              </a:rPr>
              <a:t>laki.forward</a:t>
            </a:r>
            <a:r>
              <a:rPr lang="en-US" sz="2000" dirty="0">
                <a:solidFill>
                  <a:prstClr val="black"/>
                </a:solidFill>
              </a:rPr>
              <a:t>(200)</a:t>
            </a:r>
          </a:p>
          <a:p>
            <a:pPr lvl="0"/>
            <a:r>
              <a:rPr lang="en-US" sz="2000" dirty="0" err="1">
                <a:solidFill>
                  <a:prstClr val="black"/>
                </a:solidFill>
              </a:rPr>
              <a:t>laki.left</a:t>
            </a:r>
            <a:r>
              <a:rPr lang="en-US" sz="2000" dirty="0">
                <a:solidFill>
                  <a:prstClr val="black"/>
                </a:solidFill>
              </a:rPr>
              <a:t>(90)</a:t>
            </a:r>
          </a:p>
          <a:p>
            <a:pPr lvl="0"/>
            <a:r>
              <a:rPr lang="en-US" sz="2000" dirty="0" err="1">
                <a:solidFill>
                  <a:prstClr val="black"/>
                </a:solidFill>
              </a:rPr>
              <a:t>laki.forward</a:t>
            </a:r>
            <a:r>
              <a:rPr lang="en-US" sz="2000" dirty="0">
                <a:solidFill>
                  <a:prstClr val="black"/>
                </a:solidFill>
              </a:rPr>
              <a:t>(200)</a:t>
            </a:r>
          </a:p>
          <a:p>
            <a:pPr lvl="0"/>
            <a:r>
              <a:rPr lang="en-US" sz="2000" dirty="0" err="1">
                <a:solidFill>
                  <a:prstClr val="black"/>
                </a:solidFill>
              </a:rPr>
              <a:t>laki.left</a:t>
            </a:r>
            <a:r>
              <a:rPr lang="en-US" sz="2000" dirty="0">
                <a:solidFill>
                  <a:prstClr val="black"/>
                </a:solidFill>
              </a:rPr>
              <a:t>(90)</a:t>
            </a:r>
            <a:endParaRPr kumimoji="0" lang="fa-IR" sz="2000" b="0" i="0" u="none" strike="noStrike" kern="1200" cap="none" spc="0" normalizeH="0" baseline="0" noProof="0" dirty="0">
              <a:ln>
                <a:noFill/>
              </a:ln>
              <a:solidFill>
                <a:prstClr val="black"/>
              </a:solidFill>
              <a:effectLst/>
              <a:uLnTx/>
              <a:uFillTx/>
              <a:latin typeface="Corbel" panose="020B0503020204020204"/>
              <a:cs typeface="Tahoma" panose="020B0604030504040204" pitchFamily="34" charset="0"/>
            </a:endParaRPr>
          </a:p>
        </p:txBody>
      </p:sp>
      <p:pic>
        <p:nvPicPr>
          <p:cNvPr id="5" name="Picture 4"/>
          <p:cNvPicPr>
            <a:picLocks noChangeAspect="1"/>
          </p:cNvPicPr>
          <p:nvPr/>
        </p:nvPicPr>
        <p:blipFill>
          <a:blip r:embed="rId5"/>
          <a:stretch>
            <a:fillRect/>
          </a:stretch>
        </p:blipFill>
        <p:spPr>
          <a:xfrm>
            <a:off x="3519055" y="1885997"/>
            <a:ext cx="5262588" cy="4621199"/>
          </a:xfrm>
          <a:prstGeom prst="rect">
            <a:avLst/>
          </a:prstGeom>
        </p:spPr>
      </p:pic>
    </p:spTree>
    <p:custDataLst>
      <p:tags r:id="rId2"/>
    </p:custDataLst>
    <p:extLst>
      <p:ext uri="{BB962C8B-B14F-4D97-AF65-F5344CB8AC3E}">
        <p14:creationId xmlns:p14="http://schemas.microsoft.com/office/powerpoint/2010/main" val="2332702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3964" y="861864"/>
            <a:ext cx="8695006" cy="4832092"/>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رایانه ها را می توان دستیاری قدرتمند برای انسان ها دانست. رایانه ها آمده اند تا وظایف و کارهای تکراری ای از انسان ها را به عهده بگیرند که انجام آن ها دشوار و گاهی امکان پذیر نیست. البته رایانه ها با وجود پیشرفت های شگرف در حوزه هوش مصنوعی، در برخی زمینه ها مانند هوش و قدرت تشخیص، هنوز به پای انسان نرسیده اند. </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با این حال سرعت پردازش آن ها به ویژه در برخی موارد مانند محاسبات تکراری و دنباله دار، بسیار بیشتر از سرعت پردازش انسان است. به این موارد می توان قدرت ذخیره سازی بیشتر و دقت بالا در محاسبات را هم افزود. در نهایت همه این موارد باعث شده که رایانه ها نقشی حیاتی در زندگی انسان امروز ایفا کنند.</a:t>
            </a:r>
            <a:endParaRPr kumimoji="0" lang="fa-IR" sz="28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516593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395613" y="1951145"/>
            <a:ext cx="3179433" cy="1689120"/>
          </a:xfrm>
          <a:prstGeom prst="rect">
            <a:avLst/>
          </a:prstGeom>
        </p:spPr>
      </p:pic>
      <p:sp>
        <p:nvSpPr>
          <p:cNvPr id="4" name="Rectangle 3"/>
          <p:cNvSpPr/>
          <p:nvPr/>
        </p:nvSpPr>
        <p:spPr>
          <a:xfrm>
            <a:off x="235528" y="332656"/>
            <a:ext cx="8656952" cy="1815882"/>
          </a:xfrm>
          <a:prstGeom prst="rect">
            <a:avLst/>
          </a:prstGeom>
        </p:spPr>
        <p:txBody>
          <a:bodyPr wrap="square">
            <a:spAutoFit/>
          </a:bodyPr>
          <a:lstStyle/>
          <a:p>
            <a:pPr lvl="0" algn="just" rtl="1">
              <a:defRPr/>
            </a:pPr>
            <a:r>
              <a:rPr lang="fa-IR" sz="2800" dirty="0">
                <a:latin typeface="AmuzehNewNormalPS"/>
                <a:cs typeface="B Nazanin" panose="00000400000000000000" pitchFamily="2" charset="-78"/>
              </a:rPr>
              <a:t>کد صفحه قبل یک مربع در وسط صفحه رسم می کند. حالا خودتان یک شش ضلعی و سپس یک هشت ضلعی رسم کنید. در کدهای جدید نیز، کدهای تکراری بیشتری وجود دارد. برای جلوگیری از تکرار آن ها، از حلقه </a:t>
            </a:r>
            <a:r>
              <a:rPr lang="en-US" sz="2800" dirty="0">
                <a:latin typeface="AmuzehNewNormalPS"/>
                <a:cs typeface="B Nazanin" panose="00000400000000000000" pitchFamily="2" charset="-78"/>
              </a:rPr>
              <a:t> </a:t>
            </a:r>
            <a:r>
              <a:rPr lang="en-US" sz="2400" dirty="0">
                <a:latin typeface="AmuzehNewNormalPS"/>
                <a:cs typeface="B Nazanin" panose="00000400000000000000" pitchFamily="2" charset="-78"/>
              </a:rPr>
              <a:t>for</a:t>
            </a:r>
            <a:r>
              <a:rPr lang="fa-IR" sz="2800" dirty="0">
                <a:latin typeface="AmuzehNewNormalPS"/>
                <a:cs typeface="B Nazanin" panose="00000400000000000000" pitchFamily="2" charset="-78"/>
              </a:rPr>
              <a:t>استفاده می کنیم. </a:t>
            </a:r>
            <a:endParaRPr kumimoji="0" lang="fa-IR" sz="2800" b="0" i="0" u="none" strike="noStrike" kern="1200" cap="none" spc="0" normalizeH="0" baseline="0" noProof="0" dirty="0">
              <a:ln>
                <a:noFill/>
              </a:ln>
              <a:effectLst/>
              <a:uLnTx/>
              <a:uFillTx/>
              <a:latin typeface="AmuzehNewNormalPS"/>
              <a:cs typeface="B Nazanin" panose="00000400000000000000" pitchFamily="2" charset="-78"/>
            </a:endParaRPr>
          </a:p>
        </p:txBody>
      </p:sp>
      <p:sp>
        <p:nvSpPr>
          <p:cNvPr id="2" name="TextBox 1"/>
          <p:cNvSpPr txBox="1"/>
          <p:nvPr/>
        </p:nvSpPr>
        <p:spPr>
          <a:xfrm>
            <a:off x="5680364" y="2148538"/>
            <a:ext cx="3212116" cy="523220"/>
          </a:xfrm>
          <a:prstGeom prst="rect">
            <a:avLst/>
          </a:prstGeom>
          <a:noFill/>
        </p:spPr>
        <p:txBody>
          <a:bodyPr wrap="square" rtlCol="1">
            <a:spAutoFit/>
          </a:bodyPr>
          <a:lstStyle/>
          <a:p>
            <a:pPr algn="r" rtl="1"/>
            <a:r>
              <a:rPr lang="fa-IR" sz="2800" dirty="0">
                <a:solidFill>
                  <a:srgbClr val="FF0000"/>
                </a:solidFill>
                <a:latin typeface="AmuzehNewNormalPS"/>
                <a:cs typeface="B Nazanin" panose="00000400000000000000" pitchFamily="2" charset="-78"/>
              </a:rPr>
              <a:t>شکل کلی دستور </a:t>
            </a:r>
            <a:r>
              <a:rPr lang="en-US" sz="2800" dirty="0">
                <a:solidFill>
                  <a:srgbClr val="FF0000"/>
                </a:solidFill>
                <a:latin typeface="AmuzehNewNormalPS"/>
                <a:cs typeface="B Nazanin" panose="00000400000000000000" pitchFamily="2" charset="-78"/>
              </a:rPr>
              <a:t>for</a:t>
            </a:r>
            <a:endParaRPr lang="fa-IR" sz="2800" dirty="0">
              <a:solidFill>
                <a:srgbClr val="FF0000"/>
              </a:solidFill>
              <a:latin typeface="AmuzehNewNormalPS"/>
              <a:cs typeface="B Nazanin" panose="00000400000000000000" pitchFamily="2" charset="-78"/>
            </a:endParaRPr>
          </a:p>
        </p:txBody>
      </p:sp>
      <p:sp>
        <p:nvSpPr>
          <p:cNvPr id="6" name="Rectangle 5"/>
          <p:cNvSpPr/>
          <p:nvPr/>
        </p:nvSpPr>
        <p:spPr>
          <a:xfrm>
            <a:off x="1745673" y="2671758"/>
            <a:ext cx="7146808" cy="2677656"/>
          </a:xfrm>
          <a:prstGeom prst="rect">
            <a:avLst/>
          </a:prstGeom>
        </p:spPr>
        <p:txBody>
          <a:bodyPr wrap="square">
            <a:spAutoFit/>
          </a:bodyPr>
          <a:lstStyle/>
          <a:p>
            <a:pPr algn="just" rtl="1"/>
            <a:r>
              <a:rPr lang="fa-IR" sz="2800" dirty="0">
                <a:latin typeface="AmuzehNewNormalPS"/>
                <a:cs typeface="B Nazanin" panose="00000400000000000000" pitchFamily="2" charset="-78"/>
              </a:rPr>
              <a:t>در کد روبه رو متغیر </a:t>
            </a:r>
            <a:r>
              <a:rPr lang="en-US" sz="2800" dirty="0">
                <a:latin typeface="AmuzehNewNormalPS"/>
                <a:cs typeface="B Nazanin" panose="00000400000000000000" pitchFamily="2" charset="-78"/>
              </a:rPr>
              <a:t> </a:t>
            </a:r>
            <a:r>
              <a:rPr lang="en-US" sz="2800" dirty="0" err="1">
                <a:latin typeface="AmuzehNewNormalPS"/>
                <a:cs typeface="B Nazanin" panose="00000400000000000000" pitchFamily="2" charset="-78"/>
              </a:rPr>
              <a:t>i</a:t>
            </a:r>
            <a:r>
              <a:rPr lang="fa-IR" sz="2800" dirty="0">
                <a:latin typeface="AmuzehNewNormalPS"/>
                <a:cs typeface="B Nazanin" panose="00000400000000000000" pitchFamily="2" charset="-78"/>
              </a:rPr>
              <a:t>شمارنده حلقه است. کلمه </a:t>
            </a:r>
            <a:r>
              <a:rPr lang="en-US" sz="2800" dirty="0">
                <a:latin typeface="AmuzehNewNormalPS"/>
                <a:cs typeface="B Nazanin" panose="00000400000000000000" pitchFamily="2" charset="-78"/>
              </a:rPr>
              <a:t>range</a:t>
            </a:r>
            <a:r>
              <a:rPr lang="fa-IR" sz="2800" dirty="0">
                <a:latin typeface="AmuzehNewNormalPS"/>
                <a:cs typeface="B Nazanin" panose="00000400000000000000" pitchFamily="2" charset="-78"/>
              </a:rPr>
              <a:t> به همراه عدد داخل پرانتز بیانگر اعداد از صفر تا یک کمتر از عدد داخل پرانتز است. یعنی </a:t>
            </a:r>
            <a:r>
              <a:rPr lang="en-US" sz="2800" dirty="0">
                <a:latin typeface="AmuzehNewNormalPS"/>
                <a:cs typeface="B Nazanin" panose="00000400000000000000" pitchFamily="2" charset="-78"/>
              </a:rPr>
              <a:t>range(5)</a:t>
            </a:r>
            <a:r>
              <a:rPr lang="fa-IR" sz="2800" dirty="0">
                <a:latin typeface="AmuzehNewNormalPS"/>
                <a:cs typeface="B Nazanin" panose="00000400000000000000" pitchFamily="2" charset="-78"/>
              </a:rPr>
              <a:t> به معنای اعداد 0.1.2.3.4 است که تعداد دفعات تکرار دستورات داخل بلاک </a:t>
            </a:r>
            <a:r>
              <a:rPr lang="en-US" sz="2800" dirty="0">
                <a:latin typeface="AmuzehNewNormalPS"/>
                <a:cs typeface="B Nazanin" panose="00000400000000000000" pitchFamily="2" charset="-78"/>
              </a:rPr>
              <a:t>for</a:t>
            </a:r>
            <a:r>
              <a:rPr lang="fa-IR" sz="2800" dirty="0">
                <a:latin typeface="AmuzehNewNormalPS"/>
                <a:cs typeface="B Nazanin" panose="00000400000000000000" pitchFamily="2" charset="-78"/>
              </a:rPr>
              <a:t> را مشخص می کند. برای رسم مربع از قطعه زیر به جای دستورات تکراری استفاده می کنیم.</a:t>
            </a:r>
          </a:p>
        </p:txBody>
      </p:sp>
      <p:sp>
        <p:nvSpPr>
          <p:cNvPr id="8" name="Rectangle 7"/>
          <p:cNvSpPr/>
          <p:nvPr/>
        </p:nvSpPr>
        <p:spPr>
          <a:xfrm>
            <a:off x="235528" y="4854901"/>
            <a:ext cx="2860205" cy="1384995"/>
          </a:xfrm>
          <a:prstGeom prst="rect">
            <a:avLst/>
          </a:prstGeom>
        </p:spPr>
        <p:txBody>
          <a:bodyPr wrap="square">
            <a:spAutoFit/>
          </a:bodyPr>
          <a:lstStyle/>
          <a:p>
            <a:r>
              <a:rPr lang="en-US" sz="2800" dirty="0">
                <a:latin typeface="TimesNewRomanPSMT"/>
              </a:rPr>
              <a:t>for </a:t>
            </a:r>
            <a:r>
              <a:rPr lang="en-US" sz="2800" dirty="0" err="1">
                <a:latin typeface="TimesNewRomanPSMT"/>
              </a:rPr>
              <a:t>i</a:t>
            </a:r>
            <a:r>
              <a:rPr lang="en-US" sz="2800" dirty="0">
                <a:latin typeface="TimesNewRomanPSMT"/>
              </a:rPr>
              <a:t> in range(4):</a:t>
            </a:r>
          </a:p>
          <a:p>
            <a:r>
              <a:rPr lang="en-US" sz="2800" dirty="0" err="1">
                <a:latin typeface="TimesNewRomanPSMT"/>
              </a:rPr>
              <a:t>laki.forward</a:t>
            </a:r>
            <a:r>
              <a:rPr lang="en-US" sz="2800" dirty="0">
                <a:latin typeface="TimesNewRomanPSMT"/>
              </a:rPr>
              <a:t>(200)</a:t>
            </a:r>
          </a:p>
          <a:p>
            <a:r>
              <a:rPr lang="en-US" sz="2800" dirty="0" err="1">
                <a:latin typeface="TimesNewRomanPSMT"/>
              </a:rPr>
              <a:t>laki.left</a:t>
            </a:r>
            <a:r>
              <a:rPr lang="en-US" sz="2800" dirty="0">
                <a:latin typeface="TimesNewRomanPSMT"/>
              </a:rPr>
              <a:t>(90)</a:t>
            </a:r>
            <a:endParaRPr lang="fa-IR" sz="2800" dirty="0"/>
          </a:p>
        </p:txBody>
      </p:sp>
    </p:spTree>
    <p:custDataLst>
      <p:tags r:id="rId2"/>
    </p:custDataLst>
    <p:extLst>
      <p:ext uri="{BB962C8B-B14F-4D97-AF65-F5344CB8AC3E}">
        <p14:creationId xmlns:p14="http://schemas.microsoft.com/office/powerpoint/2010/main" val="703716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221599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با استفاده از دستور</a:t>
            </a:r>
            <a:r>
              <a:rPr kumimoji="0" lang="en-US"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for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 کدهای رسم شش ضلعی و هشت ضلعی را بازنویسی کنید. :</a:t>
            </a: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6 ضلعی</a:t>
            </a:r>
          </a:p>
        </p:txBody>
      </p:sp>
      <p:sp>
        <p:nvSpPr>
          <p:cNvPr id="2" name="TextBox 1"/>
          <p:cNvSpPr txBox="1"/>
          <p:nvPr/>
        </p:nvSpPr>
        <p:spPr>
          <a:xfrm>
            <a:off x="251520" y="2130324"/>
            <a:ext cx="3373809" cy="4031873"/>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for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i</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in range(6):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(125)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laki.hideturtle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a-IR" sz="3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6" name="Down Arrow 5"/>
          <p:cNvSpPr/>
          <p:nvPr/>
        </p:nvSpPr>
        <p:spPr>
          <a:xfrm rot="5400000">
            <a:off x="5135702" y="1843944"/>
            <a:ext cx="609234" cy="3896879"/>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3" name="Picture 2"/>
          <p:cNvPicPr>
            <a:picLocks noChangeAspect="1"/>
          </p:cNvPicPr>
          <p:nvPr/>
        </p:nvPicPr>
        <p:blipFill>
          <a:blip r:embed="rId5"/>
          <a:stretch>
            <a:fillRect/>
          </a:stretch>
        </p:blipFill>
        <p:spPr>
          <a:xfrm>
            <a:off x="6267181" y="2555574"/>
            <a:ext cx="2600325" cy="2400300"/>
          </a:xfrm>
          <a:prstGeom prst="rect">
            <a:avLst/>
          </a:prstGeom>
        </p:spPr>
      </p:pic>
    </p:spTree>
    <p:custDataLst>
      <p:tags r:id="rId2"/>
    </p:custDataLst>
    <p:extLst>
      <p:ext uri="{BB962C8B-B14F-4D97-AF65-F5344CB8AC3E}">
        <p14:creationId xmlns:p14="http://schemas.microsoft.com/office/powerpoint/2010/main" val="417543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59841" y="342468"/>
            <a:ext cx="8432639" cy="138499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8 ضلعی</a:t>
            </a:r>
          </a:p>
        </p:txBody>
      </p:sp>
      <p:sp>
        <p:nvSpPr>
          <p:cNvPr id="2" name="TextBox 1"/>
          <p:cNvSpPr txBox="1"/>
          <p:nvPr/>
        </p:nvSpPr>
        <p:spPr>
          <a:xfrm>
            <a:off x="251520" y="1942381"/>
            <a:ext cx="3373809" cy="4031873"/>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for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i</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in range(8):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laki.hideturtle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a-IR" sz="3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6" name="Down Arrow 5"/>
          <p:cNvSpPr/>
          <p:nvPr/>
        </p:nvSpPr>
        <p:spPr>
          <a:xfrm rot="5400000">
            <a:off x="5135702" y="1843944"/>
            <a:ext cx="609234" cy="3896879"/>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7" name="Picture 6"/>
          <p:cNvPicPr>
            <a:picLocks noChangeAspect="1"/>
          </p:cNvPicPr>
          <p:nvPr/>
        </p:nvPicPr>
        <p:blipFill>
          <a:blip r:embed="rId5"/>
          <a:stretch>
            <a:fillRect/>
          </a:stretch>
        </p:blipFill>
        <p:spPr>
          <a:xfrm>
            <a:off x="6093359" y="2548647"/>
            <a:ext cx="2590800" cy="2600325"/>
          </a:xfrm>
          <a:prstGeom prst="rect">
            <a:avLst/>
          </a:prstGeom>
        </p:spPr>
      </p:pic>
    </p:spTree>
    <p:custDataLst>
      <p:tags r:id="rId2"/>
    </p:custDataLst>
    <p:extLst>
      <p:ext uri="{BB962C8B-B14F-4D97-AF65-F5344CB8AC3E}">
        <p14:creationId xmlns:p14="http://schemas.microsoft.com/office/powerpoint/2010/main" val="4009205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483768" y="332656"/>
            <a:ext cx="6408712" cy="218521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شکل پایین را رسم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a:t>
            </a:r>
          </a:p>
        </p:txBody>
      </p:sp>
      <p:sp>
        <p:nvSpPr>
          <p:cNvPr id="2" name="TextBox 1"/>
          <p:cNvSpPr txBox="1"/>
          <p:nvPr/>
        </p:nvSpPr>
        <p:spPr>
          <a:xfrm>
            <a:off x="179512" y="460404"/>
            <a:ext cx="3369833" cy="6001643"/>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import 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turtle.Turtle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laki.shape</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("turtle")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laki.color</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laki.width</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for a in range(2):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for b in range(4):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for c in range(4):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laki.forward</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panose="020B0503020204020204"/>
                <a:ea typeface="+mn-ea"/>
                <a:cs typeface="+mn-cs"/>
              </a:rPr>
              <a:t>laki.left</a:t>
            </a:r>
            <a:r>
              <a:rPr kumimoji="0" lang="en-US" sz="3200" b="0" i="0" u="none" strike="noStrike" kern="1200" cap="none" spc="0" normalizeH="0" baseline="0" noProof="0" dirty="0">
                <a:ln>
                  <a:noFill/>
                </a:ln>
                <a:solidFill>
                  <a:prstClr val="black"/>
                </a:solidFill>
                <a:effectLst/>
                <a:uLnTx/>
                <a:uFillTx/>
                <a:latin typeface="Corbel" panose="020B0503020204020204"/>
                <a:ea typeface="+mn-ea"/>
                <a:cs typeface="+mn-cs"/>
              </a:rPr>
              <a:t>(45)</a:t>
            </a:r>
            <a:endParaRPr kumimoji="0" lang="fa-IR" sz="32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
        <p:nvSpPr>
          <p:cNvPr id="6" name="Down Arrow 5"/>
          <p:cNvSpPr/>
          <p:nvPr/>
        </p:nvSpPr>
        <p:spPr>
          <a:xfrm rot="5400000">
            <a:off x="5495742" y="273010"/>
            <a:ext cx="609234" cy="3896879"/>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7" name="Picture 6"/>
          <p:cNvPicPr>
            <a:picLocks noChangeAspect="1"/>
          </p:cNvPicPr>
          <p:nvPr/>
        </p:nvPicPr>
        <p:blipFill>
          <a:blip r:embed="rId5"/>
          <a:stretch>
            <a:fillRect/>
          </a:stretch>
        </p:blipFill>
        <p:spPr>
          <a:xfrm>
            <a:off x="5800359" y="2560525"/>
            <a:ext cx="3005945" cy="3033522"/>
          </a:xfrm>
          <a:prstGeom prst="rect">
            <a:avLst/>
          </a:prstGeom>
        </p:spPr>
      </p:pic>
    </p:spTree>
    <p:custDataLst>
      <p:tags r:id="rId2"/>
    </p:custDataLst>
    <p:extLst>
      <p:ext uri="{BB962C8B-B14F-4D97-AF65-F5344CB8AC3E}">
        <p14:creationId xmlns:p14="http://schemas.microsoft.com/office/powerpoint/2010/main" val="3798108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60218" y="332656"/>
            <a:ext cx="8532262" cy="624786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800" dirty="0">
                <a:solidFill>
                  <a:srgbClr val="FF0000"/>
                </a:solidFill>
                <a:latin typeface="AmuzehNewNormalPS"/>
                <a:cs typeface="B Nazanin" panose="00000400000000000000" pitchFamily="2" charset="-78"/>
              </a:rPr>
              <a:t>حلقه های تودرتو</a:t>
            </a:r>
          </a:p>
          <a:p>
            <a:pPr lvl="0" algn="just" rtl="1">
              <a:defRPr/>
            </a:pPr>
            <a:r>
              <a:rPr lang="fa-IR" sz="2800" dirty="0">
                <a:solidFill>
                  <a:prstClr val="black"/>
                </a:solidFill>
                <a:latin typeface="AmuzehNewNormalPS"/>
                <a:cs typeface="B Nazanin" panose="00000400000000000000" pitchFamily="2" charset="-78"/>
              </a:rPr>
              <a:t>همان طور که در کدهای کار غیرکلاسی مشاهده کردید، قسمتی از کد که شامل حلقه</a:t>
            </a:r>
            <a:r>
              <a:rPr lang="en-US" sz="2800" dirty="0">
                <a:solidFill>
                  <a:prstClr val="black"/>
                </a:solidFill>
                <a:latin typeface="AmuzehNewNormalPS"/>
                <a:cs typeface="B Nazanin" panose="00000400000000000000" pitchFamily="2" charset="-78"/>
              </a:rPr>
              <a:t>for</a:t>
            </a:r>
            <a:r>
              <a:rPr lang="fa-IR" sz="2800" dirty="0">
                <a:solidFill>
                  <a:prstClr val="black"/>
                </a:solidFill>
                <a:latin typeface="AmuzehNewNormalPS"/>
                <a:cs typeface="B Nazanin" panose="00000400000000000000" pitchFamily="2" charset="-78"/>
              </a:rPr>
              <a:t> نیز می شود، تکرار شدند. برای جلوگیری  از تکرار می توان قسمت تکراری را مجدداً در یک بلاک حلقه تکرار جدید قرار داد که به این کار ایجاد حلقه تودرتو می گویند.</a:t>
            </a:r>
          </a:p>
          <a:p>
            <a:pPr lvl="0">
              <a:defRPr/>
            </a:pPr>
            <a:r>
              <a:rPr lang="en-US" sz="2600" dirty="0">
                <a:solidFill>
                  <a:prstClr val="black"/>
                </a:solidFill>
                <a:latin typeface="AmuzehNewNormalPS"/>
                <a:cs typeface="B Nazanin" panose="00000400000000000000" pitchFamily="2" charset="-78"/>
              </a:rPr>
              <a:t>import turtle</a:t>
            </a:r>
          </a:p>
          <a:p>
            <a:pPr lvl="0">
              <a:defRPr/>
            </a:pPr>
            <a:r>
              <a:rPr lang="en-US" sz="2600" dirty="0" err="1">
                <a:solidFill>
                  <a:prstClr val="black"/>
                </a:solidFill>
                <a:latin typeface="AmuzehNewNormalPS"/>
                <a:cs typeface="B Nazanin" panose="00000400000000000000" pitchFamily="2" charset="-78"/>
              </a:rPr>
              <a:t>laki</a:t>
            </a:r>
            <a:r>
              <a:rPr lang="en-US" sz="2600" dirty="0">
                <a:solidFill>
                  <a:prstClr val="black"/>
                </a:solidFill>
                <a:latin typeface="AmuzehNewNormalPS"/>
                <a:cs typeface="B Nazanin" panose="00000400000000000000" pitchFamily="2" charset="-78"/>
              </a:rPr>
              <a:t>=</a:t>
            </a:r>
            <a:r>
              <a:rPr lang="en-US" sz="2600" dirty="0" err="1">
                <a:solidFill>
                  <a:prstClr val="black"/>
                </a:solidFill>
                <a:latin typeface="AmuzehNewNormalPS"/>
                <a:cs typeface="B Nazanin" panose="00000400000000000000" pitchFamily="2" charset="-78"/>
              </a:rPr>
              <a:t>turtle.Turtle</a:t>
            </a:r>
            <a:r>
              <a:rPr lang="en-US" sz="2600" dirty="0">
                <a:solidFill>
                  <a:prstClr val="black"/>
                </a:solidFill>
                <a:latin typeface="AmuzehNewNormalPS"/>
                <a:cs typeface="B Nazanin" panose="00000400000000000000" pitchFamily="2" charset="-78"/>
              </a:rPr>
              <a:t>()</a:t>
            </a:r>
          </a:p>
          <a:p>
            <a:pPr lvl="0">
              <a:defRPr/>
            </a:pPr>
            <a:r>
              <a:rPr lang="en-US" sz="2600" dirty="0" err="1">
                <a:solidFill>
                  <a:prstClr val="black"/>
                </a:solidFill>
                <a:latin typeface="AmuzehNewNormalPS"/>
                <a:cs typeface="B Nazanin" panose="00000400000000000000" pitchFamily="2" charset="-78"/>
              </a:rPr>
              <a:t>laki.shape</a:t>
            </a:r>
            <a:r>
              <a:rPr lang="en-US" sz="2600" dirty="0">
                <a:solidFill>
                  <a:prstClr val="black"/>
                </a:solidFill>
                <a:latin typeface="AmuzehNewNormalPS"/>
                <a:cs typeface="B Nazanin" panose="00000400000000000000" pitchFamily="2" charset="-78"/>
              </a:rPr>
              <a:t>('turtle')</a:t>
            </a:r>
          </a:p>
          <a:p>
            <a:pPr lvl="0">
              <a:defRPr/>
            </a:pPr>
            <a:r>
              <a:rPr lang="en-US" sz="2600" dirty="0" err="1">
                <a:solidFill>
                  <a:prstClr val="black"/>
                </a:solidFill>
                <a:latin typeface="AmuzehNewNormalPS"/>
                <a:cs typeface="B Nazanin" panose="00000400000000000000" pitchFamily="2" charset="-78"/>
              </a:rPr>
              <a:t>laki.color</a:t>
            </a:r>
            <a:r>
              <a:rPr lang="en-US" sz="2600" dirty="0">
                <a:solidFill>
                  <a:prstClr val="black"/>
                </a:solidFill>
                <a:latin typeface="AmuzehNewNormalPS"/>
                <a:cs typeface="B Nazanin" panose="00000400000000000000" pitchFamily="2" charset="-78"/>
              </a:rPr>
              <a:t>('green')</a:t>
            </a:r>
          </a:p>
          <a:p>
            <a:pPr lvl="0">
              <a:defRPr/>
            </a:pPr>
            <a:r>
              <a:rPr lang="en-US" sz="2600" dirty="0" err="1">
                <a:solidFill>
                  <a:prstClr val="black"/>
                </a:solidFill>
                <a:latin typeface="AmuzehNewNormalPS"/>
                <a:cs typeface="B Nazanin" panose="00000400000000000000" pitchFamily="2" charset="-78"/>
              </a:rPr>
              <a:t>laki.width</a:t>
            </a:r>
            <a:r>
              <a:rPr lang="en-US" sz="2600" dirty="0">
                <a:solidFill>
                  <a:prstClr val="black"/>
                </a:solidFill>
                <a:latin typeface="AmuzehNewNormalPS"/>
                <a:cs typeface="B Nazanin" panose="00000400000000000000" pitchFamily="2" charset="-78"/>
              </a:rPr>
              <a:t>(3)</a:t>
            </a:r>
          </a:p>
          <a:p>
            <a:pPr lvl="0">
              <a:defRPr/>
            </a:pPr>
            <a:r>
              <a:rPr lang="en-US" sz="2600" dirty="0">
                <a:solidFill>
                  <a:prstClr val="black"/>
                </a:solidFill>
                <a:latin typeface="AmuzehNewNormalPS"/>
                <a:cs typeface="B Nazanin" panose="00000400000000000000" pitchFamily="2" charset="-78"/>
              </a:rPr>
              <a:t>for </a:t>
            </a:r>
            <a:r>
              <a:rPr lang="en-US" sz="2600" dirty="0" err="1">
                <a:solidFill>
                  <a:prstClr val="black"/>
                </a:solidFill>
                <a:latin typeface="AmuzehNewNormalPS"/>
                <a:cs typeface="B Nazanin" panose="00000400000000000000" pitchFamily="2" charset="-78"/>
              </a:rPr>
              <a:t>i</a:t>
            </a:r>
            <a:r>
              <a:rPr lang="en-US" sz="2600" dirty="0">
                <a:solidFill>
                  <a:prstClr val="black"/>
                </a:solidFill>
                <a:latin typeface="AmuzehNewNormalPS"/>
                <a:cs typeface="B Nazanin" panose="00000400000000000000" pitchFamily="2" charset="-78"/>
              </a:rPr>
              <a:t> in range(8):</a:t>
            </a:r>
          </a:p>
          <a:p>
            <a:pPr lvl="0">
              <a:defRPr/>
            </a:pPr>
            <a:r>
              <a:rPr lang="en-US" sz="2600" dirty="0">
                <a:solidFill>
                  <a:prstClr val="black"/>
                </a:solidFill>
                <a:latin typeface="AmuzehNewNormalPS"/>
                <a:cs typeface="B Nazanin" panose="00000400000000000000" pitchFamily="2" charset="-78"/>
              </a:rPr>
              <a:t>for j in range(4):</a:t>
            </a:r>
          </a:p>
          <a:p>
            <a:pPr lvl="0">
              <a:defRPr/>
            </a:pPr>
            <a:r>
              <a:rPr lang="en-US" sz="2600" dirty="0" err="1">
                <a:solidFill>
                  <a:prstClr val="black"/>
                </a:solidFill>
                <a:latin typeface="AmuzehNewNormalPS"/>
                <a:cs typeface="B Nazanin" panose="00000400000000000000" pitchFamily="2" charset="-78"/>
              </a:rPr>
              <a:t>laki.forward</a:t>
            </a:r>
            <a:r>
              <a:rPr lang="en-US" sz="2600" dirty="0">
                <a:solidFill>
                  <a:prstClr val="black"/>
                </a:solidFill>
                <a:latin typeface="AmuzehNewNormalPS"/>
                <a:cs typeface="B Nazanin" panose="00000400000000000000" pitchFamily="2" charset="-78"/>
              </a:rPr>
              <a:t>(200)</a:t>
            </a:r>
          </a:p>
          <a:p>
            <a:pPr lvl="0">
              <a:defRPr/>
            </a:pPr>
            <a:r>
              <a:rPr lang="en-US" sz="2600" dirty="0" err="1">
                <a:solidFill>
                  <a:prstClr val="black"/>
                </a:solidFill>
                <a:latin typeface="AmuzehNewNormalPS"/>
                <a:cs typeface="B Nazanin" panose="00000400000000000000" pitchFamily="2" charset="-78"/>
              </a:rPr>
              <a:t>laki.left</a:t>
            </a:r>
            <a:r>
              <a:rPr lang="en-US" sz="2600" dirty="0">
                <a:solidFill>
                  <a:prstClr val="black"/>
                </a:solidFill>
                <a:latin typeface="AmuzehNewNormalPS"/>
                <a:cs typeface="B Nazanin" panose="00000400000000000000" pitchFamily="2" charset="-78"/>
              </a:rPr>
              <a:t>(90)</a:t>
            </a:r>
          </a:p>
          <a:p>
            <a:pPr lvl="0">
              <a:defRPr/>
            </a:pPr>
            <a:r>
              <a:rPr lang="en-US" sz="2600" dirty="0" err="1">
                <a:solidFill>
                  <a:prstClr val="black"/>
                </a:solidFill>
                <a:latin typeface="AmuzehNewNormalPS"/>
                <a:cs typeface="B Nazanin" panose="00000400000000000000" pitchFamily="2" charset="-78"/>
              </a:rPr>
              <a:t>laki.left</a:t>
            </a:r>
            <a:r>
              <a:rPr lang="en-US" sz="2600" dirty="0">
                <a:solidFill>
                  <a:prstClr val="black"/>
                </a:solidFill>
                <a:latin typeface="AmuzehNewNormalPS"/>
                <a:cs typeface="B Nazanin" panose="00000400000000000000" pitchFamily="2" charset="-78"/>
              </a:rPr>
              <a:t>()</a:t>
            </a: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867978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60218" y="332656"/>
            <a:ext cx="8532262" cy="138499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800" dirty="0">
                <a:solidFill>
                  <a:srgbClr val="FF0000"/>
                </a:solidFill>
                <a:latin typeface="AmuzehNewNormalPS"/>
                <a:cs typeface="B Nazanin" panose="00000400000000000000" pitchFamily="2" charset="-78"/>
              </a:rPr>
              <a:t>پروژه</a:t>
            </a:r>
          </a:p>
          <a:p>
            <a:pPr lvl="0" algn="just" rtl="1">
              <a:defRPr/>
            </a:pPr>
            <a:r>
              <a:rPr lang="fa-IR" sz="2800" dirty="0">
                <a:solidFill>
                  <a:prstClr val="black"/>
                </a:solidFill>
                <a:latin typeface="AmuzehNewNormalPS"/>
                <a:cs typeface="B Nazanin" panose="00000400000000000000" pitchFamily="2" charset="-78"/>
              </a:rPr>
              <a:t>برنامه ای بنویسید که تعداد اضلاع شکل و تعداد تکرار آن را از ورودی دریافت و سپس طرح کامل را ترسیم کند. از دستورات جدول زیر کمک بگیرید.</a:t>
            </a: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193964" y="1717651"/>
            <a:ext cx="8698516" cy="1364240"/>
          </a:xfrm>
          <a:prstGeom prst="rect">
            <a:avLst/>
          </a:prstGeom>
        </p:spPr>
      </p:pic>
      <p:pic>
        <p:nvPicPr>
          <p:cNvPr id="3" name="Picture 2"/>
          <p:cNvPicPr>
            <a:picLocks noChangeAspect="1"/>
          </p:cNvPicPr>
          <p:nvPr/>
        </p:nvPicPr>
        <p:blipFill>
          <a:blip r:embed="rId6"/>
          <a:stretch>
            <a:fillRect/>
          </a:stretch>
        </p:blipFill>
        <p:spPr>
          <a:xfrm>
            <a:off x="2612399" y="3081891"/>
            <a:ext cx="3596334" cy="3501789"/>
          </a:xfrm>
          <a:prstGeom prst="rect">
            <a:avLst/>
          </a:prstGeom>
        </p:spPr>
      </p:pic>
      <p:sp>
        <p:nvSpPr>
          <p:cNvPr id="5" name="TextBox 4"/>
          <p:cNvSpPr txBox="1"/>
          <p:nvPr/>
        </p:nvSpPr>
        <p:spPr>
          <a:xfrm>
            <a:off x="5998739" y="5998905"/>
            <a:ext cx="2893741" cy="584775"/>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32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389470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stretch>
            <a:fillRect/>
          </a:stretch>
        </p:blipFill>
        <p:spPr>
          <a:xfrm>
            <a:off x="251519" y="471179"/>
            <a:ext cx="4334336" cy="6072215"/>
          </a:xfrm>
          <a:prstGeom prst="rect">
            <a:avLst/>
          </a:prstGeom>
        </p:spPr>
      </p:pic>
      <p:sp>
        <p:nvSpPr>
          <p:cNvPr id="4" name="Rectangle 3"/>
          <p:cNvSpPr/>
          <p:nvPr/>
        </p:nvSpPr>
        <p:spPr>
          <a:xfrm>
            <a:off x="2701636" y="332656"/>
            <a:ext cx="6190844" cy="347787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0070C0"/>
                </a:solidFill>
                <a:effectLst/>
                <a:uLnTx/>
                <a:uFillTx/>
                <a:latin typeface="AmuzehNewNormalPS"/>
                <a:ea typeface="+mn-ea"/>
                <a:cs typeface="B Nazanin" panose="00000400000000000000" pitchFamily="2" charset="-78"/>
              </a:rPr>
              <a:t>پودمان برنامه نویسی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rgbClr val="FF0000"/>
                </a:solidFill>
                <a:effectLst/>
                <a:uLnTx/>
                <a:uFillTx/>
                <a:latin typeface="AmuzehNewNormalPS"/>
                <a:ea typeface="+mn-ea"/>
                <a:cs typeface="B Nazanin" panose="00000400000000000000" pitchFamily="2" charset="-78"/>
              </a:rPr>
              <a:t>سوال: </a:t>
            </a:r>
            <a:r>
              <a:rPr kumimoji="0" lang="fa-IR" sz="28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برنامه ای بنویسید که تعداد اضلاع شکل و تعداد تکرار آن را از ورودی دریافت و سپس طرح کامل را ترسیم کند. راهنمایی: شکل زیر یک هشت ضلعی است که 12 مرتبه تکرار شده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6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کد برنامه</a:t>
            </a:r>
          </a:p>
        </p:txBody>
      </p:sp>
      <p:sp>
        <p:nvSpPr>
          <p:cNvPr id="6" name="Down Arrow 5"/>
          <p:cNvSpPr/>
          <p:nvPr/>
        </p:nvSpPr>
        <p:spPr>
          <a:xfrm rot="5400000">
            <a:off x="5344137" y="1709080"/>
            <a:ext cx="609234" cy="3593668"/>
          </a:xfrm>
          <a:prstGeom prst="downArrow">
            <a:avLst>
              <a:gd name="adj1" fmla="val 50000"/>
              <a:gd name="adj2" fmla="val 25990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orbel" panose="020B0503020204020204"/>
              <a:ea typeface="+mn-ea"/>
              <a:cs typeface="Tahoma" panose="020B0604030504040204" pitchFamily="34" charset="0"/>
            </a:endParaRPr>
          </a:p>
        </p:txBody>
      </p:sp>
      <p:pic>
        <p:nvPicPr>
          <p:cNvPr id="3" name="Picture 2"/>
          <p:cNvPicPr>
            <a:picLocks noChangeAspect="1"/>
          </p:cNvPicPr>
          <p:nvPr/>
        </p:nvPicPr>
        <p:blipFill>
          <a:blip r:embed="rId6"/>
          <a:stretch>
            <a:fillRect/>
          </a:stretch>
        </p:blipFill>
        <p:spPr>
          <a:xfrm>
            <a:off x="6769255" y="3810531"/>
            <a:ext cx="1944216" cy="1954503"/>
          </a:xfrm>
          <a:prstGeom prst="rect">
            <a:avLst/>
          </a:prstGeom>
        </p:spPr>
      </p:pic>
    </p:spTree>
    <p:custDataLst>
      <p:tags r:id="rId2"/>
    </p:custDataLst>
    <p:extLst>
      <p:ext uri="{BB962C8B-B14F-4D97-AF65-F5344CB8AC3E}">
        <p14:creationId xmlns:p14="http://schemas.microsoft.com/office/powerpoint/2010/main" val="2741314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3964" y="709464"/>
            <a:ext cx="8695006" cy="5262979"/>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سؤال مهم این است که انسان ها چگونه می توانند با رایانه ها حرف بزنند یا زبان آن ها را بفهمند؟ زبان رایانه ها که به آن زبان ماشین هم گفته می شود، زبان صفر و یک ها است و تعامل با این زبان برای انسان کار ساده ای نیست.</a:t>
            </a:r>
          </a:p>
          <a:p>
            <a:pPr lvl="0" algn="just" rtl="1">
              <a:defRPr/>
            </a:pPr>
            <a:r>
              <a:rPr lang="fa-IR" sz="2800" dirty="0">
                <a:solidFill>
                  <a:prstClr val="black"/>
                </a:solidFill>
                <a:latin typeface="Amuzeh-New-Bold"/>
                <a:cs typeface="B Nazanin" panose="00000400000000000000" pitchFamily="2" charset="-78"/>
              </a:rPr>
              <a:t>همان طور که انسان ها برای انتقال پیام از ابزاری به نام زبان استفاده می کنند و پیام خود را در قالب کلماتی که با ساختاری قانونمند در کنار هم چیده شده اند، به دیگری منتقل می کنند، برای تعامل با رایانه ها نیز از ابزار زبان استفاده می کنند. این نوع خاص از زبان را زبان برنامه نویسی می گویند.</a:t>
            </a:r>
          </a:p>
          <a:p>
            <a:pPr lvl="0" algn="just" rtl="1">
              <a:defRPr/>
            </a:pPr>
            <a:endParaRPr lang="fa-IR" sz="2800" dirty="0">
              <a:solidFill>
                <a:prstClr val="black"/>
              </a:solidFill>
              <a:latin typeface="Amuzeh-New-Bold"/>
              <a:cs typeface="B Nazanin" panose="00000400000000000000" pitchFamily="2" charset="-78"/>
            </a:endParaRPr>
          </a:p>
          <a:p>
            <a:pPr lvl="0" algn="r" rtl="1">
              <a:defRPr/>
            </a:pPr>
            <a:r>
              <a:rPr lang="fa-IR" sz="2800" dirty="0">
                <a:solidFill>
                  <a:prstClr val="black"/>
                </a:solidFill>
                <a:latin typeface="Amuzeh-New-Bold"/>
                <a:cs typeface="B Nazanin" panose="00000400000000000000" pitchFamily="2" charset="-78"/>
              </a:rPr>
              <a:t>نام بسیاری از زبان های برنامه نویسی را احتمالا تاکنون شنیده اید. </a:t>
            </a:r>
            <a:endParaRPr lang="en-US" sz="2800" dirty="0">
              <a:solidFill>
                <a:prstClr val="black"/>
              </a:solidFill>
              <a:latin typeface="Amuzeh-New-Bold"/>
              <a:cs typeface="B Nazanin" panose="00000400000000000000" pitchFamily="2" charset="-78"/>
            </a:endParaRPr>
          </a:p>
          <a:p>
            <a:pPr lvl="0" algn="l">
              <a:defRPr/>
            </a:pPr>
            <a:r>
              <a:rPr lang="en-US" sz="2800" dirty="0">
                <a:solidFill>
                  <a:prstClr val="black"/>
                </a:solidFill>
                <a:latin typeface="Amuzeh-New-Bold"/>
                <a:cs typeface="B Nazanin" panose="00000400000000000000" pitchFamily="2" charset="-78"/>
              </a:rPr>
              <a:t>Python ،Java ،Fortran ،</a:t>
            </a:r>
            <a:r>
              <a:rPr lang="en-US" sz="2800" dirty="0" err="1">
                <a:solidFill>
                  <a:prstClr val="black"/>
                </a:solidFill>
                <a:latin typeface="Amuzeh-New-Bold"/>
                <a:cs typeface="B Nazanin" panose="00000400000000000000" pitchFamily="2" charset="-78"/>
              </a:rPr>
              <a:t>Basic،Delphi</a:t>
            </a:r>
            <a:r>
              <a:rPr lang="en-US" sz="2800" dirty="0">
                <a:solidFill>
                  <a:prstClr val="black"/>
                </a:solidFill>
                <a:latin typeface="Amuzeh-New-Bold"/>
                <a:cs typeface="B Nazanin" panose="00000400000000000000" pitchFamily="2" charset="-78"/>
              </a:rPr>
              <a:t> ،Pascal ،C++ ،C</a:t>
            </a:r>
            <a:r>
              <a:rPr lang="fa-IR" sz="2800" dirty="0">
                <a:solidFill>
                  <a:prstClr val="black"/>
                </a:solidFill>
                <a:latin typeface="Amuzeh-New-Bold"/>
                <a:cs typeface="B Nazanin" panose="00000400000000000000" pitchFamily="2" charset="-78"/>
              </a:rPr>
              <a:t> </a:t>
            </a:r>
            <a:endParaRPr lang="en-US"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و.... هریک از این زبان ها ویژگی های منحصر به فرد خود را دارد و برای هدفی خاص مورد استفاده قرار می گیرد.</a:t>
            </a:r>
          </a:p>
        </p:txBody>
      </p:sp>
    </p:spTree>
    <p:custDataLst>
      <p:tags r:id="rId2"/>
    </p:custDataLst>
    <p:extLst>
      <p:ext uri="{BB962C8B-B14F-4D97-AF65-F5344CB8AC3E}">
        <p14:creationId xmlns:p14="http://schemas.microsoft.com/office/powerpoint/2010/main" val="1993187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63235" y="681754"/>
            <a:ext cx="8611879" cy="3539430"/>
          </a:xfrm>
          <a:prstGeom prst="rect">
            <a:avLst/>
          </a:prstGeom>
        </p:spPr>
        <p:txBody>
          <a:bodyPr wrap="square">
            <a:spAutoFit/>
          </a:bodyPr>
          <a:lstStyle/>
          <a:p>
            <a:pPr lvl="0" algn="just" rtl="1">
              <a:defRPr/>
            </a:pPr>
            <a:r>
              <a:rPr lang="fa-IR" sz="2800" b="1" dirty="0">
                <a:solidFill>
                  <a:srgbClr val="FF0000"/>
                </a:solidFill>
                <a:latin typeface="Amuzeh-New-Bold"/>
                <a:cs typeface="B Nazanin" panose="00000400000000000000" pitchFamily="2" charset="-78"/>
              </a:rPr>
              <a:t>چرا زبان برنامه نویسی پایتون؟</a:t>
            </a:r>
          </a:p>
          <a:p>
            <a:pPr lvl="0" algn="just" rtl="1">
              <a:defRPr/>
            </a:pPr>
            <a:endParaRPr lang="fa-IR" sz="2800" b="1" dirty="0">
              <a:solidFill>
                <a:srgbClr val="FF0000"/>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پایتون در مقایسه با دیگر زبان های برنامه نویسی، گرامر بسیار ساده ای برای حروف چینی و اجرای برنامه ها دارد. زبان برنامه نویسی پایتون یکی از زبان های برنامه نویسی است که فراگیری آن ساده و در عین سادگی، کارایی فوق العاده ای دارد.</a:t>
            </a:r>
          </a:p>
          <a:p>
            <a:pPr lvl="0" algn="just" rtl="1">
              <a:defRPr/>
            </a:pPr>
            <a:r>
              <a:rPr lang="fa-IR" sz="2800" dirty="0">
                <a:solidFill>
                  <a:prstClr val="black"/>
                </a:solidFill>
                <a:latin typeface="Amuzeh-New-Bold"/>
                <a:cs typeface="B Nazanin" panose="00000400000000000000" pitchFamily="2" charset="-78"/>
              </a:rPr>
              <a:t>کدهای نوشته شده به این زبان خوانایی بالایی دارند و برنامه های آن را می توان با تعداد خط کد کمتری نسبت به زبان هایی مانند </a:t>
            </a:r>
            <a:r>
              <a:rPr lang="en-US" sz="2800" dirty="0">
                <a:solidFill>
                  <a:prstClr val="black"/>
                </a:solidFill>
                <a:latin typeface="Amuzeh-New-Bold"/>
                <a:cs typeface="B Nazanin" panose="00000400000000000000" pitchFamily="2" charset="-78"/>
              </a:rPr>
              <a:t>C</a:t>
            </a:r>
            <a:r>
              <a:rPr lang="fa-IR" sz="2800" dirty="0">
                <a:solidFill>
                  <a:prstClr val="black"/>
                </a:solidFill>
                <a:latin typeface="Amuzeh-New-Bold"/>
                <a:cs typeface="B Nazanin" panose="00000400000000000000" pitchFamily="2" charset="-78"/>
              </a:rPr>
              <a:t> و </a:t>
            </a:r>
            <a:r>
              <a:rPr lang="en-US" sz="2800" dirty="0">
                <a:solidFill>
                  <a:prstClr val="black"/>
                </a:solidFill>
                <a:latin typeface="Amuzeh-New-Bold"/>
                <a:cs typeface="B Nazanin" panose="00000400000000000000" pitchFamily="2" charset="-78"/>
              </a:rPr>
              <a:t>JAVA</a:t>
            </a:r>
            <a:r>
              <a:rPr lang="fa-IR" sz="2800" dirty="0">
                <a:solidFill>
                  <a:prstClr val="black"/>
                </a:solidFill>
                <a:latin typeface="Amuzeh-New-Bold"/>
                <a:cs typeface="B Nazanin" panose="00000400000000000000" pitchFamily="2" charset="-78"/>
              </a:rPr>
              <a:t> نوشت.</a:t>
            </a:r>
          </a:p>
        </p:txBody>
      </p:sp>
    </p:spTree>
    <p:custDataLst>
      <p:tags r:id="rId2"/>
    </p:custDataLst>
    <p:extLst>
      <p:ext uri="{BB962C8B-B14F-4D97-AF65-F5344CB8AC3E}">
        <p14:creationId xmlns:p14="http://schemas.microsoft.com/office/powerpoint/2010/main" val="3181096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63235" y="1041973"/>
            <a:ext cx="8611879" cy="4401205"/>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همچنین این زبان جزء زبان هایی با منبع کد آزاد است و استفاده از آن کاملاً رایگان می باشد. پایتون به همراه کتاب خانه های مختلف به صورت رایگان در اختیار کاربران قرار می گیرد و قدرت فوق العاده ای به کاربران آن می بخشد. به همین دلیل این زبان طرف داران زیادی دارد.</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latin typeface="Amuzeh-New-Bold"/>
                <a:cs typeface="B Nazanin" panose="00000400000000000000" pitchFamily="2" charset="-78"/>
              </a:rPr>
              <a:t>زبان برنامه نویسی پایتون یکی از محبوب ترین زبان های برنامه نویسی دنیاست که هم در بین مبتدیان و هم در میان حرفه ای ها طرف دار دارد. شرکت های بزرگی مانند گوگل، ناسا، دراپباکس و بسیاری دانشگاه ها و مراکز علمی برای پروژه های تحقیقاتی خود از این زبان استفاده می کنند و این نشان از موفقیت و قدرت آن است.</a:t>
            </a:r>
          </a:p>
        </p:txBody>
      </p:sp>
    </p:spTree>
    <p:custDataLst>
      <p:tags r:id="rId2"/>
    </p:custDataLst>
    <p:extLst>
      <p:ext uri="{BB962C8B-B14F-4D97-AF65-F5344CB8AC3E}">
        <p14:creationId xmlns:p14="http://schemas.microsoft.com/office/powerpoint/2010/main" val="34461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25.xml><?xml version="1.0" encoding="utf-8"?>
<p:tagLst xmlns:a="http://schemas.openxmlformats.org/drawingml/2006/main" xmlns:r="http://schemas.openxmlformats.org/officeDocument/2006/relationships" xmlns:p="http://schemas.openxmlformats.org/presentationml/2006/main">
  <p:tag name="TIMING" val="|1.7|4.4|6.8"/>
</p:tagLst>
</file>

<file path=ppt/tags/tag26.xml><?xml version="1.0" encoding="utf-8"?>
<p:tagLst xmlns:a="http://schemas.openxmlformats.org/drawingml/2006/main" xmlns:r="http://schemas.openxmlformats.org/officeDocument/2006/relationships" xmlns:p="http://schemas.openxmlformats.org/presentationml/2006/main">
  <p:tag name="TIMING" val="|1.7|4.4|6.8"/>
</p:tagLst>
</file>

<file path=ppt/tags/tag27.xml><?xml version="1.0" encoding="utf-8"?>
<p:tagLst xmlns:a="http://schemas.openxmlformats.org/drawingml/2006/main" xmlns:r="http://schemas.openxmlformats.org/officeDocument/2006/relationships" xmlns:p="http://schemas.openxmlformats.org/presentationml/2006/main">
  <p:tag name="TIMING" val="|1.7|4.4|6.8"/>
</p:tagLst>
</file>

<file path=ppt/tags/tag28.xml><?xml version="1.0" encoding="utf-8"?>
<p:tagLst xmlns:a="http://schemas.openxmlformats.org/drawingml/2006/main" xmlns:r="http://schemas.openxmlformats.org/officeDocument/2006/relationships" xmlns:p="http://schemas.openxmlformats.org/presentationml/2006/main">
  <p:tag name="TIMING" val="|1.7|4.4|6.8"/>
</p:tagLst>
</file>

<file path=ppt/tags/tag29.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30.xml><?xml version="1.0" encoding="utf-8"?>
<p:tagLst xmlns:a="http://schemas.openxmlformats.org/drawingml/2006/main" xmlns:r="http://schemas.openxmlformats.org/officeDocument/2006/relationships" xmlns:p="http://schemas.openxmlformats.org/presentationml/2006/main">
  <p:tag name="TIMING" val="|1.7|4.4|6.8"/>
</p:tagLst>
</file>

<file path=ppt/tags/tag31.xml><?xml version="1.0" encoding="utf-8"?>
<p:tagLst xmlns:a="http://schemas.openxmlformats.org/drawingml/2006/main" xmlns:r="http://schemas.openxmlformats.org/officeDocument/2006/relationships" xmlns:p="http://schemas.openxmlformats.org/presentationml/2006/main">
  <p:tag name="TIMING" val="|1.7|4.4|6.8"/>
</p:tagLst>
</file>

<file path=ppt/tags/tag32.xml><?xml version="1.0" encoding="utf-8"?>
<p:tagLst xmlns:a="http://schemas.openxmlformats.org/drawingml/2006/main" xmlns:r="http://schemas.openxmlformats.org/officeDocument/2006/relationships" xmlns:p="http://schemas.openxmlformats.org/presentationml/2006/main">
  <p:tag name="TIMING" val="|1.7|4.4|6.8"/>
</p:tagLst>
</file>

<file path=ppt/tags/tag33.xml><?xml version="1.0" encoding="utf-8"?>
<p:tagLst xmlns:a="http://schemas.openxmlformats.org/drawingml/2006/main" xmlns:r="http://schemas.openxmlformats.org/officeDocument/2006/relationships" xmlns:p="http://schemas.openxmlformats.org/presentationml/2006/main">
  <p:tag name="TIMING" val="|1.7|4.4|6.8"/>
</p:tagLst>
</file>

<file path=ppt/tags/tag34.xml><?xml version="1.0" encoding="utf-8"?>
<p:tagLst xmlns:a="http://schemas.openxmlformats.org/drawingml/2006/main" xmlns:r="http://schemas.openxmlformats.org/officeDocument/2006/relationships" xmlns:p="http://schemas.openxmlformats.org/presentationml/2006/main">
  <p:tag name="TIMING" val="|1.7|4.4|6.8"/>
</p:tagLst>
</file>

<file path=ppt/tags/tag35.xml><?xml version="1.0" encoding="utf-8"?>
<p:tagLst xmlns:a="http://schemas.openxmlformats.org/drawingml/2006/main" xmlns:r="http://schemas.openxmlformats.org/officeDocument/2006/relationships" xmlns:p="http://schemas.openxmlformats.org/presentationml/2006/main">
  <p:tag name="TIMING" val="|1.7|4.4|6.8"/>
</p:tagLst>
</file>

<file path=ppt/tags/tag36.xml><?xml version="1.0" encoding="utf-8"?>
<p:tagLst xmlns:a="http://schemas.openxmlformats.org/drawingml/2006/main" xmlns:r="http://schemas.openxmlformats.org/officeDocument/2006/relationships" xmlns:p="http://schemas.openxmlformats.org/presentationml/2006/main">
  <p:tag name="TIMING" val="|1.7|4.4|6.8"/>
</p:tagLst>
</file>

<file path=ppt/tags/tag37.xml><?xml version="1.0" encoding="utf-8"?>
<p:tagLst xmlns:a="http://schemas.openxmlformats.org/drawingml/2006/main" xmlns:r="http://schemas.openxmlformats.org/officeDocument/2006/relationships" xmlns:p="http://schemas.openxmlformats.org/presentationml/2006/main">
  <p:tag name="TIMING" val="|1.7|4.4|6.8"/>
</p:tagLst>
</file>

<file path=ppt/tags/tag38.xml><?xml version="1.0" encoding="utf-8"?>
<p:tagLst xmlns:a="http://schemas.openxmlformats.org/drawingml/2006/main" xmlns:r="http://schemas.openxmlformats.org/officeDocument/2006/relationships" xmlns:p="http://schemas.openxmlformats.org/presentationml/2006/main">
  <p:tag name="TIMING" val="|1.7|4.4|6.8"/>
</p:tagLst>
</file>

<file path=ppt/tags/tag39.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40.xml><?xml version="1.0" encoding="utf-8"?>
<p:tagLst xmlns:a="http://schemas.openxmlformats.org/drawingml/2006/main" xmlns:r="http://schemas.openxmlformats.org/officeDocument/2006/relationships" xmlns:p="http://schemas.openxmlformats.org/presentationml/2006/main">
  <p:tag name="TIMING" val="|1.7|4.4|6.8"/>
</p:tagLst>
</file>

<file path=ppt/tags/tag41.xml><?xml version="1.0" encoding="utf-8"?>
<p:tagLst xmlns:a="http://schemas.openxmlformats.org/drawingml/2006/main" xmlns:r="http://schemas.openxmlformats.org/officeDocument/2006/relationships" xmlns:p="http://schemas.openxmlformats.org/presentationml/2006/main">
  <p:tag name="TIMING" val="|1.7|4.4|6.8"/>
</p:tagLst>
</file>

<file path=ppt/tags/tag42.xml><?xml version="1.0" encoding="utf-8"?>
<p:tagLst xmlns:a="http://schemas.openxmlformats.org/drawingml/2006/main" xmlns:r="http://schemas.openxmlformats.org/officeDocument/2006/relationships" xmlns:p="http://schemas.openxmlformats.org/presentationml/2006/main">
  <p:tag name="TIMING" val="|1.7|4.4|6.8"/>
</p:tagLst>
</file>

<file path=ppt/tags/tag43.xml><?xml version="1.0" encoding="utf-8"?>
<p:tagLst xmlns:a="http://schemas.openxmlformats.org/drawingml/2006/main" xmlns:r="http://schemas.openxmlformats.org/officeDocument/2006/relationships" xmlns:p="http://schemas.openxmlformats.org/presentationml/2006/main">
  <p:tag name="TIMING" val="|1.7|4.4|6.8"/>
</p:tagLst>
</file>

<file path=ppt/tags/tag44.xml><?xml version="1.0" encoding="utf-8"?>
<p:tagLst xmlns:a="http://schemas.openxmlformats.org/drawingml/2006/main" xmlns:r="http://schemas.openxmlformats.org/officeDocument/2006/relationships" xmlns:p="http://schemas.openxmlformats.org/presentationml/2006/main">
  <p:tag name="TIMING" val="|1.7|4.4|6.8"/>
</p:tagLst>
</file>

<file path=ppt/tags/tag45.xml><?xml version="1.0" encoding="utf-8"?>
<p:tagLst xmlns:a="http://schemas.openxmlformats.org/drawingml/2006/main" xmlns:r="http://schemas.openxmlformats.org/officeDocument/2006/relationships" xmlns:p="http://schemas.openxmlformats.org/presentationml/2006/main">
  <p:tag name="TIMING" val="|1.7|4.4|6.8"/>
</p:tagLst>
</file>

<file path=ppt/tags/tag46.xml><?xml version="1.0" encoding="utf-8"?>
<p:tagLst xmlns:a="http://schemas.openxmlformats.org/drawingml/2006/main" xmlns:r="http://schemas.openxmlformats.org/officeDocument/2006/relationships" xmlns:p="http://schemas.openxmlformats.org/presentationml/2006/main">
  <p:tag name="TIMING" val="|1.7|4.4|6.8"/>
</p:tagLst>
</file>

<file path=ppt/tags/tag47.xml><?xml version="1.0" encoding="utf-8"?>
<p:tagLst xmlns:a="http://schemas.openxmlformats.org/drawingml/2006/main" xmlns:r="http://schemas.openxmlformats.org/officeDocument/2006/relationships" xmlns:p="http://schemas.openxmlformats.org/presentationml/2006/main">
  <p:tag name="TIMING" val="|1.7|4.4|6.8"/>
</p:tagLst>
</file>

<file path=ppt/tags/tag48.xml><?xml version="1.0" encoding="utf-8"?>
<p:tagLst xmlns:a="http://schemas.openxmlformats.org/drawingml/2006/main" xmlns:r="http://schemas.openxmlformats.org/officeDocument/2006/relationships" xmlns:p="http://schemas.openxmlformats.org/presentationml/2006/main">
  <p:tag name="TIMING" val="|1.7|4.4|6.8"/>
</p:tagLst>
</file>

<file path=ppt/tags/tag49.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50.xml><?xml version="1.0" encoding="utf-8"?>
<p:tagLst xmlns:a="http://schemas.openxmlformats.org/drawingml/2006/main" xmlns:r="http://schemas.openxmlformats.org/officeDocument/2006/relationships" xmlns:p="http://schemas.openxmlformats.org/presentationml/2006/main">
  <p:tag name="TIMING" val="|1.7|4.4|6.8"/>
</p:tagLst>
</file>

<file path=ppt/tags/tag51.xml><?xml version="1.0" encoding="utf-8"?>
<p:tagLst xmlns:a="http://schemas.openxmlformats.org/drawingml/2006/main" xmlns:r="http://schemas.openxmlformats.org/officeDocument/2006/relationships" xmlns:p="http://schemas.openxmlformats.org/presentationml/2006/main">
  <p:tag name="TIMING" val="|1.7|4.4|6.8"/>
</p:tagLst>
</file>

<file path=ppt/tags/tag52.xml><?xml version="1.0" encoding="utf-8"?>
<p:tagLst xmlns:a="http://schemas.openxmlformats.org/drawingml/2006/main" xmlns:r="http://schemas.openxmlformats.org/officeDocument/2006/relationships" xmlns:p="http://schemas.openxmlformats.org/presentationml/2006/main">
  <p:tag name="TIMING" val="|1.7|4.4|6.8"/>
</p:tagLst>
</file>

<file path=ppt/tags/tag53.xml><?xml version="1.0" encoding="utf-8"?>
<p:tagLst xmlns:a="http://schemas.openxmlformats.org/drawingml/2006/main" xmlns:r="http://schemas.openxmlformats.org/officeDocument/2006/relationships" xmlns:p="http://schemas.openxmlformats.org/presentationml/2006/main">
  <p:tag name="TIMING" val="|1.7|4.4|6.8"/>
</p:tagLst>
</file>

<file path=ppt/tags/tag54.xml><?xml version="1.0" encoding="utf-8"?>
<p:tagLst xmlns:a="http://schemas.openxmlformats.org/drawingml/2006/main" xmlns:r="http://schemas.openxmlformats.org/officeDocument/2006/relationships" xmlns:p="http://schemas.openxmlformats.org/presentationml/2006/main">
  <p:tag name="TIMING" val="|1.7|4.4|6.8"/>
</p:tagLst>
</file>

<file path=ppt/tags/tag55.xml><?xml version="1.0" encoding="utf-8"?>
<p:tagLst xmlns:a="http://schemas.openxmlformats.org/drawingml/2006/main" xmlns:r="http://schemas.openxmlformats.org/officeDocument/2006/relationships" xmlns:p="http://schemas.openxmlformats.org/presentationml/2006/main">
  <p:tag name="TIMING" val="|1.7|4.4|6.8"/>
</p:tagLst>
</file>

<file path=ppt/tags/tag56.xml><?xml version="1.0" encoding="utf-8"?>
<p:tagLst xmlns:a="http://schemas.openxmlformats.org/drawingml/2006/main" xmlns:r="http://schemas.openxmlformats.org/officeDocument/2006/relationships" xmlns:p="http://schemas.openxmlformats.org/presentationml/2006/main">
  <p:tag name="TIMING" val="|1.7|4.4|6.8"/>
</p:tagLst>
</file>

<file path=ppt/tags/tag57.xml><?xml version="1.0" encoding="utf-8"?>
<p:tagLst xmlns:a="http://schemas.openxmlformats.org/drawingml/2006/main" xmlns:r="http://schemas.openxmlformats.org/officeDocument/2006/relationships" xmlns:p="http://schemas.openxmlformats.org/presentationml/2006/main">
  <p:tag name="TIMING" val="|1.7|4.4|6.8"/>
</p:tagLst>
</file>

<file path=ppt/tags/tag58.xml><?xml version="1.0" encoding="utf-8"?>
<p:tagLst xmlns:a="http://schemas.openxmlformats.org/drawingml/2006/main" xmlns:r="http://schemas.openxmlformats.org/officeDocument/2006/relationships" xmlns:p="http://schemas.openxmlformats.org/presentationml/2006/main">
  <p:tag name="TIMING" val="|1.7|4.4|6.8"/>
</p:tagLst>
</file>

<file path=ppt/tags/tag59.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60.xml><?xml version="1.0" encoding="utf-8"?>
<p:tagLst xmlns:a="http://schemas.openxmlformats.org/drawingml/2006/main" xmlns:r="http://schemas.openxmlformats.org/officeDocument/2006/relationships" xmlns:p="http://schemas.openxmlformats.org/presentationml/2006/main">
  <p:tag name="TIMING" val="|1.7|4.4|6.8"/>
</p:tagLst>
</file>

<file path=ppt/tags/tag61.xml><?xml version="1.0" encoding="utf-8"?>
<p:tagLst xmlns:a="http://schemas.openxmlformats.org/drawingml/2006/main" xmlns:r="http://schemas.openxmlformats.org/officeDocument/2006/relationships" xmlns:p="http://schemas.openxmlformats.org/presentationml/2006/main">
  <p:tag name="TIMING" val="|1.7|4.4|6.8"/>
</p:tagLst>
</file>

<file path=ppt/tags/tag62.xml><?xml version="1.0" encoding="utf-8"?>
<p:tagLst xmlns:a="http://schemas.openxmlformats.org/drawingml/2006/main" xmlns:r="http://schemas.openxmlformats.org/officeDocument/2006/relationships" xmlns:p="http://schemas.openxmlformats.org/presentationml/2006/main">
  <p:tag name="TIMING" val="|1.7|4.4|6.8"/>
</p:tagLst>
</file>

<file path=ppt/tags/tag63.xml><?xml version="1.0" encoding="utf-8"?>
<p:tagLst xmlns:a="http://schemas.openxmlformats.org/drawingml/2006/main" xmlns:r="http://schemas.openxmlformats.org/officeDocument/2006/relationships" xmlns:p="http://schemas.openxmlformats.org/presentationml/2006/main">
  <p:tag name="TIMING" val="|1.7|4.4|6.8"/>
</p:tagLst>
</file>

<file path=ppt/tags/tag64.xml><?xml version="1.0" encoding="utf-8"?>
<p:tagLst xmlns:a="http://schemas.openxmlformats.org/drawingml/2006/main" xmlns:r="http://schemas.openxmlformats.org/officeDocument/2006/relationships" xmlns:p="http://schemas.openxmlformats.org/presentationml/2006/main">
  <p:tag name="TIMING" val="|1.7|4.4|6.8"/>
</p:tagLst>
</file>

<file path=ppt/tags/tag65.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4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1582</TotalTime>
  <Words>5180</Words>
  <Application>Microsoft Office PowerPoint</Application>
  <PresentationFormat>On-screen Show (4:3)</PresentationFormat>
  <Paragraphs>626</Paragraphs>
  <Slides>66</Slides>
  <Notes>65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66</vt:i4>
      </vt:variant>
    </vt:vector>
  </HeadingPairs>
  <TitlesOfParts>
    <vt:vector size="80" baseType="lpstr">
      <vt:lpstr>TimesNewRomanPSMT</vt:lpstr>
      <vt:lpstr>Arial</vt:lpstr>
      <vt:lpstr>Corbel</vt:lpstr>
      <vt:lpstr>Calibri</vt:lpstr>
      <vt:lpstr>Amuzeh-New-Bold</vt:lpstr>
      <vt:lpstr>Times New Roman</vt:lpstr>
      <vt:lpstr>Calibri Light</vt:lpstr>
      <vt:lpstr>Baasem</vt:lpstr>
      <vt:lpstr>AmuzehNewNormalPS</vt:lpstr>
      <vt:lpstr>Garamond</vt:lpstr>
      <vt:lpstr>Office Theme</vt:lpstr>
      <vt:lpstr>Basis</vt:lpstr>
      <vt:lpstr>4_Basis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06-barnamenevisi.suherfe.blog.ir</dc:title>
  <dc:subject>06-barnamenevisi.suherfe.blog.ir</dc:subject>
  <dc:creator>suherfe.blog.ir</dc:creator>
  <cp:keywords>06-barnamenevisi.suherfe.blog.ir</cp:keywords>
  <dc:description>06-barnamenevisi.suherfe.blog.ir</dc:description>
  <cp:lastModifiedBy>HP</cp:lastModifiedBy>
  <cp:revision>174</cp:revision>
  <dcterms:created xsi:type="dcterms:W3CDTF">2020-03-19T08:58:36Z</dcterms:created>
  <dcterms:modified xsi:type="dcterms:W3CDTF">2024-09-07T19:42:41Z</dcterms:modified>
  <cp:category>06-barnamenevisi.suherfe.blog.ir</cp:category>
  <cp:version>7-6</cp:version>
</cp:coreProperties>
</file>