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notesSlides/notesSlide1.xml" ContentType="application/vnd.openxmlformats-officedocument.presentationml.notesSlide+xml"/>
  <Override PartName="/ppt/theme/themeOverride2.xml" ContentType="application/vnd.openxmlformats-officedocument.themeOverride+xml"/>
  <Override PartName="/ppt/tags/tag2.xml" ContentType="application/vnd.openxmlformats-officedocument.presentationml.tags+xml"/>
  <Override PartName="/ppt/notesSlides/notesSlide2.xml" ContentType="application/vnd.openxmlformats-officedocument.presentationml.notesSlide+xml"/>
  <Override PartName="/ppt/theme/themeOverride3.xml" ContentType="application/vnd.openxmlformats-officedocument.themeOverride+xml"/>
  <Override PartName="/ppt/tags/tag3.xml" ContentType="application/vnd.openxmlformats-officedocument.presentationml.tags+xml"/>
  <Override PartName="/ppt/notesSlides/notesSlide3.xml" ContentType="application/vnd.openxmlformats-officedocument.presentationml.notesSlide+xml"/>
  <Override PartName="/ppt/theme/themeOverride4.xml" ContentType="application/vnd.openxmlformats-officedocument.themeOverride+xml"/>
  <Override PartName="/ppt/tags/tag4.xml" ContentType="application/vnd.openxmlformats-officedocument.presentationml.tags+xml"/>
  <Override PartName="/ppt/notesSlides/notesSlide4.xml" ContentType="application/vnd.openxmlformats-officedocument.presentationml.notesSlide+xml"/>
  <Override PartName="/ppt/theme/themeOverride5.xml" ContentType="application/vnd.openxmlformats-officedocument.themeOverride+xml"/>
  <Override PartName="/ppt/tags/tag5.xml" ContentType="application/vnd.openxmlformats-officedocument.presentationml.tags+xml"/>
  <Override PartName="/ppt/notesSlides/notesSlide5.xml" ContentType="application/vnd.openxmlformats-officedocument.presentationml.notesSlide+xml"/>
  <Override PartName="/ppt/theme/themeOverride6.xml" ContentType="application/vnd.openxmlformats-officedocument.themeOverride+xml"/>
  <Override PartName="/ppt/tags/tag6.xml" ContentType="application/vnd.openxmlformats-officedocument.presentationml.tags+xml"/>
  <Override PartName="/ppt/notesSlides/notesSlide6.xml" ContentType="application/vnd.openxmlformats-officedocument.presentationml.notesSlide+xml"/>
  <Override PartName="/ppt/theme/themeOverride7.xml" ContentType="application/vnd.openxmlformats-officedocument.themeOverride+xml"/>
  <Override PartName="/ppt/tags/tag7.xml" ContentType="application/vnd.openxmlformats-officedocument.presentationml.tags+xml"/>
  <Override PartName="/ppt/notesSlides/notesSlide7.xml" ContentType="application/vnd.openxmlformats-officedocument.presentationml.notesSlide+xml"/>
  <Override PartName="/ppt/theme/themeOverride8.xml" ContentType="application/vnd.openxmlformats-officedocument.themeOverride+xml"/>
  <Override PartName="/ppt/tags/tag8.xml" ContentType="application/vnd.openxmlformats-officedocument.presentationml.tags+xml"/>
  <Override PartName="/ppt/notesSlides/notesSlide8.xml" ContentType="application/vnd.openxmlformats-officedocument.presentationml.notesSlide+xml"/>
  <Override PartName="/ppt/theme/themeOverride9.xml" ContentType="application/vnd.openxmlformats-officedocument.themeOverride+xml"/>
  <Override PartName="/ppt/tags/tag9.xml" ContentType="application/vnd.openxmlformats-officedocument.presentationml.tags+xml"/>
  <Override PartName="/ppt/notesSlides/notesSlide9.xml" ContentType="application/vnd.openxmlformats-officedocument.presentationml.notesSlide+xml"/>
  <Override PartName="/ppt/theme/themeOverride10.xml" ContentType="application/vnd.openxmlformats-officedocument.themeOverride+xml"/>
  <Override PartName="/ppt/tags/tag10.xml" ContentType="application/vnd.openxmlformats-officedocument.presentationml.tags+xml"/>
  <Override PartName="/ppt/notesSlides/notesSlide10.xml" ContentType="application/vnd.openxmlformats-officedocument.presentationml.notesSlide+xml"/>
  <Override PartName="/ppt/theme/themeOverride11.xml" ContentType="application/vnd.openxmlformats-officedocument.themeOverride+xml"/>
  <Override PartName="/ppt/tags/tag11.xml" ContentType="application/vnd.openxmlformats-officedocument.presentationml.tags+xml"/>
  <Override PartName="/ppt/notesSlides/notesSlide11.xml" ContentType="application/vnd.openxmlformats-officedocument.presentationml.notesSlide+xml"/>
  <Override PartName="/ppt/theme/themeOverride12.xml" ContentType="application/vnd.openxmlformats-officedocument.themeOverride+xml"/>
  <Override PartName="/ppt/tags/tag12.xml" ContentType="application/vnd.openxmlformats-officedocument.presentationml.tags+xml"/>
  <Override PartName="/ppt/notesSlides/notesSlide12.xml" ContentType="application/vnd.openxmlformats-officedocument.presentationml.notesSlide+xml"/>
  <Override PartName="/ppt/theme/themeOverride13.xml" ContentType="application/vnd.openxmlformats-officedocument.themeOverride+xml"/>
  <Override PartName="/ppt/tags/tag13.xml" ContentType="application/vnd.openxmlformats-officedocument.presentationml.tags+xml"/>
  <Override PartName="/ppt/notesSlides/notesSlide13.xml" ContentType="application/vnd.openxmlformats-officedocument.presentationml.notesSlide+xml"/>
  <Override PartName="/ppt/theme/themeOverride14.xml" ContentType="application/vnd.openxmlformats-officedocument.themeOverride+xml"/>
  <Override PartName="/ppt/tags/tag14.xml" ContentType="application/vnd.openxmlformats-officedocument.presentationml.tags+xml"/>
  <Override PartName="/ppt/notesSlides/notesSlide14.xml" ContentType="application/vnd.openxmlformats-officedocument.presentationml.notesSlide+xml"/>
  <Override PartName="/ppt/theme/themeOverride15.xml" ContentType="application/vnd.openxmlformats-officedocument.themeOverride+xml"/>
  <Override PartName="/ppt/tags/tag15.xml" ContentType="application/vnd.openxmlformats-officedocument.presentationml.tags+xml"/>
  <Override PartName="/ppt/notesSlides/notesSlide15.xml" ContentType="application/vnd.openxmlformats-officedocument.presentationml.notesSlide+xml"/>
  <Override PartName="/ppt/theme/themeOverride16.xml" ContentType="application/vnd.openxmlformats-officedocument.themeOverride+xml"/>
  <Override PartName="/ppt/tags/tag16.xml" ContentType="application/vnd.openxmlformats-officedocument.presentationml.tags+xml"/>
  <Override PartName="/ppt/notesSlides/notesSlide16.xml" ContentType="application/vnd.openxmlformats-officedocument.presentationml.notesSlide+xml"/>
  <Override PartName="/ppt/theme/themeOverride17.xml" ContentType="application/vnd.openxmlformats-officedocument.themeOverride+xml"/>
  <Override PartName="/ppt/tags/tag17.xml" ContentType="application/vnd.openxmlformats-officedocument.presentationml.tags+xml"/>
  <Override PartName="/ppt/notesSlides/notesSlide17.xml" ContentType="application/vnd.openxmlformats-officedocument.presentationml.notesSlide+xml"/>
  <Override PartName="/ppt/theme/themeOverride18.xml" ContentType="application/vnd.openxmlformats-officedocument.themeOverride+xml"/>
  <Override PartName="/ppt/tags/tag18.xml" ContentType="application/vnd.openxmlformats-officedocument.presentationml.tags+xml"/>
  <Override PartName="/ppt/notesSlides/notesSlide18.xml" ContentType="application/vnd.openxmlformats-officedocument.presentationml.notesSlide+xml"/>
  <Override PartName="/ppt/theme/themeOverride19.xml" ContentType="application/vnd.openxmlformats-officedocument.themeOverride+xml"/>
  <Override PartName="/ppt/tags/tag19.xml" ContentType="application/vnd.openxmlformats-officedocument.presentationml.tags+xml"/>
  <Override PartName="/ppt/notesSlides/notesSlide19.xml" ContentType="application/vnd.openxmlformats-officedocument.presentationml.notesSlide+xml"/>
  <Override PartName="/ppt/theme/themeOverride20.xml" ContentType="application/vnd.openxmlformats-officedocument.themeOverride+xml"/>
  <Override PartName="/ppt/tags/tag20.xml" ContentType="application/vnd.openxmlformats-officedocument.presentationml.tags+xml"/>
  <Override PartName="/ppt/notesSlides/notesSlide20.xml" ContentType="application/vnd.openxmlformats-officedocument.presentationml.notesSlide+xml"/>
  <Override PartName="/ppt/theme/themeOverride21.xml" ContentType="application/vnd.openxmlformats-officedocument.themeOverride+xml"/>
  <Override PartName="/ppt/tags/tag21.xml" ContentType="application/vnd.openxmlformats-officedocument.presentationml.tags+xml"/>
  <Override PartName="/ppt/notesSlides/notesSlide21.xml" ContentType="application/vnd.openxmlformats-officedocument.presentationml.notesSlide+xml"/>
  <Override PartName="/ppt/theme/themeOverride22.xml" ContentType="application/vnd.openxmlformats-officedocument.themeOverride+xml"/>
  <Override PartName="/ppt/tags/tag22.xml" ContentType="application/vnd.openxmlformats-officedocument.presentationml.tags+xml"/>
  <Override PartName="/ppt/notesSlides/notesSlide22.xml" ContentType="application/vnd.openxmlformats-officedocument.presentationml.notesSlide+xml"/>
  <Override PartName="/ppt/theme/themeOverride23.xml" ContentType="application/vnd.openxmlformats-officedocument.themeOverride+xml"/>
  <Override PartName="/ppt/tags/tag23.xml" ContentType="application/vnd.openxmlformats-officedocument.presentationml.tags+xml"/>
  <Override PartName="/ppt/notesSlides/notesSlide23.xml" ContentType="application/vnd.openxmlformats-officedocument.presentationml.notesSlide+xml"/>
  <Override PartName="/ppt/theme/themeOverride24.xml" ContentType="application/vnd.openxmlformats-officedocument.themeOverride+xml"/>
  <Override PartName="/ppt/tags/tag24.xml" ContentType="application/vnd.openxmlformats-officedocument.presentationml.tags+xml"/>
  <Override PartName="/ppt/notesSlides/notesSlide24.xml" ContentType="application/vnd.openxmlformats-officedocument.presentationml.notesSlide+xml"/>
  <Override PartName="/ppt/theme/themeOverride25.xml" ContentType="application/vnd.openxmlformats-officedocument.themeOverride+xml"/>
  <Override PartName="/ppt/tags/tag25.xml" ContentType="application/vnd.openxmlformats-officedocument.presentationml.tags+xml"/>
  <Override PartName="/ppt/notesSlides/notesSlide25.xml" ContentType="application/vnd.openxmlformats-officedocument.presentationml.notesSlide+xml"/>
  <Override PartName="/ppt/theme/themeOverride26.xml" ContentType="application/vnd.openxmlformats-officedocument.themeOverride+xml"/>
  <Override PartName="/ppt/tags/tag26.xml" ContentType="application/vnd.openxmlformats-officedocument.presentationml.tags+xml"/>
  <Override PartName="/ppt/notesSlides/notesSlide26.xml" ContentType="application/vnd.openxmlformats-officedocument.presentationml.notesSlide+xml"/>
  <Override PartName="/ppt/theme/themeOverride27.xml" ContentType="application/vnd.openxmlformats-officedocument.themeOverride+xml"/>
  <Override PartName="/ppt/tags/tag27.xml" ContentType="application/vnd.openxmlformats-officedocument.presentationml.tags+xml"/>
  <Override PartName="/ppt/notesSlides/notesSlide27.xml" ContentType="application/vnd.openxmlformats-officedocument.presentationml.notesSlide+xml"/>
  <Override PartName="/ppt/theme/themeOverride28.xml" ContentType="application/vnd.openxmlformats-officedocument.themeOverride+xml"/>
  <Override PartName="/ppt/tags/tag28.xml" ContentType="application/vnd.openxmlformats-officedocument.presentationml.tags+xml"/>
  <Override PartName="/ppt/notesSlides/notesSlide28.xml" ContentType="application/vnd.openxmlformats-officedocument.presentationml.notesSlide+xml"/>
  <Override PartName="/ppt/theme/themeOverride29.xml" ContentType="application/vnd.openxmlformats-officedocument.themeOverride+xml"/>
  <Override PartName="/ppt/tags/tag29.xml" ContentType="application/vnd.openxmlformats-officedocument.presentationml.tags+xml"/>
  <Override PartName="/ppt/notesSlides/notesSlide29.xml" ContentType="application/vnd.openxmlformats-officedocument.presentationml.notesSlide+xml"/>
  <Override PartName="/ppt/theme/themeOverride30.xml" ContentType="application/vnd.openxmlformats-officedocument.themeOverride+xml"/>
  <Override PartName="/ppt/tags/tag30.xml" ContentType="application/vnd.openxmlformats-officedocument.presentationml.tags+xml"/>
  <Override PartName="/ppt/notesSlides/notesSlide30.xml" ContentType="application/vnd.openxmlformats-officedocument.presentationml.notesSlide+xml"/>
  <Override PartName="/ppt/theme/themeOverride31.xml" ContentType="application/vnd.openxmlformats-officedocument.themeOverride+xml"/>
  <Override PartName="/ppt/tags/tag31.xml" ContentType="application/vnd.openxmlformats-officedocument.presentationml.tags+xml"/>
  <Override PartName="/ppt/notesSlides/notesSlide31.xml" ContentType="application/vnd.openxmlformats-officedocument.presentationml.notesSlide+xml"/>
  <Override PartName="/ppt/theme/themeOverride32.xml" ContentType="application/vnd.openxmlformats-officedocument.themeOverride+xml"/>
  <Override PartName="/ppt/tags/tag32.xml" ContentType="application/vnd.openxmlformats-officedocument.presentationml.tags+xml"/>
  <Override PartName="/ppt/notesSlides/notesSlide32.xml" ContentType="application/vnd.openxmlformats-officedocument.presentationml.notesSlide+xml"/>
  <Override PartName="/ppt/theme/themeOverride33.xml" ContentType="application/vnd.openxmlformats-officedocument.themeOverride+xml"/>
  <Override PartName="/ppt/tags/tag33.xml" ContentType="application/vnd.openxmlformats-officedocument.presentationml.tags+xml"/>
  <Override PartName="/ppt/notesSlides/notesSlide33.xml" ContentType="application/vnd.openxmlformats-officedocument.presentationml.notesSlide+xml"/>
  <Override PartName="/ppt/theme/themeOverride34.xml" ContentType="application/vnd.openxmlformats-officedocument.themeOverride+xml"/>
  <Override PartName="/ppt/tags/tag34.xml" ContentType="application/vnd.openxmlformats-officedocument.presentationml.tags+xml"/>
  <Override PartName="/ppt/notesSlides/notesSlide34.xml" ContentType="application/vnd.openxmlformats-officedocument.presentationml.notesSlide+xml"/>
  <Override PartName="/ppt/theme/themeOverride35.xml" ContentType="application/vnd.openxmlformats-officedocument.themeOverride+xml"/>
  <Override PartName="/ppt/tags/tag35.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095" r:id="rId1"/>
    <p:sldMasterId id="2147484143" r:id="rId2"/>
  </p:sldMasterIdLst>
  <p:notesMasterIdLst>
    <p:notesMasterId r:id="rId39"/>
  </p:notesMasterIdLst>
  <p:sldIdLst>
    <p:sldId id="337" r:id="rId3"/>
    <p:sldId id="258" r:id="rId4"/>
    <p:sldId id="304" r:id="rId5"/>
    <p:sldId id="340" r:id="rId6"/>
    <p:sldId id="305" r:id="rId7"/>
    <p:sldId id="306" r:id="rId8"/>
    <p:sldId id="341" r:id="rId9"/>
    <p:sldId id="307" r:id="rId10"/>
    <p:sldId id="308" r:id="rId11"/>
    <p:sldId id="309" r:id="rId12"/>
    <p:sldId id="311" r:id="rId13"/>
    <p:sldId id="342" r:id="rId14"/>
    <p:sldId id="310" r:id="rId15"/>
    <p:sldId id="312" r:id="rId16"/>
    <p:sldId id="313" r:id="rId17"/>
    <p:sldId id="314" r:id="rId18"/>
    <p:sldId id="343" r:id="rId19"/>
    <p:sldId id="315" r:id="rId20"/>
    <p:sldId id="316" r:id="rId21"/>
    <p:sldId id="317" r:id="rId22"/>
    <p:sldId id="354" r:id="rId23"/>
    <p:sldId id="318" r:id="rId24"/>
    <p:sldId id="320" r:id="rId25"/>
    <p:sldId id="355" r:id="rId26"/>
    <p:sldId id="344" r:id="rId27"/>
    <p:sldId id="345" r:id="rId28"/>
    <p:sldId id="322" r:id="rId29"/>
    <p:sldId id="323" r:id="rId30"/>
    <p:sldId id="324" r:id="rId31"/>
    <p:sldId id="325" r:id="rId32"/>
    <p:sldId id="326" r:id="rId33"/>
    <p:sldId id="327" r:id="rId34"/>
    <p:sldId id="328" r:id="rId35"/>
    <p:sldId id="347" r:id="rId36"/>
    <p:sldId id="348" r:id="rId37"/>
    <p:sldId id="329" r:id="rId38"/>
  </p:sldIdLst>
  <p:sldSz cx="9144000" cy="6858000" type="screen4x3"/>
  <p:notesSz cx="6858000" cy="9144000"/>
  <p:embeddedFontLst>
    <p:embeddedFont>
      <p:font typeface="B Nazanin" panose="00000400000000000000" pitchFamily="2" charset="-78"/>
      <p:regular r:id="rId40"/>
      <p:bold r:id="rId41"/>
    </p:embeddedFont>
    <p:embeddedFont>
      <p:font typeface="Corbel" panose="020B0503020204020204" pitchFamily="34" charset="0"/>
      <p:regular r:id="rId42"/>
      <p:bold r:id="rId43"/>
      <p:italic r:id="rId44"/>
      <p:boldItalic r:id="rId45"/>
    </p:embeddedFont>
    <p:embeddedFont>
      <p:font typeface="Garamond" panose="02020404030301010803" pitchFamily="18" charset="0"/>
      <p:regular r:id="rId46"/>
      <p:bold r:id="rId47"/>
      <p:italic r:id="rId48"/>
    </p:embeddedFont>
    <p:embeddedFont>
      <p:font typeface="Tahoma" panose="020B0604030504040204" pitchFamily="34" charset="0"/>
      <p:regular r:id="rId49"/>
      <p:bold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6323" autoAdjust="0"/>
  </p:normalViewPr>
  <p:slideViewPr>
    <p:cSldViewPr>
      <p:cViewPr varScale="1">
        <p:scale>
          <a:sx n="86" d="100"/>
          <a:sy n="86" d="100"/>
        </p:scale>
        <p:origin x="155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5.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7.fntdata"/><Relationship Id="rId20" Type="http://schemas.openxmlformats.org/officeDocument/2006/relationships/slide" Target="slides/slide18.xml"/><Relationship Id="rId41" Type="http://schemas.openxmlformats.org/officeDocument/2006/relationships/font" Target="fonts/font2.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C18F26CB-EDAA-45B2-B3D3-03E903D5D665}" type="datetimeFigureOut">
              <a:rPr lang="fa-IR" smtClean="0"/>
              <a:t>07/03/1446</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4A750E1E-A897-4F78-9A82-15D1D46D03B1}" type="slidenum">
              <a:rPr lang="fa-IR" smtClean="0"/>
              <a:t>‹#›</a:t>
            </a:fld>
            <a:endParaRPr lang="fa-IR"/>
          </a:p>
        </p:txBody>
      </p:sp>
    </p:spTree>
    <p:extLst>
      <p:ext uri="{BB962C8B-B14F-4D97-AF65-F5344CB8AC3E}">
        <p14:creationId xmlns:p14="http://schemas.microsoft.com/office/powerpoint/2010/main" val="528485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2</a:t>
            </a:fld>
            <a:endParaRPr lang="fa-IR"/>
          </a:p>
        </p:txBody>
      </p:sp>
    </p:spTree>
    <p:extLst>
      <p:ext uri="{BB962C8B-B14F-4D97-AF65-F5344CB8AC3E}">
        <p14:creationId xmlns:p14="http://schemas.microsoft.com/office/powerpoint/2010/main" val="4204914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11</a:t>
            </a:fld>
            <a:endParaRPr lang="fa-IR"/>
          </a:p>
        </p:txBody>
      </p:sp>
    </p:spTree>
    <p:extLst>
      <p:ext uri="{BB962C8B-B14F-4D97-AF65-F5344CB8AC3E}">
        <p14:creationId xmlns:p14="http://schemas.microsoft.com/office/powerpoint/2010/main" val="780512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12</a:t>
            </a:fld>
            <a:endParaRPr lang="fa-IR"/>
          </a:p>
        </p:txBody>
      </p:sp>
    </p:spTree>
    <p:extLst>
      <p:ext uri="{BB962C8B-B14F-4D97-AF65-F5344CB8AC3E}">
        <p14:creationId xmlns:p14="http://schemas.microsoft.com/office/powerpoint/2010/main" val="3796600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13</a:t>
            </a:fld>
            <a:endParaRPr lang="fa-IR"/>
          </a:p>
        </p:txBody>
      </p:sp>
    </p:spTree>
    <p:extLst>
      <p:ext uri="{BB962C8B-B14F-4D97-AF65-F5344CB8AC3E}">
        <p14:creationId xmlns:p14="http://schemas.microsoft.com/office/powerpoint/2010/main" val="1641930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14</a:t>
            </a:fld>
            <a:endParaRPr lang="fa-IR"/>
          </a:p>
        </p:txBody>
      </p:sp>
    </p:spTree>
    <p:extLst>
      <p:ext uri="{BB962C8B-B14F-4D97-AF65-F5344CB8AC3E}">
        <p14:creationId xmlns:p14="http://schemas.microsoft.com/office/powerpoint/2010/main" val="3707048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15</a:t>
            </a:fld>
            <a:endParaRPr lang="fa-IR"/>
          </a:p>
        </p:txBody>
      </p:sp>
    </p:spTree>
    <p:extLst>
      <p:ext uri="{BB962C8B-B14F-4D97-AF65-F5344CB8AC3E}">
        <p14:creationId xmlns:p14="http://schemas.microsoft.com/office/powerpoint/2010/main" val="2287696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16</a:t>
            </a:fld>
            <a:endParaRPr lang="fa-IR"/>
          </a:p>
        </p:txBody>
      </p:sp>
    </p:spTree>
    <p:extLst>
      <p:ext uri="{BB962C8B-B14F-4D97-AF65-F5344CB8AC3E}">
        <p14:creationId xmlns:p14="http://schemas.microsoft.com/office/powerpoint/2010/main" val="168384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17</a:t>
            </a:fld>
            <a:endParaRPr lang="fa-IR"/>
          </a:p>
        </p:txBody>
      </p:sp>
    </p:spTree>
    <p:extLst>
      <p:ext uri="{BB962C8B-B14F-4D97-AF65-F5344CB8AC3E}">
        <p14:creationId xmlns:p14="http://schemas.microsoft.com/office/powerpoint/2010/main" val="3509852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18</a:t>
            </a:fld>
            <a:endParaRPr lang="fa-IR"/>
          </a:p>
        </p:txBody>
      </p:sp>
    </p:spTree>
    <p:extLst>
      <p:ext uri="{BB962C8B-B14F-4D97-AF65-F5344CB8AC3E}">
        <p14:creationId xmlns:p14="http://schemas.microsoft.com/office/powerpoint/2010/main" val="198117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19</a:t>
            </a:fld>
            <a:endParaRPr lang="fa-IR"/>
          </a:p>
        </p:txBody>
      </p:sp>
    </p:spTree>
    <p:extLst>
      <p:ext uri="{BB962C8B-B14F-4D97-AF65-F5344CB8AC3E}">
        <p14:creationId xmlns:p14="http://schemas.microsoft.com/office/powerpoint/2010/main" val="1522312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20</a:t>
            </a:fld>
            <a:endParaRPr lang="fa-IR"/>
          </a:p>
        </p:txBody>
      </p:sp>
    </p:spTree>
    <p:extLst>
      <p:ext uri="{BB962C8B-B14F-4D97-AF65-F5344CB8AC3E}">
        <p14:creationId xmlns:p14="http://schemas.microsoft.com/office/powerpoint/2010/main" val="910559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3</a:t>
            </a:fld>
            <a:endParaRPr lang="fa-IR"/>
          </a:p>
        </p:txBody>
      </p:sp>
    </p:spTree>
    <p:extLst>
      <p:ext uri="{BB962C8B-B14F-4D97-AF65-F5344CB8AC3E}">
        <p14:creationId xmlns:p14="http://schemas.microsoft.com/office/powerpoint/2010/main" val="3030043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21</a:t>
            </a:fld>
            <a:endParaRPr lang="fa-IR"/>
          </a:p>
        </p:txBody>
      </p:sp>
    </p:spTree>
    <p:extLst>
      <p:ext uri="{BB962C8B-B14F-4D97-AF65-F5344CB8AC3E}">
        <p14:creationId xmlns:p14="http://schemas.microsoft.com/office/powerpoint/2010/main" val="4291901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22</a:t>
            </a:fld>
            <a:endParaRPr lang="fa-IR"/>
          </a:p>
        </p:txBody>
      </p:sp>
    </p:spTree>
    <p:extLst>
      <p:ext uri="{BB962C8B-B14F-4D97-AF65-F5344CB8AC3E}">
        <p14:creationId xmlns:p14="http://schemas.microsoft.com/office/powerpoint/2010/main" val="2324735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23</a:t>
            </a:fld>
            <a:endParaRPr lang="fa-IR"/>
          </a:p>
        </p:txBody>
      </p:sp>
    </p:spTree>
    <p:extLst>
      <p:ext uri="{BB962C8B-B14F-4D97-AF65-F5344CB8AC3E}">
        <p14:creationId xmlns:p14="http://schemas.microsoft.com/office/powerpoint/2010/main" val="1672001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24</a:t>
            </a:fld>
            <a:endParaRPr lang="fa-IR"/>
          </a:p>
        </p:txBody>
      </p:sp>
    </p:spTree>
    <p:extLst>
      <p:ext uri="{BB962C8B-B14F-4D97-AF65-F5344CB8AC3E}">
        <p14:creationId xmlns:p14="http://schemas.microsoft.com/office/powerpoint/2010/main" val="3349827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25</a:t>
            </a:fld>
            <a:endParaRPr lang="fa-IR"/>
          </a:p>
        </p:txBody>
      </p:sp>
    </p:spTree>
    <p:extLst>
      <p:ext uri="{BB962C8B-B14F-4D97-AF65-F5344CB8AC3E}">
        <p14:creationId xmlns:p14="http://schemas.microsoft.com/office/powerpoint/2010/main" val="31624029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26</a:t>
            </a:fld>
            <a:endParaRPr lang="fa-IR"/>
          </a:p>
        </p:txBody>
      </p:sp>
    </p:spTree>
    <p:extLst>
      <p:ext uri="{BB962C8B-B14F-4D97-AF65-F5344CB8AC3E}">
        <p14:creationId xmlns:p14="http://schemas.microsoft.com/office/powerpoint/2010/main" val="1039514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27</a:t>
            </a:fld>
            <a:endParaRPr lang="fa-IR"/>
          </a:p>
        </p:txBody>
      </p:sp>
    </p:spTree>
    <p:extLst>
      <p:ext uri="{BB962C8B-B14F-4D97-AF65-F5344CB8AC3E}">
        <p14:creationId xmlns:p14="http://schemas.microsoft.com/office/powerpoint/2010/main" val="18680182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28</a:t>
            </a:fld>
            <a:endParaRPr lang="fa-IR"/>
          </a:p>
        </p:txBody>
      </p:sp>
    </p:spTree>
    <p:extLst>
      <p:ext uri="{BB962C8B-B14F-4D97-AF65-F5344CB8AC3E}">
        <p14:creationId xmlns:p14="http://schemas.microsoft.com/office/powerpoint/2010/main" val="21691934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29</a:t>
            </a:fld>
            <a:endParaRPr lang="fa-IR"/>
          </a:p>
        </p:txBody>
      </p:sp>
    </p:spTree>
    <p:extLst>
      <p:ext uri="{BB962C8B-B14F-4D97-AF65-F5344CB8AC3E}">
        <p14:creationId xmlns:p14="http://schemas.microsoft.com/office/powerpoint/2010/main" val="24911505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30</a:t>
            </a:fld>
            <a:endParaRPr lang="fa-IR"/>
          </a:p>
        </p:txBody>
      </p:sp>
    </p:spTree>
    <p:extLst>
      <p:ext uri="{BB962C8B-B14F-4D97-AF65-F5344CB8AC3E}">
        <p14:creationId xmlns:p14="http://schemas.microsoft.com/office/powerpoint/2010/main" val="4182290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4</a:t>
            </a:fld>
            <a:endParaRPr lang="fa-IR"/>
          </a:p>
        </p:txBody>
      </p:sp>
    </p:spTree>
    <p:extLst>
      <p:ext uri="{BB962C8B-B14F-4D97-AF65-F5344CB8AC3E}">
        <p14:creationId xmlns:p14="http://schemas.microsoft.com/office/powerpoint/2010/main" val="13841411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31</a:t>
            </a:fld>
            <a:endParaRPr lang="fa-IR"/>
          </a:p>
        </p:txBody>
      </p:sp>
    </p:spTree>
    <p:extLst>
      <p:ext uri="{BB962C8B-B14F-4D97-AF65-F5344CB8AC3E}">
        <p14:creationId xmlns:p14="http://schemas.microsoft.com/office/powerpoint/2010/main" val="35621302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32</a:t>
            </a:fld>
            <a:endParaRPr lang="fa-IR"/>
          </a:p>
        </p:txBody>
      </p:sp>
    </p:spTree>
    <p:extLst>
      <p:ext uri="{BB962C8B-B14F-4D97-AF65-F5344CB8AC3E}">
        <p14:creationId xmlns:p14="http://schemas.microsoft.com/office/powerpoint/2010/main" val="2805351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33</a:t>
            </a:fld>
            <a:endParaRPr lang="fa-IR"/>
          </a:p>
        </p:txBody>
      </p:sp>
    </p:spTree>
    <p:extLst>
      <p:ext uri="{BB962C8B-B14F-4D97-AF65-F5344CB8AC3E}">
        <p14:creationId xmlns:p14="http://schemas.microsoft.com/office/powerpoint/2010/main" val="41380291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34</a:t>
            </a:fld>
            <a:endParaRPr lang="fa-IR"/>
          </a:p>
        </p:txBody>
      </p:sp>
    </p:spTree>
    <p:extLst>
      <p:ext uri="{BB962C8B-B14F-4D97-AF65-F5344CB8AC3E}">
        <p14:creationId xmlns:p14="http://schemas.microsoft.com/office/powerpoint/2010/main" val="8344514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35</a:t>
            </a:fld>
            <a:endParaRPr lang="fa-IR"/>
          </a:p>
        </p:txBody>
      </p:sp>
    </p:spTree>
    <p:extLst>
      <p:ext uri="{BB962C8B-B14F-4D97-AF65-F5344CB8AC3E}">
        <p14:creationId xmlns:p14="http://schemas.microsoft.com/office/powerpoint/2010/main" val="17298438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36</a:t>
            </a:fld>
            <a:endParaRPr lang="fa-IR"/>
          </a:p>
        </p:txBody>
      </p:sp>
    </p:spTree>
    <p:extLst>
      <p:ext uri="{BB962C8B-B14F-4D97-AF65-F5344CB8AC3E}">
        <p14:creationId xmlns:p14="http://schemas.microsoft.com/office/powerpoint/2010/main" val="2618698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5</a:t>
            </a:fld>
            <a:endParaRPr lang="fa-IR"/>
          </a:p>
        </p:txBody>
      </p:sp>
    </p:spTree>
    <p:extLst>
      <p:ext uri="{BB962C8B-B14F-4D97-AF65-F5344CB8AC3E}">
        <p14:creationId xmlns:p14="http://schemas.microsoft.com/office/powerpoint/2010/main" val="1247135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6</a:t>
            </a:fld>
            <a:endParaRPr lang="fa-IR"/>
          </a:p>
        </p:txBody>
      </p:sp>
    </p:spTree>
    <p:extLst>
      <p:ext uri="{BB962C8B-B14F-4D97-AF65-F5344CB8AC3E}">
        <p14:creationId xmlns:p14="http://schemas.microsoft.com/office/powerpoint/2010/main" val="3648299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7</a:t>
            </a:fld>
            <a:endParaRPr lang="fa-IR"/>
          </a:p>
        </p:txBody>
      </p:sp>
    </p:spTree>
    <p:extLst>
      <p:ext uri="{BB962C8B-B14F-4D97-AF65-F5344CB8AC3E}">
        <p14:creationId xmlns:p14="http://schemas.microsoft.com/office/powerpoint/2010/main" val="249586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8</a:t>
            </a:fld>
            <a:endParaRPr lang="fa-IR"/>
          </a:p>
        </p:txBody>
      </p:sp>
    </p:spTree>
    <p:extLst>
      <p:ext uri="{BB962C8B-B14F-4D97-AF65-F5344CB8AC3E}">
        <p14:creationId xmlns:p14="http://schemas.microsoft.com/office/powerpoint/2010/main" val="767678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9</a:t>
            </a:fld>
            <a:endParaRPr lang="fa-IR"/>
          </a:p>
        </p:txBody>
      </p:sp>
    </p:spTree>
    <p:extLst>
      <p:ext uri="{BB962C8B-B14F-4D97-AF65-F5344CB8AC3E}">
        <p14:creationId xmlns:p14="http://schemas.microsoft.com/office/powerpoint/2010/main" val="2040285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10</a:t>
            </a:fld>
            <a:endParaRPr lang="fa-IR"/>
          </a:p>
        </p:txBody>
      </p:sp>
    </p:spTree>
    <p:extLst>
      <p:ext uri="{BB962C8B-B14F-4D97-AF65-F5344CB8AC3E}">
        <p14:creationId xmlns:p14="http://schemas.microsoft.com/office/powerpoint/2010/main" val="2225739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0301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5987901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0523589"/>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300" y="1871134"/>
            <a:ext cx="5111752" cy="1515533"/>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300" y="3657597"/>
            <a:ext cx="5111752" cy="1320802"/>
          </a:xfrm>
        </p:spPr>
        <p:txBody>
          <a:bodyPr anchor="t">
            <a:normAutofit/>
          </a:bodyPr>
          <a:lstStyle>
            <a:lvl1pPr marL="0" indent="0" algn="ctr">
              <a:buNone/>
              <a:defRPr sz="1575">
                <a:solidFill>
                  <a:schemeClr val="tx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a:xfrm>
            <a:off x="2019298" y="5037663"/>
            <a:ext cx="3910976" cy="279400"/>
          </a:xfrm>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a:xfrm>
            <a:off x="6717677" y="5037663"/>
            <a:ext cx="413375"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840390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781503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1" y="3846054"/>
            <a:ext cx="6119018" cy="954547"/>
          </a:xfrm>
        </p:spPr>
        <p:txBody>
          <a:bodyPr anchor="t">
            <a:normAutofit/>
          </a:bodyPr>
          <a:lstStyle>
            <a:lvl1pPr marL="0" indent="0" algn="ctr">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9637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4288373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971550"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35503"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8" name="Footer Placeholder 7"/>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6477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Footer Placeholder 3"/>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6844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3" name="Footer Placeholder 2"/>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4353712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60" y="1388534"/>
            <a:ext cx="2788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2" y="982134"/>
            <a:ext cx="4102100"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60" y="3031065"/>
            <a:ext cx="2788841" cy="2438404"/>
          </a:xfrm>
        </p:spPr>
        <p:txBody>
          <a:bodyPr anchor="t">
            <a:normAutofit/>
          </a:bodyPr>
          <a:lstStyle>
            <a:lvl1pPr marL="0" indent="0" algn="ctr">
              <a:buNone/>
              <a:defRPr sz="12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91154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037340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5"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372818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1041402"/>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968138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2" y="982132"/>
            <a:ext cx="7194549" cy="2954868"/>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2" y="4343402"/>
            <a:ext cx="7194549"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420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370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10" y="3352800"/>
            <a:ext cx="6629402" cy="584200"/>
          </a:xfrm>
        </p:spPr>
        <p:txBody>
          <a:bodyPr anchor="ctr">
            <a:normAutofit/>
          </a:bodyPr>
          <a:lstStyle>
            <a:lvl1pPr marL="0" indent="0" algn="r">
              <a:buFontTx/>
              <a:buNone/>
              <a:defRPr sz="1500"/>
            </a:lvl1pPr>
            <a:lvl2pPr marL="342892" indent="0">
              <a:buFontTx/>
              <a:buNone/>
              <a:defRPr/>
            </a:lvl2pPr>
            <a:lvl3pPr marL="685783" indent="0">
              <a:buFontTx/>
              <a:buNone/>
              <a:defRPr/>
            </a:lvl3pPr>
            <a:lvl4pPr marL="1028675" indent="0">
              <a:buFontTx/>
              <a:buNone/>
              <a:defRPr/>
            </a:lvl4pPr>
            <a:lvl5pPr marL="1371566" indent="0">
              <a:buFontTx/>
              <a:buNone/>
              <a:defRPr/>
            </a:lvl5pPr>
          </a:lstStyle>
          <a:p>
            <a:pPr lvl="0"/>
            <a:r>
              <a:rPr lang="en-US"/>
              <a:t>Edit Master text styles</a:t>
            </a:r>
          </a:p>
        </p:txBody>
      </p:sp>
      <p:sp>
        <p:nvSpPr>
          <p:cNvPr id="3" name="Text Placeholder 2"/>
          <p:cNvSpPr>
            <a:spLocks noGrp="1"/>
          </p:cNvSpPr>
          <p:nvPr>
            <p:ph type="body" idx="1"/>
          </p:nvPr>
        </p:nvSpPr>
        <p:spPr>
          <a:xfrm>
            <a:off x="971551" y="4343402"/>
            <a:ext cx="7207250"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25144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2" y="4777381"/>
            <a:ext cx="7207251" cy="860400"/>
          </a:xfrm>
        </p:spPr>
        <p:txBody>
          <a:bodyPr anchor="t">
            <a:normAutofit/>
          </a:bodyPr>
          <a:lstStyle>
            <a:lvl1pPr marL="0" indent="0" algn="l">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7692474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243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2" y="3639312"/>
            <a:ext cx="7207251" cy="886968"/>
          </a:xfrm>
        </p:spPr>
        <p:txBody>
          <a:bodyPr anchor="b">
            <a:normAutofit/>
          </a:bodyPr>
          <a:lstStyle>
            <a:lvl1pPr marL="0" indent="0" algn="l">
              <a:spcBef>
                <a:spcPts val="0"/>
              </a:spcBef>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2" y="4529667"/>
            <a:ext cx="7207251" cy="1346200"/>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3468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2" y="3630168"/>
            <a:ext cx="7207251" cy="841248"/>
          </a:xfrm>
        </p:spPr>
        <p:txBody>
          <a:bodyPr anchor="b">
            <a:normAutofit/>
          </a:bodyPr>
          <a:lstStyle>
            <a:lvl1pPr marL="0" indent="0" algn="l">
              <a:spcBef>
                <a:spcPts val="0"/>
              </a:spcBef>
              <a:buNone/>
              <a:defRPr sz="21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1" y="4470402"/>
            <a:ext cx="7207253" cy="1405467"/>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13389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3718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9" y="982134"/>
            <a:ext cx="1418171"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50" y="982132"/>
            <a:ext cx="5574769"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664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77873"/>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88660232"/>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0557768"/>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8297712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7189093"/>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8697969"/>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8354935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5.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000" b="0" i="0" u="none" strike="noStrike" kern="1200" cap="none" spc="0" normalizeH="0" baseline="0" noProof="0" smtClean="0">
                <a:ln>
                  <a:noFill/>
                </a:ln>
                <a:solidFill>
                  <a:prstClr val="black">
                    <a:tint val="75000"/>
                  </a:prstClr>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mn-cs"/>
            </a:endParaRPr>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mn-cs"/>
            </a:endParaRPr>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422680514"/>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Lst>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hf sldNum="0" hdr="0" ftr="0" dt="0"/>
  <p:txStyles>
    <p:titleStyle>
      <a:lvl1pPr algn="l" defTabSz="685800" rtl="1"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r" defTabSz="685800" rtl="1"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5"/>
            <a:ext cx="7200897"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2" y="2556932"/>
            <a:ext cx="7200897"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3"/>
          </p:nvPr>
        </p:nvSpPr>
        <p:spPr>
          <a:xfrm>
            <a:off x="971552"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4"/>
          </p:nvPr>
        </p:nvSpPr>
        <p:spPr>
          <a:xfrm>
            <a:off x="7765427"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264444824"/>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 id="2147484155" r:id="rId12"/>
    <p:sldLayoutId id="2147484156" r:id="rId13"/>
    <p:sldLayoutId id="2147484157" r:id="rId14"/>
    <p:sldLayoutId id="2147484158" r:id="rId15"/>
    <p:sldLayoutId id="2147484159" r:id="rId16"/>
    <p:sldLayoutId id="2147484160" r:id="rId17"/>
  </p:sldLayoutIdLst>
  <p:txStyles>
    <p:titleStyle>
      <a:lvl1pPr algn="ctr" defTabSz="342892" rtl="1"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14308" indent="-214308" algn="r" defTabSz="342892" rtl="1"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199" indent="-214308" algn="r" defTabSz="342892" rtl="1"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091" indent="-214308" algn="r" defTabSz="342892" rtl="1"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59" indent="-128585" algn="r" defTabSz="342892" rtl="1"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51" indent="-128585"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03"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795"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686"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577"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r" defTabSz="342892" rtl="1" eaLnBrk="1" latinLnBrk="0" hangingPunct="1">
        <a:defRPr sz="1350" kern="1200">
          <a:solidFill>
            <a:schemeClr val="tx1"/>
          </a:solidFill>
          <a:latin typeface="+mn-lt"/>
          <a:ea typeface="+mn-ea"/>
          <a:cs typeface="+mn-cs"/>
        </a:defRPr>
      </a:lvl1pPr>
      <a:lvl2pPr marL="342892" algn="r" defTabSz="342892" rtl="1" eaLnBrk="1" latinLnBrk="0" hangingPunct="1">
        <a:defRPr sz="1350" kern="1200">
          <a:solidFill>
            <a:schemeClr val="tx1"/>
          </a:solidFill>
          <a:latin typeface="+mn-lt"/>
          <a:ea typeface="+mn-ea"/>
          <a:cs typeface="+mn-cs"/>
        </a:defRPr>
      </a:lvl2pPr>
      <a:lvl3pPr marL="685783" algn="r" defTabSz="342892" rtl="1" eaLnBrk="1" latinLnBrk="0" hangingPunct="1">
        <a:defRPr sz="1350" kern="1200">
          <a:solidFill>
            <a:schemeClr val="tx1"/>
          </a:solidFill>
          <a:latin typeface="+mn-lt"/>
          <a:ea typeface="+mn-ea"/>
          <a:cs typeface="+mn-cs"/>
        </a:defRPr>
      </a:lvl3pPr>
      <a:lvl4pPr marL="1028675" algn="r" defTabSz="342892" rtl="1" eaLnBrk="1" latinLnBrk="0" hangingPunct="1">
        <a:defRPr sz="1350" kern="1200">
          <a:solidFill>
            <a:schemeClr val="tx1"/>
          </a:solidFill>
          <a:latin typeface="+mn-lt"/>
          <a:ea typeface="+mn-ea"/>
          <a:cs typeface="+mn-cs"/>
        </a:defRPr>
      </a:lvl4pPr>
      <a:lvl5pPr marL="1371566" algn="r" defTabSz="342892" rtl="1" eaLnBrk="1" latinLnBrk="0" hangingPunct="1">
        <a:defRPr sz="1350" kern="1200">
          <a:solidFill>
            <a:schemeClr val="tx1"/>
          </a:solidFill>
          <a:latin typeface="+mn-lt"/>
          <a:ea typeface="+mn-ea"/>
          <a:cs typeface="+mn-cs"/>
        </a:defRPr>
      </a:lvl5pPr>
      <a:lvl6pPr marL="1714457" algn="r" defTabSz="342892" rtl="1" eaLnBrk="1" latinLnBrk="0" hangingPunct="1">
        <a:defRPr sz="1350" kern="1200">
          <a:solidFill>
            <a:schemeClr val="tx1"/>
          </a:solidFill>
          <a:latin typeface="+mn-lt"/>
          <a:ea typeface="+mn-ea"/>
          <a:cs typeface="+mn-cs"/>
        </a:defRPr>
      </a:lvl6pPr>
      <a:lvl7pPr marL="2057348" algn="r" defTabSz="342892" rtl="1" eaLnBrk="1" latinLnBrk="0" hangingPunct="1">
        <a:defRPr sz="1350" kern="1200">
          <a:solidFill>
            <a:schemeClr val="tx1"/>
          </a:solidFill>
          <a:latin typeface="+mn-lt"/>
          <a:ea typeface="+mn-ea"/>
          <a:cs typeface="+mn-cs"/>
        </a:defRPr>
      </a:lvl7pPr>
      <a:lvl8pPr marL="2400240" algn="r" defTabSz="342892" rtl="1" eaLnBrk="1" latinLnBrk="0" hangingPunct="1">
        <a:defRPr sz="1350" kern="1200">
          <a:solidFill>
            <a:schemeClr val="tx1"/>
          </a:solidFill>
          <a:latin typeface="+mn-lt"/>
          <a:ea typeface="+mn-ea"/>
          <a:cs typeface="+mn-cs"/>
        </a:defRPr>
      </a:lvl8pPr>
      <a:lvl9pPr marL="2743132" algn="r" defTabSz="342892"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hemeOverride" Target="../theme/themeOverride9.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hemeOverride" Target="../theme/themeOverride10.xml"/><Relationship Id="rId5" Type="http://schemas.openxmlformats.org/officeDocument/2006/relationships/image" Target="../media/image15.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hemeOverride" Target="../theme/themeOverride11.xml"/><Relationship Id="rId5" Type="http://schemas.openxmlformats.org/officeDocument/2006/relationships/image" Target="../media/image16.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hemeOverride" Target="../theme/themeOverride12.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hemeOverride" Target="../theme/themeOverride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hemeOverride" Target="../theme/themeOverride14.xml"/><Relationship Id="rId5" Type="http://schemas.openxmlformats.org/officeDocument/2006/relationships/image" Target="../media/image19.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hemeOverride" Target="../theme/themeOverride15.xml"/><Relationship Id="rId5" Type="http://schemas.openxmlformats.org/officeDocument/2006/relationships/image" Target="../media/image20.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hemeOverride" Target="../theme/themeOverride16.xml"/><Relationship Id="rId5" Type="http://schemas.openxmlformats.org/officeDocument/2006/relationships/hyperlink" Target="http://suherfe.blogfa.com/" TargetMode="Externa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hemeOverride" Target="../theme/themeOverride17.xml"/><Relationship Id="rId5" Type="http://schemas.openxmlformats.org/officeDocument/2006/relationships/hyperlink" Target="http://suherfe.blog.ir/post/kar.7.48" TargetMode="External"/><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hemeOverride" Target="../theme/themeOverride18.xml"/><Relationship Id="rId5" Type="http://schemas.openxmlformats.org/officeDocument/2006/relationships/image" Target="../media/image21.pn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themeOverride" Target="../theme/themeOverride1.xml"/><Relationship Id="rId5" Type="http://schemas.openxmlformats.org/officeDocument/2006/relationships/image" Target="../media/image9.jp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hemeOverride" Target="../theme/themeOverride19.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hemeOverride" Target="../theme/themeOverride20.xml"/><Relationship Id="rId6" Type="http://schemas.openxmlformats.org/officeDocument/2006/relationships/hyperlink" Target="http://www.enamad.ir/" TargetMode="External"/><Relationship Id="rId5" Type="http://schemas.openxmlformats.org/officeDocument/2006/relationships/image" Target="../media/image22.png"/><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hemeOverride" Target="../theme/themeOverride21.x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hemeOverride" Target="../theme/themeOverride22.xml"/><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hemeOverride" Target="../theme/themeOverride23.xml"/><Relationship Id="rId5" Type="http://schemas.openxmlformats.org/officeDocument/2006/relationships/image" Target="../media/image25.png"/><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hemeOverride" Target="../theme/themeOverride24.xml"/><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hemeOverride" Target="../theme/themeOverride25.xml"/><Relationship Id="rId5" Type="http://schemas.openxmlformats.org/officeDocument/2006/relationships/image" Target="../media/image26.emf"/><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hemeOverride" Target="../theme/themeOverride26.xml"/><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hemeOverride" Target="../theme/themeOverride27.xml"/><Relationship Id="rId5" Type="http://schemas.openxmlformats.org/officeDocument/2006/relationships/image" Target="../media/image27.png"/><Relationship Id="rId4"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hemeOverride" Target="../theme/themeOverride28.xml"/><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hemeOverride" Target="../theme/themeOverride2.xml"/><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hemeOverride" Target="../theme/themeOverride29.xml"/><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hemeOverride" Target="../theme/themeOverride3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hemeOverride" Target="../theme/themeOverride31.xml"/><Relationship Id="rId4"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hemeOverride" Target="../theme/themeOverride3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hemeOverride" Target="../theme/themeOverride33.xml"/><Relationship Id="rId4"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hemeOverride" Target="../theme/themeOverride34.xml"/><Relationship Id="rId4"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hemeOverride" Target="../theme/themeOverride35.xml"/><Relationship Id="rId5" Type="http://schemas.openxmlformats.org/officeDocument/2006/relationships/image" Target="../media/image32.png"/><Relationship Id="rId4"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hemeOverride" Target="../theme/themeOverride3.xml"/><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hemeOverride" Target="../theme/themeOverride4.xml"/><Relationship Id="rId5" Type="http://schemas.openxmlformats.org/officeDocument/2006/relationships/image" Target="../media/image10.emf"/><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hemeOverride" Target="../theme/themeOverride5.xml"/><Relationship Id="rId5" Type="http://schemas.openxmlformats.org/officeDocument/2006/relationships/image" Target="../media/image11.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hemeOverride" Target="../theme/themeOverride6.xml"/><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hemeOverride" Target="../theme/themeOverride7.xml"/><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hemeOverride" Target="../theme/themeOverride8.xml"/><Relationship Id="rId5" Type="http://schemas.openxmlformats.org/officeDocument/2006/relationships/image" Target="../media/image12.emf"/><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Bevel 2"/>
          <p:cNvSpPr/>
          <p:nvPr/>
        </p:nvSpPr>
        <p:spPr>
          <a:xfrm>
            <a:off x="495993" y="692696"/>
            <a:ext cx="8123183" cy="5472608"/>
          </a:xfrm>
          <a:prstGeom prst="bevel">
            <a:avLst>
              <a:gd name="adj" fmla="val 1228"/>
            </a:avLst>
          </a:prstGeom>
        </p:spPr>
        <p:style>
          <a:lnRef idx="1">
            <a:schemeClr val="accent6"/>
          </a:lnRef>
          <a:fillRef idx="2">
            <a:schemeClr val="accent6"/>
          </a:fillRef>
          <a:effectRef idx="1">
            <a:schemeClr val="accent6"/>
          </a:effectRef>
          <a:fontRef idx="minor">
            <a:schemeClr val="dk1"/>
          </a:fontRef>
        </p:style>
        <p:txBody>
          <a:bodyPr rtlCol="1" anchor="ctr"/>
          <a:lstStyle/>
          <a:p>
            <a:pPr lvl="0" algn="ctr" defTabSz="342892" rtl="1">
              <a:defRPr/>
            </a:pPr>
            <a:r>
              <a:rPr lang="fa-IR" sz="6600" dirty="0">
                <a:solidFill>
                  <a:srgbClr val="C00000"/>
                </a:solidFill>
                <a:latin typeface="Baasem" panose="020B7200000000000000" pitchFamily="34" charset="0"/>
                <a:cs typeface="B Titr" panose="00000700000000000000" pitchFamily="2" charset="-78"/>
              </a:rPr>
              <a:t>پاورپوینت</a:t>
            </a:r>
            <a:r>
              <a:rPr lang="en-US" sz="6600" dirty="0">
                <a:solidFill>
                  <a:srgbClr val="C00000"/>
                </a:solidFill>
                <a:latin typeface="Baasem" panose="020B7200000000000000" pitchFamily="34" charset="0"/>
                <a:cs typeface="B Titr" panose="00000700000000000000" pitchFamily="2" charset="-78"/>
              </a:rPr>
              <a:t> </a:t>
            </a:r>
            <a:r>
              <a:rPr kumimoji="0" lang="fa-IR" sz="6600" b="0" i="0" u="none" strike="noStrike" kern="1200" cap="none" spc="0" normalizeH="0" baseline="0" noProof="0" dirty="0">
                <a:ln>
                  <a:noFill/>
                </a:ln>
                <a:solidFill>
                  <a:srgbClr val="C00000"/>
                </a:solidFill>
                <a:effectLst/>
                <a:uLnTx/>
                <a:uFillTx/>
                <a:latin typeface="Baasem" panose="020B7200000000000000" pitchFamily="34" charset="0"/>
                <a:ea typeface="+mn-ea"/>
                <a:cs typeface="B Titr" panose="00000700000000000000" pitchFamily="2" charset="-78"/>
              </a:rPr>
              <a:t>پودمان</a:t>
            </a: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750" b="0" i="0" u="none" strike="noStrike" kern="1200" cap="none" spc="0" normalizeH="0" baseline="0" noProof="0" dirty="0">
              <a:ln>
                <a:noFill/>
              </a:ln>
              <a:solidFill>
                <a:srgbClr val="FFFF0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7030A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6600" b="0" i="0" u="none" strike="noStrike" kern="1200" cap="none" spc="0" normalizeH="0" baseline="0" noProof="0" dirty="0">
                <a:ln>
                  <a:noFill/>
                </a:ln>
                <a:solidFill>
                  <a:schemeClr val="accent6">
                    <a:lumMod val="75000"/>
                  </a:schemeClr>
                </a:solidFill>
                <a:effectLst/>
                <a:uLnTx/>
                <a:uFillTx/>
                <a:latin typeface="Baasem" panose="020B7200000000000000" pitchFamily="34" charset="0"/>
                <a:ea typeface="+mn-ea"/>
                <a:cs typeface="B Titr" panose="00000700000000000000" pitchFamily="2" charset="-78"/>
              </a:rPr>
              <a:t>کسب و کار</a:t>
            </a: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0070C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4000" b="0" i="0" u="none" strike="noStrike" kern="1200" cap="none" spc="0" normalizeH="0" baseline="0" noProof="0" dirty="0">
                <a:ln>
                  <a:noFill/>
                </a:ln>
                <a:solidFill>
                  <a:schemeClr val="tx1">
                    <a:lumMod val="85000"/>
                    <a:lumOff val="15000"/>
                  </a:schemeClr>
                </a:solidFill>
                <a:effectLst/>
                <a:uLnTx/>
                <a:uFillTx/>
                <a:latin typeface="Baasem" panose="020B7200000000000000" pitchFamily="34" charset="0"/>
                <a:ea typeface="+mn-ea"/>
                <a:cs typeface="B Titr" panose="00000700000000000000" pitchFamily="2" charset="-78"/>
              </a:rPr>
              <a:t>کاروفناوری هفتم</a:t>
            </a:r>
          </a:p>
        </p:txBody>
      </p:sp>
    </p:spTree>
    <p:extLst>
      <p:ext uri="{BB962C8B-B14F-4D97-AF65-F5344CB8AC3E}">
        <p14:creationId xmlns:p14="http://schemas.microsoft.com/office/powerpoint/2010/main" val="4031525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548680"/>
            <a:ext cx="8657082" cy="5632311"/>
          </a:xfrm>
          <a:prstGeom prst="rect">
            <a:avLst/>
          </a:prstGeom>
        </p:spPr>
        <p:txBody>
          <a:bodyPr wrap="square">
            <a:spAutoFit/>
          </a:bodyPr>
          <a:lstStyle/>
          <a:p>
            <a:pPr algn="just" rtl="1"/>
            <a:r>
              <a:rPr lang="fa-IR" sz="2400" dirty="0">
                <a:solidFill>
                  <a:srgbClr val="FF0000"/>
                </a:solidFill>
                <a:latin typeface="AmuzehNewNormalPS"/>
                <a:cs typeface="B Nazanin" panose="00000400000000000000" pitchFamily="2" charset="-78"/>
              </a:rPr>
              <a:t>کسب وکار روستایی: </a:t>
            </a:r>
            <a:r>
              <a:rPr lang="fa-IR" sz="2400" dirty="0">
                <a:latin typeface="AmuzehNewNormalPS"/>
                <a:cs typeface="B Nazanin" panose="00000400000000000000" pitchFamily="2" charset="-78"/>
              </a:rPr>
              <a:t>کاری است که در روستا با امکانات موجود راه اندازی می شود، مانندِ پرورش قارچ، پرورش زنبورعسل، کشت انواع میوه و سبزی؛</a:t>
            </a:r>
          </a:p>
          <a:p>
            <a:pPr algn="just" rtl="1"/>
            <a:endParaRPr lang="fa-IR" sz="2400" dirty="0">
              <a:latin typeface="AmuzehNewNormalPS"/>
              <a:cs typeface="B Nazanin" panose="00000400000000000000" pitchFamily="2" charset="-78"/>
            </a:endParaRPr>
          </a:p>
          <a:p>
            <a:pPr algn="just" rtl="1"/>
            <a:endParaRPr lang="fa-IR" sz="2400" dirty="0">
              <a:latin typeface="AmuzehNewNormalPS"/>
              <a:cs typeface="B Nazanin" panose="00000400000000000000" pitchFamily="2" charset="-78"/>
            </a:endParaRPr>
          </a:p>
          <a:p>
            <a:pPr algn="just" rtl="1"/>
            <a:endParaRPr lang="fa-IR" sz="2400" dirty="0">
              <a:latin typeface="AmuzehNewNormalPS"/>
              <a:cs typeface="B Nazanin" panose="00000400000000000000" pitchFamily="2" charset="-78"/>
            </a:endParaRPr>
          </a:p>
          <a:p>
            <a:pPr algn="just" rtl="1"/>
            <a:endParaRPr lang="fa-IR" sz="2400" dirty="0">
              <a:latin typeface="AmuzehNewNormalPS"/>
              <a:cs typeface="B Nazanin" panose="00000400000000000000" pitchFamily="2" charset="-78"/>
            </a:endParaRPr>
          </a:p>
          <a:p>
            <a:pPr algn="just" rtl="1"/>
            <a:endParaRPr lang="fa-IR" sz="2400" dirty="0">
              <a:latin typeface="AmuzehNewNormalPS"/>
              <a:cs typeface="B Nazanin" panose="00000400000000000000" pitchFamily="2" charset="-78"/>
            </a:endParaRPr>
          </a:p>
          <a:p>
            <a:pPr algn="just" rtl="1"/>
            <a:endParaRPr lang="fa-IR" sz="2400" dirty="0">
              <a:latin typeface="AmuzehNewNormalPS"/>
              <a:cs typeface="B Nazanin" panose="00000400000000000000" pitchFamily="2" charset="-78"/>
            </a:endParaRPr>
          </a:p>
          <a:p>
            <a:pPr algn="just" rtl="1"/>
            <a:endParaRPr lang="fa-IR" sz="2400" dirty="0">
              <a:latin typeface="AmuzehNewNormalPS"/>
              <a:cs typeface="B Nazanin" panose="00000400000000000000" pitchFamily="2" charset="-78"/>
            </a:endParaRPr>
          </a:p>
          <a:p>
            <a:pPr algn="just" rtl="1"/>
            <a:endParaRPr lang="fa-IR" sz="2400" dirty="0">
              <a:latin typeface="AmuzehNewNormalPS"/>
              <a:cs typeface="B Nazanin" panose="00000400000000000000" pitchFamily="2" charset="-78"/>
            </a:endParaRPr>
          </a:p>
          <a:p>
            <a:pPr algn="just" rtl="1"/>
            <a:endParaRPr lang="fa-IR" sz="2400" dirty="0">
              <a:latin typeface="AmuzehNewNormalPS"/>
              <a:cs typeface="B Nazanin" panose="00000400000000000000" pitchFamily="2" charset="-78"/>
            </a:endParaRPr>
          </a:p>
          <a:p>
            <a:pPr algn="just" rtl="1"/>
            <a:r>
              <a:rPr lang="fa-IR" sz="2400" dirty="0">
                <a:solidFill>
                  <a:srgbClr val="FF0000"/>
                </a:solidFill>
                <a:latin typeface="AmuzehNewNormalPS"/>
                <a:cs typeface="B Nazanin" panose="00000400000000000000" pitchFamily="2" charset="-78"/>
              </a:rPr>
              <a:t>کسب وکار اینترنتی: </a:t>
            </a:r>
            <a:r>
              <a:rPr lang="fa-IR" sz="2400" dirty="0">
                <a:latin typeface="AmuzehNewNormalPS"/>
                <a:cs typeface="B Nazanin" panose="00000400000000000000" pitchFamily="2" charset="-78"/>
              </a:rPr>
              <a:t>به خرید و فروش کالاها یا خدمات  در شبکه های اینترنتی کسب وکار اینترنتی گفته می شود، مانندِ فروشگاه های اینترنتی، ارائه خدمات مشاوره ای به دیگران در شبکه اینترنتی، خرید بلیت هواپیما و قطار به صورت اینترنتی و... . امروزه این نوع کسب وکار به سرعت در حال گسترش است.</a:t>
            </a:r>
          </a:p>
        </p:txBody>
      </p:sp>
      <p:pic>
        <p:nvPicPr>
          <p:cNvPr id="3" name="Picture 2"/>
          <p:cNvPicPr>
            <a:picLocks noChangeAspect="1"/>
          </p:cNvPicPr>
          <p:nvPr/>
        </p:nvPicPr>
        <p:blipFill>
          <a:blip r:embed="rId5"/>
          <a:stretch>
            <a:fillRect/>
          </a:stretch>
        </p:blipFill>
        <p:spPr>
          <a:xfrm>
            <a:off x="468259" y="1628800"/>
            <a:ext cx="3456384" cy="2348632"/>
          </a:xfrm>
          <a:prstGeom prst="rect">
            <a:avLst/>
          </a:prstGeom>
        </p:spPr>
      </p:pic>
      <p:pic>
        <p:nvPicPr>
          <p:cNvPr id="2" name="Picture 1"/>
          <p:cNvPicPr>
            <a:picLocks noChangeAspect="1"/>
          </p:cNvPicPr>
          <p:nvPr/>
        </p:nvPicPr>
        <p:blipFill>
          <a:blip r:embed="rId6"/>
          <a:stretch>
            <a:fillRect/>
          </a:stretch>
        </p:blipFill>
        <p:spPr>
          <a:xfrm>
            <a:off x="4013461" y="1628800"/>
            <a:ext cx="3038475" cy="2348632"/>
          </a:xfrm>
          <a:prstGeom prst="rect">
            <a:avLst/>
          </a:prstGeom>
        </p:spPr>
      </p:pic>
    </p:spTree>
    <p:custDataLst>
      <p:tags r:id="rId2"/>
    </p:custDataLst>
    <p:extLst>
      <p:ext uri="{BB962C8B-B14F-4D97-AF65-F5344CB8AC3E}">
        <p14:creationId xmlns:p14="http://schemas.microsoft.com/office/powerpoint/2010/main" val="735852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161517" y="2060848"/>
            <a:ext cx="8749750" cy="2462213"/>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کارکلاسی</a:t>
            </a:r>
          </a:p>
          <a:p>
            <a:pPr algn="just" rtl="1"/>
            <a:endParaRPr lang="fa-IR" dirty="0">
              <a:latin typeface="AmuzehNewNormalPS"/>
              <a:cs typeface="B Nazanin" panose="00000400000000000000" pitchFamily="2" charset="-78"/>
            </a:endParaRPr>
          </a:p>
          <a:p>
            <a:pPr algn="just" rtl="1"/>
            <a:r>
              <a:rPr lang="fa-IR" sz="2400" dirty="0">
                <a:solidFill>
                  <a:srgbClr val="00B050"/>
                </a:solidFill>
                <a:latin typeface="AmuzehNewNormalPS"/>
                <a:cs typeface="B Nazanin" panose="00000400000000000000" pitchFamily="2" charset="-78"/>
              </a:rPr>
              <a:t>شناسایی مشاغل</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در گروه خود چند شغل را شناسایی کنید. سپس جدول 2-5 را برای این شغل ها کامل کنید.</a:t>
            </a:r>
          </a:p>
          <a:p>
            <a:pPr algn="just" rtl="1"/>
            <a:endParaRPr lang="fa-IR" sz="2200" dirty="0">
              <a:latin typeface="AmuzehNewNormalPS"/>
              <a:cs typeface="B Nazanin" panose="00000400000000000000" pitchFamily="2" charset="-78"/>
            </a:endParaRPr>
          </a:p>
          <a:p>
            <a:pPr algn="just" rtl="1"/>
            <a:r>
              <a:rPr lang="fa-IR" dirty="0">
                <a:solidFill>
                  <a:srgbClr val="FF0000"/>
                </a:solidFill>
                <a:latin typeface="AmuzehNewNormalPS"/>
                <a:cs typeface="B Nazanin" panose="00000400000000000000" pitchFamily="2" charset="-78"/>
              </a:rPr>
              <a:t>جدول  برخی مشاغل و حوزه کاری آ نها</a:t>
            </a:r>
          </a:p>
        </p:txBody>
      </p:sp>
      <p:pic>
        <p:nvPicPr>
          <p:cNvPr id="5" name="Picture 4"/>
          <p:cNvPicPr>
            <a:picLocks noChangeAspect="1"/>
          </p:cNvPicPr>
          <p:nvPr/>
        </p:nvPicPr>
        <p:blipFill>
          <a:blip r:embed="rId5"/>
          <a:stretch>
            <a:fillRect/>
          </a:stretch>
        </p:blipFill>
        <p:spPr>
          <a:xfrm>
            <a:off x="3982312" y="4581128"/>
            <a:ext cx="4946950" cy="1944216"/>
          </a:xfrm>
          <a:prstGeom prst="rect">
            <a:avLst/>
          </a:prstGeom>
        </p:spPr>
      </p:pic>
      <p:sp>
        <p:nvSpPr>
          <p:cNvPr id="2" name="Rectangle 1"/>
          <p:cNvSpPr/>
          <p:nvPr/>
        </p:nvSpPr>
        <p:spPr>
          <a:xfrm>
            <a:off x="269633" y="489451"/>
            <a:ext cx="8641634" cy="830997"/>
          </a:xfrm>
          <a:prstGeom prst="rect">
            <a:avLst/>
          </a:prstGeom>
        </p:spPr>
        <p:txBody>
          <a:bodyPr wrap="square">
            <a:spAutoFit/>
          </a:bodyPr>
          <a:lstStyle/>
          <a:p>
            <a:pPr algn="just" rtl="1"/>
            <a:r>
              <a:rPr lang="fa-IR" sz="2400" dirty="0">
                <a:cs typeface="B Nazanin" panose="00000400000000000000" pitchFamily="2" charset="-78"/>
              </a:rPr>
              <a:t>شما می توانید با بررسی بخش هدایت تحصیلی سایت رشد از بازار کار و مشاغل و رشته های دانشگاهی اطلاعات به دست آورید. </a:t>
            </a:r>
          </a:p>
        </p:txBody>
      </p:sp>
      <p:sp>
        <p:nvSpPr>
          <p:cNvPr id="6" name="TextBox 5"/>
          <p:cNvSpPr txBox="1"/>
          <p:nvPr/>
        </p:nvSpPr>
        <p:spPr>
          <a:xfrm>
            <a:off x="1403889" y="6002124"/>
            <a:ext cx="2555508" cy="523220"/>
          </a:xfrm>
          <a:prstGeom prst="rect">
            <a:avLst/>
          </a:prstGeom>
          <a:noFill/>
        </p:spPr>
        <p:txBody>
          <a:bodyPr wrap="none" rtlCol="1">
            <a:spAutoFit/>
          </a:bodyPr>
          <a:lstStyle/>
          <a:p>
            <a:r>
              <a:rPr lang="fa-IR" sz="2800" b="1" dirty="0">
                <a:cs typeface="B Nazanin" panose="00000400000000000000" pitchFamily="2" charset="-78"/>
              </a:rPr>
              <a:t>جواب در صفحه بعد</a:t>
            </a:r>
          </a:p>
        </p:txBody>
      </p:sp>
    </p:spTree>
    <p:custDataLst>
      <p:tags r:id="rId2"/>
    </p:custDataLst>
    <p:extLst>
      <p:ext uri="{BB962C8B-B14F-4D97-AF65-F5344CB8AC3E}">
        <p14:creationId xmlns:p14="http://schemas.microsoft.com/office/powerpoint/2010/main" val="12431580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179512" y="333811"/>
            <a:ext cx="8749750" cy="1908215"/>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کارکلاسی</a:t>
            </a:r>
            <a:endParaRPr lang="fa-IR" dirty="0">
              <a:latin typeface="AmuzehNewNormalPS"/>
              <a:cs typeface="B Nazanin" panose="00000400000000000000" pitchFamily="2" charset="-78"/>
            </a:endParaRPr>
          </a:p>
          <a:p>
            <a:pPr algn="just" rtl="1"/>
            <a:r>
              <a:rPr lang="fa-IR" sz="2400" dirty="0">
                <a:solidFill>
                  <a:srgbClr val="00B050"/>
                </a:solidFill>
                <a:latin typeface="AmuzehNewNormalPS"/>
                <a:cs typeface="B Nazanin" panose="00000400000000000000" pitchFamily="2" charset="-78"/>
              </a:rPr>
              <a:t>شناسایی مشاغل</a:t>
            </a:r>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در گروه خود چند شغل را شناسایی کنید. سپس جدول را برای این شغل ها کامل کنید.</a:t>
            </a:r>
          </a:p>
          <a:p>
            <a:pPr algn="just" rtl="1"/>
            <a:endParaRPr lang="fa-IR" sz="1600" dirty="0">
              <a:latin typeface="AmuzehNewNormalPS"/>
              <a:cs typeface="B Nazanin" panose="00000400000000000000" pitchFamily="2" charset="-78"/>
            </a:endParaRPr>
          </a:p>
          <a:p>
            <a:pPr algn="just" rtl="1"/>
            <a:r>
              <a:rPr lang="fa-IR" sz="2800" b="1" dirty="0">
                <a:solidFill>
                  <a:srgbClr val="FF0000"/>
                </a:solidFill>
                <a:latin typeface="AmuzehNewNormalPS"/>
                <a:cs typeface="B Nazanin" panose="00000400000000000000" pitchFamily="2" charset="-78"/>
              </a:rPr>
              <a:t>جواب</a:t>
            </a:r>
            <a:endParaRPr lang="fa-IR" sz="2000" b="1" dirty="0">
              <a:solidFill>
                <a:srgbClr val="FF0000"/>
              </a:solidFill>
              <a:latin typeface="AmuzehNewNormalPS"/>
              <a:cs typeface="B Nazanin" panose="00000400000000000000" pitchFamily="2" charset="-78"/>
            </a:endParaRPr>
          </a:p>
        </p:txBody>
      </p:sp>
      <p:pic>
        <p:nvPicPr>
          <p:cNvPr id="2050" name="Picture 2" descr="کارکلاسی صفحه 46 کاروفناوری هفتم شناسایی مشاغل"/>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003" y="2132856"/>
            <a:ext cx="8727478" cy="36292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extLst>
      <p:ext uri="{BB962C8B-B14F-4D97-AF65-F5344CB8AC3E}">
        <p14:creationId xmlns:p14="http://schemas.microsoft.com/office/powerpoint/2010/main" val="41756137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548680"/>
            <a:ext cx="8640960" cy="6001643"/>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درآمد و پس انداز</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بیشتر خانواده ها براى جلوگيری از بروز مشکلات مالی، بخشی از درآمد خود را پس انداز می کنند. این کار موجب آرامش در خانواده می شود. شما نیز می توانید با درآمد کم یا زیاد و روش های گوناگون، مانند خريد سهام برخی شرکت ها و ... پس انداز کنید.از پس انداز می توان برای خريد برخی از وسايل يا برای راه اندازی يک کسب وکار استفاده کرد.</a:t>
            </a:r>
          </a:p>
          <a:p>
            <a:pPr algn="just" rtl="1"/>
            <a:endParaRPr lang="fa-IR" sz="2400" dirty="0">
              <a:latin typeface="AmuzehNewNormalPS"/>
              <a:cs typeface="B Nazanin" panose="00000400000000000000" pitchFamily="2" charset="-78"/>
            </a:endParaRPr>
          </a:p>
          <a:p>
            <a:pPr algn="just" rtl="1"/>
            <a:r>
              <a:rPr lang="fa-IR" sz="2400" b="1" dirty="0">
                <a:solidFill>
                  <a:srgbClr val="FF0000"/>
                </a:solidFill>
                <a:latin typeface="AmuzehNewNormalPS"/>
                <a:cs typeface="B Nazanin" panose="00000400000000000000" pitchFamily="2" charset="-78"/>
              </a:rPr>
              <a:t>کارکلاسی</a:t>
            </a:r>
          </a:p>
          <a:p>
            <a:pPr algn="just" rtl="1"/>
            <a:endParaRPr lang="fa-IR" sz="2400" dirty="0">
              <a:latin typeface="AmuzehNewNormalPS"/>
              <a:cs typeface="B Nazanin" panose="00000400000000000000" pitchFamily="2" charset="-78"/>
            </a:endParaRPr>
          </a:p>
          <a:p>
            <a:pPr algn="just" rtl="1"/>
            <a:r>
              <a:rPr lang="fa-IR" sz="2400" dirty="0">
                <a:solidFill>
                  <a:srgbClr val="00B0F0"/>
                </a:solidFill>
                <a:latin typeface="AmuzehNewNormalPS"/>
                <a:cs typeface="B Nazanin" panose="00000400000000000000" pitchFamily="2" charset="-78"/>
              </a:rPr>
              <a:t>اولویت بندی کالاهای مورد نیاز شخصی</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با توجه به وضعیت اقتصادی خانواده، کالاهای مورد نیازتان را اولویت بندی کنید.</a:t>
            </a:r>
          </a:p>
          <a:p>
            <a:pPr algn="just" rtl="1"/>
            <a:r>
              <a:rPr lang="fa-IR" sz="2400" dirty="0">
                <a:latin typeface="AmuzehNewNormalPS"/>
                <a:cs typeface="B Nazanin" panose="00000400000000000000" pitchFamily="2" charset="-78"/>
              </a:rPr>
              <a:t>1 .......................................................</a:t>
            </a:r>
          </a:p>
          <a:p>
            <a:pPr algn="just" rtl="1"/>
            <a:r>
              <a:rPr lang="fa-IR" sz="2400" dirty="0">
                <a:latin typeface="AmuzehNewNormalPS"/>
                <a:cs typeface="B Nazanin" panose="00000400000000000000" pitchFamily="2" charset="-78"/>
              </a:rPr>
              <a:t>2 .......................................................</a:t>
            </a:r>
          </a:p>
          <a:p>
            <a:pPr algn="just" rtl="1"/>
            <a:r>
              <a:rPr lang="fa-IR" sz="2400" dirty="0">
                <a:latin typeface="AmuzehNewNormalPS"/>
                <a:cs typeface="B Nazanin" panose="00000400000000000000" pitchFamily="2" charset="-78"/>
              </a:rPr>
              <a:t>3 .......................................................</a:t>
            </a:r>
          </a:p>
          <a:p>
            <a:pPr algn="just" rtl="1"/>
            <a:r>
              <a:rPr lang="fa-IR" sz="2400" dirty="0">
                <a:latin typeface="AmuzehNewNormalPS"/>
                <a:cs typeface="B Nazanin" panose="00000400000000000000" pitchFamily="2" charset="-78"/>
              </a:rPr>
              <a:t>4 .......................................................</a:t>
            </a:r>
          </a:p>
        </p:txBody>
      </p:sp>
    </p:spTree>
    <p:custDataLst>
      <p:tags r:id="rId2"/>
    </p:custDataLst>
    <p:extLst>
      <p:ext uri="{BB962C8B-B14F-4D97-AF65-F5344CB8AC3E}">
        <p14:creationId xmlns:p14="http://schemas.microsoft.com/office/powerpoint/2010/main" val="34613674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179511" y="332656"/>
            <a:ext cx="8720963" cy="4524315"/>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کار غیرکلاسی</a:t>
            </a:r>
          </a:p>
          <a:p>
            <a:pPr algn="just" rtl="1"/>
            <a:endParaRPr lang="fa-IR" dirty="0">
              <a:latin typeface="AmuzehNewNormalPS"/>
              <a:cs typeface="B Nazanin" panose="00000400000000000000" pitchFamily="2" charset="-78"/>
            </a:endParaRPr>
          </a:p>
          <a:p>
            <a:pPr algn="just" rtl="1"/>
            <a:r>
              <a:rPr lang="fa-IR" sz="2400" dirty="0">
                <a:solidFill>
                  <a:srgbClr val="00B050"/>
                </a:solidFill>
                <a:latin typeface="AmuzehNewNormalPS"/>
                <a:cs typeface="B Nazanin" panose="00000400000000000000" pitchFamily="2" charset="-78"/>
              </a:rPr>
              <a:t>پس انداز</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چندکيف پول کاغذی تهيه کنيد و روی هر یک نامی مانند کيف پول آموزش، نيکوکاری، سرگرمی و پس انداز بنويسيد.</a:t>
            </a:r>
          </a:p>
          <a:p>
            <a:pPr algn="just" rtl="1"/>
            <a:endParaRPr lang="fa-IR" sz="2400" dirty="0">
              <a:latin typeface="AmuzehNewNormalPS"/>
              <a:cs typeface="B Nazanin" panose="00000400000000000000" pitchFamily="2" charset="-78"/>
            </a:endParaRPr>
          </a:p>
          <a:p>
            <a:pPr algn="just" rtl="1"/>
            <a:endParaRPr lang="fa-IR" sz="2400" dirty="0">
              <a:latin typeface="AmuzehNewNormalPS"/>
              <a:cs typeface="B Nazanin" panose="00000400000000000000" pitchFamily="2" charset="-78"/>
            </a:endParaRP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امين و خواهرش زهرا برای پول ماهانه که می گیرند، برنامه ریزی زیر را انجام داده اند. شما نیز برای پول ماهانه خودتان برنامه ریزی و جدول را پر کنيد.</a:t>
            </a:r>
          </a:p>
          <a:p>
            <a:pPr algn="just" rtl="1"/>
            <a:r>
              <a:rPr lang="fa-IR" sz="2400" dirty="0">
                <a:latin typeface="AmuzehNewNormalPS"/>
                <a:cs typeface="B Nazanin" panose="00000400000000000000" pitchFamily="2" charset="-78"/>
              </a:rPr>
              <a:t>جدول نمونه جدول برنامه ریزی برای پول ماهانه</a:t>
            </a:r>
          </a:p>
        </p:txBody>
      </p:sp>
      <p:pic>
        <p:nvPicPr>
          <p:cNvPr id="2" name="Picture 1"/>
          <p:cNvPicPr>
            <a:picLocks noChangeAspect="1"/>
          </p:cNvPicPr>
          <p:nvPr/>
        </p:nvPicPr>
        <p:blipFill>
          <a:blip r:embed="rId5"/>
          <a:stretch>
            <a:fillRect/>
          </a:stretch>
        </p:blipFill>
        <p:spPr>
          <a:xfrm>
            <a:off x="388809" y="2276872"/>
            <a:ext cx="4514850" cy="1200150"/>
          </a:xfrm>
          <a:prstGeom prst="rect">
            <a:avLst/>
          </a:prstGeom>
        </p:spPr>
      </p:pic>
      <p:pic>
        <p:nvPicPr>
          <p:cNvPr id="3" name="Picture 2"/>
          <p:cNvPicPr>
            <a:picLocks noChangeAspect="1"/>
          </p:cNvPicPr>
          <p:nvPr/>
        </p:nvPicPr>
        <p:blipFill>
          <a:blip r:embed="rId6"/>
          <a:stretch>
            <a:fillRect/>
          </a:stretch>
        </p:blipFill>
        <p:spPr>
          <a:xfrm>
            <a:off x="284160" y="5085184"/>
            <a:ext cx="8616314" cy="1533525"/>
          </a:xfrm>
          <a:prstGeom prst="rect">
            <a:avLst/>
          </a:prstGeom>
        </p:spPr>
      </p:pic>
    </p:spTree>
    <p:custDataLst>
      <p:tags r:id="rId2"/>
    </p:custDataLst>
    <p:extLst>
      <p:ext uri="{BB962C8B-B14F-4D97-AF65-F5344CB8AC3E}">
        <p14:creationId xmlns:p14="http://schemas.microsoft.com/office/powerpoint/2010/main" val="14486559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580">
                                          <p:stCondLst>
                                            <p:cond delay="0"/>
                                          </p:stCondLst>
                                        </p:cTn>
                                        <p:tgtEl>
                                          <p:spTgt spid="3"/>
                                        </p:tgtEl>
                                      </p:cBhvr>
                                    </p:animEffect>
                                    <p:anim calcmode="lin" valueType="num">
                                      <p:cBhvr>
                                        <p:cTn id="4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gtEl>
                                      </p:cBhvr>
                                      <p:to x="100000" y="60000"/>
                                    </p:animScale>
                                    <p:animScale>
                                      <p:cBhvr>
                                        <p:cTn id="48" dur="166" decel="50000">
                                          <p:stCondLst>
                                            <p:cond delay="676"/>
                                          </p:stCondLst>
                                        </p:cTn>
                                        <p:tgtEl>
                                          <p:spTgt spid="3"/>
                                        </p:tgtEl>
                                      </p:cBhvr>
                                      <p:to x="100000" y="100000"/>
                                    </p:animScale>
                                    <p:animScale>
                                      <p:cBhvr>
                                        <p:cTn id="49" dur="26">
                                          <p:stCondLst>
                                            <p:cond delay="1312"/>
                                          </p:stCondLst>
                                        </p:cTn>
                                        <p:tgtEl>
                                          <p:spTgt spid="3"/>
                                        </p:tgtEl>
                                      </p:cBhvr>
                                      <p:to x="100000" y="80000"/>
                                    </p:animScale>
                                    <p:animScale>
                                      <p:cBhvr>
                                        <p:cTn id="50" dur="166" decel="50000">
                                          <p:stCondLst>
                                            <p:cond delay="1338"/>
                                          </p:stCondLst>
                                        </p:cTn>
                                        <p:tgtEl>
                                          <p:spTgt spid="3"/>
                                        </p:tgtEl>
                                      </p:cBhvr>
                                      <p:to x="100000" y="100000"/>
                                    </p:animScale>
                                    <p:animScale>
                                      <p:cBhvr>
                                        <p:cTn id="51" dur="26">
                                          <p:stCondLst>
                                            <p:cond delay="1642"/>
                                          </p:stCondLst>
                                        </p:cTn>
                                        <p:tgtEl>
                                          <p:spTgt spid="3"/>
                                        </p:tgtEl>
                                      </p:cBhvr>
                                      <p:to x="100000" y="90000"/>
                                    </p:animScale>
                                    <p:animScale>
                                      <p:cBhvr>
                                        <p:cTn id="52" dur="166" decel="50000">
                                          <p:stCondLst>
                                            <p:cond delay="1668"/>
                                          </p:stCondLst>
                                        </p:cTn>
                                        <p:tgtEl>
                                          <p:spTgt spid="3"/>
                                        </p:tgtEl>
                                      </p:cBhvr>
                                      <p:to x="100000" y="100000"/>
                                    </p:animScale>
                                    <p:animScale>
                                      <p:cBhvr>
                                        <p:cTn id="53" dur="26">
                                          <p:stCondLst>
                                            <p:cond delay="1808"/>
                                          </p:stCondLst>
                                        </p:cTn>
                                        <p:tgtEl>
                                          <p:spTgt spid="3"/>
                                        </p:tgtEl>
                                      </p:cBhvr>
                                      <p:to x="100000" y="95000"/>
                                    </p:animScale>
                                    <p:animScale>
                                      <p:cBhvr>
                                        <p:cTn id="5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179512" y="444058"/>
            <a:ext cx="8712968" cy="5816977"/>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بازار</a:t>
            </a:r>
            <a:endParaRPr lang="fa-IR" sz="3200" b="1" dirty="0">
              <a:solidFill>
                <a:srgbClr val="FF0000"/>
              </a:solidFill>
              <a:latin typeface="AmuzehNewNormalPS"/>
              <a:cs typeface="B Nazanin" panose="00000400000000000000" pitchFamily="2" charset="-78"/>
            </a:endParaRPr>
          </a:p>
          <a:p>
            <a:pPr algn="just" rtl="1"/>
            <a:endParaRPr lang="fa-IR"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تاکنون برای تهیه کالاها و خدمات مورد نیازتان به چه مکان هایی مراجعه کرده اید؟</a:t>
            </a:r>
          </a:p>
          <a:p>
            <a:pPr algn="just" rtl="1"/>
            <a:endParaRPr lang="fa-IR" sz="2200" dirty="0">
              <a:latin typeface="AmuzehNewNormalPS"/>
              <a:cs typeface="B Nazanin" panose="00000400000000000000" pitchFamily="2" charset="-78"/>
            </a:endParaRPr>
          </a:p>
          <a:p>
            <a:pPr algn="just" rtl="1"/>
            <a:endParaRPr lang="fa-IR" sz="2200" dirty="0">
              <a:latin typeface="AmuzehNewNormalPS"/>
              <a:cs typeface="B Nazanin" panose="00000400000000000000" pitchFamily="2" charset="-78"/>
            </a:endParaRPr>
          </a:p>
          <a:p>
            <a:pPr algn="just" rtl="1"/>
            <a:endParaRPr lang="fa-IR" sz="2200" dirty="0">
              <a:latin typeface="AmuzehNewNormalPS"/>
              <a:cs typeface="B Nazanin" panose="00000400000000000000" pitchFamily="2" charset="-78"/>
            </a:endParaRPr>
          </a:p>
          <a:p>
            <a:pPr algn="just" rtl="1"/>
            <a:endParaRPr lang="fa-IR" sz="2200" dirty="0">
              <a:latin typeface="AmuzehNewNormalPS"/>
              <a:cs typeface="B Nazanin" panose="00000400000000000000" pitchFamily="2" charset="-78"/>
            </a:endParaRPr>
          </a:p>
          <a:p>
            <a:pPr algn="just" rtl="1"/>
            <a:endParaRPr lang="fa-IR" sz="2200" dirty="0">
              <a:latin typeface="AmuzehNewNormalPS"/>
              <a:cs typeface="B Nazanin" panose="00000400000000000000" pitchFamily="2" charset="-78"/>
            </a:endParaRPr>
          </a:p>
          <a:p>
            <a:pPr algn="just" rtl="1"/>
            <a:endParaRPr lang="fa-IR" sz="2200" dirty="0">
              <a:latin typeface="AmuzehNewNormalPS"/>
              <a:cs typeface="B Nazanin" panose="00000400000000000000" pitchFamily="2" charset="-78"/>
            </a:endParaRPr>
          </a:p>
          <a:p>
            <a:pPr algn="just" rtl="1"/>
            <a:endParaRPr lang="fa-IR" sz="2200" dirty="0">
              <a:latin typeface="AmuzehNewNormalPS"/>
              <a:cs typeface="B Nazanin" panose="00000400000000000000" pitchFamily="2" charset="-78"/>
            </a:endParaRPr>
          </a:p>
          <a:p>
            <a:pPr algn="just" rtl="1"/>
            <a:endParaRPr lang="fa-IR" sz="2200" dirty="0">
              <a:latin typeface="AmuzehNewNormalPS"/>
              <a:cs typeface="B Nazanin" panose="00000400000000000000" pitchFamily="2" charset="-78"/>
            </a:endParaRPr>
          </a:p>
          <a:p>
            <a:pPr algn="just" rtl="1"/>
            <a:endParaRPr lang="fa-IR" sz="22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خریداران و فروشندگان برای مبادله کالاها و خدمات در بازار گرد هم می آیند. شکل و روش مبادله کالا همواره در حال تغییر است. امروزه علاوه بر بازارهای سنتی، فروشگاه های اینترنتی نیز مکان هایی را برای خرید و فروش فراهم می آورند و خرید وفروش کالاهایی مانند اتومبیل، نرم افزارهای رایانه ای، بلیت های قطار و هواپیما و ... نیز با این روش انجام می شود.</a:t>
            </a:r>
          </a:p>
        </p:txBody>
      </p:sp>
      <p:pic>
        <p:nvPicPr>
          <p:cNvPr id="5" name="Picture 4"/>
          <p:cNvPicPr>
            <a:picLocks noChangeAspect="1"/>
          </p:cNvPicPr>
          <p:nvPr/>
        </p:nvPicPr>
        <p:blipFill>
          <a:blip r:embed="rId5"/>
          <a:stretch>
            <a:fillRect/>
          </a:stretch>
        </p:blipFill>
        <p:spPr>
          <a:xfrm>
            <a:off x="1187624" y="1772816"/>
            <a:ext cx="7648206" cy="2545589"/>
          </a:xfrm>
          <a:prstGeom prst="rect">
            <a:avLst/>
          </a:prstGeom>
        </p:spPr>
      </p:pic>
    </p:spTree>
    <p:custDataLst>
      <p:tags r:id="rId2"/>
    </p:custDataLst>
    <p:extLst>
      <p:ext uri="{BB962C8B-B14F-4D97-AF65-F5344CB8AC3E}">
        <p14:creationId xmlns:p14="http://schemas.microsoft.com/office/powerpoint/2010/main" val="5777040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444058"/>
            <a:ext cx="8640960" cy="4154984"/>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خرید</a:t>
            </a:r>
            <a:endParaRPr lang="fa-IR" sz="2000" b="1" dirty="0">
              <a:solidFill>
                <a:srgbClr val="FF0000"/>
              </a:solidFill>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انسان برای تأمین نيازهای گوناگون خود همواره تلاش می کند، زیرا برای ادامه زندگی به مواد خوراکی، پوشاک، ابزار و وسايل و... نياز دارد. شما مى توانيد با شناسايی کالاها و خدماتی که به آن ها نياز داريد آ نها را خريداری کنيد. برای آنکه زحمات تولیدکنندگان و منابع و امکانات به کار گرفته شان در تولید، از بین نروند، باید از مصرف بی رویه جلوگیری کنید.</a:t>
            </a:r>
          </a:p>
          <a:p>
            <a:pPr algn="just" rtl="1"/>
            <a:endParaRPr lang="fa-IR" sz="2400" dirty="0">
              <a:latin typeface="AmuzehNewNormalPS"/>
              <a:cs typeface="B Nazanin" panose="00000400000000000000" pitchFamily="2" charset="-78"/>
            </a:endParaRPr>
          </a:p>
          <a:p>
            <a:pPr algn="just" rtl="1"/>
            <a:r>
              <a:rPr lang="fa-IR" sz="2400" b="1" dirty="0">
                <a:solidFill>
                  <a:srgbClr val="FF0000"/>
                </a:solidFill>
                <a:latin typeface="AmuzehNewNormalPS"/>
                <a:cs typeface="B Nazanin" panose="00000400000000000000" pitchFamily="2" charset="-78"/>
              </a:rPr>
              <a:t>کارکلاسی</a:t>
            </a:r>
          </a:p>
          <a:p>
            <a:pPr algn="just" rtl="1"/>
            <a:r>
              <a:rPr lang="fa-IR" sz="2400" dirty="0">
                <a:latin typeface="AmuzehNewNormalPS"/>
                <a:cs typeface="B Nazanin" panose="00000400000000000000" pitchFamily="2" charset="-78"/>
              </a:rPr>
              <a:t>شما تاکنون کدام یک از گزینه های شکل زیر را برای خرید کالاها و خدمات مورد نیاز خود به کار برده اید؟ درباره چگونگی کاربرد هر یک از گزینه های زیر در گروه خود گفت و گو کنید.</a:t>
            </a:r>
          </a:p>
        </p:txBody>
      </p:sp>
      <p:pic>
        <p:nvPicPr>
          <p:cNvPr id="2" name="Picture 1"/>
          <p:cNvPicPr>
            <a:picLocks noChangeAspect="1"/>
          </p:cNvPicPr>
          <p:nvPr/>
        </p:nvPicPr>
        <p:blipFill>
          <a:blip r:embed="rId5"/>
          <a:stretch>
            <a:fillRect/>
          </a:stretch>
        </p:blipFill>
        <p:spPr>
          <a:xfrm>
            <a:off x="251520" y="4437112"/>
            <a:ext cx="4392487" cy="2193263"/>
          </a:xfrm>
          <a:prstGeom prst="rect">
            <a:avLst/>
          </a:prstGeom>
        </p:spPr>
      </p:pic>
      <p:sp>
        <p:nvSpPr>
          <p:cNvPr id="5" name="TextBox 4"/>
          <p:cNvSpPr txBox="1"/>
          <p:nvPr/>
        </p:nvSpPr>
        <p:spPr>
          <a:xfrm>
            <a:off x="6310152" y="5272133"/>
            <a:ext cx="2555508" cy="523220"/>
          </a:xfrm>
          <a:prstGeom prst="rect">
            <a:avLst/>
          </a:prstGeom>
          <a:noFill/>
        </p:spPr>
        <p:txBody>
          <a:bodyPr wrap="none" rtlCol="1">
            <a:spAutoFit/>
          </a:bodyPr>
          <a:lstStyle/>
          <a:p>
            <a:r>
              <a:rPr lang="fa-IR" sz="2800" b="1" dirty="0">
                <a:cs typeface="B Nazanin" panose="00000400000000000000" pitchFamily="2" charset="-78"/>
              </a:rPr>
              <a:t>جواب در صفحه بعد</a:t>
            </a:r>
          </a:p>
        </p:txBody>
      </p:sp>
    </p:spTree>
    <p:custDataLst>
      <p:tags r:id="rId2"/>
    </p:custDataLst>
    <p:extLst>
      <p:ext uri="{BB962C8B-B14F-4D97-AF65-F5344CB8AC3E}">
        <p14:creationId xmlns:p14="http://schemas.microsoft.com/office/powerpoint/2010/main" val="40562630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179513" y="332656"/>
            <a:ext cx="8712968" cy="5262979"/>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کارکلاسی</a:t>
            </a:r>
          </a:p>
          <a:p>
            <a:pPr algn="just" rtl="1"/>
            <a:r>
              <a:rPr lang="fa-IR" sz="2400" dirty="0">
                <a:latin typeface="AmuzehNewNormalPS"/>
                <a:cs typeface="B Nazanin" panose="00000400000000000000" pitchFamily="2" charset="-78"/>
              </a:rPr>
              <a:t>شما تاکنون کدام یک از گزینه های شکل را برای خرید کالاها و خدمات مورد نیاز خود به کار برده اید؟ درباره چگونگی کاربرد هر یک از گزینه های زیر در گروه خود گفت و گو کنید.</a:t>
            </a:r>
          </a:p>
          <a:p>
            <a:pPr algn="just" rtl="1"/>
            <a:r>
              <a:rPr lang="fa-IR" sz="2000" dirty="0">
                <a:latin typeface="AmuzehNewNormalPS"/>
                <a:cs typeface="B Nazanin" panose="00000400000000000000" pitchFamily="2" charset="-78"/>
              </a:rPr>
              <a:t> </a:t>
            </a:r>
            <a:r>
              <a:rPr lang="fa-IR" sz="2400" b="1" dirty="0">
                <a:solidFill>
                  <a:srgbClr val="FF0000"/>
                </a:solidFill>
                <a:latin typeface="AmuzehNewNormalPS"/>
                <a:cs typeface="B Nazanin" panose="00000400000000000000" pitchFamily="2" charset="-78"/>
              </a:rPr>
              <a:t>جواب</a:t>
            </a:r>
            <a:endParaRPr lang="fa-IR" sz="2400" dirty="0">
              <a:solidFill>
                <a:srgbClr val="FF0000"/>
              </a:solidFill>
              <a:latin typeface="tahoma" panose="020B0604030504040204" pitchFamily="34" charset="0"/>
            </a:endParaRPr>
          </a:p>
          <a:p>
            <a:pPr algn="just" rtl="1"/>
            <a:r>
              <a:rPr lang="fa-IR" sz="2400" dirty="0">
                <a:latin typeface="AmuzehNewNormalPS"/>
                <a:cs typeface="B Nazanin" panose="00000400000000000000" pitchFamily="2" charset="-78"/>
              </a:rPr>
              <a:t>من تا کنون از روش های خرید نقدی و خرید با کارت بانکی توسط دستگاه کارت خوان استفاده کرده ام.روش های خرید متنوع هستند که تصاویر نمونه ی بالا روش های متداول فعلی را نشان می دهد.</a:t>
            </a:r>
          </a:p>
          <a:p>
            <a:pPr algn="r" rtl="1"/>
            <a:r>
              <a:rPr lang="fa-IR" sz="2400" dirty="0">
                <a:latin typeface="AmuzehNewNormalPS"/>
                <a:cs typeface="B Nazanin" panose="00000400000000000000" pitchFamily="2" charset="-78"/>
              </a:rPr>
              <a:t>۱ - خرید با چک که به جای پول چک مدت دار یا به روز داده می شود.</a:t>
            </a:r>
          </a:p>
          <a:p>
            <a:pPr algn="r" rtl="1"/>
            <a:r>
              <a:rPr lang="fa-IR" sz="2400" dirty="0">
                <a:latin typeface="AmuzehNewNormalPS"/>
                <a:cs typeface="B Nazanin" panose="00000400000000000000" pitchFamily="2" charset="-78"/>
              </a:rPr>
              <a:t>۲ - روش خرید با کارت های بانکی در عابربانک - دستگاه کارت خوان - پایانه فروش یا ......</a:t>
            </a:r>
          </a:p>
          <a:p>
            <a:pPr algn="r" rtl="1"/>
            <a:r>
              <a:rPr lang="fa-IR" sz="2400" dirty="0">
                <a:latin typeface="AmuzehNewNormalPS"/>
                <a:cs typeface="B Nazanin" panose="00000400000000000000" pitchFamily="2" charset="-78"/>
              </a:rPr>
              <a:t>۳ - روش خرید از طریق ارسال ایمیل - پیامک و.............................</a:t>
            </a:r>
          </a:p>
          <a:p>
            <a:pPr algn="r" rtl="1"/>
            <a:r>
              <a:rPr lang="fa-IR" sz="2400" dirty="0">
                <a:latin typeface="AmuzehNewNormalPS"/>
                <a:cs typeface="B Nazanin" panose="00000400000000000000" pitchFamily="2" charset="-78"/>
              </a:rPr>
              <a:t>۴ - روش خرید اینترنتی از فروشگاه های مجازی در فضای اینترنت و بصورت آنلاین.</a:t>
            </a:r>
          </a:p>
          <a:p>
            <a:pPr algn="r" rtl="1"/>
            <a:r>
              <a:rPr lang="fa-IR" sz="2400" dirty="0">
                <a:latin typeface="AmuzehNewNormalPS"/>
                <a:cs typeface="B Nazanin" panose="00000400000000000000" pitchFamily="2" charset="-78"/>
              </a:rPr>
              <a:t>۵ - روش خرید </a:t>
            </a:r>
            <a:r>
              <a:rPr lang="fa-IR" sz="2400" dirty="0">
                <a:latin typeface="AmuzehNewNormalPS"/>
                <a:cs typeface="B Nazanin" panose="00000400000000000000" pitchFamily="2" charset="-78"/>
                <a:hlinkClick r:id="rId5"/>
              </a:rPr>
              <a:t>نقدی</a:t>
            </a:r>
            <a:r>
              <a:rPr lang="fa-IR" sz="2400" dirty="0">
                <a:latin typeface="AmuzehNewNormalPS"/>
                <a:cs typeface="B Nazanin" panose="00000400000000000000" pitchFamily="2" charset="-78"/>
              </a:rPr>
              <a:t> که بسیار متداول است.</a:t>
            </a:r>
          </a:p>
          <a:p>
            <a:pPr algn="r" rtl="1"/>
            <a:r>
              <a:rPr lang="fa-IR" sz="2400" dirty="0">
                <a:latin typeface="AmuzehNewNormalPS"/>
                <a:cs typeface="B Nazanin" panose="00000400000000000000" pitchFamily="2" charset="-78"/>
              </a:rPr>
              <a:t>۶ - روش خرید با چک پول با مبالغ بالا که </a:t>
            </a:r>
            <a:r>
              <a:rPr lang="fa-IR" sz="2400" dirty="0">
                <a:latin typeface="AmuzehNewNormalPS"/>
                <a:cs typeface="B Nazanin" panose="00000400000000000000" pitchFamily="2" charset="-78"/>
                <a:hlinkClick r:id="rId5"/>
              </a:rPr>
              <a:t>حجم پول</a:t>
            </a:r>
            <a:r>
              <a:rPr lang="fa-IR" sz="2400" dirty="0">
                <a:latin typeface="AmuzehNewNormalPS"/>
                <a:cs typeface="B Nazanin" panose="00000400000000000000" pitchFamily="2" charset="-78"/>
              </a:rPr>
              <a:t> جابه جا شده را کم می کند.</a:t>
            </a:r>
          </a:p>
          <a:p>
            <a:pPr algn="r" rtl="1"/>
            <a:r>
              <a:rPr lang="fa-IR" sz="2400" dirty="0">
                <a:latin typeface="AmuzehNewNormalPS"/>
                <a:cs typeface="B Nazanin" panose="00000400000000000000" pitchFamily="2" charset="-78"/>
              </a:rPr>
              <a:t>۷ - روش خرید از دستگاه های کارت خوان در مراکز فروش.</a:t>
            </a:r>
          </a:p>
        </p:txBody>
      </p:sp>
    </p:spTree>
    <p:custDataLst>
      <p:tags r:id="rId2"/>
    </p:custDataLst>
    <p:extLst>
      <p:ext uri="{BB962C8B-B14F-4D97-AF65-F5344CB8AC3E}">
        <p14:creationId xmlns:p14="http://schemas.microsoft.com/office/powerpoint/2010/main" val="10420437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179512" y="260648"/>
            <a:ext cx="8712968" cy="3847207"/>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کارکلاسی</a:t>
            </a:r>
            <a:endParaRPr lang="fa-IR" sz="2400" dirty="0">
              <a:latin typeface="AmuzehNewNormalPS"/>
              <a:cs typeface="B Nazanin" panose="00000400000000000000" pitchFamily="2" charset="-78"/>
            </a:endParaRPr>
          </a:p>
          <a:p>
            <a:pPr algn="just" rtl="1"/>
            <a:r>
              <a:rPr lang="fa-IR" sz="2400" dirty="0">
                <a:solidFill>
                  <a:srgbClr val="00B050"/>
                </a:solidFill>
                <a:latin typeface="AmuzehNewNormalPS"/>
                <a:cs typeface="B Nazanin" panose="00000400000000000000" pitchFamily="2" charset="-78"/>
              </a:rPr>
              <a:t>خرید اینترنتی</a:t>
            </a:r>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مزایا و معایب خرید اینترنتی را در گروه خود مشخص کنید.             </a:t>
            </a:r>
            <a:r>
              <a:rPr lang="fa-IR" sz="2400" dirty="0">
                <a:solidFill>
                  <a:srgbClr val="00B050"/>
                </a:solidFill>
                <a:latin typeface="AmuzehNewNormalPS"/>
                <a:cs typeface="B Nazanin" panose="00000400000000000000" pitchFamily="2" charset="-78"/>
              </a:rPr>
              <a:t>مزايا</a:t>
            </a:r>
            <a:r>
              <a:rPr lang="fa-IR" sz="2400" dirty="0">
                <a:latin typeface="AmuzehNewNormalPS"/>
                <a:cs typeface="B Nazanin" panose="00000400000000000000" pitchFamily="2" charset="-78"/>
              </a:rPr>
              <a:t>         </a:t>
            </a:r>
            <a:r>
              <a:rPr lang="fa-IR" sz="2400" dirty="0">
                <a:solidFill>
                  <a:srgbClr val="FF0000"/>
                </a:solidFill>
                <a:latin typeface="AmuzehNewNormalPS"/>
                <a:cs typeface="B Nazanin" panose="00000400000000000000" pitchFamily="2" charset="-78"/>
              </a:rPr>
              <a:t>معايب</a:t>
            </a:r>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نمی توان پیش از خرید، کالاها را از نزدیک بررسی کرد. </a:t>
            </a:r>
          </a:p>
          <a:p>
            <a:pPr algn="just" rtl="1"/>
            <a:r>
              <a:rPr lang="fa-IR" sz="2400" dirty="0">
                <a:latin typeface="AmuzehNewNormalPS"/>
                <a:cs typeface="B Nazanin" panose="00000400000000000000" pitchFamily="2" charset="-78"/>
              </a:rPr>
              <a:t>در وقت صرفه جویی می شود. </a:t>
            </a:r>
          </a:p>
          <a:p>
            <a:pPr algn="just" rtl="1"/>
            <a:r>
              <a:rPr lang="fa-IR" sz="2400" dirty="0">
                <a:latin typeface="AmuzehNewNormalPS"/>
                <a:cs typeface="B Nazanin" panose="00000400000000000000" pitchFamily="2" charset="-78"/>
              </a:rPr>
              <a:t>تنوع محصولات زیاد است.</a:t>
            </a:r>
          </a:p>
          <a:p>
            <a:pPr algn="just" rtl="1"/>
            <a:r>
              <a:rPr lang="fa-IR" sz="2400" dirty="0">
                <a:latin typeface="AmuzehNewNormalPS"/>
                <a:cs typeface="B Nazanin" panose="00000400000000000000" pitchFamily="2" charset="-78"/>
              </a:rPr>
              <a:t>مشتریان برای واریز پول اعتماد ندارند</a:t>
            </a:r>
          </a:p>
          <a:p>
            <a:pPr algn="just" rtl="1"/>
            <a:r>
              <a:rPr lang="fa-IR" sz="2400" dirty="0">
                <a:latin typeface="AmuzehNewNormalPS"/>
                <a:cs typeface="B Nazanin" panose="00000400000000000000" pitchFamily="2" charset="-78"/>
              </a:rPr>
              <a:t>در انرژی صرفه جویی می شود.</a:t>
            </a:r>
            <a:endParaRPr lang="fa-IR" sz="2400" dirty="0">
              <a:latin typeface="AmuzehNewNormalPS"/>
              <a:cs typeface="B Nazanin" panose="00000400000000000000" pitchFamily="2" charset="-78"/>
              <a:sym typeface="Wingdings 2" panose="05020102010507070707" pitchFamily="18" charset="2"/>
            </a:endParaRPr>
          </a:p>
          <a:p>
            <a:pPr algn="just" rtl="1"/>
            <a:endParaRPr lang="fa-IR" sz="2400" dirty="0">
              <a:latin typeface="AmuzehNewNormalPS"/>
              <a:cs typeface="B Nazanin" panose="00000400000000000000" pitchFamily="2" charset="-78"/>
              <a:sym typeface="Wingdings 2" panose="05020102010507070707" pitchFamily="18" charset="2"/>
            </a:endParaRPr>
          </a:p>
          <a:p>
            <a:pPr algn="just" rtl="1"/>
            <a:r>
              <a:rPr lang="fa-IR" sz="2800" b="1" dirty="0">
                <a:solidFill>
                  <a:srgbClr val="FF0000"/>
                </a:solidFill>
                <a:latin typeface="AmuzehNewNormalPS"/>
                <a:cs typeface="B Nazanin" panose="00000400000000000000" pitchFamily="2" charset="-78"/>
                <a:sym typeface="Wingdings 2" panose="05020102010507070707" pitchFamily="18" charset="2"/>
              </a:rPr>
              <a:t>جـواب</a:t>
            </a:r>
            <a:endParaRPr lang="fa-IR" sz="4000" b="1" dirty="0">
              <a:solidFill>
                <a:srgbClr val="FF0000"/>
              </a:solidFill>
              <a:latin typeface="AmuzehNewNormalPS"/>
              <a:cs typeface="B Nazanin" panose="00000400000000000000" pitchFamily="2" charset="-78"/>
              <a:sym typeface="Wingdings 2" panose="05020102010507070707" pitchFamily="18" charset="2"/>
            </a:endParaRPr>
          </a:p>
        </p:txBody>
      </p:sp>
      <p:graphicFrame>
        <p:nvGraphicFramePr>
          <p:cNvPr id="2" name="Table 1"/>
          <p:cNvGraphicFramePr>
            <a:graphicFrameLocks noGrp="1"/>
          </p:cNvGraphicFramePr>
          <p:nvPr>
            <p:extLst>
              <p:ext uri="{D42A27DB-BD31-4B8C-83A1-F6EECF244321}">
                <p14:modId xmlns:p14="http://schemas.microsoft.com/office/powerpoint/2010/main" val="1239396381"/>
              </p:ext>
            </p:extLst>
          </p:nvPr>
        </p:nvGraphicFramePr>
        <p:xfrm>
          <a:off x="251520" y="4005064"/>
          <a:ext cx="6408712" cy="2642348"/>
        </p:xfrm>
        <a:graphic>
          <a:graphicData uri="http://schemas.openxmlformats.org/drawingml/2006/table">
            <a:tbl>
              <a:tblPr/>
              <a:tblGrid>
                <a:gridCol w="1296144">
                  <a:extLst>
                    <a:ext uri="{9D8B030D-6E8A-4147-A177-3AD203B41FA5}">
                      <a16:colId xmlns:a16="http://schemas.microsoft.com/office/drawing/2014/main" val="2911830845"/>
                    </a:ext>
                  </a:extLst>
                </a:gridCol>
                <a:gridCol w="1008112">
                  <a:extLst>
                    <a:ext uri="{9D8B030D-6E8A-4147-A177-3AD203B41FA5}">
                      <a16:colId xmlns:a16="http://schemas.microsoft.com/office/drawing/2014/main" val="2012025549"/>
                    </a:ext>
                  </a:extLst>
                </a:gridCol>
                <a:gridCol w="4104456">
                  <a:extLst>
                    <a:ext uri="{9D8B030D-6E8A-4147-A177-3AD203B41FA5}">
                      <a16:colId xmlns:a16="http://schemas.microsoft.com/office/drawing/2014/main" val="2264130416"/>
                    </a:ext>
                  </a:extLst>
                </a:gridCol>
              </a:tblGrid>
              <a:tr h="429311">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fa-IR" sz="2000" b="1" dirty="0">
                          <a:solidFill>
                            <a:srgbClr val="FF0000"/>
                          </a:solidFill>
                          <a:effectLst/>
                          <a:latin typeface="tahoma" panose="020B0604030504040204" pitchFamily="34" charset="0"/>
                          <a:cs typeface="B Nazanin" panose="00000400000000000000" pitchFamily="2" charset="-78"/>
                        </a:rPr>
                        <a:t>معایب</a:t>
                      </a:r>
                      <a:endParaRPr lang="fa-IR" sz="2000" dirty="0">
                        <a:effectLst/>
                        <a:cs typeface="B Nazanin" panose="00000400000000000000" pitchFamily="2" charset="-78"/>
                      </a:endParaRPr>
                    </a:p>
                  </a:txBody>
                  <a:tcPr marL="28575" marR="28575" marT="28575" marB="2857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fa-IR" sz="2000" b="1" dirty="0">
                          <a:solidFill>
                            <a:srgbClr val="008000"/>
                          </a:solidFill>
                          <a:effectLst/>
                          <a:latin typeface="tahoma" panose="020B0604030504040204" pitchFamily="34" charset="0"/>
                          <a:cs typeface="B Nazanin" panose="00000400000000000000" pitchFamily="2" charset="-78"/>
                        </a:rPr>
                        <a:t>مزایا</a:t>
                      </a:r>
                      <a:endParaRPr lang="fa-IR" sz="2000" dirty="0">
                        <a:effectLst/>
                        <a:cs typeface="B Nazanin" panose="00000400000000000000" pitchFamily="2" charset="-78"/>
                      </a:endParaRPr>
                    </a:p>
                  </a:txBody>
                  <a:tcPr marL="28575" marR="28575" marT="28575" marB="2857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fa-IR" sz="2000" b="1" dirty="0">
                          <a:solidFill>
                            <a:srgbClr val="0000FF"/>
                          </a:solidFill>
                          <a:effectLst/>
                          <a:latin typeface="tahoma" panose="020B0604030504040204" pitchFamily="34" charset="0"/>
                          <a:cs typeface="B Nazanin" panose="00000400000000000000" pitchFamily="2" charset="-78"/>
                        </a:rPr>
                        <a:t>مزایا و معایب</a:t>
                      </a:r>
                      <a:r>
                        <a:rPr lang="fa-IR" sz="2000" b="0" baseline="0" dirty="0">
                          <a:solidFill>
                            <a:schemeClr val="tx1"/>
                          </a:solidFill>
                          <a:effectLst/>
                          <a:latin typeface="+mn-lt"/>
                          <a:cs typeface="B Nazanin" panose="00000400000000000000" pitchFamily="2" charset="-78"/>
                        </a:rPr>
                        <a:t> </a:t>
                      </a:r>
                      <a:r>
                        <a:rPr lang="fa-IR" sz="2000" b="1" dirty="0">
                          <a:solidFill>
                            <a:srgbClr val="0000FF"/>
                          </a:solidFill>
                          <a:effectLst/>
                          <a:latin typeface="tahoma" panose="020B0604030504040204" pitchFamily="34" charset="0"/>
                          <a:cs typeface="B Nazanin" panose="00000400000000000000" pitchFamily="2" charset="-78"/>
                        </a:rPr>
                        <a:t>خرید اینترنتی</a:t>
                      </a:r>
                      <a:endParaRPr lang="fa-IR" sz="2000" dirty="0">
                        <a:effectLst/>
                        <a:cs typeface="B Nazanin" panose="00000400000000000000" pitchFamily="2" charset="-78"/>
                      </a:endParaRPr>
                    </a:p>
                  </a:txBody>
                  <a:tcPr marL="28575" marR="28575" marT="28575" marB="2857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6971282"/>
                  </a:ext>
                </a:extLst>
              </a:tr>
              <a:tr h="323457">
                <a:tc>
                  <a:txBody>
                    <a:bodyPr/>
                    <a:lstStyle/>
                    <a:p>
                      <a:pPr algn="ctr"/>
                      <a:r>
                        <a:rPr lang="fa-IR" sz="2000" b="1" dirty="0">
                          <a:solidFill>
                            <a:srgbClr val="FF0000"/>
                          </a:solidFill>
                          <a:effectLst/>
                          <a:latin typeface="tahoma" panose="020B0604030504040204" pitchFamily="34" charset="0"/>
                          <a:cs typeface="B Nazanin" panose="00000400000000000000" pitchFamily="2" charset="-78"/>
                        </a:rPr>
                        <a:t>*</a:t>
                      </a:r>
                      <a:endParaRPr lang="fa-IR" sz="2000" dirty="0">
                        <a:effectLst/>
                        <a:cs typeface="B Nazanin" panose="00000400000000000000" pitchFamily="2" charset="-78"/>
                      </a:endParaRPr>
                    </a:p>
                  </a:txBody>
                  <a:tcPr marL="28575" marR="28575" marT="28575" marB="2857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fa-IR" sz="2000">
                          <a:effectLst/>
                          <a:latin typeface="tahoma" panose="020B0604030504040204" pitchFamily="34" charset="0"/>
                          <a:cs typeface="B Nazanin" panose="00000400000000000000" pitchFamily="2" charset="-78"/>
                        </a:rPr>
                        <a:t> </a:t>
                      </a:r>
                      <a:endParaRPr lang="fa-IR" sz="2000">
                        <a:effectLst/>
                        <a:cs typeface="B Nazanin" panose="00000400000000000000" pitchFamily="2" charset="-78"/>
                      </a:endParaRPr>
                    </a:p>
                  </a:txBody>
                  <a:tcPr marL="28575" marR="28575" marT="28575" marB="2857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fa-IR" sz="2000" dirty="0">
                          <a:effectLst/>
                          <a:latin typeface="tahoma" panose="020B0604030504040204" pitchFamily="34" charset="0"/>
                          <a:cs typeface="B Nazanin" panose="00000400000000000000" pitchFamily="2" charset="-78"/>
                        </a:rPr>
                        <a:t>عدم بررسی کالا</a:t>
                      </a:r>
                      <a:r>
                        <a:rPr lang="fa-IR" sz="2000" baseline="0" dirty="0">
                          <a:effectLst/>
                          <a:latin typeface="+mn-lt"/>
                          <a:cs typeface="B Nazanin" panose="00000400000000000000" pitchFamily="2" charset="-78"/>
                        </a:rPr>
                        <a:t> </a:t>
                      </a:r>
                      <a:r>
                        <a:rPr lang="fa-IR" sz="2000" dirty="0">
                          <a:effectLst/>
                          <a:latin typeface="tahoma" panose="020B0604030504040204" pitchFamily="34" charset="0"/>
                          <a:cs typeface="B Nazanin" panose="00000400000000000000" pitchFamily="2" charset="-78"/>
                        </a:rPr>
                        <a:t>پیش از خرید</a:t>
                      </a:r>
                      <a:endParaRPr lang="fa-IR" sz="2000" dirty="0">
                        <a:effectLst/>
                        <a:cs typeface="B Nazanin" panose="00000400000000000000" pitchFamily="2" charset="-78"/>
                      </a:endParaRPr>
                    </a:p>
                  </a:txBody>
                  <a:tcPr marL="28575" marR="28575" marT="28575" marB="2857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6807247"/>
                  </a:ext>
                </a:extLst>
              </a:tr>
              <a:tr h="332423">
                <a:tc>
                  <a:txBody>
                    <a:bodyPr/>
                    <a:lstStyle/>
                    <a:p>
                      <a:pPr algn="ctr"/>
                      <a:r>
                        <a:rPr lang="fa-IR" sz="2000" dirty="0">
                          <a:effectLst/>
                          <a:latin typeface="tahoma" panose="020B0604030504040204" pitchFamily="34" charset="0"/>
                          <a:cs typeface="B Nazanin" panose="00000400000000000000" pitchFamily="2" charset="-78"/>
                        </a:rPr>
                        <a:t> </a:t>
                      </a:r>
                      <a:endParaRPr lang="fa-IR" sz="2000" dirty="0">
                        <a:effectLst/>
                        <a:cs typeface="B Nazanin" panose="00000400000000000000" pitchFamily="2" charset="-78"/>
                      </a:endParaRPr>
                    </a:p>
                  </a:txBody>
                  <a:tcPr marL="28575" marR="28575" marT="28575" marB="2857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fa-IR" sz="2000" b="1">
                          <a:solidFill>
                            <a:srgbClr val="008000"/>
                          </a:solidFill>
                          <a:effectLst/>
                          <a:latin typeface="tahoma" panose="020B0604030504040204" pitchFamily="34" charset="0"/>
                          <a:cs typeface="B Nazanin" panose="00000400000000000000" pitchFamily="2" charset="-78"/>
                        </a:rPr>
                        <a:t>*</a:t>
                      </a:r>
                      <a:endParaRPr lang="fa-IR" sz="2000">
                        <a:effectLst/>
                        <a:cs typeface="B Nazanin" panose="00000400000000000000" pitchFamily="2" charset="-78"/>
                      </a:endParaRPr>
                    </a:p>
                  </a:txBody>
                  <a:tcPr marL="28575" marR="28575" marT="28575" marB="2857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fa-IR" sz="2000" dirty="0">
                          <a:effectLst/>
                          <a:latin typeface="tahoma" panose="020B0604030504040204" pitchFamily="34" charset="0"/>
                          <a:cs typeface="B Nazanin" panose="00000400000000000000" pitchFamily="2" charset="-78"/>
                        </a:rPr>
                        <a:t>در وقت صرفه جویی</a:t>
                      </a:r>
                      <a:r>
                        <a:rPr lang="fa-IR" sz="2000" baseline="0" dirty="0">
                          <a:effectLst/>
                          <a:latin typeface="+mn-lt"/>
                          <a:cs typeface="B Nazanin" panose="00000400000000000000" pitchFamily="2" charset="-78"/>
                        </a:rPr>
                        <a:t> </a:t>
                      </a:r>
                      <a:r>
                        <a:rPr lang="fa-IR" sz="2000" dirty="0">
                          <a:effectLst/>
                          <a:latin typeface="tahoma" panose="020B0604030504040204" pitchFamily="34" charset="0"/>
                          <a:cs typeface="B Nazanin" panose="00000400000000000000" pitchFamily="2" charset="-78"/>
                        </a:rPr>
                        <a:t>می شود</a:t>
                      </a:r>
                      <a:endParaRPr lang="fa-IR" sz="2000" dirty="0">
                        <a:effectLst/>
                        <a:cs typeface="B Nazanin" panose="00000400000000000000" pitchFamily="2" charset="-78"/>
                      </a:endParaRPr>
                    </a:p>
                  </a:txBody>
                  <a:tcPr marL="28575" marR="28575" marT="28575" marB="2857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5370651"/>
                  </a:ext>
                </a:extLst>
              </a:tr>
              <a:tr h="315649">
                <a:tc>
                  <a:txBody>
                    <a:bodyPr/>
                    <a:lstStyle/>
                    <a:p>
                      <a:pPr algn="ctr"/>
                      <a:r>
                        <a:rPr lang="fa-IR" sz="2000" dirty="0">
                          <a:effectLst/>
                          <a:latin typeface="tahoma" panose="020B0604030504040204" pitchFamily="34" charset="0"/>
                          <a:cs typeface="B Nazanin" panose="00000400000000000000" pitchFamily="2" charset="-78"/>
                        </a:rPr>
                        <a:t> </a:t>
                      </a:r>
                      <a:endParaRPr lang="fa-IR" sz="2000" dirty="0">
                        <a:effectLst/>
                        <a:cs typeface="B Nazanin" panose="00000400000000000000" pitchFamily="2" charset="-78"/>
                      </a:endParaRPr>
                    </a:p>
                  </a:txBody>
                  <a:tcPr marL="28575" marR="28575" marT="28575" marB="2857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fa-IR" sz="2000" b="1">
                          <a:solidFill>
                            <a:srgbClr val="008000"/>
                          </a:solidFill>
                          <a:effectLst/>
                          <a:latin typeface="tahoma" panose="020B0604030504040204" pitchFamily="34" charset="0"/>
                          <a:cs typeface="B Nazanin" panose="00000400000000000000" pitchFamily="2" charset="-78"/>
                        </a:rPr>
                        <a:t>*</a:t>
                      </a:r>
                      <a:endParaRPr lang="fa-IR" sz="2000">
                        <a:effectLst/>
                        <a:cs typeface="B Nazanin" panose="00000400000000000000" pitchFamily="2" charset="-78"/>
                      </a:endParaRPr>
                    </a:p>
                  </a:txBody>
                  <a:tcPr marL="28575" marR="28575" marT="28575" marB="2857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fa-IR" sz="2000" dirty="0">
                          <a:effectLst/>
                          <a:latin typeface="tahoma" panose="020B0604030504040204" pitchFamily="34" charset="0"/>
                          <a:cs typeface="B Nazanin" panose="00000400000000000000" pitchFamily="2" charset="-78"/>
                        </a:rPr>
                        <a:t>تنوع محصولات</a:t>
                      </a:r>
                      <a:r>
                        <a:rPr lang="fa-IR" sz="2000" baseline="0" dirty="0">
                          <a:effectLst/>
                          <a:latin typeface="+mn-lt"/>
                          <a:cs typeface="B Nazanin" panose="00000400000000000000" pitchFamily="2" charset="-78"/>
                        </a:rPr>
                        <a:t> </a:t>
                      </a:r>
                      <a:r>
                        <a:rPr lang="fa-IR" sz="2000" dirty="0">
                          <a:effectLst/>
                          <a:latin typeface="tahoma" panose="020B0604030504040204" pitchFamily="34" charset="0"/>
                          <a:cs typeface="B Nazanin" panose="00000400000000000000" pitchFamily="2" charset="-78"/>
                        </a:rPr>
                        <a:t>زیاد است</a:t>
                      </a:r>
                      <a:endParaRPr lang="fa-IR" sz="2000" dirty="0">
                        <a:effectLst/>
                        <a:cs typeface="B Nazanin" panose="00000400000000000000" pitchFamily="2" charset="-78"/>
                      </a:endParaRPr>
                    </a:p>
                  </a:txBody>
                  <a:tcPr marL="28575" marR="28575" marT="28575" marB="2857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13973"/>
                  </a:ext>
                </a:extLst>
              </a:tr>
              <a:tr h="360040">
                <a:tc>
                  <a:txBody>
                    <a:bodyPr/>
                    <a:lstStyle/>
                    <a:p>
                      <a:pPr algn="ctr"/>
                      <a:r>
                        <a:rPr lang="fa-IR" sz="2000" b="1" dirty="0">
                          <a:solidFill>
                            <a:srgbClr val="FF0000"/>
                          </a:solidFill>
                          <a:effectLst/>
                          <a:latin typeface="tahoma" panose="020B0604030504040204" pitchFamily="34" charset="0"/>
                          <a:cs typeface="B Nazanin" panose="00000400000000000000" pitchFamily="2" charset="-78"/>
                        </a:rPr>
                        <a:t>*</a:t>
                      </a:r>
                      <a:endParaRPr lang="fa-IR" sz="2000" dirty="0">
                        <a:effectLst/>
                        <a:cs typeface="B Nazanin" panose="00000400000000000000" pitchFamily="2" charset="-78"/>
                      </a:endParaRPr>
                    </a:p>
                  </a:txBody>
                  <a:tcPr marL="28575" marR="28575" marT="28575" marB="2857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fa-IR" sz="2000" b="1">
                          <a:solidFill>
                            <a:srgbClr val="008000"/>
                          </a:solidFill>
                          <a:effectLst/>
                          <a:latin typeface="tahoma" panose="020B0604030504040204" pitchFamily="34" charset="0"/>
                          <a:cs typeface="B Nazanin" panose="00000400000000000000" pitchFamily="2" charset="-78"/>
                        </a:rPr>
                        <a:t> </a:t>
                      </a:r>
                      <a:endParaRPr lang="fa-IR" sz="2000">
                        <a:effectLst/>
                        <a:cs typeface="B Nazanin" panose="00000400000000000000" pitchFamily="2" charset="-78"/>
                      </a:endParaRPr>
                    </a:p>
                  </a:txBody>
                  <a:tcPr marL="28575" marR="28575" marT="28575" marB="2857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fa-IR" sz="2000" dirty="0">
                          <a:effectLst/>
                          <a:latin typeface="tahoma" panose="020B0604030504040204" pitchFamily="34" charset="0"/>
                          <a:cs typeface="B Nazanin" panose="00000400000000000000" pitchFamily="2" charset="-78"/>
                        </a:rPr>
                        <a:t>مشتریان برای واریز پول اعتماد ندارند</a:t>
                      </a:r>
                      <a:endParaRPr lang="fa-IR" sz="2000" dirty="0">
                        <a:effectLst/>
                        <a:cs typeface="B Nazanin" panose="00000400000000000000" pitchFamily="2" charset="-78"/>
                      </a:endParaRPr>
                    </a:p>
                  </a:txBody>
                  <a:tcPr marL="28575" marR="28575" marT="28575" marB="2857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2075826"/>
                  </a:ext>
                </a:extLst>
              </a:tr>
              <a:tr h="335841">
                <a:tc>
                  <a:txBody>
                    <a:bodyPr/>
                    <a:lstStyle/>
                    <a:p>
                      <a:pPr algn="ctr"/>
                      <a:r>
                        <a:rPr lang="fa-IR" sz="2000" b="1" dirty="0">
                          <a:solidFill>
                            <a:srgbClr val="FF0000"/>
                          </a:solidFill>
                          <a:effectLst/>
                          <a:latin typeface="tahoma" panose="020B0604030504040204" pitchFamily="34" charset="0"/>
                          <a:cs typeface="B Nazanin" panose="00000400000000000000" pitchFamily="2" charset="-78"/>
                        </a:rPr>
                        <a:t> </a:t>
                      </a:r>
                      <a:endParaRPr lang="fa-IR" sz="2000" dirty="0">
                        <a:effectLst/>
                        <a:cs typeface="B Nazanin" panose="00000400000000000000" pitchFamily="2" charset="-78"/>
                      </a:endParaRPr>
                    </a:p>
                  </a:txBody>
                  <a:tcPr marL="28575" marR="28575" marT="28575" marB="2857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fa-IR" sz="2000" b="1">
                          <a:solidFill>
                            <a:srgbClr val="008000"/>
                          </a:solidFill>
                          <a:effectLst/>
                          <a:latin typeface="tahoma" panose="020B0604030504040204" pitchFamily="34" charset="0"/>
                          <a:cs typeface="B Nazanin" panose="00000400000000000000" pitchFamily="2" charset="-78"/>
                        </a:rPr>
                        <a:t>*</a:t>
                      </a:r>
                      <a:endParaRPr lang="fa-IR" sz="2000">
                        <a:effectLst/>
                        <a:cs typeface="B Nazanin" panose="00000400000000000000" pitchFamily="2" charset="-78"/>
                      </a:endParaRPr>
                    </a:p>
                  </a:txBody>
                  <a:tcPr marL="28575" marR="28575" marT="28575" marB="2857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fa-IR" sz="2000" dirty="0">
                          <a:effectLst/>
                          <a:latin typeface="tahoma" panose="020B0604030504040204" pitchFamily="34" charset="0"/>
                          <a:cs typeface="B Nazanin" panose="00000400000000000000" pitchFamily="2" charset="-78"/>
                        </a:rPr>
                        <a:t>در انرژی صرفه جویی می شود</a:t>
                      </a:r>
                      <a:endParaRPr lang="fa-IR" sz="2000" dirty="0">
                        <a:effectLst/>
                        <a:cs typeface="B Nazanin" panose="00000400000000000000" pitchFamily="2" charset="-78"/>
                      </a:endParaRPr>
                    </a:p>
                  </a:txBody>
                  <a:tcPr marL="28575" marR="28575" marT="28575" marB="2857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1519836"/>
                  </a:ext>
                </a:extLst>
              </a:tr>
              <a:tr h="403287">
                <a:tc>
                  <a:txBody>
                    <a:bodyPr/>
                    <a:lstStyle/>
                    <a:p>
                      <a:pPr algn="ctr"/>
                      <a:r>
                        <a:rPr lang="fa-IR" sz="2000" b="1" dirty="0">
                          <a:solidFill>
                            <a:srgbClr val="FF0000"/>
                          </a:solidFill>
                          <a:effectLst/>
                          <a:latin typeface="tahoma" panose="020B0604030504040204" pitchFamily="34" charset="0"/>
                          <a:cs typeface="B Nazanin" panose="00000400000000000000" pitchFamily="2" charset="-78"/>
                        </a:rPr>
                        <a:t>*</a:t>
                      </a:r>
                      <a:endParaRPr lang="fa-IR" sz="2000" dirty="0">
                        <a:effectLst/>
                        <a:cs typeface="B Nazanin" panose="00000400000000000000" pitchFamily="2" charset="-78"/>
                      </a:endParaRPr>
                    </a:p>
                  </a:txBody>
                  <a:tcPr marL="28575" marR="28575" marT="28575" marB="2857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fa-IR" sz="2000">
                          <a:effectLst/>
                          <a:latin typeface="tahoma" panose="020B0604030504040204" pitchFamily="34" charset="0"/>
                          <a:cs typeface="B Nazanin" panose="00000400000000000000" pitchFamily="2" charset="-78"/>
                        </a:rPr>
                        <a:t> </a:t>
                      </a:r>
                      <a:endParaRPr lang="fa-IR" sz="2000">
                        <a:effectLst/>
                        <a:cs typeface="B Nazanin" panose="00000400000000000000" pitchFamily="2" charset="-78"/>
                      </a:endParaRPr>
                    </a:p>
                  </a:txBody>
                  <a:tcPr marL="28575" marR="28575" marT="28575" marB="2857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fa-IR" sz="2000" dirty="0">
                          <a:effectLst/>
                          <a:latin typeface="tahoma" panose="020B0604030504040204" pitchFamily="34" charset="0"/>
                          <a:cs typeface="B Nazanin" panose="00000400000000000000" pitchFamily="2" charset="-78"/>
                        </a:rPr>
                        <a:t>امکان نبودن مشتری هنگام تحویل کالا</a:t>
                      </a:r>
                      <a:endParaRPr lang="fa-IR" sz="2000" dirty="0">
                        <a:effectLst/>
                        <a:cs typeface="B Nazanin" panose="00000400000000000000" pitchFamily="2" charset="-78"/>
                      </a:endParaRPr>
                    </a:p>
                  </a:txBody>
                  <a:tcPr marL="28575" marR="28575" marT="28575" marB="2857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7480660"/>
                  </a:ext>
                </a:extLst>
              </a:tr>
            </a:tbl>
          </a:graphicData>
        </a:graphic>
      </p:graphicFrame>
      <p:sp>
        <p:nvSpPr>
          <p:cNvPr id="5" name="TextBox 4"/>
          <p:cNvSpPr txBox="1"/>
          <p:nvPr/>
        </p:nvSpPr>
        <p:spPr>
          <a:xfrm>
            <a:off x="6641185" y="5661248"/>
            <a:ext cx="2302233" cy="584775"/>
          </a:xfrm>
          <a:prstGeom prst="rect">
            <a:avLst/>
          </a:prstGeom>
          <a:noFill/>
        </p:spPr>
        <p:txBody>
          <a:bodyPr wrap="none" rtlCol="1">
            <a:spAutoFit/>
          </a:bodyPr>
          <a:lstStyle/>
          <a:p>
            <a:r>
              <a:rPr lang="fa-IR" sz="3200" b="1" dirty="0">
                <a:cs typeface="B Nazanin" panose="00000400000000000000" pitchFamily="2" charset="-78"/>
                <a:hlinkClick r:id="rId5"/>
              </a:rPr>
              <a:t>جواب در سایت</a:t>
            </a:r>
            <a:endParaRPr lang="fa-IR" sz="3200" b="1" dirty="0">
              <a:cs typeface="B Nazanin" panose="00000400000000000000" pitchFamily="2" charset="-78"/>
            </a:endParaRPr>
          </a:p>
        </p:txBody>
      </p:sp>
    </p:spTree>
    <p:custDataLst>
      <p:tags r:id="rId2"/>
    </p:custDataLst>
    <p:extLst>
      <p:ext uri="{BB962C8B-B14F-4D97-AF65-F5344CB8AC3E}">
        <p14:creationId xmlns:p14="http://schemas.microsoft.com/office/powerpoint/2010/main" val="29358038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153274" y="404664"/>
            <a:ext cx="8811213" cy="6186309"/>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کارکلاسی</a:t>
            </a:r>
          </a:p>
          <a:p>
            <a:pPr algn="just" rtl="1"/>
            <a:endParaRPr lang="fa-IR" sz="20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از لیست کالاهای اولويت بندی شده در کار کلاسی (اولويت بندى کالاهای شخصی) یکی را برگزینید، سپس مشخص کنید برای خرید آن به کدام یک از نکات جدول باید توجه کرد.</a:t>
            </a:r>
          </a:p>
          <a:p>
            <a:pPr algn="just" rtl="1"/>
            <a:endParaRPr lang="fa-IR" sz="2400" dirty="0">
              <a:latin typeface="AmuzehNewNormalPS"/>
              <a:cs typeface="B Nazanin" panose="00000400000000000000" pitchFamily="2" charset="-78"/>
            </a:endParaRPr>
          </a:p>
          <a:p>
            <a:pPr algn="just" rtl="1"/>
            <a:r>
              <a:rPr lang="fa-IR" sz="2000" dirty="0">
                <a:solidFill>
                  <a:srgbClr val="00B050"/>
                </a:solidFill>
                <a:latin typeface="AmuzehNewNormalPS"/>
                <a:cs typeface="B Nazanin" panose="00000400000000000000" pitchFamily="2" charset="-78"/>
              </a:rPr>
              <a:t>جدول ویژگی های یک نمونه کالا و روش خرید آن</a:t>
            </a:r>
          </a:p>
          <a:p>
            <a:pPr algn="just" rtl="1"/>
            <a:endParaRPr lang="fa-IR" sz="2000" dirty="0">
              <a:latin typeface="AmuzehNewNormalPS"/>
              <a:cs typeface="B Nazanin" panose="00000400000000000000" pitchFamily="2" charset="-78"/>
            </a:endParaRPr>
          </a:p>
          <a:p>
            <a:pPr algn="just" rtl="1"/>
            <a:endParaRPr lang="fa-IR" sz="2000" dirty="0">
              <a:latin typeface="AmuzehNewNormalPS"/>
              <a:cs typeface="B Nazanin" panose="00000400000000000000" pitchFamily="2" charset="-78"/>
            </a:endParaRPr>
          </a:p>
          <a:p>
            <a:pPr algn="just" rtl="1"/>
            <a:endParaRPr lang="fa-IR" sz="2000" dirty="0">
              <a:latin typeface="AmuzehNewNormalPS"/>
              <a:cs typeface="B Nazanin" panose="00000400000000000000" pitchFamily="2" charset="-78"/>
            </a:endParaRPr>
          </a:p>
          <a:p>
            <a:pPr algn="just" rtl="1"/>
            <a:endParaRPr lang="fa-IR" sz="2000" dirty="0">
              <a:latin typeface="AmuzehNewNormalPS"/>
              <a:cs typeface="B Nazanin" panose="00000400000000000000" pitchFamily="2" charset="-78"/>
            </a:endParaRPr>
          </a:p>
          <a:p>
            <a:pPr algn="just" rtl="1"/>
            <a:endParaRPr lang="fa-IR" sz="2000" dirty="0">
              <a:latin typeface="AmuzehNewNormalPS"/>
              <a:cs typeface="B Nazanin" panose="00000400000000000000" pitchFamily="2" charset="-78"/>
            </a:endParaRPr>
          </a:p>
          <a:p>
            <a:pPr algn="just" rtl="1"/>
            <a:endParaRPr lang="fa-IR" sz="2000" dirty="0">
              <a:latin typeface="AmuzehNewNormalPS"/>
              <a:cs typeface="B Nazanin" panose="00000400000000000000" pitchFamily="2" charset="-78"/>
            </a:endParaRPr>
          </a:p>
          <a:p>
            <a:pPr algn="just" rtl="1"/>
            <a:endParaRPr lang="fa-IR" sz="2000" dirty="0">
              <a:latin typeface="AmuzehNewNormalPS"/>
              <a:cs typeface="B Nazanin" panose="00000400000000000000" pitchFamily="2" charset="-78"/>
            </a:endParaRPr>
          </a:p>
          <a:p>
            <a:pPr algn="just" rtl="1"/>
            <a:endParaRPr lang="fa-IR" sz="2000" dirty="0">
              <a:latin typeface="AmuzehNewNormalPS"/>
              <a:cs typeface="B Nazanin" panose="00000400000000000000" pitchFamily="2" charset="-78"/>
            </a:endParaRPr>
          </a:p>
          <a:p>
            <a:pPr algn="just" rtl="1"/>
            <a:r>
              <a:rPr lang="fa-IR" sz="2400" b="1" dirty="0">
                <a:solidFill>
                  <a:srgbClr val="FF0000"/>
                </a:solidFill>
                <a:latin typeface="AmuzehNewNormalPS"/>
                <a:cs typeface="B Nazanin" panose="00000400000000000000" pitchFamily="2" charset="-78"/>
              </a:rPr>
              <a:t>هم اندیشی</a:t>
            </a:r>
          </a:p>
          <a:p>
            <a:pPr algn="just" rtl="1"/>
            <a:endParaRPr lang="fa-IR" sz="20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در گروه خود درباره برخی مفاهیم خرید و فروش ، مانند خرید اقساطی، تخفیف در خرید، خدمات پس از فروش و خرید نسیه، با هم گفت و گو کنید و نتیجه را در کلاس ارائه کنید.</a:t>
            </a:r>
          </a:p>
        </p:txBody>
      </p:sp>
      <p:pic>
        <p:nvPicPr>
          <p:cNvPr id="2" name="Picture 1"/>
          <p:cNvPicPr>
            <a:picLocks noChangeAspect="1"/>
          </p:cNvPicPr>
          <p:nvPr/>
        </p:nvPicPr>
        <p:blipFill>
          <a:blip r:embed="rId5"/>
          <a:stretch>
            <a:fillRect/>
          </a:stretch>
        </p:blipFill>
        <p:spPr>
          <a:xfrm>
            <a:off x="1107566" y="2780928"/>
            <a:ext cx="7856921" cy="1817615"/>
          </a:xfrm>
          <a:prstGeom prst="rect">
            <a:avLst/>
          </a:prstGeom>
        </p:spPr>
      </p:pic>
    </p:spTree>
    <p:custDataLst>
      <p:tags r:id="rId2"/>
    </p:custDataLst>
    <p:extLst>
      <p:ext uri="{BB962C8B-B14F-4D97-AF65-F5344CB8AC3E}">
        <p14:creationId xmlns:p14="http://schemas.microsoft.com/office/powerpoint/2010/main" val="20749096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1484784"/>
            <a:ext cx="8640960" cy="3600986"/>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برخی از شایستگی هایی که در این پودمان به دست می آورید:</a:t>
            </a:r>
          </a:p>
          <a:p>
            <a:pPr algn="just" rtl="1"/>
            <a:endParaRPr lang="fa-IR" sz="2400" b="1" dirty="0">
              <a:latin typeface="Amuzeh-New-Bold"/>
              <a:cs typeface="B Nazanin" panose="00000400000000000000" pitchFamily="2" charset="-78"/>
            </a:endParaRPr>
          </a:p>
          <a:p>
            <a:pPr algn="just" rtl="1">
              <a:lnSpc>
                <a:spcPct val="150000"/>
              </a:lnSpc>
            </a:pPr>
            <a:r>
              <a:rPr lang="fa-IR" sz="2400" dirty="0">
                <a:latin typeface="AmuzehNewNormalPS"/>
                <a:cs typeface="B Nazanin" panose="00000400000000000000" pitchFamily="2" charset="-78"/>
              </a:rPr>
              <a:t>آشنایی با مفاهیم کسب وکار ،کارآفرینی، خرید، فروش، پس انداز، کارت های اعتباری و ...؛</a:t>
            </a:r>
          </a:p>
          <a:p>
            <a:pPr algn="just" rtl="1">
              <a:lnSpc>
                <a:spcPct val="150000"/>
              </a:lnSpc>
            </a:pPr>
            <a:r>
              <a:rPr lang="fa-IR" sz="2400" dirty="0">
                <a:latin typeface="AmuzehNewNormalPS"/>
                <a:cs typeface="B Nazanin" panose="00000400000000000000" pitchFamily="2" charset="-78"/>
              </a:rPr>
              <a:t>کاربرد فناوری های نو در زمینه کسب وکار ،خرید اینترنتی، کاربرد کارت اعتباری، برنامه ریزی مالی برای خود و...؛</a:t>
            </a:r>
          </a:p>
          <a:p>
            <a:pPr algn="just" rtl="1">
              <a:lnSpc>
                <a:spcPct val="150000"/>
              </a:lnSpc>
            </a:pPr>
            <a:r>
              <a:rPr lang="fa-IR" sz="2400" dirty="0">
                <a:latin typeface="AmuzehNewNormalPS"/>
                <a:cs typeface="B Nazanin" panose="00000400000000000000" pitchFamily="2" charset="-78"/>
              </a:rPr>
              <a:t>بررسی مشاغل، در زمینه کسب وکار؛</a:t>
            </a:r>
          </a:p>
          <a:p>
            <a:pPr algn="just" rtl="1">
              <a:lnSpc>
                <a:spcPct val="150000"/>
              </a:lnSpc>
            </a:pPr>
            <a:r>
              <a:rPr lang="fa-IR" sz="2400" dirty="0">
                <a:latin typeface="AmuzehNewNormalPS"/>
                <a:cs typeface="B Nazanin" panose="00000400000000000000" pitchFamily="2" charset="-78"/>
              </a:rPr>
              <a:t>شناسایی ویژگی های خود برای کارآفرینی.</a:t>
            </a:r>
            <a:endParaRPr lang="fa-IR" sz="2400" dirty="0">
              <a:cs typeface="B Nazanin" panose="00000400000000000000" pitchFamily="2" charset="-78"/>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6062" y="404664"/>
            <a:ext cx="6041349" cy="648072"/>
          </a:xfrm>
          <a:prstGeom prst="rect">
            <a:avLst/>
          </a:prstGeom>
        </p:spPr>
      </p:pic>
    </p:spTree>
    <p:custDataLst>
      <p:tags r:id="rId2"/>
    </p:custDataLst>
    <p:extLst>
      <p:ext uri="{BB962C8B-B14F-4D97-AF65-F5344CB8AC3E}">
        <p14:creationId xmlns:p14="http://schemas.microsoft.com/office/powerpoint/2010/main" val="28269358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179512" y="260648"/>
            <a:ext cx="8754521" cy="6340197"/>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کارت های اعتباری و خرید اینترنتی</a:t>
            </a:r>
          </a:p>
          <a:p>
            <a:pPr algn="just" rtl="1"/>
            <a:r>
              <a:rPr lang="fa-IR" sz="2800" dirty="0">
                <a:latin typeface="AmuzehNewNormalPS"/>
                <a:cs typeface="B Nazanin" panose="00000400000000000000" pitchFamily="2" charset="-78"/>
              </a:rPr>
              <a:t>همان گونه که پيش از اين خوانديد، يکى از روش های خريد، استفاده از کارت های اعتباری يا خريد اينترنتی است.</a:t>
            </a:r>
          </a:p>
          <a:p>
            <a:pPr algn="just" rtl="1"/>
            <a:endParaRPr lang="fa-IR" dirty="0">
              <a:latin typeface="AmuzehNewNormalPS"/>
              <a:cs typeface="B Nazanin" panose="00000400000000000000" pitchFamily="2" charset="-78"/>
            </a:endParaRPr>
          </a:p>
          <a:p>
            <a:pPr algn="just" rtl="1"/>
            <a:r>
              <a:rPr lang="fa-IR" sz="2800" b="1" dirty="0">
                <a:solidFill>
                  <a:srgbClr val="FF0000"/>
                </a:solidFill>
                <a:latin typeface="AmuzehNewNormalPS"/>
                <a:cs typeface="B Nazanin" panose="00000400000000000000" pitchFamily="2" charset="-78"/>
              </a:rPr>
              <a:t>نکات ایمنی</a:t>
            </a:r>
            <a:endParaRPr lang="fa-IR" sz="2800" dirty="0">
              <a:solidFill>
                <a:srgbClr val="FF0000"/>
              </a:solidFill>
              <a:latin typeface="AmuzehNewNormalPS"/>
              <a:cs typeface="B Nazanin" panose="00000400000000000000" pitchFamily="2" charset="-78"/>
            </a:endParaRPr>
          </a:p>
          <a:p>
            <a:pPr algn="just" rtl="1"/>
            <a:r>
              <a:rPr lang="fa-IR" sz="2800" dirty="0">
                <a:solidFill>
                  <a:srgbClr val="00B050"/>
                </a:solidFill>
                <a:latin typeface="AmuzehNewNormalPS"/>
                <a:cs typeface="B Nazanin" panose="00000400000000000000" pitchFamily="2" charset="-78"/>
              </a:rPr>
              <a:t>کاربرد کارت های اعتباری و خرید اینترنتی</a:t>
            </a:r>
          </a:p>
          <a:p>
            <a:pPr algn="just" rtl="1"/>
            <a:endParaRPr lang="fa-IR" sz="2800" dirty="0">
              <a:solidFill>
                <a:srgbClr val="00B050"/>
              </a:solidFill>
              <a:latin typeface="AmuzehNewNormalPS"/>
              <a:cs typeface="B Nazanin" panose="00000400000000000000" pitchFamily="2" charset="-78"/>
            </a:endParaRPr>
          </a:p>
          <a:p>
            <a:pPr algn="just" rtl="1"/>
            <a:r>
              <a:rPr lang="fa-IR" sz="2800" dirty="0">
                <a:latin typeface="AmuzehNewNormalPS"/>
                <a:cs typeface="B Nazanin" panose="00000400000000000000" pitchFamily="2" charset="-78"/>
              </a:rPr>
              <a:t>از پایگاه های اینترنتی معتبر خرید کنید، زیرا هنگام خریدهای اینترنتی ممکن است کلاه برداری های زیادی انجام شود. هنگام خرید با دستگاه های کارت خوان، رسید خریدار را دریافت کنید و مبلغ آن را بررسی نمایید. </a:t>
            </a:r>
          </a:p>
          <a:p>
            <a:pPr algn="just" rtl="1"/>
            <a:endParaRPr lang="fa-IR" sz="2800" dirty="0">
              <a:latin typeface="AmuzehNewNormalPS"/>
              <a:cs typeface="B Nazanin" panose="00000400000000000000" pitchFamily="2" charset="-78"/>
            </a:endParaRPr>
          </a:p>
          <a:p>
            <a:pPr algn="just" rtl="1"/>
            <a:r>
              <a:rPr lang="fa-IR" sz="2800" dirty="0">
                <a:latin typeface="AmuzehNewNormalPS"/>
                <a:cs typeface="B Nazanin" panose="00000400000000000000" pitchFamily="2" charset="-78"/>
              </a:rPr>
              <a:t>اگر سایتی از شما کلاه برداری کرده است ، به مرکز فوریت های پلیسی 110 خبر دهید. این مرکز، تماس های مردمی در زمینه جرائم اینترنتی را به پلیس فتا فضای تولید و تبادل اطلاعات انتقال می دهد تا به مشکل شما رسیدگی نمایند.</a:t>
            </a:r>
          </a:p>
        </p:txBody>
      </p:sp>
    </p:spTree>
    <p:custDataLst>
      <p:tags r:id="rId2"/>
    </p:custDataLst>
    <p:extLst>
      <p:ext uri="{BB962C8B-B14F-4D97-AF65-F5344CB8AC3E}">
        <p14:creationId xmlns:p14="http://schemas.microsoft.com/office/powerpoint/2010/main" val="35908793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
          <a:stretch>
            <a:fillRect/>
          </a:stretch>
        </p:blipFill>
        <p:spPr>
          <a:xfrm>
            <a:off x="3572334" y="2420888"/>
            <a:ext cx="5211821" cy="3081828"/>
          </a:xfrm>
          <a:prstGeom prst="rect">
            <a:avLst/>
          </a:prstGeom>
        </p:spPr>
      </p:pic>
      <p:sp>
        <p:nvSpPr>
          <p:cNvPr id="5" name="Rectangle 4"/>
          <p:cNvSpPr/>
          <p:nvPr/>
        </p:nvSpPr>
        <p:spPr>
          <a:xfrm>
            <a:off x="395536" y="620688"/>
            <a:ext cx="8496944" cy="1384995"/>
          </a:xfrm>
          <a:prstGeom prst="rect">
            <a:avLst/>
          </a:prstGeom>
        </p:spPr>
        <p:txBody>
          <a:bodyPr wrap="square">
            <a:spAutoFit/>
          </a:bodyPr>
          <a:lstStyle/>
          <a:p>
            <a:pPr lvl="0" algn="just" rtl="1"/>
            <a:r>
              <a:rPr lang="fa-IR" sz="2800" dirty="0">
                <a:latin typeface="AmuzehNewNormalPS"/>
                <a:cs typeface="B Nazanin" panose="00000400000000000000" pitchFamily="2" charset="-78"/>
              </a:rPr>
              <a:t>برای اطلاع از فهرست فروشگاه های مجازی معتبر جهت خريد کالا به سايت</a:t>
            </a:r>
            <a:r>
              <a:rPr lang="en-US" sz="2400" dirty="0">
                <a:latin typeface="AmuzehNewNormalPS"/>
                <a:cs typeface="B Nazanin" panose="00000400000000000000" pitchFamily="2" charset="-78"/>
                <a:hlinkClick r:id="rId6"/>
              </a:rPr>
              <a:t>www.enamad.ir</a:t>
            </a:r>
            <a:r>
              <a:rPr lang="en-US" sz="2800" dirty="0">
                <a:latin typeface="AmuzehNewNormalPS"/>
                <a:cs typeface="B Nazanin" panose="00000400000000000000" pitchFamily="2" charset="-78"/>
              </a:rPr>
              <a:t> </a:t>
            </a:r>
            <a:r>
              <a:rPr lang="fa-IR" sz="2800" dirty="0">
                <a:latin typeface="AmuzehNewNormalPS"/>
                <a:cs typeface="B Nazanin" panose="00000400000000000000" pitchFamily="2" charset="-78"/>
              </a:rPr>
              <a:t> مرکز توسعه تجارت الکترونيکی ايران، نماد اعتماد الکترونیکی کسب و کارهای اینترنتی مراجعه کنيد.</a:t>
            </a:r>
          </a:p>
        </p:txBody>
      </p:sp>
    </p:spTree>
    <p:custDataLst>
      <p:tags r:id="rId2"/>
    </p:custDataLst>
    <p:extLst>
      <p:ext uri="{BB962C8B-B14F-4D97-AF65-F5344CB8AC3E}">
        <p14:creationId xmlns:p14="http://schemas.microsoft.com/office/powerpoint/2010/main" val="3543715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426269" y="321543"/>
            <a:ext cx="6538219" cy="2215991"/>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کار غیرکلاسی</a:t>
            </a:r>
          </a:p>
          <a:p>
            <a:pPr algn="just" rtl="1"/>
            <a:endParaRPr lang="fa-IR"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کاربرد فناوری های نو برای خرید</a:t>
            </a:r>
          </a:p>
          <a:p>
            <a:pPr algn="just" rtl="1"/>
            <a:r>
              <a:rPr lang="fa-IR" sz="2400" dirty="0">
                <a:latin typeface="AmuzehNewNormalPS"/>
                <a:cs typeface="B Nazanin" panose="00000400000000000000" pitchFamily="2" charset="-78"/>
              </a:rPr>
              <a:t>با راهنمایی والدین خود، یکی از کارهای خرید اینترنتی یک کالا، خرید با دستگاه کارت خوان و پرداخت قبض با دستگاه خودپرداز را انجام دهید. سپس مراحل کار را در گروه ارائه دهید.</a:t>
            </a:r>
          </a:p>
        </p:txBody>
      </p:sp>
      <p:pic>
        <p:nvPicPr>
          <p:cNvPr id="2" name="Picture 1"/>
          <p:cNvPicPr>
            <a:picLocks noChangeAspect="1"/>
          </p:cNvPicPr>
          <p:nvPr/>
        </p:nvPicPr>
        <p:blipFill>
          <a:blip r:embed="rId5"/>
          <a:stretch>
            <a:fillRect/>
          </a:stretch>
        </p:blipFill>
        <p:spPr>
          <a:xfrm>
            <a:off x="251520" y="243732"/>
            <a:ext cx="2104894" cy="2431218"/>
          </a:xfrm>
          <a:prstGeom prst="rect">
            <a:avLst/>
          </a:prstGeom>
        </p:spPr>
      </p:pic>
      <p:sp>
        <p:nvSpPr>
          <p:cNvPr id="5" name="Rectangle 4"/>
          <p:cNvSpPr/>
          <p:nvPr/>
        </p:nvSpPr>
        <p:spPr>
          <a:xfrm>
            <a:off x="171105" y="2674950"/>
            <a:ext cx="8793383" cy="1631216"/>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فروش</a:t>
            </a:r>
            <a:endParaRPr lang="fa-IR" sz="2000" b="1"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شما می توانید کالا و خدماتی را که ارائه می دهید به افرادی که به آن نیاز دارند بفروشید. در این صورت به شما فروشنده می گویند، فروشنده کسی است که بتواند با مشتری ارتباط برقرار کند و نیاز او را بشناسد، او را به درستی راهنمایی کند و کالای خود را با انصاف به او بفروشد. </a:t>
            </a:r>
          </a:p>
        </p:txBody>
      </p:sp>
      <p:pic>
        <p:nvPicPr>
          <p:cNvPr id="6" name="Picture 5"/>
          <p:cNvPicPr>
            <a:picLocks noChangeAspect="1"/>
          </p:cNvPicPr>
          <p:nvPr/>
        </p:nvPicPr>
        <p:blipFill>
          <a:blip r:embed="rId6"/>
          <a:stretch>
            <a:fillRect/>
          </a:stretch>
        </p:blipFill>
        <p:spPr>
          <a:xfrm>
            <a:off x="251520" y="4443583"/>
            <a:ext cx="3024336" cy="1780058"/>
          </a:xfrm>
          <a:prstGeom prst="rect">
            <a:avLst/>
          </a:prstGeom>
        </p:spPr>
      </p:pic>
      <p:sp>
        <p:nvSpPr>
          <p:cNvPr id="3" name="Rectangle 2"/>
          <p:cNvSpPr/>
          <p:nvPr/>
        </p:nvSpPr>
        <p:spPr>
          <a:xfrm>
            <a:off x="3275856" y="4370483"/>
            <a:ext cx="5688632" cy="1569660"/>
          </a:xfrm>
          <a:prstGeom prst="rect">
            <a:avLst/>
          </a:prstGeom>
        </p:spPr>
        <p:txBody>
          <a:bodyPr wrap="square">
            <a:spAutoFit/>
          </a:bodyPr>
          <a:lstStyle/>
          <a:p>
            <a:pPr lvl="0" algn="just" rtl="1"/>
            <a:r>
              <a:rPr lang="fa-IR" sz="2400" dirty="0">
                <a:solidFill>
                  <a:prstClr val="black"/>
                </a:solidFill>
                <a:latin typeface="AmuzehNewNormalPS"/>
                <a:cs typeface="B Nazanin" panose="00000400000000000000" pitchFamily="2" charset="-78"/>
              </a:rPr>
              <a:t>شما در پودمان های دیگر این کتاب یاد می گیرید که محصولاتی را تولید کنید و در پایان این کتاب در بازارچه ای که در مدرسه برپا خواهد شد، این محصولات را بفروشید. این فرصتی خواهد بود که فروشندگی را تمرین کنید.</a:t>
            </a:r>
          </a:p>
        </p:txBody>
      </p:sp>
    </p:spTree>
    <p:custDataLst>
      <p:tags r:id="rId2"/>
    </p:custDataLst>
    <p:extLst>
      <p:ext uri="{BB962C8B-B14F-4D97-AF65-F5344CB8AC3E}">
        <p14:creationId xmlns:p14="http://schemas.microsoft.com/office/powerpoint/2010/main" val="24065186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297598"/>
            <a:ext cx="8640960" cy="5139869"/>
          </a:xfrm>
          <a:prstGeom prst="rect">
            <a:avLst/>
          </a:prstGeom>
        </p:spPr>
        <p:txBody>
          <a:bodyPr wrap="square">
            <a:spAutoFit/>
          </a:bodyPr>
          <a:lstStyle/>
          <a:p>
            <a:pPr algn="just" rtl="1"/>
            <a:r>
              <a:rPr lang="fa-IR" sz="2800" b="1" dirty="0">
                <a:solidFill>
                  <a:srgbClr val="FF0000"/>
                </a:solidFill>
                <a:latin typeface="AmuzehNewNormalPS"/>
                <a:cs typeface="B Nazanin" panose="00000400000000000000" pitchFamily="2" charset="-78"/>
              </a:rPr>
              <a:t>بازاریابی و تبلیغات</a:t>
            </a:r>
          </a:p>
          <a:p>
            <a:pPr algn="just" rtl="1"/>
            <a:endParaRPr lang="fa-IR" sz="2000" dirty="0">
              <a:latin typeface="AmuzehNewNormalPS"/>
              <a:cs typeface="B Nazanin" panose="00000400000000000000" pitchFamily="2" charset="-78"/>
            </a:endParaRPr>
          </a:p>
          <a:p>
            <a:pPr algn="just" rtl="1"/>
            <a:r>
              <a:rPr lang="fa-IR" sz="2800" dirty="0">
                <a:latin typeface="AmuzehNewNormalPS"/>
                <a:cs typeface="B Nazanin" panose="00000400000000000000" pitchFamily="2" charset="-78"/>
              </a:rPr>
              <a:t>امروزه کالاها و خدمات بسیار متنوع شده اند، در نتيجه ارائه دهندگان کالا و خدمات باهم رقابت می کنند. شرکت هایی که بازاریابی درست انجام دهند موفق خواهند بود. بازاریابی شناسایی نیاز مشتریان، پیدا کردن راه هایی برای فروش کالاها و خدمات و تأمین نیازهای مشتریان است. امروزه افرادی به عنوان بازاریاب این راه ها را شناسایی می کنند. </a:t>
            </a:r>
          </a:p>
          <a:p>
            <a:pPr algn="just" rtl="1"/>
            <a:endParaRPr lang="fa-IR" sz="2800" dirty="0">
              <a:latin typeface="AmuzehNewNormalPS"/>
              <a:cs typeface="B Nazanin" panose="00000400000000000000" pitchFamily="2" charset="-78"/>
            </a:endParaRPr>
          </a:p>
          <a:p>
            <a:pPr algn="just" rtl="1"/>
            <a:r>
              <a:rPr lang="fa-IR" sz="2800" dirty="0">
                <a:latin typeface="AmuzehNewNormalPS"/>
                <a:cs typeface="B Nazanin" panose="00000400000000000000" pitchFamily="2" charset="-78"/>
              </a:rPr>
              <a:t>برای جلب توجه و معرفی کالاها و خدمات، باید تبلیغ کنید. تبلیغ بر چگونگی مصرف کالاها و خدمات می افزاید. البته باید توجه کرد که کیفیت پایین تولید و خدمات، اثر مثبت تبلیغات را از بین مى برد. آیا می دانید برای فروش بیشتر با چه روش هایی می توان تبلیغ کرد؟</a:t>
            </a:r>
          </a:p>
        </p:txBody>
      </p:sp>
    </p:spTree>
    <p:custDataLst>
      <p:tags r:id="rId2"/>
    </p:custDataLst>
    <p:extLst>
      <p:ext uri="{BB962C8B-B14F-4D97-AF65-F5344CB8AC3E}">
        <p14:creationId xmlns:p14="http://schemas.microsoft.com/office/powerpoint/2010/main" val="29451674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a:stretch>
            <a:fillRect/>
          </a:stretch>
        </p:blipFill>
        <p:spPr>
          <a:xfrm>
            <a:off x="269515" y="2413428"/>
            <a:ext cx="5481508" cy="3535852"/>
          </a:xfrm>
          <a:prstGeom prst="rect">
            <a:avLst/>
          </a:prstGeom>
        </p:spPr>
      </p:pic>
      <p:sp>
        <p:nvSpPr>
          <p:cNvPr id="2" name="Rectangle 1"/>
          <p:cNvSpPr/>
          <p:nvPr/>
        </p:nvSpPr>
        <p:spPr>
          <a:xfrm>
            <a:off x="242620" y="548680"/>
            <a:ext cx="8649860" cy="1754326"/>
          </a:xfrm>
          <a:prstGeom prst="rect">
            <a:avLst/>
          </a:prstGeom>
        </p:spPr>
        <p:txBody>
          <a:bodyPr wrap="square">
            <a:spAutoFit/>
          </a:bodyPr>
          <a:lstStyle/>
          <a:p>
            <a:pPr algn="just" rtl="1"/>
            <a:r>
              <a:rPr lang="fa-IR" sz="2800" dirty="0">
                <a:solidFill>
                  <a:srgbClr val="FF0000"/>
                </a:solidFill>
                <a:latin typeface="AmuzehNewNormalPS"/>
                <a:cs typeface="B Nazanin" panose="00000400000000000000" pitchFamily="2" charset="-78"/>
              </a:rPr>
              <a:t>بررسی عوامل مؤثر در افزایش فروش یا ارائۀ خدمات</a:t>
            </a:r>
          </a:p>
          <a:p>
            <a:pPr algn="just" rtl="1"/>
            <a:endParaRPr lang="fa-IR" sz="2400" dirty="0">
              <a:latin typeface="AmuzehNewNormalPS"/>
              <a:cs typeface="B Nazanin" panose="00000400000000000000" pitchFamily="2" charset="-78"/>
            </a:endParaRPr>
          </a:p>
          <a:p>
            <a:pPr algn="just" rtl="1"/>
            <a:r>
              <a:rPr lang="fa-IR" sz="2800" dirty="0">
                <a:latin typeface="AmuzehNewNormalPS"/>
                <a:cs typeface="B Nazanin" panose="00000400000000000000" pitchFamily="2" charset="-78"/>
              </a:rPr>
              <a:t>در گروه خود بررسی کنید که هر کدام از موارد شکل چگونه باعث افزایش فروش کالا یا خدمت می شود. نتایج بدست آمده را در کلاس ارائه دهید.</a:t>
            </a:r>
          </a:p>
        </p:txBody>
      </p:sp>
      <p:sp>
        <p:nvSpPr>
          <p:cNvPr id="6" name="TextBox 5"/>
          <p:cNvSpPr txBox="1"/>
          <p:nvPr/>
        </p:nvSpPr>
        <p:spPr>
          <a:xfrm>
            <a:off x="6336972" y="5949280"/>
            <a:ext cx="2555508" cy="523220"/>
          </a:xfrm>
          <a:prstGeom prst="rect">
            <a:avLst/>
          </a:prstGeom>
          <a:noFill/>
        </p:spPr>
        <p:txBody>
          <a:bodyPr wrap="none" rtlCol="1">
            <a:spAutoFit/>
          </a:bodyPr>
          <a:lstStyle/>
          <a:p>
            <a:r>
              <a:rPr lang="fa-IR" sz="2800" b="1" dirty="0">
                <a:cs typeface="B Nazanin" panose="00000400000000000000" pitchFamily="2" charset="-78"/>
              </a:rPr>
              <a:t>جواب در صفحه بعد</a:t>
            </a:r>
          </a:p>
        </p:txBody>
      </p:sp>
    </p:spTree>
    <p:custDataLst>
      <p:tags r:id="rId2"/>
    </p:custDataLst>
    <p:extLst>
      <p:ext uri="{BB962C8B-B14F-4D97-AF65-F5344CB8AC3E}">
        <p14:creationId xmlns:p14="http://schemas.microsoft.com/office/powerpoint/2010/main" val="6351283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476672"/>
            <a:ext cx="8640960" cy="4924425"/>
          </a:xfrm>
          <a:prstGeom prst="rect">
            <a:avLst/>
          </a:prstGeom>
        </p:spPr>
        <p:txBody>
          <a:bodyPr wrap="square">
            <a:spAutoFit/>
          </a:bodyPr>
          <a:lstStyle/>
          <a:p>
            <a:pPr algn="just" rtl="1"/>
            <a:r>
              <a:rPr lang="fa-IR" sz="2400" dirty="0">
                <a:solidFill>
                  <a:srgbClr val="FF0000"/>
                </a:solidFill>
                <a:latin typeface="AmuzehNewNormalPS"/>
                <a:cs typeface="B Nazanin" panose="00000400000000000000" pitchFamily="2" charset="-78"/>
              </a:rPr>
              <a:t>بررسی عوامل مؤثر در افزایش فروش یا ارائۀ خدمات</a:t>
            </a:r>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در گروه خود بررسی کنید که هر کدام از موارد شکل چگونه باعث افزایش فروش کالا یا خدمت می شود. نتایج بدست آمده را در کلاس ارائه دهید.</a:t>
            </a:r>
          </a:p>
          <a:p>
            <a:pPr algn="just" rtl="1"/>
            <a:r>
              <a:rPr lang="fa-IR" sz="2800" dirty="0">
                <a:solidFill>
                  <a:srgbClr val="FF0000"/>
                </a:solidFill>
                <a:latin typeface="AmuzehNewNormalPS"/>
                <a:cs typeface="B Nazanin" panose="00000400000000000000" pitchFamily="2" charset="-78"/>
              </a:rPr>
              <a:t>جواب</a:t>
            </a:r>
          </a:p>
          <a:p>
            <a:pPr algn="just" rtl="1"/>
            <a:endParaRPr lang="fa-IR" sz="1400" dirty="0">
              <a:solidFill>
                <a:srgbClr val="FF0000"/>
              </a:solidFill>
              <a:latin typeface="AmuzehNewNormalPS"/>
              <a:cs typeface="B Nazanin" panose="00000400000000000000" pitchFamily="2" charset="-78"/>
            </a:endParaRPr>
          </a:p>
          <a:p>
            <a:pPr algn="just" rtl="1"/>
            <a:r>
              <a:rPr lang="fa-IR" sz="2000" dirty="0">
                <a:solidFill>
                  <a:srgbClr val="FF0000"/>
                </a:solidFill>
                <a:latin typeface="AmuzehNewNormalPS"/>
                <a:cs typeface="B Nazanin" panose="00000400000000000000" pitchFamily="2" charset="-78"/>
              </a:rPr>
              <a:t>1- کیفیت مناسب :  </a:t>
            </a:r>
            <a:r>
              <a:rPr lang="fa-IR" sz="2000" dirty="0">
                <a:latin typeface="AmuzehNewNormalPS"/>
                <a:cs typeface="B Nazanin" panose="00000400000000000000" pitchFamily="2" charset="-78"/>
              </a:rPr>
              <a:t>هرچه کیفیت کالا یا خدمت بالاتر باشد فروش و تقاضای بیشتری دارد.</a:t>
            </a:r>
          </a:p>
          <a:p>
            <a:pPr algn="just" rtl="1"/>
            <a:r>
              <a:rPr lang="fa-IR" sz="2000" dirty="0">
                <a:solidFill>
                  <a:srgbClr val="FF0000"/>
                </a:solidFill>
                <a:latin typeface="AmuzehNewNormalPS"/>
                <a:cs typeface="B Nazanin" panose="00000400000000000000" pitchFamily="2" charset="-78"/>
              </a:rPr>
              <a:t>2- معرفی کالا : </a:t>
            </a:r>
            <a:r>
              <a:rPr lang="fa-IR" sz="2000" dirty="0">
                <a:latin typeface="AmuzehNewNormalPS"/>
                <a:cs typeface="B Nazanin" panose="00000400000000000000" pitchFamily="2" charset="-78"/>
              </a:rPr>
              <a:t>تبلیغات زیاد و متنوع و همه گیر در شناخت مشتریان تاثیر دارد و فروش را بالا می برد.</a:t>
            </a:r>
          </a:p>
          <a:p>
            <a:pPr algn="just" rtl="1"/>
            <a:r>
              <a:rPr lang="fa-IR" sz="2000" dirty="0">
                <a:solidFill>
                  <a:srgbClr val="FF0000"/>
                </a:solidFill>
                <a:latin typeface="AmuzehNewNormalPS"/>
                <a:cs typeface="B Nazanin" panose="00000400000000000000" pitchFamily="2" charset="-78"/>
              </a:rPr>
              <a:t>3- زمان نحوه ارائه کالا و خدمات : </a:t>
            </a:r>
            <a:r>
              <a:rPr lang="fa-IR" sz="2000" dirty="0">
                <a:latin typeface="AmuzehNewNormalPS"/>
                <a:cs typeface="B Nazanin" panose="00000400000000000000" pitchFamily="2" charset="-78"/>
              </a:rPr>
              <a:t>اگر زمان فروش محصول مناسب باشد و نحوه ی ارائه کالا یا خدمت مناسب و در شاْن مشتریان باشد می تواند باعث افزایش فروش و استقبال بیش تر مشتریان شوذ.</a:t>
            </a:r>
          </a:p>
          <a:p>
            <a:pPr algn="just" rtl="1"/>
            <a:r>
              <a:rPr lang="fa-IR" sz="2000" dirty="0">
                <a:solidFill>
                  <a:srgbClr val="FF0000"/>
                </a:solidFill>
                <a:latin typeface="AmuzehNewNormalPS"/>
                <a:cs typeface="B Nazanin" panose="00000400000000000000" pitchFamily="2" charset="-78"/>
              </a:rPr>
              <a:t>4- قیمت مناسب : </a:t>
            </a:r>
            <a:r>
              <a:rPr lang="fa-IR" sz="2000" dirty="0">
                <a:latin typeface="AmuzehNewNormalPS"/>
                <a:cs typeface="B Nazanin" panose="00000400000000000000" pitchFamily="2" charset="-78"/>
              </a:rPr>
              <a:t>برای جذب مشتری قیمت مناسب بیشترین اثر را در فروش دارد.</a:t>
            </a:r>
          </a:p>
          <a:p>
            <a:pPr algn="just" rtl="1"/>
            <a:r>
              <a:rPr lang="fa-IR" sz="2000" dirty="0">
                <a:solidFill>
                  <a:srgbClr val="FF0000"/>
                </a:solidFill>
                <a:latin typeface="AmuzehNewNormalPS"/>
                <a:cs typeface="B Nazanin" panose="00000400000000000000" pitchFamily="2" charset="-78"/>
              </a:rPr>
              <a:t>5- خلاقیت در بسته بندی : </a:t>
            </a:r>
            <a:r>
              <a:rPr lang="fa-IR" sz="2000" dirty="0">
                <a:latin typeface="AmuzehNewNormalPS"/>
                <a:cs typeface="B Nazanin" panose="00000400000000000000" pitchFamily="2" charset="-78"/>
              </a:rPr>
              <a:t>بسته بندی زیبا و شکیل در جذب مشتریان خصوصاٌ کودکان موثر است.</a:t>
            </a:r>
          </a:p>
          <a:p>
            <a:pPr algn="just" rtl="1"/>
            <a:r>
              <a:rPr lang="fa-IR" sz="2000" dirty="0">
                <a:solidFill>
                  <a:srgbClr val="FF0000"/>
                </a:solidFill>
                <a:latin typeface="AmuzehNewNormalPS"/>
                <a:cs typeface="B Nazanin" panose="00000400000000000000" pitchFamily="2" charset="-78"/>
              </a:rPr>
              <a:t>6- تشخیصص نیاز مردم : </a:t>
            </a:r>
            <a:r>
              <a:rPr lang="fa-IR" sz="2000" dirty="0">
                <a:latin typeface="AmuzehNewNormalPS"/>
                <a:cs typeface="B Nazanin" panose="00000400000000000000" pitchFamily="2" charset="-78"/>
              </a:rPr>
              <a:t>اگر فروشنده بر اساس نیاز های مردم کالا ها یا خدمات را ارائه کند و بازاریابی مناسبی داشته باشد می تواند در فروش بیش تر محصول خود موفق شود.</a:t>
            </a:r>
          </a:p>
          <a:p>
            <a:pPr algn="just" rtl="1"/>
            <a:r>
              <a:rPr lang="fa-IR" sz="2000" dirty="0">
                <a:solidFill>
                  <a:srgbClr val="FF0000"/>
                </a:solidFill>
                <a:latin typeface="AmuzehNewNormalPS"/>
                <a:cs typeface="B Nazanin" panose="00000400000000000000" pitchFamily="2" charset="-78"/>
              </a:rPr>
              <a:t>7- بازاریابی : </a:t>
            </a:r>
            <a:r>
              <a:rPr lang="fa-IR" sz="2000" dirty="0">
                <a:latin typeface="AmuzehNewNormalPS"/>
                <a:cs typeface="B Nazanin" panose="00000400000000000000" pitchFamily="2" charset="-78"/>
              </a:rPr>
              <a:t>برنامه بازاریابی خوب در توسعه و موفقیت کسب و کار شما ضروری است. اطلاعات مربوط به بازار و  مشتریان خود را مشخص کرده و روش های عرضه محصولات و خدمات خود به آنها را تشریح نمایید.</a:t>
            </a:r>
          </a:p>
        </p:txBody>
      </p:sp>
    </p:spTree>
    <p:custDataLst>
      <p:tags r:id="rId2"/>
    </p:custDataLst>
    <p:extLst>
      <p:ext uri="{BB962C8B-B14F-4D97-AF65-F5344CB8AC3E}">
        <p14:creationId xmlns:p14="http://schemas.microsoft.com/office/powerpoint/2010/main" val="41722499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16863" y="1952377"/>
            <a:ext cx="8640960" cy="2893100"/>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کارکلاسی</a:t>
            </a:r>
          </a:p>
          <a:p>
            <a:pPr algn="just" rtl="1"/>
            <a:endParaRPr lang="fa-IR" dirty="0">
              <a:latin typeface="AmuzehNewNormalPS"/>
              <a:cs typeface="B Nazanin" panose="00000400000000000000" pitchFamily="2" charset="-78"/>
            </a:endParaRPr>
          </a:p>
          <a:p>
            <a:pPr algn="just" rtl="1"/>
            <a:r>
              <a:rPr lang="fa-IR" sz="2200" dirty="0">
                <a:solidFill>
                  <a:srgbClr val="00B0F0"/>
                </a:solidFill>
                <a:latin typeface="AmuzehNewNormalPS"/>
                <a:cs typeface="B Nazanin" panose="00000400000000000000" pitchFamily="2" charset="-78"/>
              </a:rPr>
              <a:t>پیشنهاد برای بسته بندی</a:t>
            </a:r>
          </a:p>
          <a:p>
            <a:pPr algn="just" rtl="1"/>
            <a:endParaRPr lang="fa-IR" sz="22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پدر مهرداد هر سال گردو می چیند، آن ها را می شکند و برای فروش آماده می کند. او امسال تصمیم دارد که گردوها را بسته بندی کند، سپس بفروشد. پیشنهاد شما برای بسته بندی گردوها و تبلیغات برای فروش چیست؟</a:t>
            </a:r>
          </a:p>
          <a:p>
            <a:pPr algn="just" rtl="1"/>
            <a:r>
              <a:rPr lang="fa-IR" sz="2400" dirty="0">
                <a:latin typeface="AmuzehNewNormalPS"/>
                <a:cs typeface="B Nazanin" panose="00000400000000000000" pitchFamily="2" charset="-78"/>
              </a:rPr>
              <a:t>پیشنهاد گروهی برای بسته بندی گردو .......................................</a:t>
            </a:r>
          </a:p>
        </p:txBody>
      </p:sp>
      <p:pic>
        <p:nvPicPr>
          <p:cNvPr id="3" name="Picture 2"/>
          <p:cNvPicPr>
            <a:picLocks noChangeAspect="1"/>
          </p:cNvPicPr>
          <p:nvPr/>
        </p:nvPicPr>
        <p:blipFill>
          <a:blip r:embed="rId5"/>
          <a:stretch>
            <a:fillRect/>
          </a:stretch>
        </p:blipFill>
        <p:spPr>
          <a:xfrm>
            <a:off x="360879" y="4342650"/>
            <a:ext cx="2338913" cy="2205147"/>
          </a:xfrm>
          <a:prstGeom prst="rect">
            <a:avLst/>
          </a:prstGeom>
        </p:spPr>
      </p:pic>
      <p:sp>
        <p:nvSpPr>
          <p:cNvPr id="5" name="Rectangle 4"/>
          <p:cNvSpPr/>
          <p:nvPr/>
        </p:nvSpPr>
        <p:spPr>
          <a:xfrm>
            <a:off x="2699792" y="5537557"/>
            <a:ext cx="3429145" cy="338554"/>
          </a:xfrm>
          <a:prstGeom prst="rect">
            <a:avLst/>
          </a:prstGeom>
        </p:spPr>
        <p:txBody>
          <a:bodyPr wrap="none">
            <a:spAutoFit/>
          </a:bodyPr>
          <a:lstStyle/>
          <a:p>
            <a:pPr algn="r" rtl="1"/>
            <a:r>
              <a:rPr lang="fa-IR" sz="1600" b="1" dirty="0">
                <a:latin typeface="Amuzeh-New-Bold"/>
                <a:cs typeface="B Nazanin" panose="00000400000000000000" pitchFamily="2" charset="-78"/>
              </a:rPr>
              <a:t>شکل 12- 5  نمونه ای از طرح بسته بندی گردو</a:t>
            </a:r>
            <a:endParaRPr lang="fa-IR" sz="1600" dirty="0">
              <a:cs typeface="B Nazanin" panose="00000400000000000000" pitchFamily="2" charset="-78"/>
            </a:endParaRPr>
          </a:p>
        </p:txBody>
      </p:sp>
      <p:sp>
        <p:nvSpPr>
          <p:cNvPr id="6" name="Rectangle 5"/>
          <p:cNvSpPr/>
          <p:nvPr/>
        </p:nvSpPr>
        <p:spPr>
          <a:xfrm>
            <a:off x="216863" y="345842"/>
            <a:ext cx="8640960" cy="1538883"/>
          </a:xfrm>
          <a:prstGeom prst="rect">
            <a:avLst/>
          </a:prstGeom>
        </p:spPr>
        <p:txBody>
          <a:bodyPr wrap="square">
            <a:spAutoFit/>
          </a:bodyPr>
          <a:lstStyle/>
          <a:p>
            <a:pPr lvl="0" algn="just" rtl="1"/>
            <a:r>
              <a:rPr lang="fa-IR" sz="2400" b="1" dirty="0">
                <a:solidFill>
                  <a:srgbClr val="FF0000"/>
                </a:solidFill>
                <a:latin typeface="AmuzehNewNormalPS"/>
                <a:cs typeface="B Nazanin" panose="00000400000000000000" pitchFamily="2" charset="-78"/>
              </a:rPr>
              <a:t>کار غیرکلاسی</a:t>
            </a:r>
          </a:p>
          <a:p>
            <a:pPr lvl="0" algn="just" rtl="1"/>
            <a:endParaRPr lang="fa-IR" sz="2200" dirty="0">
              <a:latin typeface="AmuzehNewNormalPS"/>
              <a:cs typeface="B Nazanin" panose="00000400000000000000" pitchFamily="2" charset="-78"/>
            </a:endParaRPr>
          </a:p>
          <a:p>
            <a:pPr lvl="0" algn="just" rtl="1"/>
            <a:r>
              <a:rPr lang="fa-IR" sz="2400" dirty="0">
                <a:latin typeface="AmuzehNewNormalPS"/>
                <a:cs typeface="B Nazanin" panose="00000400000000000000" pitchFamily="2" charset="-78"/>
              </a:rPr>
              <a:t>بر اساس اقليم جغرافيايی، نمونه اى از محصولات موجود در منطقه خود را بسته بندی کنيد و در کلاس ارائه دهيد</a:t>
            </a:r>
          </a:p>
        </p:txBody>
      </p:sp>
      <p:sp>
        <p:nvSpPr>
          <p:cNvPr id="7" name="TextBox 6"/>
          <p:cNvSpPr txBox="1"/>
          <p:nvPr/>
        </p:nvSpPr>
        <p:spPr>
          <a:xfrm>
            <a:off x="6302315" y="5014479"/>
            <a:ext cx="2555508" cy="523220"/>
          </a:xfrm>
          <a:prstGeom prst="rect">
            <a:avLst/>
          </a:prstGeom>
          <a:noFill/>
        </p:spPr>
        <p:txBody>
          <a:bodyPr wrap="none" rtlCol="1">
            <a:spAutoFit/>
          </a:bodyPr>
          <a:lstStyle/>
          <a:p>
            <a:r>
              <a:rPr lang="fa-IR" sz="2800" b="1" dirty="0">
                <a:solidFill>
                  <a:srgbClr val="FF0000"/>
                </a:solidFill>
                <a:cs typeface="B Nazanin" panose="00000400000000000000" pitchFamily="2" charset="-78"/>
              </a:rPr>
              <a:t>جواب در صفحه بعد</a:t>
            </a:r>
          </a:p>
        </p:txBody>
      </p:sp>
    </p:spTree>
    <p:custDataLst>
      <p:tags r:id="rId2"/>
    </p:custDataLst>
    <p:extLst>
      <p:ext uri="{BB962C8B-B14F-4D97-AF65-F5344CB8AC3E}">
        <p14:creationId xmlns:p14="http://schemas.microsoft.com/office/powerpoint/2010/main" val="40840472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332656"/>
            <a:ext cx="8640960" cy="1692771"/>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کارکلاسی</a:t>
            </a:r>
          </a:p>
          <a:p>
            <a:pPr algn="just" rtl="1"/>
            <a:endParaRPr lang="fa-IR" sz="1400" dirty="0">
              <a:latin typeface="AmuzehNewNormalPS"/>
              <a:cs typeface="B Nazanin" panose="00000400000000000000" pitchFamily="2" charset="-78"/>
            </a:endParaRPr>
          </a:p>
          <a:p>
            <a:pPr algn="just" rtl="1"/>
            <a:r>
              <a:rPr lang="fa-IR" sz="2200" dirty="0">
                <a:solidFill>
                  <a:srgbClr val="00B0F0"/>
                </a:solidFill>
                <a:latin typeface="AmuzehNewNormalPS"/>
                <a:cs typeface="B Nazanin" panose="00000400000000000000" pitchFamily="2" charset="-78"/>
              </a:rPr>
              <a:t>پیشنهاد برای بسته بندی</a:t>
            </a:r>
          </a:p>
          <a:p>
            <a:pPr algn="just" rtl="1"/>
            <a:endParaRPr lang="fa-IR" sz="1600" dirty="0">
              <a:latin typeface="AmuzehNewNormalPS"/>
              <a:cs typeface="B Nazanin" panose="00000400000000000000" pitchFamily="2" charset="-78"/>
            </a:endParaRPr>
          </a:p>
          <a:p>
            <a:pPr algn="just" rtl="1"/>
            <a:r>
              <a:rPr lang="fa-IR" sz="2800" b="1" dirty="0">
                <a:solidFill>
                  <a:srgbClr val="FF0000"/>
                </a:solidFill>
                <a:latin typeface="AmuzehNewNormalPS"/>
                <a:cs typeface="B Nazanin" panose="00000400000000000000" pitchFamily="2" charset="-78"/>
              </a:rPr>
              <a:t>جواب</a:t>
            </a:r>
          </a:p>
        </p:txBody>
      </p:sp>
      <p:sp>
        <p:nvSpPr>
          <p:cNvPr id="2" name="Rectangle 1"/>
          <p:cNvSpPr/>
          <p:nvPr/>
        </p:nvSpPr>
        <p:spPr>
          <a:xfrm>
            <a:off x="200582" y="2050994"/>
            <a:ext cx="8691898" cy="3785652"/>
          </a:xfrm>
          <a:prstGeom prst="rect">
            <a:avLst/>
          </a:prstGeom>
        </p:spPr>
        <p:txBody>
          <a:bodyPr wrap="square">
            <a:spAutoFit/>
          </a:bodyPr>
          <a:lstStyle/>
          <a:p>
            <a:pPr algn="just" rtl="1"/>
            <a:r>
              <a:rPr lang="fa-IR" sz="2000" dirty="0">
                <a:cs typeface="B Nazanin" panose="00000400000000000000" pitchFamily="2" charset="-78"/>
              </a:rPr>
              <a:t>بسته بندی و طراحی محصول در موفقیت کار نقش مهمی بازی می کند. این موارد اولین چیزهایی هستند که به چشم مشتری می آیند. بسته بندی، مناسب توجه عمومی را تا حد زیادی به خود جلب می کند. لذا :</a:t>
            </a:r>
          </a:p>
          <a:p>
            <a:pPr algn="just" rtl="1"/>
            <a:r>
              <a:rPr lang="fa-IR" sz="2000" dirty="0">
                <a:cs typeface="B Nazanin" panose="00000400000000000000" pitchFamily="2" charset="-78"/>
              </a:rPr>
              <a:t>او باید بسته های شیک برای انواع گردو با کیفیت های مختلف بسازد.</a:t>
            </a:r>
          </a:p>
          <a:p>
            <a:pPr algn="just" rtl="1"/>
            <a:r>
              <a:rPr lang="fa-IR" sz="2000" dirty="0">
                <a:cs typeface="B Nazanin" panose="00000400000000000000" pitchFamily="2" charset="-78"/>
              </a:rPr>
              <a:t>او باید بسته های متنوع برای انواع گردو بسازد.</a:t>
            </a:r>
          </a:p>
          <a:p>
            <a:pPr algn="just" rtl="1"/>
            <a:r>
              <a:rPr lang="fa-IR" sz="2000" dirty="0">
                <a:cs typeface="B Nazanin" panose="00000400000000000000" pitchFamily="2" charset="-78"/>
              </a:rPr>
              <a:t>او باید بسته هایی با سایز های مختلف برای وزن های مختلف بسازد</a:t>
            </a:r>
          </a:p>
          <a:p>
            <a:pPr algn="just" rtl="1"/>
            <a:r>
              <a:rPr lang="fa-IR" sz="2000" dirty="0">
                <a:cs typeface="B Nazanin" panose="00000400000000000000" pitchFamily="2" charset="-78"/>
              </a:rPr>
              <a:t>و همچنین تبلیغات این محصول را روی بسته ها درج کند با این کار فروش محصولاتش بیشتر شده و در دراز مدت می تواند باعث معروف شدن کار و کسبش شود و همچنین عاملی می شود برای توسعه ی کار و کسبش.</a:t>
            </a:r>
          </a:p>
          <a:p>
            <a:pPr algn="just" rtl="1"/>
            <a:r>
              <a:rPr lang="fa-IR" sz="2000" dirty="0">
                <a:cs typeface="B Nazanin" panose="00000400000000000000" pitchFamily="2" charset="-78"/>
              </a:rPr>
              <a:t>خواسته های بازار مورد نظر خود را در طرح نهایی محصول و طراحی بسته بندی در نظر بگیرد.</a:t>
            </a:r>
          </a:p>
          <a:p>
            <a:pPr algn="just" rtl="1"/>
            <a:r>
              <a:rPr lang="fa-IR" sz="2000" dirty="0">
                <a:cs typeface="B Nazanin" panose="00000400000000000000" pitchFamily="2" charset="-78"/>
              </a:rPr>
              <a:t>موارد مطلوب را از نظر اندازه، شکل، رنگ ماده و عبارات چاپ شده روی محصول مشخص کند.</a:t>
            </a:r>
          </a:p>
          <a:p>
            <a:pPr algn="just" rtl="1"/>
            <a:r>
              <a:rPr lang="fa-IR" sz="2000" dirty="0">
                <a:cs typeface="B Nazanin" panose="00000400000000000000" pitchFamily="2" charset="-78"/>
              </a:rPr>
              <a:t>از قوانین مربوط به بسته بندی و برچسب گذاری صحیح استفاده کند.</a:t>
            </a:r>
          </a:p>
          <a:p>
            <a:pPr algn="just" rtl="1"/>
            <a:r>
              <a:rPr lang="fa-IR" sz="2000" dirty="0">
                <a:cs typeface="B Nazanin" panose="00000400000000000000" pitchFamily="2" charset="-78"/>
              </a:rPr>
              <a:t>طرحها یا تصاویر (عکس ها) را ضمیمه کند.</a:t>
            </a:r>
          </a:p>
          <a:p>
            <a:pPr algn="just" rtl="1"/>
            <a:r>
              <a:rPr lang="fa-IR" sz="2000" dirty="0">
                <a:cs typeface="B Nazanin" panose="00000400000000000000" pitchFamily="2" charset="-78"/>
              </a:rPr>
              <a:t>اطلاعات مربوط به حقوق مالکیت مثل حق کپی رایت، نشان تجاری یا حق اختراع را اضافه کند.</a:t>
            </a:r>
          </a:p>
        </p:txBody>
      </p:sp>
    </p:spTree>
    <p:custDataLst>
      <p:tags r:id="rId2"/>
    </p:custDataLst>
    <p:extLst>
      <p:ext uri="{BB962C8B-B14F-4D97-AF65-F5344CB8AC3E}">
        <p14:creationId xmlns:p14="http://schemas.microsoft.com/office/powerpoint/2010/main" val="13281875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306629" y="404664"/>
            <a:ext cx="8380482" cy="1169551"/>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مراحل راه اندازی یک کسب وکار</a:t>
            </a:r>
          </a:p>
          <a:p>
            <a:pPr algn="just" rtl="1"/>
            <a:endParaRPr lang="fa-IR" sz="2200" dirty="0">
              <a:solidFill>
                <a:schemeClr val="tx2"/>
              </a:solidFill>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شکل زیر را برای آشنایی با مراحل راه اندازی یک کسب و کار بررسی کنید.</a:t>
            </a:r>
          </a:p>
        </p:txBody>
      </p:sp>
      <p:pic>
        <p:nvPicPr>
          <p:cNvPr id="2" name="Picture 1"/>
          <p:cNvPicPr>
            <a:picLocks noChangeAspect="1"/>
          </p:cNvPicPr>
          <p:nvPr/>
        </p:nvPicPr>
        <p:blipFill>
          <a:blip r:embed="rId5"/>
          <a:stretch>
            <a:fillRect/>
          </a:stretch>
        </p:blipFill>
        <p:spPr>
          <a:xfrm>
            <a:off x="423090" y="1700808"/>
            <a:ext cx="8264021" cy="4778146"/>
          </a:xfrm>
          <a:prstGeom prst="rect">
            <a:avLst/>
          </a:prstGeom>
        </p:spPr>
      </p:pic>
    </p:spTree>
    <p:custDataLst>
      <p:tags r:id="rId2"/>
    </p:custDataLst>
    <p:extLst>
      <p:ext uri="{BB962C8B-B14F-4D97-AF65-F5344CB8AC3E}">
        <p14:creationId xmlns:p14="http://schemas.microsoft.com/office/powerpoint/2010/main" val="5012259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31"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fltVal val="0"/>
                                          </p:val>
                                        </p:tav>
                                        <p:tav tm="100000">
                                          <p:val>
                                            <p:strVal val="#ppt_w"/>
                                          </p:val>
                                        </p:tav>
                                      </p:tavLst>
                                    </p:anim>
                                    <p:anim calcmode="lin" valueType="num">
                                      <p:cBhvr>
                                        <p:cTn id="25" dur="1000" fill="hold"/>
                                        <p:tgtEl>
                                          <p:spTgt spid="2"/>
                                        </p:tgtEl>
                                        <p:attrNameLst>
                                          <p:attrName>ppt_h</p:attrName>
                                        </p:attrNameLst>
                                      </p:cBhvr>
                                      <p:tavLst>
                                        <p:tav tm="0">
                                          <p:val>
                                            <p:fltVal val="0"/>
                                          </p:val>
                                        </p:tav>
                                        <p:tav tm="100000">
                                          <p:val>
                                            <p:strVal val="#ppt_h"/>
                                          </p:val>
                                        </p:tav>
                                      </p:tavLst>
                                    </p:anim>
                                    <p:anim calcmode="lin" valueType="num">
                                      <p:cBhvr>
                                        <p:cTn id="26" dur="1000" fill="hold"/>
                                        <p:tgtEl>
                                          <p:spTgt spid="2"/>
                                        </p:tgtEl>
                                        <p:attrNameLst>
                                          <p:attrName>style.rotation</p:attrName>
                                        </p:attrNameLst>
                                      </p:cBhvr>
                                      <p:tavLst>
                                        <p:tav tm="0">
                                          <p:val>
                                            <p:fltVal val="90"/>
                                          </p:val>
                                        </p:tav>
                                        <p:tav tm="100000">
                                          <p:val>
                                            <p:fltVal val="0"/>
                                          </p:val>
                                        </p:tav>
                                      </p:tavLst>
                                    </p:anim>
                                    <p:animEffect transition="in" filter="fade">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323528" y="620688"/>
            <a:ext cx="8568952" cy="5632311"/>
          </a:xfrm>
          <a:prstGeom prst="rect">
            <a:avLst/>
          </a:prstGeom>
        </p:spPr>
        <p:txBody>
          <a:bodyPr wrap="square">
            <a:spAutoFit/>
          </a:bodyPr>
          <a:lstStyle/>
          <a:p>
            <a:pPr algn="just" rtl="1"/>
            <a:r>
              <a:rPr lang="fa-IR" sz="2400" dirty="0">
                <a:latin typeface="AmuzehNewNormalPS"/>
                <a:cs typeface="B Nazanin" panose="00000400000000000000" pitchFamily="2" charset="-78"/>
              </a:rPr>
              <a:t>برای راه اندازی هر کسب وکاری نخست باید طرح آن کسب وکار را بنویسید. مواردی که در طرح کسب وکار باید به آن بپردازید عبارت اند از:</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هدف شما از راه اندازی کسب وکار چیست؟ </a:t>
            </a:r>
          </a:p>
          <a:p>
            <a:pPr algn="just" rtl="1"/>
            <a:r>
              <a:rPr lang="fa-IR" sz="2400" dirty="0">
                <a:latin typeface="AmuzehNewNormalPS"/>
                <a:cs typeface="B Nazanin" panose="00000400000000000000" pitchFamily="2" charset="-78"/>
              </a:rPr>
              <a:t>دلایل انتخاب این نوع کسب وکار چیست؟ </a:t>
            </a:r>
          </a:p>
          <a:p>
            <a:pPr algn="just" rtl="1"/>
            <a:r>
              <a:rPr lang="fa-IR" sz="2400" dirty="0">
                <a:latin typeface="AmuzehNewNormalPS"/>
                <a:cs typeface="B Nazanin" panose="00000400000000000000" pitchFamily="2" charset="-78"/>
              </a:rPr>
              <a:t>و یژگی های کالا یا خدمات تولیدی شما چیست؟ </a:t>
            </a:r>
          </a:p>
          <a:p>
            <a:pPr algn="just" rtl="1"/>
            <a:r>
              <a:rPr lang="fa-IR" sz="2400" dirty="0">
                <a:latin typeface="AmuzehNewNormalPS"/>
                <a:cs typeface="B Nazanin" panose="00000400000000000000" pitchFamily="2" charset="-78"/>
              </a:rPr>
              <a:t>د ر چه مکانی کسب وکارتان راه اندازی می شود؟ </a:t>
            </a:r>
          </a:p>
          <a:p>
            <a:pPr algn="just" rtl="1"/>
            <a:r>
              <a:rPr lang="fa-IR" sz="2400" dirty="0">
                <a:latin typeface="AmuzehNewNormalPS"/>
                <a:cs typeface="B Nazanin" panose="00000400000000000000" pitchFamily="2" charset="-78"/>
              </a:rPr>
              <a:t>برای چند نفر شغل ایجاد می شود؟ </a:t>
            </a:r>
          </a:p>
          <a:p>
            <a:pPr algn="just" rtl="1"/>
            <a:r>
              <a:rPr lang="fa-IR" sz="2400" dirty="0">
                <a:latin typeface="AmuzehNewNormalPS"/>
                <a:cs typeface="B Nazanin" panose="00000400000000000000" pitchFamily="2" charset="-78"/>
              </a:rPr>
              <a:t>مشتريان شما چه کسانی هستند؟ </a:t>
            </a:r>
          </a:p>
          <a:p>
            <a:pPr algn="just" rtl="1"/>
            <a:r>
              <a:rPr lang="fa-IR" sz="2400" dirty="0">
                <a:latin typeface="AmuzehNewNormalPS"/>
                <a:cs typeface="B Nazanin" panose="00000400000000000000" pitchFamily="2" charset="-78"/>
              </a:rPr>
              <a:t>به چه ابزار و مواد و تجهیزاتی نیاز دارید؟ </a:t>
            </a:r>
          </a:p>
          <a:p>
            <a:pPr algn="just" rtl="1"/>
            <a:r>
              <a:rPr lang="fa-IR" sz="2400" dirty="0">
                <a:latin typeface="AmuzehNewNormalPS"/>
                <a:cs typeface="B Nazanin" panose="00000400000000000000" pitchFamily="2" charset="-78"/>
              </a:rPr>
              <a:t>مه چه مقدار سرمایه و زمان نیاز دارید؟ </a:t>
            </a:r>
          </a:p>
          <a:p>
            <a:pPr algn="just" rtl="1"/>
            <a:r>
              <a:rPr lang="fa-IR" sz="2400" dirty="0">
                <a:latin typeface="AmuzehNewNormalPS"/>
                <a:cs typeface="B Nazanin" panose="00000400000000000000" pitchFamily="2" charset="-78"/>
              </a:rPr>
              <a:t>چه مقدار سودآوری دارد؟ </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در واقع طرح کسب و کار، نقشه مسير يک کارآفرين برای راه اندازی کسب وکار است و به او کمک می کند تا با ديد درست گام بردارد.</a:t>
            </a:r>
          </a:p>
        </p:txBody>
      </p:sp>
    </p:spTree>
    <p:custDataLst>
      <p:tags r:id="rId2"/>
    </p:custDataLst>
    <p:extLst>
      <p:ext uri="{BB962C8B-B14F-4D97-AF65-F5344CB8AC3E}">
        <p14:creationId xmlns:p14="http://schemas.microsoft.com/office/powerpoint/2010/main" val="41242423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107504" y="836712"/>
            <a:ext cx="8856984" cy="3416320"/>
          </a:xfrm>
          <a:prstGeom prst="rect">
            <a:avLst/>
          </a:prstGeom>
        </p:spPr>
        <p:txBody>
          <a:bodyPr wrap="square">
            <a:spAutoFit/>
          </a:bodyPr>
          <a:lstStyle/>
          <a:p>
            <a:pPr algn="just" rtl="1"/>
            <a:r>
              <a:rPr lang="fa-IR" sz="2400" dirty="0">
                <a:latin typeface="AmuzehNewNormalPS"/>
                <a:cs typeface="B Nazanin" panose="00000400000000000000" pitchFamily="2" charset="-78"/>
              </a:rPr>
              <a:t>پدر من یک کارشناس دامپروری است. او دوست داشت در خصوص رشته تحصيلى خود، کارى را راه اندازى کند. بنابراين برای پرورش ماهی برنامه ریزی کرد و آن را اجرا نمود. با راه اندازی پرورش ماهی در منطقه، برای افراد زیادی کار ایجاد کرد. پدرم سال گذشته کارآفرین برتر استان شد. من هم دوست دارم روزی مانند او برای جامعه، کار سودمندی انجام دهم.</a:t>
            </a:r>
          </a:p>
          <a:p>
            <a:pPr algn="just" rtl="1"/>
            <a:endParaRPr lang="fa-IR" sz="2400" dirty="0">
              <a:latin typeface="AmuzehNewNormalPS"/>
              <a:cs typeface="B Nazanin" panose="00000400000000000000" pitchFamily="2" charset="-78"/>
            </a:endParaRPr>
          </a:p>
          <a:p>
            <a:pPr algn="just" rtl="1"/>
            <a:r>
              <a:rPr lang="fa-IR" sz="2400" b="1" dirty="0">
                <a:solidFill>
                  <a:srgbClr val="FF0000"/>
                </a:solidFill>
                <a:latin typeface="AmuzehNewNormalPS"/>
                <a:cs typeface="B Nazanin" panose="00000400000000000000" pitchFamily="2" charset="-78"/>
              </a:rPr>
              <a:t>پرسش</a:t>
            </a:r>
            <a:endParaRPr lang="fa-IR" sz="2800" b="1" dirty="0">
              <a:solidFill>
                <a:srgbClr val="FF0000"/>
              </a:solidFill>
              <a:latin typeface="AmuzehNewNormalPS"/>
              <a:cs typeface="B Nazanin" panose="00000400000000000000" pitchFamily="2" charset="-78"/>
            </a:endParaRP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آیا تاکنون به دل بستگی  ها، توانایی ها و مهارت های خود در زمینه کار آینده اندیشیده اید؟ کار مورد نظر شما چه فوائدی برای شما و جامعه دارد؟</a:t>
            </a:r>
          </a:p>
        </p:txBody>
      </p:sp>
      <p:sp>
        <p:nvSpPr>
          <p:cNvPr id="3" name="TextBox 2"/>
          <p:cNvSpPr txBox="1"/>
          <p:nvPr/>
        </p:nvSpPr>
        <p:spPr>
          <a:xfrm>
            <a:off x="6408980" y="4653136"/>
            <a:ext cx="2555508" cy="523220"/>
          </a:xfrm>
          <a:prstGeom prst="rect">
            <a:avLst/>
          </a:prstGeom>
          <a:noFill/>
        </p:spPr>
        <p:txBody>
          <a:bodyPr wrap="none" rtlCol="1">
            <a:spAutoFit/>
          </a:bodyPr>
          <a:lstStyle/>
          <a:p>
            <a:r>
              <a:rPr lang="fa-IR" sz="2800" b="1" dirty="0">
                <a:cs typeface="B Nazanin" panose="00000400000000000000" pitchFamily="2" charset="-78"/>
              </a:rPr>
              <a:t>جواب در صفحه بعد</a:t>
            </a:r>
          </a:p>
        </p:txBody>
      </p:sp>
    </p:spTree>
    <p:custDataLst>
      <p:tags r:id="rId2"/>
    </p:custDataLst>
    <p:extLst>
      <p:ext uri="{BB962C8B-B14F-4D97-AF65-F5344CB8AC3E}">
        <p14:creationId xmlns:p14="http://schemas.microsoft.com/office/powerpoint/2010/main" val="8411463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451693"/>
            <a:ext cx="8640960" cy="6001643"/>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نمونۀ يک طرح کسب وکار (ساخت جعبه های تزیينی)</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امين و زهرا می خواهند با استفاده از پس اندازی که دارند یک کسب وکار خانگی راه اندازی کرده و درآمد به دست آورند. آن ها چند کسب وکار را بررسی کردند و تصمیم گرفتند به ساخت جعبه های تزيينی بپردازند. یکی از دلایل انتخاب آن ها این است که می توانند از مغازه عموی خود ابزار و وسایل لازم را با قیمت ارزا نتر تهیه کنند و دیگر اینکه از تجربیات پسر عموی خود، که دراین زمینه فعالیت هایی دارد، استفاده کنند. آن ها برای راه اندازی کار، یک طرح کسب وکار، به روش زير آماده کردند:</a:t>
            </a:r>
          </a:p>
          <a:p>
            <a:pPr algn="just" rtl="1"/>
            <a:endParaRPr lang="fa-IR" sz="2400" dirty="0">
              <a:latin typeface="AmuzehNewNormalPS"/>
              <a:cs typeface="B Nazanin" panose="00000400000000000000" pitchFamily="2" charset="-78"/>
            </a:endParaRPr>
          </a:p>
          <a:p>
            <a:pPr algn="just" rtl="1"/>
            <a:r>
              <a:rPr lang="fa-IR" sz="2400" dirty="0">
                <a:solidFill>
                  <a:srgbClr val="FF0000"/>
                </a:solidFill>
                <a:latin typeface="AmuzehNewNormalPS"/>
                <a:cs typeface="B Nazanin" panose="00000400000000000000" pitchFamily="2" charset="-78"/>
              </a:rPr>
              <a:t>هدف از ایجاد کسب وکار: </a:t>
            </a:r>
            <a:r>
              <a:rPr lang="fa-IR" sz="2400" dirty="0">
                <a:latin typeface="AmuzehNewNormalPS"/>
                <a:cs typeface="B Nazanin" panose="00000400000000000000" pitchFamily="2" charset="-78"/>
              </a:rPr>
              <a:t>ايجاد کار و به دست آوردن درآمد، از راه توليد جعبه هاى تزيينی؛</a:t>
            </a:r>
          </a:p>
          <a:p>
            <a:pPr algn="just" rtl="1"/>
            <a:r>
              <a:rPr lang="fa-IR" sz="2400" dirty="0">
                <a:solidFill>
                  <a:srgbClr val="FF0000"/>
                </a:solidFill>
                <a:latin typeface="AmuzehNewNormalPS"/>
                <a:cs typeface="B Nazanin" panose="00000400000000000000" pitchFamily="2" charset="-78"/>
              </a:rPr>
              <a:t>مزيت هاى رقابتى: </a:t>
            </a:r>
            <a:r>
              <a:rPr lang="fa-IR" sz="2400" dirty="0">
                <a:latin typeface="AmuzehNewNormalPS"/>
                <a:cs typeface="B Nazanin" panose="00000400000000000000" pitchFamily="2" charset="-78"/>
              </a:rPr>
              <a:t>کار آن ها ارائه جعبه هاى تزيينی با کيفيت بالا، خلّاقيت در چگونگی ساخت جعبه ها واستفاده از الگوهاى جذاب است. با توجه به رقابتی بودن قیمت ها وکیفيت ها آن ها سعی می کنند که کالاى خود را نسبت به رقبا با قیمت مناسب تر و کيفيت بهتر ارائه دهند.</a:t>
            </a:r>
          </a:p>
          <a:p>
            <a:pPr algn="just" rtl="1"/>
            <a:r>
              <a:rPr lang="fa-IR" sz="2400" dirty="0">
                <a:solidFill>
                  <a:srgbClr val="FF0000"/>
                </a:solidFill>
                <a:latin typeface="AmuzehNewNormalPS"/>
                <a:cs typeface="B Nazanin" panose="00000400000000000000" pitchFamily="2" charset="-78"/>
              </a:rPr>
              <a:t>وضعيت بازار: </a:t>
            </a:r>
            <a:r>
              <a:rPr lang="fa-IR" sz="2400" dirty="0">
                <a:latin typeface="AmuzehNewNormalPS"/>
                <a:cs typeface="B Nazanin" panose="00000400000000000000" pitchFamily="2" charset="-78"/>
              </a:rPr>
              <a:t>هم اکنون نمونه هايى از اين جعبه ها در بازار موجود است و به دليل فرهنگ غنى ايرانيان در امر هديه دادن، اين فرصت مناسبى براى درآمدزايى است.</a:t>
            </a:r>
          </a:p>
        </p:txBody>
      </p:sp>
    </p:spTree>
    <p:custDataLst>
      <p:tags r:id="rId2"/>
    </p:custDataLst>
    <p:extLst>
      <p:ext uri="{BB962C8B-B14F-4D97-AF65-F5344CB8AC3E}">
        <p14:creationId xmlns:p14="http://schemas.microsoft.com/office/powerpoint/2010/main" val="30454105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133848" y="389557"/>
            <a:ext cx="6758632" cy="5693866"/>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میزان اشتغال زایی طرح: دو نفر</a:t>
            </a:r>
          </a:p>
          <a:p>
            <a:pPr algn="just" rtl="1"/>
            <a:endParaRPr lang="fa-IR" sz="22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مشتريان: عموم افراد، شرکت ها ، مؤسسات و... مى توانند براى هديه دادن از اين جعبه هاى زيبا استفاده کنند.</a:t>
            </a:r>
          </a:p>
          <a:p>
            <a:pPr algn="just" rtl="1"/>
            <a:r>
              <a:rPr lang="fa-IR" sz="2400" dirty="0">
                <a:latin typeface="AmuzehNewNormalPS"/>
                <a:cs typeface="B Nazanin" panose="00000400000000000000" pitchFamily="2" charset="-78"/>
              </a:rPr>
              <a:t>محل اجرای طرح: با توجه به نوع کسب وکار(خانگى)، اين جعبه ها در خانه تولید می شود.</a:t>
            </a:r>
          </a:p>
          <a:p>
            <a:pPr algn="just" rtl="1"/>
            <a:r>
              <a:rPr lang="fa-IR" sz="2400" dirty="0">
                <a:latin typeface="AmuzehNewNormalPS"/>
                <a:cs typeface="B Nazanin" panose="00000400000000000000" pitchFamily="2" charset="-78"/>
              </a:rPr>
              <a:t>ظرفيت توليد: 200 عدد جعبه فانتزى در يک ماه </a:t>
            </a:r>
          </a:p>
          <a:p>
            <a:pPr algn="just" rtl="1"/>
            <a:r>
              <a:rPr lang="fa-IR" sz="2400" dirty="0">
                <a:latin typeface="AmuzehNewNormalPS"/>
                <a:cs typeface="B Nazanin" panose="00000400000000000000" pitchFamily="2" charset="-78"/>
              </a:rPr>
              <a:t>مدت زمان پيش بينى شده براى راه اندازی کار: يک هفته</a:t>
            </a:r>
          </a:p>
          <a:p>
            <a:pPr algn="just" rtl="1"/>
            <a:endParaRPr lang="fa-IR" sz="2200" dirty="0">
              <a:latin typeface="AmuzehNewNormalPS"/>
              <a:cs typeface="B Nazanin" panose="00000400000000000000" pitchFamily="2" charset="-78"/>
            </a:endParaRPr>
          </a:p>
          <a:p>
            <a:pPr algn="just" rtl="1"/>
            <a:endParaRPr lang="fa-IR" sz="2200" dirty="0">
              <a:latin typeface="AmuzehNewNormalPS"/>
              <a:cs typeface="B Nazanin" panose="00000400000000000000" pitchFamily="2" charset="-78"/>
            </a:endParaRPr>
          </a:p>
          <a:p>
            <a:pPr algn="just" rtl="1"/>
            <a:endParaRPr lang="fa-IR" sz="2200" dirty="0">
              <a:latin typeface="AmuzehNewNormalPS"/>
              <a:cs typeface="B Nazanin" panose="00000400000000000000" pitchFamily="2" charset="-78"/>
            </a:endParaRPr>
          </a:p>
          <a:p>
            <a:pPr algn="just" rtl="1"/>
            <a:endParaRPr lang="fa-IR" sz="2200" dirty="0">
              <a:latin typeface="AmuzehNewNormalPS"/>
              <a:cs typeface="B Nazanin" panose="00000400000000000000" pitchFamily="2" charset="-78"/>
            </a:endParaRPr>
          </a:p>
          <a:p>
            <a:pPr algn="just" rtl="1"/>
            <a:endParaRPr lang="fa-IR" sz="2200" dirty="0">
              <a:latin typeface="AmuzehNewNormalPS"/>
              <a:cs typeface="B Nazanin" panose="00000400000000000000" pitchFamily="2" charset="-78"/>
            </a:endParaRPr>
          </a:p>
          <a:p>
            <a:pPr algn="just" rtl="1"/>
            <a:r>
              <a:rPr lang="fa-IR" sz="2200" dirty="0">
                <a:latin typeface="AmuzehNewNormalPS"/>
                <a:cs typeface="B Nazanin" panose="00000400000000000000" pitchFamily="2" charset="-78"/>
              </a:rPr>
              <a:t>                                           مواد وابزار مورد نیاز:</a:t>
            </a:r>
          </a:p>
          <a:p>
            <a:pPr algn="just" rtl="1"/>
            <a:endParaRPr lang="fa-IR" sz="2200" dirty="0">
              <a:latin typeface="AmuzehNewNormalPS"/>
              <a:cs typeface="B Nazanin" panose="00000400000000000000" pitchFamily="2" charset="-78"/>
            </a:endParaRPr>
          </a:p>
          <a:p>
            <a:pPr algn="just" rtl="1"/>
            <a:endParaRPr lang="fa-IR" sz="2200" dirty="0">
              <a:latin typeface="AmuzehNewNormalPS"/>
              <a:cs typeface="B Nazanin" panose="00000400000000000000" pitchFamily="2" charset="-78"/>
            </a:endParaRPr>
          </a:p>
        </p:txBody>
      </p:sp>
      <p:pic>
        <p:nvPicPr>
          <p:cNvPr id="2" name="Picture 1"/>
          <p:cNvPicPr>
            <a:picLocks noChangeAspect="1"/>
          </p:cNvPicPr>
          <p:nvPr/>
        </p:nvPicPr>
        <p:blipFill>
          <a:blip r:embed="rId5"/>
          <a:stretch>
            <a:fillRect/>
          </a:stretch>
        </p:blipFill>
        <p:spPr>
          <a:xfrm>
            <a:off x="219323" y="3426745"/>
            <a:ext cx="3776613" cy="2709870"/>
          </a:xfrm>
          <a:prstGeom prst="rect">
            <a:avLst/>
          </a:prstGeom>
        </p:spPr>
      </p:pic>
      <p:pic>
        <p:nvPicPr>
          <p:cNvPr id="3" name="Picture 2"/>
          <p:cNvPicPr>
            <a:picLocks noChangeAspect="1"/>
          </p:cNvPicPr>
          <p:nvPr/>
        </p:nvPicPr>
        <p:blipFill>
          <a:blip r:embed="rId6"/>
          <a:stretch>
            <a:fillRect/>
          </a:stretch>
        </p:blipFill>
        <p:spPr>
          <a:xfrm>
            <a:off x="219323" y="664495"/>
            <a:ext cx="1914525" cy="2762250"/>
          </a:xfrm>
          <a:prstGeom prst="rect">
            <a:avLst/>
          </a:prstGeom>
        </p:spPr>
      </p:pic>
      <p:sp>
        <p:nvSpPr>
          <p:cNvPr id="5" name="Rectangle 4"/>
          <p:cNvSpPr/>
          <p:nvPr/>
        </p:nvSpPr>
        <p:spPr>
          <a:xfrm>
            <a:off x="22123" y="6192179"/>
            <a:ext cx="4981925" cy="338554"/>
          </a:xfrm>
          <a:prstGeom prst="rect">
            <a:avLst/>
          </a:prstGeom>
        </p:spPr>
        <p:txBody>
          <a:bodyPr wrap="square">
            <a:spAutoFit/>
          </a:bodyPr>
          <a:lstStyle/>
          <a:p>
            <a:pPr lvl="0" algn="ctr" rtl="1"/>
            <a:r>
              <a:rPr lang="fa-IR" sz="1600" b="1" dirty="0">
                <a:solidFill>
                  <a:srgbClr val="FF0000"/>
                </a:solidFill>
                <a:latin typeface="AmuzehNewNormalPS"/>
                <a:cs typeface="B Nazanin" panose="00000400000000000000" pitchFamily="2" charset="-78"/>
              </a:rPr>
              <a:t>جدول 5 - 5  مواد و ابزار مورد نیاز برای ساخت جعبه های تزیینی</a:t>
            </a:r>
          </a:p>
        </p:txBody>
      </p:sp>
    </p:spTree>
    <p:custDataLst>
      <p:tags r:id="rId2"/>
    </p:custDataLst>
    <p:extLst>
      <p:ext uri="{BB962C8B-B14F-4D97-AF65-F5344CB8AC3E}">
        <p14:creationId xmlns:p14="http://schemas.microsoft.com/office/powerpoint/2010/main" val="12597710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Effect transition="in" filter="fade">
                                      <p:cBhvr>
                                        <p:cTn id="21" dur="1000"/>
                                        <p:tgtEl>
                                          <p:spTgt spid="2"/>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107504" y="332656"/>
            <a:ext cx="8856984" cy="6370975"/>
          </a:xfrm>
          <a:prstGeom prst="rect">
            <a:avLst/>
          </a:prstGeom>
        </p:spPr>
        <p:txBody>
          <a:bodyPr wrap="square">
            <a:spAutoFit/>
          </a:bodyPr>
          <a:lstStyle/>
          <a:p>
            <a:pPr algn="just" rtl="1"/>
            <a:r>
              <a:rPr lang="fa-IR" sz="2400" dirty="0">
                <a:latin typeface="AmuzehNewNormalPS"/>
                <a:cs typeface="B Nazanin" panose="00000400000000000000" pitchFamily="2" charset="-78"/>
              </a:rPr>
              <a:t>دستمزد ساخت هرجعبه: 20,000 ریال</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هزينه دستمزد: 4,000,000 ریال ⇐ تعداد جعبه ها در هر ماه × دستمزد ساخت هر جعبه</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تعداد و بهای جعبه هاى ساخته شده:</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بهاى 100 عدد جعبه بزرگ هر عدد 65,000 ریال برابر خواهد بود با 6,500,000 ریال</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بهاى 100 عددجعبه کوچک هر عدد 35,000 ریال  برابر خواهد بود با 3,500,000 ریال</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قيمت کل فروش = 10,000,000ریال</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ميزان سود = درآمد - هزينه ها </a:t>
            </a:r>
          </a:p>
          <a:p>
            <a:pPr algn="just" rtl="1"/>
            <a:endParaRPr lang="fa-IR" sz="2400" dirty="0">
              <a:latin typeface="AmuzehNewNormalPS"/>
              <a:cs typeface="B Nazanin" panose="00000400000000000000" pitchFamily="2" charset="-78"/>
            </a:endParaRPr>
          </a:p>
          <a:p>
            <a:r>
              <a:rPr lang="fa-IR" sz="2400" dirty="0">
                <a:latin typeface="AmuzehNewNormalPS"/>
                <a:cs typeface="B Nazanin" panose="00000400000000000000" pitchFamily="2" charset="-78"/>
              </a:rPr>
              <a:t>میزان سود </a:t>
            </a:r>
            <a:r>
              <a:rPr lang="en-US" sz="2400" dirty="0">
                <a:latin typeface="AmuzehNewNormalPS"/>
                <a:cs typeface="B Nazanin" panose="00000400000000000000" pitchFamily="2" charset="-78"/>
              </a:rPr>
              <a:t> </a:t>
            </a:r>
            <a:r>
              <a:rPr lang="fa-IR" sz="2400" dirty="0">
                <a:latin typeface="AmuzehNewNormalPS"/>
                <a:cs typeface="B Nazanin" panose="00000400000000000000" pitchFamily="2" charset="-78"/>
              </a:rPr>
              <a:t>=</a:t>
            </a:r>
            <a:r>
              <a:rPr lang="en-US" sz="2400" dirty="0">
                <a:latin typeface="AmuzehNewNormalPS"/>
                <a:cs typeface="B Nazanin" panose="00000400000000000000" pitchFamily="2" charset="-78"/>
              </a:rPr>
              <a:t> </a:t>
            </a:r>
            <a:r>
              <a:rPr lang="fa-IR" sz="2400" dirty="0">
                <a:latin typeface="AmuzehNewNormalPS"/>
                <a:cs typeface="B Nazanin" panose="00000400000000000000" pitchFamily="2" charset="-78"/>
              </a:rPr>
              <a:t>10,000,000</a:t>
            </a:r>
            <a:r>
              <a:rPr lang="en-US" sz="2400" dirty="0">
                <a:latin typeface="AmuzehNewNormalPS"/>
                <a:cs typeface="B Nazanin" panose="00000400000000000000" pitchFamily="2" charset="-78"/>
              </a:rPr>
              <a:t> - (</a:t>
            </a:r>
            <a:r>
              <a:rPr lang="fa-IR" sz="2400" dirty="0">
                <a:latin typeface="AmuzehNewNormalPS"/>
                <a:cs typeface="B Nazanin" panose="00000400000000000000" pitchFamily="2" charset="-78"/>
              </a:rPr>
              <a:t>4,000,000</a:t>
            </a:r>
            <a:r>
              <a:rPr lang="en-US" sz="2400" dirty="0">
                <a:latin typeface="AmuzehNewNormalPS"/>
                <a:cs typeface="B Nazanin" panose="00000400000000000000" pitchFamily="2" charset="-78"/>
              </a:rPr>
              <a:t>+</a:t>
            </a:r>
            <a:r>
              <a:rPr lang="fa-IR" sz="2400" dirty="0">
                <a:latin typeface="AmuzehNewNormalPS"/>
                <a:cs typeface="B Nazanin" panose="00000400000000000000" pitchFamily="2" charset="-78"/>
              </a:rPr>
              <a:t>2,191,000</a:t>
            </a:r>
            <a:r>
              <a:rPr lang="en-US" sz="2400" dirty="0">
                <a:latin typeface="AmuzehNewNormalPS"/>
                <a:cs typeface="B Nazanin" panose="00000400000000000000" pitchFamily="2" charset="-78"/>
              </a:rPr>
              <a:t>) </a:t>
            </a:r>
            <a:r>
              <a:rPr lang="fa-IR" sz="2400" dirty="0">
                <a:latin typeface="AmuzehNewNormalPS"/>
                <a:cs typeface="B Nazanin" panose="00000400000000000000" pitchFamily="2" charset="-78"/>
              </a:rPr>
              <a:t>ریال</a:t>
            </a:r>
          </a:p>
          <a:p>
            <a:pPr algn="r" rtl="1"/>
            <a:endParaRPr lang="fa-IR" sz="2400" dirty="0">
              <a:latin typeface="AmuzehNewNormalPS"/>
              <a:cs typeface="B Nazanin" panose="00000400000000000000" pitchFamily="2" charset="-78"/>
            </a:endParaRPr>
          </a:p>
          <a:p>
            <a:pPr algn="r" rtl="1"/>
            <a:r>
              <a:rPr lang="fa-IR" sz="2400" dirty="0">
                <a:latin typeface="AmuzehNewNormalPS"/>
                <a:cs typeface="B Nazanin" panose="00000400000000000000" pitchFamily="2" charset="-78"/>
              </a:rPr>
              <a:t>سود در هر ماه 3,890,000 (ریال) </a:t>
            </a:r>
          </a:p>
        </p:txBody>
      </p:sp>
    </p:spTree>
    <p:custDataLst>
      <p:tags r:id="rId2"/>
    </p:custDataLst>
    <p:extLst>
      <p:ext uri="{BB962C8B-B14F-4D97-AF65-F5344CB8AC3E}">
        <p14:creationId xmlns:p14="http://schemas.microsoft.com/office/powerpoint/2010/main" val="2970714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1606024" y="332656"/>
            <a:ext cx="7286456" cy="5878532"/>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کار غیرکلاسی</a:t>
            </a:r>
          </a:p>
          <a:p>
            <a:pPr algn="just" rtl="1"/>
            <a:endParaRPr lang="fa-IR" sz="2200" dirty="0">
              <a:latin typeface="AmuzehNewNormalPS"/>
              <a:cs typeface="B Nazanin" panose="00000400000000000000" pitchFamily="2" charset="-78"/>
            </a:endParaRPr>
          </a:p>
          <a:p>
            <a:pPr algn="just" rtl="1"/>
            <a:r>
              <a:rPr lang="fa-IR" sz="2400" dirty="0">
                <a:solidFill>
                  <a:srgbClr val="00B050"/>
                </a:solidFill>
                <a:latin typeface="AmuzehNewNormalPS"/>
                <a:cs typeface="B Nazanin" panose="00000400000000000000" pitchFamily="2" charset="-78"/>
              </a:rPr>
              <a:t>طرح کسب وکار</a:t>
            </a:r>
          </a:p>
          <a:p>
            <a:pPr algn="just" rtl="1"/>
            <a:endParaRPr lang="fa-IR" sz="22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از کسب و کارهاى پيشنهاد شده يکى را انتخاب کنيد و سپس با کسانی که انتخابشان شبیه شماست گروهی تشکیل دهيد و براى آن طرحى بنويسيد.</a:t>
            </a:r>
          </a:p>
          <a:p>
            <a:pPr algn="just" rtl="1"/>
            <a:endParaRPr lang="fa-IR" sz="2200" dirty="0">
              <a:latin typeface="AmuzehNewNormalPS"/>
              <a:cs typeface="B Nazanin" panose="00000400000000000000" pitchFamily="2" charset="-78"/>
            </a:endParaRPr>
          </a:p>
          <a:p>
            <a:pPr algn="just" rtl="1"/>
            <a:r>
              <a:rPr lang="fa-IR" sz="2400" dirty="0">
                <a:solidFill>
                  <a:srgbClr val="FF0000"/>
                </a:solidFill>
                <a:latin typeface="AmuzehNewNormalPS"/>
                <a:cs typeface="B Nazanin" panose="00000400000000000000" pitchFamily="2" charset="-78"/>
              </a:rPr>
              <a:t>نمونه هایی از کسب وکارهای پیشنهادی برای دانش آموزان:</a:t>
            </a:r>
          </a:p>
          <a:p>
            <a:pPr algn="just" rtl="1"/>
            <a:endParaRPr lang="fa-IR" sz="22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پرورش گل و گیاه زینتی، طراحی و دوخت لباس، دوخت وسایل آشپزخانه، ساخت جعبه و ساک های فانتزی، شیرینی پزی، بسته بندی خشکبار، تهیه فراورده های لبنی، تولید و بسته بندی ترشی، شور و مربا، گیوه بافی، ساخت گلدان یا وسایل چوبی، پخت و عرضه مواد خوراکی، ساخت و فروش عروسک و ...........................</a:t>
            </a:r>
            <a:endParaRPr lang="fa-IR" sz="2200" b="1" dirty="0">
              <a:latin typeface="AmuzehNewNormalPS"/>
              <a:cs typeface="B Nazanin" panose="00000400000000000000" pitchFamily="2" charset="-78"/>
            </a:endParaRPr>
          </a:p>
          <a:p>
            <a:pPr algn="just" rtl="1"/>
            <a:endParaRPr lang="fa-IR" sz="2400" b="1" dirty="0">
              <a:latin typeface="AmuzehNewNormalPS"/>
              <a:cs typeface="B Nazanin" panose="00000400000000000000" pitchFamily="2" charset="-78"/>
            </a:endParaRPr>
          </a:p>
          <a:p>
            <a:pPr algn="just" rtl="1"/>
            <a:r>
              <a:rPr lang="fa-IR" sz="2400" b="1" dirty="0">
                <a:latin typeface="AmuzehNewNormalPS"/>
                <a:cs typeface="B Nazanin" panose="00000400000000000000" pitchFamily="2" charset="-78"/>
              </a:rPr>
              <a:t>دو نمونه کسب و کار در صفحات بعد</a:t>
            </a:r>
          </a:p>
        </p:txBody>
      </p:sp>
      <p:pic>
        <p:nvPicPr>
          <p:cNvPr id="2" name="Picture 1"/>
          <p:cNvPicPr>
            <a:picLocks noChangeAspect="1"/>
          </p:cNvPicPr>
          <p:nvPr/>
        </p:nvPicPr>
        <p:blipFill>
          <a:blip r:embed="rId5"/>
          <a:stretch>
            <a:fillRect/>
          </a:stretch>
        </p:blipFill>
        <p:spPr>
          <a:xfrm>
            <a:off x="179512" y="5275895"/>
            <a:ext cx="4933950" cy="1362075"/>
          </a:xfrm>
          <a:prstGeom prst="rect">
            <a:avLst/>
          </a:prstGeom>
        </p:spPr>
      </p:pic>
      <p:pic>
        <p:nvPicPr>
          <p:cNvPr id="3" name="Picture 2"/>
          <p:cNvPicPr>
            <a:picLocks noChangeAspect="1"/>
          </p:cNvPicPr>
          <p:nvPr/>
        </p:nvPicPr>
        <p:blipFill>
          <a:blip r:embed="rId6"/>
          <a:stretch>
            <a:fillRect/>
          </a:stretch>
        </p:blipFill>
        <p:spPr>
          <a:xfrm>
            <a:off x="179512" y="1694495"/>
            <a:ext cx="1314450" cy="3581400"/>
          </a:xfrm>
          <a:prstGeom prst="rect">
            <a:avLst/>
          </a:prstGeom>
        </p:spPr>
      </p:pic>
    </p:spTree>
    <p:custDataLst>
      <p:tags r:id="rId2"/>
    </p:custDataLst>
    <p:extLst>
      <p:ext uri="{BB962C8B-B14F-4D97-AF65-F5344CB8AC3E}">
        <p14:creationId xmlns:p14="http://schemas.microsoft.com/office/powerpoint/2010/main" val="16084401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par>
                          <p:cTn id="25" fill="hold">
                            <p:stCondLst>
                              <p:cond delay="2500"/>
                            </p:stCondLst>
                            <p:childTnLst>
                              <p:par>
                                <p:cTn id="26" presetID="22" presetClass="entr" presetSubtype="4"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323528" y="332656"/>
            <a:ext cx="8568952" cy="5601533"/>
          </a:xfrm>
          <a:prstGeom prst="rect">
            <a:avLst/>
          </a:prstGeom>
        </p:spPr>
        <p:txBody>
          <a:bodyPr wrap="square">
            <a:spAutoFit/>
          </a:bodyPr>
          <a:lstStyle/>
          <a:p>
            <a:pPr algn="just" rtl="1"/>
            <a:r>
              <a:rPr lang="fa-IR" sz="2400" dirty="0">
                <a:solidFill>
                  <a:srgbClr val="0070C0"/>
                </a:solidFill>
                <a:latin typeface="AmuzehNewNormalPS"/>
                <a:cs typeface="B Nazanin" panose="00000400000000000000" pitchFamily="2" charset="-78"/>
              </a:rPr>
              <a:t>نمونه هایی از کسب وکارهای پیشنهادی برای دانش آموزان:</a:t>
            </a:r>
          </a:p>
          <a:p>
            <a:pPr algn="just" rtl="1"/>
            <a:r>
              <a:rPr lang="fa-IR" sz="2400" dirty="0">
                <a:solidFill>
                  <a:srgbClr val="FF0000"/>
                </a:solidFill>
                <a:latin typeface="AmuzehNewNormalPS"/>
                <a:cs typeface="B Nazanin" panose="00000400000000000000" pitchFamily="2" charset="-78"/>
              </a:rPr>
              <a:t>نام طرح : پرورش گل وگیاهان زینتی</a:t>
            </a:r>
          </a:p>
          <a:p>
            <a:pPr algn="just" rtl="1"/>
            <a:r>
              <a:rPr lang="fa-IR" sz="2400" dirty="0">
                <a:latin typeface="AmuzehNewNormalPS"/>
                <a:cs typeface="B Nazanin" panose="00000400000000000000" pitchFamily="2" charset="-78"/>
              </a:rPr>
              <a:t>هدف از ایجاد کسب وکار: ایجاد کار و به دست آوردن درآمدحلال از راه تولید و عرضۀ گل و گیاه زینتی در همه ی فصول سال</a:t>
            </a:r>
          </a:p>
          <a:p>
            <a:pPr algn="just" rtl="1"/>
            <a:r>
              <a:rPr lang="fa-IR" sz="2400" dirty="0">
                <a:latin typeface="AmuzehNewNormalPS"/>
                <a:cs typeface="B Nazanin" panose="00000400000000000000" pitchFamily="2" charset="-78"/>
              </a:rPr>
              <a:t>مزیت های رقابتی: با پرورش گیاهان بسیار زیبا و کم یاب سعی می کنیم که در کارمان بی رقیب باشیم و درآمد بسیار خوبی کسب کنیم</a:t>
            </a:r>
          </a:p>
          <a:p>
            <a:pPr algn="just" rtl="1"/>
            <a:r>
              <a:rPr lang="fa-IR" sz="2400" dirty="0">
                <a:latin typeface="AmuzehNewNormalPS"/>
                <a:cs typeface="B Nazanin" panose="00000400000000000000" pitchFamily="2" charset="-78"/>
              </a:rPr>
              <a:t>وضعیت بازار: مردم کشور عزیزم به گل ها و گیاهان زیبا و آپارتمانی علاقه زیادی دارند و می دانم که در آینده محصولات من از تقاضای زیادی برخوردار خواهد بود</a:t>
            </a:r>
          </a:p>
          <a:p>
            <a:pPr algn="just" rtl="1"/>
            <a:r>
              <a:rPr lang="fa-IR" sz="2400" dirty="0">
                <a:latin typeface="AmuzehNewNormalPS"/>
                <a:cs typeface="B Nazanin" panose="00000400000000000000" pitchFamily="2" charset="-78"/>
              </a:rPr>
              <a:t>میزان اشتغال زایی طرح: 3 نفر</a:t>
            </a:r>
          </a:p>
          <a:p>
            <a:pPr algn="just" rtl="1"/>
            <a:r>
              <a:rPr lang="fa-IR" sz="2400" dirty="0">
                <a:latin typeface="AmuzehNewNormalPS"/>
                <a:cs typeface="B Nazanin" panose="00000400000000000000" pitchFamily="2" charset="-78"/>
              </a:rPr>
              <a:t>مشتریان: همه ی افراد جامعه - کودکان - خانم های خانه دار و همه ی علاقمندان به گل و گیاه</a:t>
            </a:r>
          </a:p>
          <a:p>
            <a:pPr algn="just" rtl="1"/>
            <a:r>
              <a:rPr lang="fa-IR" sz="2400" dirty="0">
                <a:latin typeface="AmuzehNewNormalPS"/>
                <a:cs typeface="B Nazanin" panose="00000400000000000000" pitchFamily="2" charset="-78"/>
              </a:rPr>
              <a:t>ظرفیت تولید:10000 گل و گیاه در سال</a:t>
            </a:r>
          </a:p>
          <a:p>
            <a:pPr algn="just" rtl="1"/>
            <a:r>
              <a:rPr lang="fa-IR" sz="2400" dirty="0">
                <a:latin typeface="AmuzehNewNormalPS"/>
                <a:cs typeface="B Nazanin" panose="00000400000000000000" pitchFamily="2" charset="-78"/>
              </a:rPr>
              <a:t>مدت زمان پیش بینی شده برای را ه اندازی کار: 1 هفته</a:t>
            </a:r>
          </a:p>
          <a:p>
            <a:pPr algn="just" rtl="1"/>
            <a:r>
              <a:rPr lang="fa-IR" sz="2400" dirty="0">
                <a:latin typeface="AmuzehNewNormalPS"/>
                <a:cs typeface="B Nazanin" panose="00000400000000000000" pitchFamily="2" charset="-78"/>
              </a:rPr>
              <a:t>مواد و ابزار لازم - بذر انواع گل - گلدان - خاک - کود - گلخانه - اتصالات آبیاری - آبپاش - ابزار کارباغبانی</a:t>
            </a:r>
          </a:p>
        </p:txBody>
      </p:sp>
    </p:spTree>
    <p:custDataLst>
      <p:tags r:id="rId2"/>
    </p:custDataLst>
    <p:extLst>
      <p:ext uri="{BB962C8B-B14F-4D97-AF65-F5344CB8AC3E}">
        <p14:creationId xmlns:p14="http://schemas.microsoft.com/office/powerpoint/2010/main" val="4107939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323528" y="404664"/>
            <a:ext cx="8568952" cy="4893647"/>
          </a:xfrm>
          <a:prstGeom prst="rect">
            <a:avLst/>
          </a:prstGeom>
        </p:spPr>
        <p:txBody>
          <a:bodyPr wrap="square">
            <a:spAutoFit/>
          </a:bodyPr>
          <a:lstStyle/>
          <a:p>
            <a:pPr algn="just" rtl="1"/>
            <a:r>
              <a:rPr lang="fa-IR" sz="2400" dirty="0">
                <a:solidFill>
                  <a:srgbClr val="0070C0"/>
                </a:solidFill>
                <a:latin typeface="AmuzehNewNormalPS"/>
                <a:cs typeface="B Nazanin" panose="00000400000000000000" pitchFamily="2" charset="-78"/>
              </a:rPr>
              <a:t>نمونه هایی از کسب وکارهای پیشنهادی برای دانش آموزان:</a:t>
            </a:r>
          </a:p>
          <a:p>
            <a:pPr algn="just" rtl="1"/>
            <a:r>
              <a:rPr lang="fa-IR" sz="2400" dirty="0">
                <a:solidFill>
                  <a:srgbClr val="FF0000"/>
                </a:solidFill>
                <a:latin typeface="AmuzehNewNormalPS"/>
                <a:cs typeface="B Nazanin" panose="00000400000000000000" pitchFamily="2" charset="-78"/>
              </a:rPr>
              <a:t>نام طرح : تهیه ترشی،خیارشور،مربا</a:t>
            </a:r>
          </a:p>
          <a:p>
            <a:pPr algn="just" rtl="1"/>
            <a:endParaRPr lang="fa-IR" sz="2400" dirty="0">
              <a:solidFill>
                <a:srgbClr val="FF0000"/>
              </a:solidFill>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هدف از ایجاد کسب وکار: ایجاد کار و به دست آوردن درآمد حلال از راه تولید ترشی،شور،مربا و فروش آن</a:t>
            </a:r>
          </a:p>
          <a:p>
            <a:pPr algn="just" rtl="1"/>
            <a:r>
              <a:rPr lang="fa-IR" sz="2400" dirty="0">
                <a:latin typeface="AmuzehNewNormalPS"/>
                <a:cs typeface="B Nazanin" panose="00000400000000000000" pitchFamily="2" charset="-78"/>
              </a:rPr>
              <a:t>مزیت های رقابتی: با تولید فراورده های متنوع و بهداشتی می توانم از رقبا پیشی بگیرم</a:t>
            </a:r>
          </a:p>
          <a:p>
            <a:pPr algn="just" rtl="1"/>
            <a:r>
              <a:rPr lang="fa-IR" sz="2400" dirty="0">
                <a:latin typeface="AmuzehNewNormalPS"/>
                <a:cs typeface="B Nazanin" panose="00000400000000000000" pitchFamily="2" charset="-78"/>
              </a:rPr>
              <a:t>وضعیت بازار: خوشبختانه با توجه به فرهنگ استفاده از ترشی جات و مخلفات با غذا در ایران هرچه تولید ما بیشتر باشد تقاضا نیز زیاد است و وضعیت بازار عالی است</a:t>
            </a:r>
          </a:p>
          <a:p>
            <a:pPr algn="just" rtl="1"/>
            <a:r>
              <a:rPr lang="fa-IR" sz="2400" dirty="0">
                <a:latin typeface="AmuzehNewNormalPS"/>
                <a:cs typeface="B Nazanin" panose="00000400000000000000" pitchFamily="2" charset="-78"/>
              </a:rPr>
              <a:t>میزان اشتغال زایی طرح: 5 نفر</a:t>
            </a:r>
          </a:p>
          <a:p>
            <a:pPr algn="just" rtl="1"/>
            <a:r>
              <a:rPr lang="fa-IR" sz="2400" dirty="0">
                <a:latin typeface="AmuzehNewNormalPS"/>
                <a:cs typeface="B Nazanin" panose="00000400000000000000" pitchFamily="2" charset="-78"/>
              </a:rPr>
              <a:t>مشتریان: همه ی افراد و خانواده ها</a:t>
            </a:r>
          </a:p>
          <a:p>
            <a:pPr algn="just" rtl="1"/>
            <a:r>
              <a:rPr lang="fa-IR" sz="2400" dirty="0">
                <a:latin typeface="AmuzehNewNormalPS"/>
                <a:cs typeface="B Nazanin" panose="00000400000000000000" pitchFamily="2" charset="-78"/>
              </a:rPr>
              <a:t>ظرفیت تولید: تولید فراورده های مختلف در ماه</a:t>
            </a:r>
          </a:p>
          <a:p>
            <a:pPr algn="just" rtl="1"/>
            <a:r>
              <a:rPr lang="fa-IR" sz="2400" dirty="0">
                <a:latin typeface="AmuzehNewNormalPS"/>
                <a:cs typeface="B Nazanin" panose="00000400000000000000" pitchFamily="2" charset="-78"/>
              </a:rPr>
              <a:t>مدت زمان پیش بینی شده برای را ه اندازی کار: 10 روز</a:t>
            </a:r>
          </a:p>
          <a:p>
            <a:pPr algn="just" rtl="1"/>
            <a:r>
              <a:rPr lang="fa-IR" sz="2400" dirty="0">
                <a:latin typeface="AmuzehNewNormalPS"/>
                <a:cs typeface="B Nazanin" panose="00000400000000000000" pitchFamily="2" charset="-78"/>
              </a:rPr>
              <a:t>مواد و ابزار لازم : سبزیجات - انواع میوه - نمک - شکر - اجاق گاز و .......</a:t>
            </a:r>
          </a:p>
        </p:txBody>
      </p:sp>
    </p:spTree>
    <p:custDataLst>
      <p:tags r:id="rId2"/>
    </p:custDataLst>
    <p:extLst>
      <p:ext uri="{BB962C8B-B14F-4D97-AF65-F5344CB8AC3E}">
        <p14:creationId xmlns:p14="http://schemas.microsoft.com/office/powerpoint/2010/main" val="12481704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93956" y="260648"/>
            <a:ext cx="8635964" cy="3354765"/>
          </a:xfrm>
          <a:prstGeom prst="rect">
            <a:avLst/>
          </a:prstGeom>
        </p:spPr>
        <p:txBody>
          <a:bodyPr wrap="square">
            <a:spAutoFit/>
          </a:bodyPr>
          <a:lstStyle/>
          <a:p>
            <a:pPr algn="just" rtl="1"/>
            <a:r>
              <a:rPr lang="fa-IR" sz="2400" dirty="0">
                <a:latin typeface="AmuzehNewNormalPS"/>
                <a:cs typeface="B Nazanin" panose="00000400000000000000" pitchFamily="2" charset="-78"/>
              </a:rPr>
              <a:t>راه اندازی یک کسب وکار جدید ممکن است همراه با خطراتی باشد که گاه منجر به زیان های غیر قابل جبرانی می گردد، در این میان بیمه </a:t>
            </a:r>
            <a:r>
              <a:rPr lang="en-US" sz="2000" dirty="0">
                <a:solidFill>
                  <a:srgbClr val="FF0000"/>
                </a:solidFill>
                <a:latin typeface="AmuzehNewNormalPS"/>
                <a:cs typeface="B Nazanin" panose="00000400000000000000" pitchFamily="2" charset="-78"/>
              </a:rPr>
              <a:t>Insurance</a:t>
            </a:r>
            <a:r>
              <a:rPr lang="fa-IR" sz="2400" dirty="0">
                <a:latin typeface="AmuzehNewNormalPS"/>
                <a:cs typeface="B Nazanin" panose="00000400000000000000" pitchFamily="2" charset="-78"/>
              </a:rPr>
              <a:t> ساز و کاری است که به موجب آن یک طرف تعهد می کند در ازای پرداخت وجه یا وجوهی از طرف دیگر در صورت وقوع یا بروز حادثه خسارت وارد بر او را جبران نموده و یا خدمات مشخصی را به وی ارائه دهد. بنابراین، بیمه یکی از روش های مقابله با خطرات است. انواع بیمه در نمودار زیر نشان داده شده است.</a:t>
            </a:r>
          </a:p>
          <a:p>
            <a:pPr algn="just" rtl="1"/>
            <a:endParaRPr lang="fa-IR" sz="2200" dirty="0">
              <a:latin typeface="AmuzehNewNormalPS"/>
              <a:cs typeface="B Nazanin" panose="00000400000000000000" pitchFamily="2" charset="-78"/>
            </a:endParaRPr>
          </a:p>
          <a:p>
            <a:pPr algn="just" rtl="1"/>
            <a:endParaRPr lang="fa-IR" sz="2200" dirty="0">
              <a:latin typeface="AmuzehNewNormalPS"/>
              <a:cs typeface="B Nazanin" panose="00000400000000000000" pitchFamily="2" charset="-78"/>
            </a:endParaRPr>
          </a:p>
          <a:p>
            <a:pPr algn="just" rtl="1"/>
            <a:r>
              <a:rPr lang="fa-IR" sz="2400" b="1" dirty="0">
                <a:solidFill>
                  <a:srgbClr val="FF0000"/>
                </a:solidFill>
                <a:latin typeface="AmuzehNewNormalPS"/>
                <a:cs typeface="B Nazanin" panose="00000400000000000000" pitchFamily="2" charset="-78"/>
              </a:rPr>
              <a:t>کارکلاسی</a:t>
            </a:r>
            <a:endParaRPr lang="fa-IR" sz="2800" b="1" dirty="0">
              <a:solidFill>
                <a:srgbClr val="FF0000"/>
              </a:solidFill>
              <a:latin typeface="AmuzehNewNormalPS"/>
              <a:cs typeface="B Nazanin" panose="00000400000000000000" pitchFamily="2" charset="-78"/>
            </a:endParaRPr>
          </a:p>
        </p:txBody>
      </p:sp>
      <p:pic>
        <p:nvPicPr>
          <p:cNvPr id="5" name="Picture 4"/>
          <p:cNvPicPr>
            <a:picLocks noChangeAspect="1"/>
          </p:cNvPicPr>
          <p:nvPr/>
        </p:nvPicPr>
        <p:blipFill>
          <a:blip r:embed="rId5"/>
          <a:stretch>
            <a:fillRect/>
          </a:stretch>
        </p:blipFill>
        <p:spPr>
          <a:xfrm>
            <a:off x="293956" y="2532654"/>
            <a:ext cx="4872746" cy="3967361"/>
          </a:xfrm>
          <a:prstGeom prst="rect">
            <a:avLst/>
          </a:prstGeom>
        </p:spPr>
      </p:pic>
      <p:sp>
        <p:nvSpPr>
          <p:cNvPr id="7" name="Rectangle 6"/>
          <p:cNvSpPr/>
          <p:nvPr/>
        </p:nvSpPr>
        <p:spPr>
          <a:xfrm>
            <a:off x="5076057" y="3789040"/>
            <a:ext cx="3853864" cy="1569660"/>
          </a:xfrm>
          <a:prstGeom prst="rect">
            <a:avLst/>
          </a:prstGeom>
        </p:spPr>
        <p:txBody>
          <a:bodyPr wrap="square">
            <a:spAutoFit/>
          </a:bodyPr>
          <a:lstStyle/>
          <a:p>
            <a:pPr algn="just" rtl="1"/>
            <a:r>
              <a:rPr lang="fa-IR" sz="2400" dirty="0">
                <a:latin typeface="AmuzehNewNormalPS"/>
                <a:cs typeface="B Nazanin" panose="00000400000000000000" pitchFamily="2" charset="-78"/>
              </a:rPr>
              <a:t>با مراجعه به وب گاه بیمه مرکزی جمهوری اسلامی ایران ضمن تکمیل کردن نمودار بالا، سایر امتیازات بیمه را جست و جو کنید.</a:t>
            </a:r>
          </a:p>
        </p:txBody>
      </p:sp>
    </p:spTree>
    <p:custDataLst>
      <p:tags r:id="rId2"/>
    </p:custDataLst>
    <p:extLst>
      <p:ext uri="{BB962C8B-B14F-4D97-AF65-F5344CB8AC3E}">
        <p14:creationId xmlns:p14="http://schemas.microsoft.com/office/powerpoint/2010/main" val="40093182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80">
                                          <p:stCondLst>
                                            <p:cond delay="0"/>
                                          </p:stCondLst>
                                        </p:cTn>
                                        <p:tgtEl>
                                          <p:spTgt spid="5"/>
                                        </p:tgtEl>
                                      </p:cBhvr>
                                    </p:animEffect>
                                    <p:anim calcmode="lin" valueType="num">
                                      <p:cBhvr>
                                        <p:cTn id="2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0" dur="26">
                                          <p:stCondLst>
                                            <p:cond delay="650"/>
                                          </p:stCondLst>
                                        </p:cTn>
                                        <p:tgtEl>
                                          <p:spTgt spid="5"/>
                                        </p:tgtEl>
                                      </p:cBhvr>
                                      <p:to x="100000" y="60000"/>
                                    </p:animScale>
                                    <p:animScale>
                                      <p:cBhvr>
                                        <p:cTn id="31" dur="166" decel="50000">
                                          <p:stCondLst>
                                            <p:cond delay="676"/>
                                          </p:stCondLst>
                                        </p:cTn>
                                        <p:tgtEl>
                                          <p:spTgt spid="5"/>
                                        </p:tgtEl>
                                      </p:cBhvr>
                                      <p:to x="100000" y="100000"/>
                                    </p:animScale>
                                    <p:animScale>
                                      <p:cBhvr>
                                        <p:cTn id="32" dur="26">
                                          <p:stCondLst>
                                            <p:cond delay="1312"/>
                                          </p:stCondLst>
                                        </p:cTn>
                                        <p:tgtEl>
                                          <p:spTgt spid="5"/>
                                        </p:tgtEl>
                                      </p:cBhvr>
                                      <p:to x="100000" y="80000"/>
                                    </p:animScale>
                                    <p:animScale>
                                      <p:cBhvr>
                                        <p:cTn id="33" dur="166" decel="50000">
                                          <p:stCondLst>
                                            <p:cond delay="1338"/>
                                          </p:stCondLst>
                                        </p:cTn>
                                        <p:tgtEl>
                                          <p:spTgt spid="5"/>
                                        </p:tgtEl>
                                      </p:cBhvr>
                                      <p:to x="100000" y="100000"/>
                                    </p:animScale>
                                    <p:animScale>
                                      <p:cBhvr>
                                        <p:cTn id="34" dur="26">
                                          <p:stCondLst>
                                            <p:cond delay="1642"/>
                                          </p:stCondLst>
                                        </p:cTn>
                                        <p:tgtEl>
                                          <p:spTgt spid="5"/>
                                        </p:tgtEl>
                                      </p:cBhvr>
                                      <p:to x="100000" y="90000"/>
                                    </p:animScale>
                                    <p:animScale>
                                      <p:cBhvr>
                                        <p:cTn id="35" dur="166" decel="50000">
                                          <p:stCondLst>
                                            <p:cond delay="1668"/>
                                          </p:stCondLst>
                                        </p:cTn>
                                        <p:tgtEl>
                                          <p:spTgt spid="5"/>
                                        </p:tgtEl>
                                      </p:cBhvr>
                                      <p:to x="100000" y="100000"/>
                                    </p:animScale>
                                    <p:animScale>
                                      <p:cBhvr>
                                        <p:cTn id="36" dur="26">
                                          <p:stCondLst>
                                            <p:cond delay="1808"/>
                                          </p:stCondLst>
                                        </p:cTn>
                                        <p:tgtEl>
                                          <p:spTgt spid="5"/>
                                        </p:tgtEl>
                                      </p:cBhvr>
                                      <p:to x="100000" y="95000"/>
                                    </p:animScale>
                                    <p:animScale>
                                      <p:cBhvr>
                                        <p:cTn id="37" dur="166" decel="50000">
                                          <p:stCondLst>
                                            <p:cond delay="1834"/>
                                          </p:stCondLst>
                                        </p:cTn>
                                        <p:tgtEl>
                                          <p:spTgt spid="5"/>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107504" y="332656"/>
            <a:ext cx="8856984" cy="4955203"/>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پرسش</a:t>
            </a:r>
            <a:endParaRPr lang="fa-IR" sz="2800" b="1" dirty="0">
              <a:solidFill>
                <a:srgbClr val="FF0000"/>
              </a:solidFill>
              <a:latin typeface="AmuzehNewNormalPS"/>
              <a:cs typeface="B Nazanin" panose="00000400000000000000" pitchFamily="2" charset="-78"/>
            </a:endParaRP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آیا تاکنون به دل بستگی  ها، توانایی ها و مهارت های خود در زمینه کار آینده اندیشیده اید؟ کار مورد نظر شما چه فوائدی برای شما و جامعه دارد؟</a:t>
            </a:r>
          </a:p>
          <a:p>
            <a:pPr algn="just" rtl="1"/>
            <a:r>
              <a:rPr lang="fa-IR" sz="2800" dirty="0">
                <a:solidFill>
                  <a:srgbClr val="FF0000"/>
                </a:solidFill>
                <a:latin typeface="AmuzehNewNormalPS"/>
                <a:cs typeface="B Nazanin" panose="00000400000000000000" pitchFamily="2" charset="-78"/>
              </a:rPr>
              <a:t>جواب</a:t>
            </a:r>
          </a:p>
          <a:p>
            <a:pPr algn="just" rtl="1"/>
            <a:r>
              <a:rPr lang="fa-IR" sz="2400" dirty="0">
                <a:latin typeface="AmuzehNewNormalPS"/>
                <a:cs typeface="B Nazanin" panose="00000400000000000000" pitchFamily="2" charset="-78"/>
              </a:rPr>
              <a:t>هرکسی باید ابتدا استعدادها و توانایی های خود را پیدا کند و آینده نگری داشته باشد سپس ببیند به چه چیزهای مثبتی علاقمند است بعد راه و مسیر و هدف خود را ترسیم کند و انتخابی آگاهانه داشته باشد و برای رسیدن به آن تلاش کند و از اساتید و صاحب نظران کمک بگیرد.</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من هم باید با شناخت استعداد ها،توانایی ها،علاقمندی و مهارت های خود برای آینده خود هدف یا هدف هایی در نظر بگیرم و از همین الان برای رسیدن به آنها تلاش کنم تا برای جامعه و کشور مفید واقع شوم و بتوانم سهمی در پیشرفت کشور داشته و مشکلی از مشکلات جامعه را حل کنم. پس هرچه خودم را بهتر بشناسم در جریان زندگی و آینده موفق ترم.</a:t>
            </a:r>
          </a:p>
        </p:txBody>
      </p:sp>
    </p:spTree>
    <p:custDataLst>
      <p:tags r:id="rId2"/>
    </p:custDataLst>
    <p:extLst>
      <p:ext uri="{BB962C8B-B14F-4D97-AF65-F5344CB8AC3E}">
        <p14:creationId xmlns:p14="http://schemas.microsoft.com/office/powerpoint/2010/main" val="35373352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191673" y="404664"/>
            <a:ext cx="8784976" cy="4462760"/>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کارآفرینی</a:t>
            </a:r>
          </a:p>
          <a:p>
            <a:pPr algn="just" rtl="1"/>
            <a:endParaRPr lang="fa-IR" sz="20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به هر گونه تلاش و کوشش فکری و بدنی برای کسب روزی حلال و درآمد، که هدف آن تولید کالا یا ارائة خدمت باشد، کار گفته می شود.</a:t>
            </a:r>
          </a:p>
          <a:p>
            <a:pPr algn="just" rtl="1"/>
            <a:endParaRPr lang="fa-IR" sz="20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کارآفرین فردی است که با شناسایی نیازها و فرصت ها، کسب وکاری را راه اندازی کند و از این راه درآمدی به دست آورد. بیشتر کارآفرینان برای خود و دیگران فرصت کار ایجاد می نمایند. یک کارآفرین، با خلّاقیت و نوآوری و به کارگیری منابعی که در اختیار دارد به جامعه خود خدمت می کند. بنابراین وجود او برای خود، اطرافیان و اقتصاد جامعه بسیار سودمند است. </a:t>
            </a:r>
          </a:p>
          <a:p>
            <a:pPr algn="just" rtl="1"/>
            <a:r>
              <a:rPr lang="fa-IR" sz="2400" dirty="0">
                <a:latin typeface="AmuzehNewNormalPS"/>
                <a:cs typeface="B Nazanin" panose="00000400000000000000" pitchFamily="2" charset="-78"/>
              </a:rPr>
              <a:t>فرایندی که طی آن کارآفرین تلاش می کند تا فعّالیتش را به نتیجه ای مثبت برساند </a:t>
            </a:r>
            <a:r>
              <a:rPr lang="fa-IR" sz="2400" dirty="0">
                <a:solidFill>
                  <a:srgbClr val="FF0000"/>
                </a:solidFill>
                <a:latin typeface="AmuzehNewNormalPS"/>
                <a:cs typeface="B Nazanin" panose="00000400000000000000" pitchFamily="2" charset="-78"/>
              </a:rPr>
              <a:t>کارآفرینی</a:t>
            </a:r>
            <a:r>
              <a:rPr lang="fa-IR" sz="2400" dirty="0">
                <a:latin typeface="AmuzehNewNormalPS"/>
                <a:cs typeface="B Nazanin" panose="00000400000000000000" pitchFamily="2" charset="-78"/>
              </a:rPr>
              <a:t> نام دارد.</a:t>
            </a:r>
            <a:endParaRPr lang="fa-IR" sz="4000" dirty="0">
              <a:cs typeface="B Nazanin" panose="00000400000000000000" pitchFamily="2" charset="-78"/>
            </a:endParaRPr>
          </a:p>
        </p:txBody>
      </p:sp>
      <p:pic>
        <p:nvPicPr>
          <p:cNvPr id="2" name="Picture 1"/>
          <p:cNvPicPr>
            <a:picLocks noChangeAspect="1"/>
          </p:cNvPicPr>
          <p:nvPr/>
        </p:nvPicPr>
        <p:blipFill>
          <a:blip r:embed="rId5"/>
          <a:stretch>
            <a:fillRect/>
          </a:stretch>
        </p:blipFill>
        <p:spPr>
          <a:xfrm>
            <a:off x="191673" y="4581128"/>
            <a:ext cx="2844019" cy="2065354"/>
          </a:xfrm>
          <a:prstGeom prst="rect">
            <a:avLst/>
          </a:prstGeom>
        </p:spPr>
      </p:pic>
    </p:spTree>
    <p:custDataLst>
      <p:tags r:id="rId2"/>
    </p:custDataLst>
    <p:extLst>
      <p:ext uri="{BB962C8B-B14F-4D97-AF65-F5344CB8AC3E}">
        <p14:creationId xmlns:p14="http://schemas.microsoft.com/office/powerpoint/2010/main" val="2377498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5"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500"/>
                                        <p:tgtEl>
                                          <p:spTgt spid="2"/>
                                        </p:tgtEl>
                                      </p:cBhvr>
                                    </p:animEffect>
                                    <p:anim calcmode="lin" valueType="num">
                                      <p:cBhvr>
                                        <p:cTn id="25" dur="1500" fill="hold"/>
                                        <p:tgtEl>
                                          <p:spTgt spid="2"/>
                                        </p:tgtEl>
                                        <p:attrNameLst>
                                          <p:attrName>ppt_w</p:attrName>
                                        </p:attrNameLst>
                                      </p:cBhvr>
                                      <p:tavLst>
                                        <p:tav tm="0" fmla="#ppt_w*sin(2.5*pi*$)">
                                          <p:val>
                                            <p:fltVal val="0"/>
                                          </p:val>
                                        </p:tav>
                                        <p:tav tm="100000">
                                          <p:val>
                                            <p:fltVal val="1"/>
                                          </p:val>
                                        </p:tav>
                                      </p:tavLst>
                                    </p:anim>
                                    <p:anim calcmode="lin" valueType="num">
                                      <p:cBhvr>
                                        <p:cTn id="26" dur="1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1" y="404664"/>
            <a:ext cx="8640960" cy="4832092"/>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کار غیرکلاسی</a:t>
            </a:r>
          </a:p>
          <a:p>
            <a:pPr algn="just" rtl="1"/>
            <a:endParaRPr lang="fa-IR" sz="2400" dirty="0">
              <a:latin typeface="AmuzehNewNormalPS"/>
              <a:cs typeface="B Nazanin" panose="00000400000000000000" pitchFamily="2" charset="-78"/>
            </a:endParaRPr>
          </a:p>
          <a:p>
            <a:pPr algn="just" rtl="1"/>
            <a:r>
              <a:rPr lang="fa-IR" sz="2400" dirty="0">
                <a:solidFill>
                  <a:srgbClr val="00B050"/>
                </a:solidFill>
                <a:latin typeface="AmuzehNewNormalPS"/>
                <a:cs typeface="B Nazanin" panose="00000400000000000000" pitchFamily="2" charset="-78"/>
              </a:rPr>
              <a:t>بررسی ویژگی های یک کارآفرین</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در گروه خود یک کارآفرین را در شهر یا روستای خود شناسایی کنید و با گفت و گو با او یا با کمک گرفتن از روزنامه و اینترنت جدول را پر کنید و در کلاس ارائه دهید.</a:t>
            </a:r>
          </a:p>
          <a:p>
            <a:pPr algn="just" rtl="1"/>
            <a:endParaRPr lang="fa-IR" sz="2400" dirty="0">
              <a:latin typeface="AmuzehNewNormalPS"/>
              <a:cs typeface="B Nazanin" panose="00000400000000000000" pitchFamily="2" charset="-78"/>
            </a:endParaRPr>
          </a:p>
          <a:p>
            <a:pPr algn="just" rtl="1"/>
            <a:r>
              <a:rPr lang="fa-IR" sz="2000" dirty="0">
                <a:solidFill>
                  <a:srgbClr val="FF0000"/>
                </a:solidFill>
                <a:latin typeface="AmuzehNewNormalPS"/>
                <a:cs typeface="B Nazanin" panose="00000400000000000000" pitchFamily="2" charset="-78"/>
              </a:rPr>
              <a:t>جدول ویژگی های یک کارآفرین</a:t>
            </a:r>
          </a:p>
          <a:p>
            <a:pPr algn="just" rtl="1"/>
            <a:endParaRPr lang="fa-IR" sz="2400" dirty="0">
              <a:latin typeface="AmuzehNewNormalPS"/>
              <a:cs typeface="B Nazanin" panose="00000400000000000000" pitchFamily="2" charset="-78"/>
            </a:endParaRPr>
          </a:p>
          <a:p>
            <a:pPr algn="just" rtl="1"/>
            <a:endParaRPr lang="fa-IR" sz="2400" dirty="0">
              <a:latin typeface="AmuzehNewNormalPS"/>
              <a:cs typeface="B Nazanin" panose="00000400000000000000" pitchFamily="2" charset="-78"/>
            </a:endParaRPr>
          </a:p>
          <a:p>
            <a:pPr algn="just" rtl="1"/>
            <a:endParaRPr lang="fa-IR" sz="2400" dirty="0">
              <a:latin typeface="AmuzehNewNormalPS"/>
              <a:cs typeface="B Nazanin" panose="00000400000000000000" pitchFamily="2" charset="-78"/>
            </a:endParaRPr>
          </a:p>
          <a:p>
            <a:pPr algn="just" rtl="1"/>
            <a:endParaRPr lang="fa-IR" sz="2400" dirty="0">
              <a:latin typeface="AmuzehNewNormalPS"/>
              <a:cs typeface="B Nazanin" panose="00000400000000000000" pitchFamily="2" charset="-78"/>
            </a:endParaRPr>
          </a:p>
          <a:p>
            <a:pPr algn="just" rtl="1"/>
            <a:endParaRPr lang="fa-IR" sz="2400" dirty="0">
              <a:latin typeface="AmuzehNewNormalPS"/>
              <a:cs typeface="B Nazanin" panose="00000400000000000000" pitchFamily="2" charset="-78"/>
            </a:endParaRPr>
          </a:p>
        </p:txBody>
      </p:sp>
      <p:pic>
        <p:nvPicPr>
          <p:cNvPr id="3" name="Picture 2"/>
          <p:cNvPicPr>
            <a:picLocks noChangeAspect="1"/>
          </p:cNvPicPr>
          <p:nvPr/>
        </p:nvPicPr>
        <p:blipFill>
          <a:blip r:embed="rId5"/>
          <a:stretch>
            <a:fillRect/>
          </a:stretch>
        </p:blipFill>
        <p:spPr>
          <a:xfrm>
            <a:off x="1403159" y="3356992"/>
            <a:ext cx="7417313" cy="1909721"/>
          </a:xfrm>
          <a:prstGeom prst="rect">
            <a:avLst/>
          </a:prstGeom>
        </p:spPr>
      </p:pic>
      <p:sp>
        <p:nvSpPr>
          <p:cNvPr id="5" name="TextBox 4"/>
          <p:cNvSpPr txBox="1"/>
          <p:nvPr/>
        </p:nvSpPr>
        <p:spPr>
          <a:xfrm>
            <a:off x="6336973" y="5661248"/>
            <a:ext cx="2555508" cy="523220"/>
          </a:xfrm>
          <a:prstGeom prst="rect">
            <a:avLst/>
          </a:prstGeom>
          <a:noFill/>
        </p:spPr>
        <p:txBody>
          <a:bodyPr wrap="none" rtlCol="1">
            <a:spAutoFit/>
          </a:bodyPr>
          <a:lstStyle/>
          <a:p>
            <a:r>
              <a:rPr lang="fa-IR" sz="2800" b="1" dirty="0">
                <a:cs typeface="B Nazanin" panose="00000400000000000000" pitchFamily="2" charset="-78"/>
              </a:rPr>
              <a:t>جواب در صفحه بعد</a:t>
            </a:r>
          </a:p>
        </p:txBody>
      </p:sp>
    </p:spTree>
    <p:custDataLst>
      <p:tags r:id="rId2"/>
    </p:custDataLst>
    <p:extLst>
      <p:ext uri="{BB962C8B-B14F-4D97-AF65-F5344CB8AC3E}">
        <p14:creationId xmlns:p14="http://schemas.microsoft.com/office/powerpoint/2010/main" val="37741114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1" y="404664"/>
            <a:ext cx="8640960" cy="1569660"/>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کار غیرکلاسی</a:t>
            </a:r>
            <a:endParaRPr lang="fa-IR" sz="2400" dirty="0">
              <a:latin typeface="AmuzehNewNormalPS"/>
              <a:cs typeface="B Nazanin" panose="00000400000000000000" pitchFamily="2" charset="-78"/>
            </a:endParaRPr>
          </a:p>
          <a:p>
            <a:pPr algn="just" rtl="1"/>
            <a:r>
              <a:rPr lang="fa-IR" sz="2400" dirty="0">
                <a:solidFill>
                  <a:srgbClr val="00B050"/>
                </a:solidFill>
                <a:latin typeface="AmuzehNewNormalPS"/>
                <a:cs typeface="B Nazanin" panose="00000400000000000000" pitchFamily="2" charset="-78"/>
              </a:rPr>
              <a:t>بررسی ویژگی های یک کارآفرین</a:t>
            </a:r>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در گروه خود یک کارآفرین را در شهر یا روستای خود شناسایی کنید و با گفت و گو با او یا با کمک گرفتن از روزنامه و اینترنت جدول را پر کنید و در کلاس ارائه دهید.</a:t>
            </a:r>
          </a:p>
        </p:txBody>
      </p:sp>
      <p:graphicFrame>
        <p:nvGraphicFramePr>
          <p:cNvPr id="2" name="Table 1"/>
          <p:cNvGraphicFramePr>
            <a:graphicFrameLocks noGrp="1"/>
          </p:cNvGraphicFramePr>
          <p:nvPr>
            <p:extLst>
              <p:ext uri="{D42A27DB-BD31-4B8C-83A1-F6EECF244321}">
                <p14:modId xmlns:p14="http://schemas.microsoft.com/office/powerpoint/2010/main" val="3080737341"/>
              </p:ext>
            </p:extLst>
          </p:nvPr>
        </p:nvGraphicFramePr>
        <p:xfrm>
          <a:off x="251519" y="1974324"/>
          <a:ext cx="8640962" cy="3972664"/>
        </p:xfrm>
        <a:graphic>
          <a:graphicData uri="http://schemas.openxmlformats.org/drawingml/2006/table">
            <a:tbl>
              <a:tblPr/>
              <a:tblGrid>
                <a:gridCol w="7344817">
                  <a:extLst>
                    <a:ext uri="{9D8B030D-6E8A-4147-A177-3AD203B41FA5}">
                      <a16:colId xmlns:a16="http://schemas.microsoft.com/office/drawing/2014/main" val="694040752"/>
                    </a:ext>
                  </a:extLst>
                </a:gridCol>
                <a:gridCol w="1296145">
                  <a:extLst>
                    <a:ext uri="{9D8B030D-6E8A-4147-A177-3AD203B41FA5}">
                      <a16:colId xmlns:a16="http://schemas.microsoft.com/office/drawing/2014/main" val="2127760460"/>
                    </a:ext>
                  </a:extLst>
                </a:gridCol>
              </a:tblGrid>
              <a:tr h="518572">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fa-IR" sz="2000" b="1" dirty="0">
                          <a:effectLst/>
                          <a:cs typeface="B Nazanin" panose="00000400000000000000" pitchFamily="2" charset="-78"/>
                        </a:rPr>
                        <a:t> </a:t>
                      </a:r>
                      <a:r>
                        <a:rPr lang="fa-IR" sz="2000" b="1" dirty="0">
                          <a:solidFill>
                            <a:srgbClr val="FF0000"/>
                          </a:solidFill>
                          <a:effectLst/>
                          <a:latin typeface="tahoma" panose="020B0604030504040204" pitchFamily="34" charset="0"/>
                          <a:cs typeface="B Nazanin" panose="00000400000000000000" pitchFamily="2" charset="-78"/>
                        </a:rPr>
                        <a:t>نتیجه بررسی</a:t>
                      </a:r>
                      <a:endParaRPr lang="fa-IR" sz="2000" b="1" dirty="0">
                        <a:effectLst/>
                        <a:cs typeface="B Nazanin" panose="00000400000000000000" pitchFamily="2" charset="-78"/>
                      </a:endParaRPr>
                    </a:p>
                  </a:txBody>
                  <a:tcPr marL="2463" marR="2463" marT="2463" marB="24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endParaRPr lang="fa-IR" sz="2000" dirty="0">
                        <a:effectLst/>
                        <a:cs typeface="B Nazanin" panose="00000400000000000000" pitchFamily="2" charset="-78"/>
                      </a:endParaRPr>
                    </a:p>
                  </a:txBody>
                  <a:tcPr marL="2463" marR="2463" marT="2463" marB="24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6408458"/>
                  </a:ext>
                </a:extLst>
              </a:tr>
              <a:tr h="807720">
                <a:tc>
                  <a:txBody>
                    <a:bodyPr/>
                    <a:lstStyle/>
                    <a:p>
                      <a:pPr algn="r"/>
                      <a:r>
                        <a:rPr lang="fa-IR" sz="2000" dirty="0">
                          <a:effectLst/>
                          <a:latin typeface="tahoma" panose="020B0604030504040204" pitchFamily="34" charset="0"/>
                          <a:cs typeface="B Nazanin" panose="00000400000000000000" pitchFamily="2" charset="-78"/>
                        </a:rPr>
                        <a:t>ایجاد شغل برای خود و دیگران جهت کسب روزی حلال - کمک به اقتصاد زندگی و معیشت خود و افراد تحت پوشش در کارگاه خیاطی - کمک به رونق اقتصادی شهر و کشور جهت کم کردن واردات پوشاک از کشورهای دیگر و تولید لباس بر مبنای فرهنگ ملی و مذهبی کشور</a:t>
                      </a:r>
                      <a:endParaRPr lang="fa-IR" sz="2000" dirty="0">
                        <a:effectLst/>
                        <a:cs typeface="B Nazanin" panose="00000400000000000000" pitchFamily="2" charset="-78"/>
                      </a:endParaRPr>
                    </a:p>
                  </a:txBody>
                  <a:tcPr marL="2463" marR="2463" marT="2463" marB="24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fa-IR" sz="2000" dirty="0">
                          <a:solidFill>
                            <a:srgbClr val="0000CD"/>
                          </a:solidFill>
                          <a:effectLst/>
                          <a:latin typeface="tahoma" panose="020B0604030504040204" pitchFamily="34" charset="0"/>
                          <a:cs typeface="B Nazanin" panose="00000400000000000000" pitchFamily="2" charset="-78"/>
                        </a:rPr>
                        <a:t>هدف</a:t>
                      </a:r>
                      <a:endParaRPr lang="fa-IR" sz="2000" dirty="0">
                        <a:effectLst/>
                        <a:cs typeface="B Nazanin" panose="00000400000000000000" pitchFamily="2" charset="-78"/>
                      </a:endParaRPr>
                    </a:p>
                  </a:txBody>
                  <a:tcPr marL="2463" marR="2463" marT="2463" marB="24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5219962"/>
                  </a:ext>
                </a:extLst>
              </a:tr>
              <a:tr h="807720">
                <a:tc>
                  <a:txBody>
                    <a:bodyPr/>
                    <a:lstStyle/>
                    <a:p>
                      <a:pPr algn="r"/>
                      <a:r>
                        <a:rPr lang="fa-IR" sz="2000" dirty="0">
                          <a:effectLst/>
                          <a:latin typeface="tahoma" panose="020B0604030504040204" pitchFamily="34" charset="0"/>
                          <a:cs typeface="B Nazanin" panose="00000400000000000000" pitchFamily="2" charset="-78"/>
                        </a:rPr>
                        <a:t>خیاط و ساخت کارگاه خیاطی و استخدام افراد در کارگاه و آموزش دوخت پوشاک بومی ایرانی بر اساس سلایق مختلف کشور با پارچه تولید داخلی</a:t>
                      </a:r>
                      <a:endParaRPr lang="fa-IR" sz="2000" dirty="0">
                        <a:cs typeface="B Nazanin" panose="00000400000000000000" pitchFamily="2" charset="-78"/>
                      </a:endParaRPr>
                    </a:p>
                  </a:txBody>
                  <a:tcPr marL="2463" marR="2463" marT="2463" marB="24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fa-IR" sz="2000" dirty="0">
                          <a:solidFill>
                            <a:srgbClr val="0000FF"/>
                          </a:solidFill>
                          <a:effectLst/>
                          <a:latin typeface="tahoma" panose="020B0604030504040204" pitchFamily="34" charset="0"/>
                          <a:cs typeface="B Nazanin" panose="00000400000000000000" pitchFamily="2" charset="-78"/>
                        </a:rPr>
                        <a:t>شغل</a:t>
                      </a:r>
                      <a:endParaRPr lang="fa-IR" sz="2000" dirty="0">
                        <a:effectLst/>
                        <a:cs typeface="B Nazanin" panose="00000400000000000000" pitchFamily="2" charset="-78"/>
                      </a:endParaRPr>
                    </a:p>
                  </a:txBody>
                  <a:tcPr marL="2463" marR="2463" marT="2463" marB="24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7727137"/>
                  </a:ext>
                </a:extLst>
              </a:tr>
              <a:tr h="807720">
                <a:tc>
                  <a:txBody>
                    <a:bodyPr/>
                    <a:lstStyle/>
                    <a:p>
                      <a:pPr algn="r"/>
                      <a:r>
                        <a:rPr lang="fa-IR" sz="2000" dirty="0">
                          <a:effectLst/>
                          <a:latin typeface="tahoma" panose="020B0604030504040204" pitchFamily="34" charset="0"/>
                          <a:cs typeface="B Nazanin" panose="00000400000000000000" pitchFamily="2" charset="-78"/>
                        </a:rPr>
                        <a:t>تلاشگر- نوعدوست - مهربان - کاسب روزی حلال - امیدوار - خلاق و ........</a:t>
                      </a:r>
                      <a:endParaRPr lang="fa-IR" sz="2000" dirty="0">
                        <a:cs typeface="B Nazanin" panose="00000400000000000000" pitchFamily="2" charset="-78"/>
                      </a:endParaRPr>
                    </a:p>
                  </a:txBody>
                  <a:tcPr marL="2463" marR="2463" marT="2463" marB="24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fa-IR" sz="2000" dirty="0">
                          <a:solidFill>
                            <a:srgbClr val="0000CD"/>
                          </a:solidFill>
                          <a:effectLst/>
                          <a:latin typeface="tahoma" panose="020B0604030504040204" pitchFamily="34" charset="0"/>
                          <a:cs typeface="B Nazanin" panose="00000400000000000000" pitchFamily="2" charset="-78"/>
                        </a:rPr>
                        <a:t>ویژگی اخلاقی</a:t>
                      </a:r>
                      <a:endParaRPr lang="fa-IR" sz="2000" dirty="0">
                        <a:effectLst/>
                        <a:cs typeface="B Nazanin" panose="00000400000000000000" pitchFamily="2" charset="-78"/>
                      </a:endParaRPr>
                    </a:p>
                  </a:txBody>
                  <a:tcPr marL="2463" marR="2463" marT="2463" marB="24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0899598"/>
                  </a:ext>
                </a:extLst>
              </a:tr>
              <a:tr h="807720">
                <a:tc>
                  <a:txBody>
                    <a:bodyPr/>
                    <a:lstStyle/>
                    <a:p>
                      <a:pPr algn="r"/>
                      <a:r>
                        <a:rPr lang="fa-IR" sz="2000" dirty="0">
                          <a:effectLst/>
                          <a:latin typeface="tahoma" panose="020B0604030504040204" pitchFamily="34" charset="0"/>
                          <a:cs typeface="B Nazanin" panose="00000400000000000000" pitchFamily="2" charset="-78"/>
                        </a:rPr>
                        <a:t> اول توکل به خدا و بعد تلاش و کوشش شبانه روزی جهت رسیدن به هدف و ناامید نشدن از شکست احتمالی - تحقیق و بازاریابی درست و استخدام افراد علاقمند و با وجدان و کاری و خلاق در کار</a:t>
                      </a:r>
                      <a:endParaRPr lang="fa-IR" sz="2000" dirty="0">
                        <a:cs typeface="B Nazanin" panose="00000400000000000000" pitchFamily="2" charset="-78"/>
                      </a:endParaRPr>
                    </a:p>
                  </a:txBody>
                  <a:tcPr marL="2463" marR="2463" marT="2463" marB="24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fa-IR" sz="2000" dirty="0">
                          <a:solidFill>
                            <a:srgbClr val="0000CD"/>
                          </a:solidFill>
                          <a:effectLst/>
                          <a:latin typeface="tahoma" panose="020B0604030504040204" pitchFamily="34" charset="0"/>
                          <a:cs typeface="B Nazanin" panose="00000400000000000000" pitchFamily="2" charset="-78"/>
                        </a:rPr>
                        <a:t>دلایل موفقیت</a:t>
                      </a:r>
                      <a:endParaRPr lang="fa-IR" sz="2000" dirty="0">
                        <a:effectLst/>
                        <a:cs typeface="B Nazanin" panose="00000400000000000000" pitchFamily="2" charset="-78"/>
                      </a:endParaRPr>
                    </a:p>
                  </a:txBody>
                  <a:tcPr marL="2463" marR="2463" marT="2463" marB="24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998514"/>
                  </a:ext>
                </a:extLst>
              </a:tr>
            </a:tbl>
          </a:graphicData>
        </a:graphic>
      </p:graphicFrame>
    </p:spTree>
    <p:custDataLst>
      <p:tags r:id="rId2"/>
    </p:custDataLst>
    <p:extLst>
      <p:ext uri="{BB962C8B-B14F-4D97-AF65-F5344CB8AC3E}">
        <p14:creationId xmlns:p14="http://schemas.microsoft.com/office/powerpoint/2010/main" val="14987448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476672"/>
            <a:ext cx="8640960" cy="4585871"/>
          </a:xfrm>
          <a:prstGeom prst="rect">
            <a:avLst/>
          </a:prstGeom>
        </p:spPr>
        <p:txBody>
          <a:bodyPr wrap="square">
            <a:spAutoFit/>
          </a:bodyPr>
          <a:lstStyle/>
          <a:p>
            <a:pPr algn="just" rtl="1"/>
            <a:r>
              <a:rPr lang="fa-IR" sz="2800" b="1" dirty="0">
                <a:solidFill>
                  <a:srgbClr val="FF0000"/>
                </a:solidFill>
                <a:latin typeface="AmuzehNewNormalPS"/>
                <a:cs typeface="B Nazanin" panose="00000400000000000000" pitchFamily="2" charset="-78"/>
              </a:rPr>
              <a:t>بررسی</a:t>
            </a:r>
            <a:endParaRPr lang="fa-IR" sz="3600" b="1" dirty="0">
              <a:solidFill>
                <a:srgbClr val="FF0000"/>
              </a:solidFill>
              <a:latin typeface="AmuzehNewNormalPS"/>
              <a:cs typeface="B Nazanin" panose="00000400000000000000" pitchFamily="2" charset="-78"/>
            </a:endParaRP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برخی از ویژگی های من که با ویژگی های کارآفرین، مشترک است عبارت اند از: </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برخی از ویژگی های کارآفرین که باید در خودم پرورش بدهم عبارت اند از: </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شما می توانید با مراجعه به موتورهای جست و جو یا بخش کارآفرینی سایت رشد، مطالب خوبی را درباره کارآفرینان و دانش آموزان کارآفرین جست و جو کنید.</a:t>
            </a:r>
          </a:p>
        </p:txBody>
      </p:sp>
    </p:spTree>
    <p:custDataLst>
      <p:tags r:id="rId2"/>
    </p:custDataLst>
    <p:extLst>
      <p:ext uri="{BB962C8B-B14F-4D97-AF65-F5344CB8AC3E}">
        <p14:creationId xmlns:p14="http://schemas.microsoft.com/office/powerpoint/2010/main" val="42007965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3435786" y="712889"/>
            <a:ext cx="5456694" cy="3046988"/>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معرفی برخی از انواع کسب وکار</a:t>
            </a:r>
          </a:p>
          <a:p>
            <a:pPr algn="just" rtl="1"/>
            <a:endParaRPr lang="fa-IR" sz="2400" dirty="0">
              <a:latin typeface="AmuzehNewNormalPS"/>
              <a:cs typeface="B Nazanin" panose="00000400000000000000" pitchFamily="2" charset="-78"/>
            </a:endParaRPr>
          </a:p>
          <a:p>
            <a:pPr algn="just" rtl="1"/>
            <a:r>
              <a:rPr lang="fa-IR" sz="2400" dirty="0">
                <a:solidFill>
                  <a:srgbClr val="0070C0"/>
                </a:solidFill>
                <a:latin typeface="AmuzehNewNormalPS"/>
                <a:cs typeface="B Nazanin" panose="00000400000000000000" pitchFamily="2" charset="-78"/>
              </a:rPr>
              <a:t>برخی از انواع کسب وکار عبارت اند از:</a:t>
            </a:r>
          </a:p>
          <a:p>
            <a:pPr algn="just" rtl="1"/>
            <a:endParaRPr lang="fa-IR" sz="2400" dirty="0">
              <a:latin typeface="AmuzehNewNormalPS"/>
              <a:cs typeface="B Nazanin" panose="00000400000000000000" pitchFamily="2" charset="-78"/>
            </a:endParaRPr>
          </a:p>
          <a:p>
            <a:pPr algn="just" rtl="1"/>
            <a:r>
              <a:rPr lang="fa-IR" sz="2400" dirty="0">
                <a:solidFill>
                  <a:srgbClr val="FF0000"/>
                </a:solidFill>
                <a:latin typeface="AmuzehNewNormalPS"/>
                <a:cs typeface="B Nazanin" panose="00000400000000000000" pitchFamily="2" charset="-78"/>
              </a:rPr>
              <a:t>کسب وکار خانگی: </a:t>
            </a:r>
            <a:r>
              <a:rPr lang="fa-IR" sz="2400" dirty="0">
                <a:latin typeface="AmuzehNewNormalPS"/>
                <a:cs typeface="B Nazanin" panose="00000400000000000000" pitchFamily="2" charset="-78"/>
              </a:rPr>
              <a:t>هر نوع کار اقتصادی مجاز در خانه است که با استفاده از امکانات و وسايل ساده راه اندازی مى شود، مانندِ بافتنی دستی، خیاطی و...؛</a:t>
            </a:r>
          </a:p>
          <a:p>
            <a:pPr algn="just" rtl="1"/>
            <a:endParaRPr lang="fa-IR" sz="2400" dirty="0">
              <a:latin typeface="AmuzehNewNormalPS"/>
              <a:cs typeface="B Nazanin" panose="00000400000000000000" pitchFamily="2" charset="-78"/>
            </a:endParaRPr>
          </a:p>
        </p:txBody>
      </p:sp>
      <p:pic>
        <p:nvPicPr>
          <p:cNvPr id="2" name="Picture 1"/>
          <p:cNvPicPr>
            <a:picLocks noChangeAspect="1"/>
          </p:cNvPicPr>
          <p:nvPr/>
        </p:nvPicPr>
        <p:blipFill>
          <a:blip r:embed="rId5"/>
          <a:stretch>
            <a:fillRect/>
          </a:stretch>
        </p:blipFill>
        <p:spPr>
          <a:xfrm>
            <a:off x="251520" y="764704"/>
            <a:ext cx="3040251" cy="2466936"/>
          </a:xfrm>
          <a:prstGeom prst="rect">
            <a:avLst/>
          </a:prstGeom>
        </p:spPr>
      </p:pic>
      <p:sp>
        <p:nvSpPr>
          <p:cNvPr id="5" name="Rectangle 4"/>
          <p:cNvSpPr/>
          <p:nvPr/>
        </p:nvSpPr>
        <p:spPr>
          <a:xfrm>
            <a:off x="251520" y="3757338"/>
            <a:ext cx="8640960" cy="830997"/>
          </a:xfrm>
          <a:prstGeom prst="rect">
            <a:avLst/>
          </a:prstGeom>
        </p:spPr>
        <p:txBody>
          <a:bodyPr wrap="square">
            <a:spAutoFit/>
          </a:bodyPr>
          <a:lstStyle/>
          <a:p>
            <a:pPr lvl="0" algn="just" rtl="1"/>
            <a:r>
              <a:rPr lang="fa-IR" sz="2400" dirty="0">
                <a:solidFill>
                  <a:srgbClr val="FF0000"/>
                </a:solidFill>
                <a:latin typeface="AmuzehNewNormalPS"/>
                <a:cs typeface="B Nazanin" panose="00000400000000000000" pitchFamily="2" charset="-78"/>
              </a:rPr>
              <a:t>کسب وکار خانوادگی: </a:t>
            </a:r>
            <a:r>
              <a:rPr lang="fa-IR" sz="2400" dirty="0">
                <a:latin typeface="AmuzehNewNormalPS"/>
                <a:cs typeface="B Nazanin" panose="00000400000000000000" pitchFamily="2" charset="-78"/>
              </a:rPr>
              <a:t>به کسب وکارهایی گفته می شود که افراد یک خانواده و خویشاوندان، آن را تشکیل می دهند؛ مانندِ پرورش ماهی، نساجی، قالی بافی، تهیه و بسته بندی مواد؛</a:t>
            </a:r>
          </a:p>
        </p:txBody>
      </p:sp>
    </p:spTree>
    <p:custDataLst>
      <p:tags r:id="rId2"/>
    </p:custDataLst>
    <p:extLst>
      <p:ext uri="{BB962C8B-B14F-4D97-AF65-F5344CB8AC3E}">
        <p14:creationId xmlns:p14="http://schemas.microsoft.com/office/powerpoint/2010/main" val="30779446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80">
                                          <p:stCondLst>
                                            <p:cond delay="0"/>
                                          </p:stCondLst>
                                        </p:cTn>
                                        <p:tgtEl>
                                          <p:spTgt spid="5"/>
                                        </p:tgtEl>
                                      </p:cBhvr>
                                    </p:animEffect>
                                    <p:anim calcmode="lin" valueType="num">
                                      <p:cBhvr>
                                        <p:cTn id="4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tgtEl>
                                      </p:cBhvr>
                                      <p:to x="100000" y="60000"/>
                                    </p:animScale>
                                    <p:animScale>
                                      <p:cBhvr>
                                        <p:cTn id="48" dur="166" decel="50000">
                                          <p:stCondLst>
                                            <p:cond delay="676"/>
                                          </p:stCondLst>
                                        </p:cTn>
                                        <p:tgtEl>
                                          <p:spTgt spid="5"/>
                                        </p:tgtEl>
                                      </p:cBhvr>
                                      <p:to x="100000" y="100000"/>
                                    </p:animScale>
                                    <p:animScale>
                                      <p:cBhvr>
                                        <p:cTn id="49" dur="26">
                                          <p:stCondLst>
                                            <p:cond delay="1312"/>
                                          </p:stCondLst>
                                        </p:cTn>
                                        <p:tgtEl>
                                          <p:spTgt spid="5"/>
                                        </p:tgtEl>
                                      </p:cBhvr>
                                      <p:to x="100000" y="80000"/>
                                    </p:animScale>
                                    <p:animScale>
                                      <p:cBhvr>
                                        <p:cTn id="50" dur="166" decel="50000">
                                          <p:stCondLst>
                                            <p:cond delay="1338"/>
                                          </p:stCondLst>
                                        </p:cTn>
                                        <p:tgtEl>
                                          <p:spTgt spid="5"/>
                                        </p:tgtEl>
                                      </p:cBhvr>
                                      <p:to x="100000" y="100000"/>
                                    </p:animScale>
                                    <p:animScale>
                                      <p:cBhvr>
                                        <p:cTn id="51" dur="26">
                                          <p:stCondLst>
                                            <p:cond delay="1642"/>
                                          </p:stCondLst>
                                        </p:cTn>
                                        <p:tgtEl>
                                          <p:spTgt spid="5"/>
                                        </p:tgtEl>
                                      </p:cBhvr>
                                      <p:to x="100000" y="90000"/>
                                    </p:animScale>
                                    <p:animScale>
                                      <p:cBhvr>
                                        <p:cTn id="52" dur="166" decel="50000">
                                          <p:stCondLst>
                                            <p:cond delay="1668"/>
                                          </p:stCondLst>
                                        </p:cTn>
                                        <p:tgtEl>
                                          <p:spTgt spid="5"/>
                                        </p:tgtEl>
                                      </p:cBhvr>
                                      <p:to x="100000" y="100000"/>
                                    </p:animScale>
                                    <p:animScale>
                                      <p:cBhvr>
                                        <p:cTn id="53" dur="26">
                                          <p:stCondLst>
                                            <p:cond delay="1808"/>
                                          </p:stCondLst>
                                        </p:cTn>
                                        <p:tgtEl>
                                          <p:spTgt spid="5"/>
                                        </p:tgtEl>
                                      </p:cBhvr>
                                      <p:to x="100000" y="95000"/>
                                    </p:animScale>
                                    <p:animScale>
                                      <p:cBhvr>
                                        <p:cTn id="5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4.4|6.8"/>
</p:tagLst>
</file>

<file path=ppt/tags/tag10.xml><?xml version="1.0" encoding="utf-8"?>
<p:tagLst xmlns:a="http://schemas.openxmlformats.org/drawingml/2006/main" xmlns:r="http://schemas.openxmlformats.org/officeDocument/2006/relationships" xmlns:p="http://schemas.openxmlformats.org/presentationml/2006/main">
  <p:tag name="TIMING" val="|1.7|4.4|6.8"/>
</p:tagLst>
</file>

<file path=ppt/tags/tag11.xml><?xml version="1.0" encoding="utf-8"?>
<p:tagLst xmlns:a="http://schemas.openxmlformats.org/drawingml/2006/main" xmlns:r="http://schemas.openxmlformats.org/officeDocument/2006/relationships" xmlns:p="http://schemas.openxmlformats.org/presentationml/2006/main">
  <p:tag name="TIMING" val="|1.7|4.4|6.8"/>
</p:tagLst>
</file>

<file path=ppt/tags/tag12.xml><?xml version="1.0" encoding="utf-8"?>
<p:tagLst xmlns:a="http://schemas.openxmlformats.org/drawingml/2006/main" xmlns:r="http://schemas.openxmlformats.org/officeDocument/2006/relationships" xmlns:p="http://schemas.openxmlformats.org/presentationml/2006/main">
  <p:tag name="TIMING" val="|1.7|4.4|6.8"/>
</p:tagLst>
</file>

<file path=ppt/tags/tag13.xml><?xml version="1.0" encoding="utf-8"?>
<p:tagLst xmlns:a="http://schemas.openxmlformats.org/drawingml/2006/main" xmlns:r="http://schemas.openxmlformats.org/officeDocument/2006/relationships" xmlns:p="http://schemas.openxmlformats.org/presentationml/2006/main">
  <p:tag name="TIMING" val="|1.7|4.4|6.8"/>
</p:tagLst>
</file>

<file path=ppt/tags/tag14.xml><?xml version="1.0" encoding="utf-8"?>
<p:tagLst xmlns:a="http://schemas.openxmlformats.org/drawingml/2006/main" xmlns:r="http://schemas.openxmlformats.org/officeDocument/2006/relationships" xmlns:p="http://schemas.openxmlformats.org/presentationml/2006/main">
  <p:tag name="TIMING" val="|1.7|4.4|6.8"/>
</p:tagLst>
</file>

<file path=ppt/tags/tag15.xml><?xml version="1.0" encoding="utf-8"?>
<p:tagLst xmlns:a="http://schemas.openxmlformats.org/drawingml/2006/main" xmlns:r="http://schemas.openxmlformats.org/officeDocument/2006/relationships" xmlns:p="http://schemas.openxmlformats.org/presentationml/2006/main">
  <p:tag name="TIMING" val="|1.7|4.4|6.8"/>
</p:tagLst>
</file>

<file path=ppt/tags/tag16.xml><?xml version="1.0" encoding="utf-8"?>
<p:tagLst xmlns:a="http://schemas.openxmlformats.org/drawingml/2006/main" xmlns:r="http://schemas.openxmlformats.org/officeDocument/2006/relationships" xmlns:p="http://schemas.openxmlformats.org/presentationml/2006/main">
  <p:tag name="TIMING" val="|1.7|4.4|6.8"/>
</p:tagLst>
</file>

<file path=ppt/tags/tag17.xml><?xml version="1.0" encoding="utf-8"?>
<p:tagLst xmlns:a="http://schemas.openxmlformats.org/drawingml/2006/main" xmlns:r="http://schemas.openxmlformats.org/officeDocument/2006/relationships" xmlns:p="http://schemas.openxmlformats.org/presentationml/2006/main">
  <p:tag name="TIMING" val="|1.7|4.4|6.8"/>
</p:tagLst>
</file>

<file path=ppt/tags/tag18.xml><?xml version="1.0" encoding="utf-8"?>
<p:tagLst xmlns:a="http://schemas.openxmlformats.org/drawingml/2006/main" xmlns:r="http://schemas.openxmlformats.org/officeDocument/2006/relationships" xmlns:p="http://schemas.openxmlformats.org/presentationml/2006/main">
  <p:tag name="TIMING" val="|1.7|4.4|6.8"/>
</p:tagLst>
</file>

<file path=ppt/tags/tag19.xml><?xml version="1.0" encoding="utf-8"?>
<p:tagLst xmlns:a="http://schemas.openxmlformats.org/drawingml/2006/main" xmlns:r="http://schemas.openxmlformats.org/officeDocument/2006/relationships" xmlns:p="http://schemas.openxmlformats.org/presentationml/2006/main">
  <p:tag name="TIMING" val="|1.7|4.4|6.8"/>
</p:tagLst>
</file>

<file path=ppt/tags/tag2.xml><?xml version="1.0" encoding="utf-8"?>
<p:tagLst xmlns:a="http://schemas.openxmlformats.org/drawingml/2006/main" xmlns:r="http://schemas.openxmlformats.org/officeDocument/2006/relationships" xmlns:p="http://schemas.openxmlformats.org/presentationml/2006/main">
  <p:tag name="TIMING" val="|1.7|4.4|6.8"/>
</p:tagLst>
</file>

<file path=ppt/tags/tag20.xml><?xml version="1.0" encoding="utf-8"?>
<p:tagLst xmlns:a="http://schemas.openxmlformats.org/drawingml/2006/main" xmlns:r="http://schemas.openxmlformats.org/officeDocument/2006/relationships" xmlns:p="http://schemas.openxmlformats.org/presentationml/2006/main">
  <p:tag name="TIMING" val="|1.7|4.4|6.8"/>
</p:tagLst>
</file>

<file path=ppt/tags/tag21.xml><?xml version="1.0" encoding="utf-8"?>
<p:tagLst xmlns:a="http://schemas.openxmlformats.org/drawingml/2006/main" xmlns:r="http://schemas.openxmlformats.org/officeDocument/2006/relationships" xmlns:p="http://schemas.openxmlformats.org/presentationml/2006/main">
  <p:tag name="TIMING" val="|1.7|4.4|6.8"/>
</p:tagLst>
</file>

<file path=ppt/tags/tag22.xml><?xml version="1.0" encoding="utf-8"?>
<p:tagLst xmlns:a="http://schemas.openxmlformats.org/drawingml/2006/main" xmlns:r="http://schemas.openxmlformats.org/officeDocument/2006/relationships" xmlns:p="http://schemas.openxmlformats.org/presentationml/2006/main">
  <p:tag name="TIMING" val="|1.7|4.4|6.8"/>
</p:tagLst>
</file>

<file path=ppt/tags/tag23.xml><?xml version="1.0" encoding="utf-8"?>
<p:tagLst xmlns:a="http://schemas.openxmlformats.org/drawingml/2006/main" xmlns:r="http://schemas.openxmlformats.org/officeDocument/2006/relationships" xmlns:p="http://schemas.openxmlformats.org/presentationml/2006/main">
  <p:tag name="TIMING" val="|1.7|4.4|6.8"/>
</p:tagLst>
</file>

<file path=ppt/tags/tag24.xml><?xml version="1.0" encoding="utf-8"?>
<p:tagLst xmlns:a="http://schemas.openxmlformats.org/drawingml/2006/main" xmlns:r="http://schemas.openxmlformats.org/officeDocument/2006/relationships" xmlns:p="http://schemas.openxmlformats.org/presentationml/2006/main">
  <p:tag name="TIMING" val="|1.7|4.4|6.8"/>
</p:tagLst>
</file>

<file path=ppt/tags/tag25.xml><?xml version="1.0" encoding="utf-8"?>
<p:tagLst xmlns:a="http://schemas.openxmlformats.org/drawingml/2006/main" xmlns:r="http://schemas.openxmlformats.org/officeDocument/2006/relationships" xmlns:p="http://schemas.openxmlformats.org/presentationml/2006/main">
  <p:tag name="TIMING" val="|1.7|4.4|6.8"/>
</p:tagLst>
</file>

<file path=ppt/tags/tag26.xml><?xml version="1.0" encoding="utf-8"?>
<p:tagLst xmlns:a="http://schemas.openxmlformats.org/drawingml/2006/main" xmlns:r="http://schemas.openxmlformats.org/officeDocument/2006/relationships" xmlns:p="http://schemas.openxmlformats.org/presentationml/2006/main">
  <p:tag name="TIMING" val="|1.7|4.4|6.8"/>
</p:tagLst>
</file>

<file path=ppt/tags/tag27.xml><?xml version="1.0" encoding="utf-8"?>
<p:tagLst xmlns:a="http://schemas.openxmlformats.org/drawingml/2006/main" xmlns:r="http://schemas.openxmlformats.org/officeDocument/2006/relationships" xmlns:p="http://schemas.openxmlformats.org/presentationml/2006/main">
  <p:tag name="TIMING" val="|1.7|4.4|6.8"/>
</p:tagLst>
</file>

<file path=ppt/tags/tag28.xml><?xml version="1.0" encoding="utf-8"?>
<p:tagLst xmlns:a="http://schemas.openxmlformats.org/drawingml/2006/main" xmlns:r="http://schemas.openxmlformats.org/officeDocument/2006/relationships" xmlns:p="http://schemas.openxmlformats.org/presentationml/2006/main">
  <p:tag name="TIMING" val="|1.7|4.4|6.8"/>
</p:tagLst>
</file>

<file path=ppt/tags/tag29.xml><?xml version="1.0" encoding="utf-8"?>
<p:tagLst xmlns:a="http://schemas.openxmlformats.org/drawingml/2006/main" xmlns:r="http://schemas.openxmlformats.org/officeDocument/2006/relationships" xmlns:p="http://schemas.openxmlformats.org/presentationml/2006/main">
  <p:tag name="TIMING" val="|1.7|4.4|6.8"/>
</p:tagLst>
</file>

<file path=ppt/tags/tag3.xml><?xml version="1.0" encoding="utf-8"?>
<p:tagLst xmlns:a="http://schemas.openxmlformats.org/drawingml/2006/main" xmlns:r="http://schemas.openxmlformats.org/officeDocument/2006/relationships" xmlns:p="http://schemas.openxmlformats.org/presentationml/2006/main">
  <p:tag name="TIMING" val="|1.7|4.4|6.8"/>
</p:tagLst>
</file>

<file path=ppt/tags/tag30.xml><?xml version="1.0" encoding="utf-8"?>
<p:tagLst xmlns:a="http://schemas.openxmlformats.org/drawingml/2006/main" xmlns:r="http://schemas.openxmlformats.org/officeDocument/2006/relationships" xmlns:p="http://schemas.openxmlformats.org/presentationml/2006/main">
  <p:tag name="TIMING" val="|1.7|4.4|6.8"/>
</p:tagLst>
</file>

<file path=ppt/tags/tag31.xml><?xml version="1.0" encoding="utf-8"?>
<p:tagLst xmlns:a="http://schemas.openxmlformats.org/drawingml/2006/main" xmlns:r="http://schemas.openxmlformats.org/officeDocument/2006/relationships" xmlns:p="http://schemas.openxmlformats.org/presentationml/2006/main">
  <p:tag name="TIMING" val="|1.7|4.4|6.8"/>
</p:tagLst>
</file>

<file path=ppt/tags/tag32.xml><?xml version="1.0" encoding="utf-8"?>
<p:tagLst xmlns:a="http://schemas.openxmlformats.org/drawingml/2006/main" xmlns:r="http://schemas.openxmlformats.org/officeDocument/2006/relationships" xmlns:p="http://schemas.openxmlformats.org/presentationml/2006/main">
  <p:tag name="TIMING" val="|1.7|4.4|6.8"/>
</p:tagLst>
</file>

<file path=ppt/tags/tag33.xml><?xml version="1.0" encoding="utf-8"?>
<p:tagLst xmlns:a="http://schemas.openxmlformats.org/drawingml/2006/main" xmlns:r="http://schemas.openxmlformats.org/officeDocument/2006/relationships" xmlns:p="http://schemas.openxmlformats.org/presentationml/2006/main">
  <p:tag name="TIMING" val="|1.7|4.4|6.8"/>
</p:tagLst>
</file>

<file path=ppt/tags/tag34.xml><?xml version="1.0" encoding="utf-8"?>
<p:tagLst xmlns:a="http://schemas.openxmlformats.org/drawingml/2006/main" xmlns:r="http://schemas.openxmlformats.org/officeDocument/2006/relationships" xmlns:p="http://schemas.openxmlformats.org/presentationml/2006/main">
  <p:tag name="TIMING" val="|1.7|4.4|6.8"/>
</p:tagLst>
</file>

<file path=ppt/tags/tag35.xml><?xml version="1.0" encoding="utf-8"?>
<p:tagLst xmlns:a="http://schemas.openxmlformats.org/drawingml/2006/main" xmlns:r="http://schemas.openxmlformats.org/officeDocument/2006/relationships" xmlns:p="http://schemas.openxmlformats.org/presentationml/2006/main">
  <p:tag name="TIMING" val="|1.7|4.4|6.8"/>
</p:tagLst>
</file>

<file path=ppt/tags/tag4.xml><?xml version="1.0" encoding="utf-8"?>
<p:tagLst xmlns:a="http://schemas.openxmlformats.org/drawingml/2006/main" xmlns:r="http://schemas.openxmlformats.org/officeDocument/2006/relationships" xmlns:p="http://schemas.openxmlformats.org/presentationml/2006/main">
  <p:tag name="TIMING" val="|1.7|4.4|6.8"/>
</p:tagLst>
</file>

<file path=ppt/tags/tag5.xml><?xml version="1.0" encoding="utf-8"?>
<p:tagLst xmlns:a="http://schemas.openxmlformats.org/drawingml/2006/main" xmlns:r="http://schemas.openxmlformats.org/officeDocument/2006/relationships" xmlns:p="http://schemas.openxmlformats.org/presentationml/2006/main">
  <p:tag name="TIMING" val="|1.7|4.4|6.8"/>
</p:tagLst>
</file>

<file path=ppt/tags/tag6.xml><?xml version="1.0" encoding="utf-8"?>
<p:tagLst xmlns:a="http://schemas.openxmlformats.org/drawingml/2006/main" xmlns:r="http://schemas.openxmlformats.org/officeDocument/2006/relationships" xmlns:p="http://schemas.openxmlformats.org/presentationml/2006/main">
  <p:tag name="TIMING" val="|1.7|4.4|6.8"/>
</p:tagLst>
</file>

<file path=ppt/tags/tag7.xml><?xml version="1.0" encoding="utf-8"?>
<p:tagLst xmlns:a="http://schemas.openxmlformats.org/drawingml/2006/main" xmlns:r="http://schemas.openxmlformats.org/officeDocument/2006/relationships" xmlns:p="http://schemas.openxmlformats.org/presentationml/2006/main">
  <p:tag name="TIMING" val="|1.7|4.4|6.8"/>
</p:tagLst>
</file>

<file path=ppt/tags/tag8.xml><?xml version="1.0" encoding="utf-8"?>
<p:tagLst xmlns:a="http://schemas.openxmlformats.org/drawingml/2006/main" xmlns:r="http://schemas.openxmlformats.org/officeDocument/2006/relationships" xmlns:p="http://schemas.openxmlformats.org/presentationml/2006/main">
  <p:tag name="TIMING" val="|1.7|4.4|6.8"/>
</p:tagLst>
</file>

<file path=ppt/tags/tag9.xml><?xml version="1.0" encoding="utf-8"?>
<p:tagLst xmlns:a="http://schemas.openxmlformats.org/drawingml/2006/main" xmlns:r="http://schemas.openxmlformats.org/officeDocument/2006/relationships" xmlns:p="http://schemas.openxmlformats.org/presentationml/2006/main">
  <p:tag name="TIMING" val="|1.7|4.4|6.8"/>
</p:tagLst>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rganic">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5-kasbvakar.ppt.suherfe.blog.ir</Template>
  <TotalTime>260</TotalTime>
  <Words>4006</Words>
  <Application>Microsoft Office PowerPoint</Application>
  <PresentationFormat>On-screen Show (4:3)</PresentationFormat>
  <Paragraphs>385</Paragraphs>
  <Slides>36</Slides>
  <Notes>35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36</vt:i4>
      </vt:variant>
    </vt:vector>
  </HeadingPairs>
  <TitlesOfParts>
    <vt:vector size="47" baseType="lpstr">
      <vt:lpstr>Amuzeh-New-Bold</vt:lpstr>
      <vt:lpstr>Arial</vt:lpstr>
      <vt:lpstr>Corbel</vt:lpstr>
      <vt:lpstr>Calibri</vt:lpstr>
      <vt:lpstr>B Nazanin</vt:lpstr>
      <vt:lpstr>Tahoma</vt:lpstr>
      <vt:lpstr>Baasem</vt:lpstr>
      <vt:lpstr>Garamond</vt:lpstr>
      <vt:lpstr>AmuzehNewNormalPS</vt:lpstr>
      <vt:lpstr>Basis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seyyedsultan.shekhi</Manager>
  <Company>suherfe.blog.ir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07-kasbvakar.suherfe.blog.ir</dc:title>
  <dc:subject>07-kasbvakar.suherfe.blog.ir</dc:subject>
  <dc:creator>suherfe.blog.ir</dc:creator>
  <cp:keywords>07-kasbvakar.suherfe.blog.ir</cp:keywords>
  <dc:description>07-kasbvakar.suherfe.blog.ir</dc:description>
  <cp:lastModifiedBy>aligodarzi321@gmail.com</cp:lastModifiedBy>
  <cp:revision>101</cp:revision>
  <dcterms:created xsi:type="dcterms:W3CDTF">2020-01-09T12:57:49Z</dcterms:created>
  <dcterms:modified xsi:type="dcterms:W3CDTF">2024-09-10T07:01:04Z</dcterms:modified>
  <cp:category>07-kasbvakar.suherfe.blog.ir</cp:category>
  <cp:version>7-5</cp:version>
</cp:coreProperties>
</file>