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25.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26.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tags/tag27.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29.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heme/themeOverride30.xml" ContentType="application/vnd.openxmlformats-officedocument.themeOverride+xml"/>
  <Override PartName="/ppt/tags/tag30.xml" ContentType="application/vnd.openxmlformats-officedocument.presentationml.tags+xml"/>
  <Override PartName="/ppt/notesSlides/notesSlide30.xml" ContentType="application/vnd.openxmlformats-officedocument.presentationml.notesSlide+xml"/>
  <Override PartName="/ppt/theme/themeOverride31.xml" ContentType="application/vnd.openxmlformats-officedocument.themeOverride+xml"/>
  <Override PartName="/ppt/tags/tag31.xml" ContentType="application/vnd.openxmlformats-officedocument.presentationml.tags+xml"/>
  <Override PartName="/ppt/notesSlides/notesSlide31.xml" ContentType="application/vnd.openxmlformats-officedocument.presentationml.notesSlide+xml"/>
  <Override PartName="/ppt/theme/themeOverride32.xml" ContentType="application/vnd.openxmlformats-officedocument.themeOverride+xml"/>
  <Override PartName="/ppt/tags/tag32.xml" ContentType="application/vnd.openxmlformats-officedocument.presentationml.tags+xml"/>
  <Override PartName="/ppt/notesSlides/notesSlide32.xml" ContentType="application/vnd.openxmlformats-officedocument.presentationml.notesSlide+xml"/>
  <Override PartName="/ppt/theme/themeOverride33.xml" ContentType="application/vnd.openxmlformats-officedocument.themeOverride+xml"/>
  <Override PartName="/ppt/tags/tag33.xml" ContentType="application/vnd.openxmlformats-officedocument.presentationml.tags+xml"/>
  <Override PartName="/ppt/notesSlides/notesSlide33.xml" ContentType="application/vnd.openxmlformats-officedocument.presentationml.notesSlide+xml"/>
  <Override PartName="/ppt/theme/themeOverride34.xml" ContentType="application/vnd.openxmlformats-officedocument.themeOverride+xml"/>
  <Override PartName="/ppt/tags/tag34.xml" ContentType="application/vnd.openxmlformats-officedocument.presentationml.tags+xml"/>
  <Override PartName="/ppt/notesSlides/notesSlide34.xml" ContentType="application/vnd.openxmlformats-officedocument.presentationml.notesSlide+xml"/>
  <Override PartName="/ppt/theme/themeOverride35.xml" ContentType="application/vnd.openxmlformats-officedocument.themeOverride+xml"/>
  <Override PartName="/ppt/tags/tag35.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 id="2147483726" r:id="rId3"/>
  </p:sldMasterIdLst>
  <p:notesMasterIdLst>
    <p:notesMasterId r:id="rId40"/>
  </p:notesMasterIdLst>
  <p:sldIdLst>
    <p:sldId id="287" r:id="rId4"/>
    <p:sldId id="257" r:id="rId5"/>
    <p:sldId id="258" r:id="rId6"/>
    <p:sldId id="259" r:id="rId7"/>
    <p:sldId id="260" r:id="rId8"/>
    <p:sldId id="292" r:id="rId9"/>
    <p:sldId id="261" r:id="rId10"/>
    <p:sldId id="262" r:id="rId11"/>
    <p:sldId id="263" r:id="rId12"/>
    <p:sldId id="293" r:id="rId13"/>
    <p:sldId id="264" r:id="rId14"/>
    <p:sldId id="265" r:id="rId15"/>
    <p:sldId id="266" r:id="rId16"/>
    <p:sldId id="267" r:id="rId17"/>
    <p:sldId id="268" r:id="rId18"/>
    <p:sldId id="294" r:id="rId19"/>
    <p:sldId id="295" r:id="rId20"/>
    <p:sldId id="296" r:id="rId21"/>
    <p:sldId id="269" r:id="rId22"/>
    <p:sldId id="270" r:id="rId23"/>
    <p:sldId id="271" r:id="rId24"/>
    <p:sldId id="272" r:id="rId25"/>
    <p:sldId id="273" r:id="rId26"/>
    <p:sldId id="274" r:id="rId27"/>
    <p:sldId id="275" r:id="rId28"/>
    <p:sldId id="276" r:id="rId29"/>
    <p:sldId id="297" r:id="rId30"/>
    <p:sldId id="277" r:id="rId31"/>
    <p:sldId id="278" r:id="rId32"/>
    <p:sldId id="279" r:id="rId33"/>
    <p:sldId id="280" r:id="rId34"/>
    <p:sldId id="281" r:id="rId35"/>
    <p:sldId id="282" r:id="rId36"/>
    <p:sldId id="298" r:id="rId37"/>
    <p:sldId id="305" r:id="rId38"/>
    <p:sldId id="299" r:id="rId39"/>
  </p:sldIdLst>
  <p:sldSz cx="9144000" cy="6858000" type="screen4x3"/>
  <p:notesSz cx="6858000" cy="9144000"/>
  <p:embeddedFontLst>
    <p:embeddedFont>
      <p:font typeface="B Nazanin" panose="00000400000000000000" pitchFamily="2" charset="-78"/>
      <p:regular r:id="rId41"/>
      <p:bold r:id="rId42"/>
    </p:embeddedFont>
    <p:embeddedFont>
      <p:font typeface="Corbel" panose="020B0503020204020204" pitchFamily="34" charset="0"/>
      <p:regular r:id="rId43"/>
      <p:bold r:id="rId44"/>
      <p:italic r:id="rId45"/>
      <p:boldItalic r:id="rId46"/>
    </p:embeddedFont>
    <p:embeddedFont>
      <p:font typeface="Garamond" panose="02020404030301010803" pitchFamily="18" charset="0"/>
      <p:regular r:id="rId47"/>
      <p:bold r:id="rId48"/>
      <p:italic r:id="rId49"/>
    </p:embeddedFont>
    <p:embeddedFont>
      <p:font typeface="Tahoma" panose="020B0604030504040204" pitchFamily="34" charset="0"/>
      <p:regular r:id="rId50"/>
      <p:bold r:id="rId51"/>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8" autoAdjust="0"/>
    <p:restoredTop sz="94660"/>
  </p:normalViewPr>
  <p:slideViewPr>
    <p:cSldViewPr snapToGrid="0">
      <p:cViewPr varScale="1">
        <p:scale>
          <a:sx n="82" d="100"/>
          <a:sy n="82" d="100"/>
        </p:scale>
        <p:origin x="18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86B7847-CCDB-4893-8FAF-76B1F87993E0}" type="datetimeFigureOut">
              <a:rPr lang="fa-IR" smtClean="0"/>
              <a:t>07/03/1446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E211941-6101-4D6A-87CA-7C128F224C43}" type="slidenum">
              <a:rPr lang="fa-IR" smtClean="0"/>
              <a:t>‹#›</a:t>
            </a:fld>
            <a:endParaRPr lang="fa-IR"/>
          </a:p>
        </p:txBody>
      </p:sp>
    </p:spTree>
    <p:extLst>
      <p:ext uri="{BB962C8B-B14F-4D97-AF65-F5344CB8AC3E}">
        <p14:creationId xmlns:p14="http://schemas.microsoft.com/office/powerpoint/2010/main" val="187355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5879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8320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5605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10654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5547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4561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1995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68369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08207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6577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6281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4883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529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6931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80386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7630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38140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54241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12400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45091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02115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5038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8044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89538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08148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65776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51053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14601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264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8110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674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4377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6620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9978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737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2437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84287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6473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6966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8985872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5262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660777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01802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3193397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212009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520314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87261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9998995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645844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3169765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75910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842907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724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47138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482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924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977060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2854B1-963C-416C-90CD-C682F114A15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80577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44965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557651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87234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77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436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24874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363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56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118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62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E2854B1-963C-416C-90CD-C682F114A15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73689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2E2854B1-963C-416C-90CD-C682F114A159}" type="datetimeFigureOut">
              <a:rPr lang="fa-IR" smtClean="0"/>
              <a:t>07/03/1446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9836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2E2854B1-963C-416C-90CD-C682F114A159}" type="datetimeFigureOut">
              <a:rPr lang="fa-IR" smtClean="0"/>
              <a:t>07/03/1446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11551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854B1-963C-416C-90CD-C682F114A159}" type="datetimeFigureOut">
              <a:rPr lang="fa-IR" smtClean="0"/>
              <a:t>07/03/1446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55136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2854B1-963C-416C-90CD-C682F114A15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34544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2854B1-963C-416C-90CD-C682F114A15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44039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2854B1-963C-416C-90CD-C682F114A159}" type="datetimeFigureOut">
              <a:rPr lang="fa-IR" smtClean="0"/>
              <a:t>07/03/1446</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589659-E4D5-4EF1-97C2-1FFCD5A2D637}" type="slidenum">
              <a:rPr lang="fa-IR" smtClean="0"/>
              <a:t>‹#›</a:t>
            </a:fld>
            <a:endParaRPr lang="fa-IR"/>
          </a:p>
        </p:txBody>
      </p:sp>
    </p:spTree>
    <p:extLst>
      <p:ext uri="{BB962C8B-B14F-4D97-AF65-F5344CB8AC3E}">
        <p14:creationId xmlns:p14="http://schemas.microsoft.com/office/powerpoint/2010/main" val="213565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9/10/2024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28518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311302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hemeOverride" Target="../theme/themeOverride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themeOverride" Target="../theme/themeOverride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themeOverride" Target="../theme/themeOverride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hemeOverride" Target="../theme/themeOverride13.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3.xml"/><Relationship Id="rId7" Type="http://schemas.openxmlformats.org/officeDocument/2006/relationships/image" Target="../media/image28.png"/><Relationship Id="rId2" Type="http://schemas.openxmlformats.org/officeDocument/2006/relationships/tags" Target="../tags/tag14.xml"/><Relationship Id="rId1" Type="http://schemas.openxmlformats.org/officeDocument/2006/relationships/themeOverride" Target="../theme/themeOverride1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notesSlide" Target="../notesSlides/notesSlide14.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hemeOverride" Target="../theme/themeOverride15.xml"/><Relationship Id="rId5" Type="http://schemas.openxmlformats.org/officeDocument/2006/relationships/image" Target="../media/image32.JP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hemeOverride" Target="../theme/themeOverride16.xml"/><Relationship Id="rId6" Type="http://schemas.openxmlformats.org/officeDocument/2006/relationships/image" Target="../media/image9.png"/><Relationship Id="rId5" Type="http://schemas.openxmlformats.org/officeDocument/2006/relationships/image" Target="../media/image33.JP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hemeOverride" Target="../theme/themeOverride17.xml"/><Relationship Id="rId6" Type="http://schemas.openxmlformats.org/officeDocument/2006/relationships/image" Target="../media/image9.png"/><Relationship Id="rId5" Type="http://schemas.openxmlformats.org/officeDocument/2006/relationships/image" Target="../media/image34.JP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hemeOverride" Target="../theme/themeOverride18.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hemeOverride" Target="../theme/themeOverride19.xml"/><Relationship Id="rId6" Type="http://schemas.openxmlformats.org/officeDocument/2006/relationships/image" Target="../media/image9.png"/><Relationship Id="rId5" Type="http://schemas.openxmlformats.org/officeDocument/2006/relationships/image" Target="../media/image36.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hemeOverride" Target="../theme/themeOverride20.xml"/><Relationship Id="rId6" Type="http://schemas.openxmlformats.org/officeDocument/2006/relationships/image" Target="../media/image9.png"/><Relationship Id="rId5" Type="http://schemas.openxmlformats.org/officeDocument/2006/relationships/image" Target="../media/image37.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hemeOverride" Target="../theme/themeOverride21.xml"/><Relationship Id="rId6" Type="http://schemas.openxmlformats.org/officeDocument/2006/relationships/image" Target="../media/image9.png"/><Relationship Id="rId5" Type="http://schemas.openxmlformats.org/officeDocument/2006/relationships/image" Target="../media/image38.JP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hemeOverride" Target="../theme/themeOverride22.xml"/><Relationship Id="rId6" Type="http://schemas.openxmlformats.org/officeDocument/2006/relationships/image" Target="../media/image9.png"/><Relationship Id="rId5" Type="http://schemas.openxmlformats.org/officeDocument/2006/relationships/image" Target="../media/image39.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hemeOverride" Target="../theme/themeOverride23.xml"/><Relationship Id="rId6" Type="http://schemas.openxmlformats.org/officeDocument/2006/relationships/image" Target="../media/image9.png"/><Relationship Id="rId5" Type="http://schemas.openxmlformats.org/officeDocument/2006/relationships/image" Target="../media/image40.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hemeOverride" Target="../theme/themeOverride24.xml"/><Relationship Id="rId6" Type="http://schemas.openxmlformats.org/officeDocument/2006/relationships/image" Target="../media/image9.png"/><Relationship Id="rId5" Type="http://schemas.openxmlformats.org/officeDocument/2006/relationships/image" Target="../media/image41.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25.xml"/><Relationship Id="rId1" Type="http://schemas.openxmlformats.org/officeDocument/2006/relationships/themeOverride" Target="../theme/themeOverride2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26.xml"/><Relationship Id="rId1" Type="http://schemas.openxmlformats.org/officeDocument/2006/relationships/themeOverride" Target="../theme/themeOverride26.xml"/><Relationship Id="rId6" Type="http://schemas.openxmlformats.org/officeDocument/2006/relationships/image" Target="../media/image44.jpeg"/><Relationship Id="rId5" Type="http://schemas.openxmlformats.org/officeDocument/2006/relationships/hyperlink" Target="http://suherfe.blog.ir/" TargetMode="Externa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hemeOverride" Target="../theme/themeOverride27.xml"/><Relationship Id="rId5" Type="http://schemas.openxmlformats.org/officeDocument/2006/relationships/image" Target="../media/image9.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hemeOverride" Target="../theme/themeOverride28.xml"/><Relationship Id="rId6" Type="http://schemas.openxmlformats.org/officeDocument/2006/relationships/image" Target="../media/image9.png"/><Relationship Id="rId5" Type="http://schemas.openxmlformats.org/officeDocument/2006/relationships/image" Target="../media/image45.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hemeOverride" Target="../theme/themeOverride29.xml"/><Relationship Id="rId6" Type="http://schemas.openxmlformats.org/officeDocument/2006/relationships/image" Target="../media/image9.png"/><Relationship Id="rId5" Type="http://schemas.openxmlformats.org/officeDocument/2006/relationships/image" Target="../media/image46.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xml"/><Relationship Id="rId1" Type="http://schemas.openxmlformats.org/officeDocument/2006/relationships/themeOverride" Target="../theme/themeOverride30.xml"/><Relationship Id="rId6" Type="http://schemas.openxmlformats.org/officeDocument/2006/relationships/image" Target="../media/image9.png"/><Relationship Id="rId5" Type="http://schemas.openxmlformats.org/officeDocument/2006/relationships/image" Target="../media/image47.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xml"/><Relationship Id="rId1" Type="http://schemas.openxmlformats.org/officeDocument/2006/relationships/themeOverride" Target="../theme/themeOverride31.xml"/><Relationship Id="rId6" Type="http://schemas.openxmlformats.org/officeDocument/2006/relationships/image" Target="../media/image9.png"/><Relationship Id="rId5" Type="http://schemas.openxmlformats.org/officeDocument/2006/relationships/image" Target="../media/image48.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xml"/><Relationship Id="rId1" Type="http://schemas.openxmlformats.org/officeDocument/2006/relationships/themeOverride" Target="../theme/themeOverride32.xml"/><Relationship Id="rId6" Type="http://schemas.openxmlformats.org/officeDocument/2006/relationships/image" Target="../media/image9.png"/><Relationship Id="rId5" Type="http://schemas.openxmlformats.org/officeDocument/2006/relationships/image" Target="../media/image49.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hemeOverride" Target="../theme/themeOverride33.xml"/><Relationship Id="rId5" Type="http://schemas.openxmlformats.org/officeDocument/2006/relationships/image" Target="../media/image9.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hemeOverride" Target="../theme/themeOverride34.xml"/><Relationship Id="rId5" Type="http://schemas.openxmlformats.org/officeDocument/2006/relationships/image" Target="../media/image9.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themeOverride" Target="../theme/themeOverride35.xml"/><Relationship Id="rId6" Type="http://schemas.openxmlformats.org/officeDocument/2006/relationships/image" Target="../media/image50.jpeg"/><Relationship Id="rId5" Type="http://schemas.openxmlformats.org/officeDocument/2006/relationships/hyperlink" Target="http://bayanbox.ir/view/3842896423562012334/rahl.map-suherfe.blog.ir.jpg" TargetMode="External"/><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11.e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hemeOverride" Target="../theme/themeOverride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hemeOverride" Target="../theme/themeOverride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a:solidFill>
            <a:srgbClr val="FFFF00"/>
          </a:solidFill>
        </p:spPr>
        <p:style>
          <a:lnRef idx="0">
            <a:schemeClr val="accent5"/>
          </a:lnRef>
          <a:fillRef idx="3">
            <a:schemeClr val="accent5"/>
          </a:fillRef>
          <a:effectRef idx="3">
            <a:schemeClr val="accent5"/>
          </a:effectRef>
          <a:fontRef idx="minor">
            <a:schemeClr val="lt1"/>
          </a:fontRef>
        </p:style>
        <p:txBody>
          <a:bodyPr rtlCol="1" anchor="ctr"/>
          <a:lstStyle/>
          <a:p>
            <a:pPr lvl="0" algn="ctr" defTabSz="342892" rtl="1">
              <a:defRPr/>
            </a:pPr>
            <a:r>
              <a:rPr lang="fa-IR" sz="6600" dirty="0">
                <a:solidFill>
                  <a:srgbClr val="C00000"/>
                </a:solidFill>
                <a:latin typeface="Baasem" panose="020B7200000000000000" pitchFamily="34" charset="0"/>
                <a:cs typeface="B Titr" panose="00000700000000000000" pitchFamily="2" charset="-78"/>
              </a:rPr>
              <a:t>پاورپوینت</a:t>
            </a:r>
            <a:r>
              <a:rPr lang="en-US" sz="6600" dirty="0">
                <a:solidFill>
                  <a:srgbClr val="C00000"/>
                </a:solidFill>
                <a:latin typeface="Baasem" panose="020B7200000000000000" pitchFamily="34" charset="0"/>
                <a:cs typeface="B Titr" panose="00000700000000000000" pitchFamily="2" charset="-78"/>
              </a:rPr>
              <a:t>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rPr>
              <a:t>نقشه کشی</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کاروفناوری هفتم</a:t>
            </a:r>
          </a:p>
        </p:txBody>
      </p:sp>
      <p:pic>
        <p:nvPicPr>
          <p:cNvPr id="2" name="Picture 1">
            <a:extLst>
              <a:ext uri="{FF2B5EF4-FFF2-40B4-BE49-F238E27FC236}">
                <a16:creationId xmlns:a16="http://schemas.microsoft.com/office/drawing/2014/main" id="{37353C94-A6B5-CC3B-AF83-101FC2783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359916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18710"/>
            <a:ext cx="8640960" cy="532453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پرسش</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کاغذ مناسب چه ویژگی هایی باید داشته باشد؟</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sz="2800" dirty="0">
                <a:solidFill>
                  <a:srgbClr val="C00000"/>
                </a:solidFill>
                <a:latin typeface="Amuzeh-New-Bold"/>
                <a:cs typeface="B Nazanin" panose="00000400000000000000" pitchFamily="2" charset="-78"/>
              </a:rPr>
              <a:t>جواب</a:t>
            </a:r>
            <a:endParaRPr kumimoji="0" lang="fa-IR" sz="2800" b="0" i="0" u="none" strike="noStrike" kern="1200" cap="none" spc="0" normalizeH="0" baseline="0" noProof="0" dirty="0">
              <a:ln>
                <a:noFill/>
              </a:ln>
              <a:solidFill>
                <a:srgbClr val="C00000"/>
              </a:solidFill>
              <a:effectLst/>
              <a:uLnTx/>
              <a:uFillTx/>
              <a:latin typeface="Amuzeh-New-Bold"/>
              <a:cs typeface="B Nazanin" panose="00000400000000000000" pitchFamily="2" charset="-78"/>
            </a:endParaRPr>
          </a:p>
          <a:p>
            <a:pPr lvl="0" algn="just" rtl="1">
              <a:defRPr/>
            </a:pPr>
            <a:r>
              <a:rPr lang="fa-IR" sz="2400" dirty="0">
                <a:solidFill>
                  <a:prstClr val="black"/>
                </a:solidFill>
                <a:latin typeface="Amuzeh-New-Bold"/>
                <a:cs typeface="B Nazanin" panose="00000400000000000000" pitchFamily="2" charset="-78"/>
              </a:rPr>
              <a:t>مشخصات یک کاغذ مناسب برای ترسیم نقشه عبارت اند از:</a:t>
            </a:r>
          </a:p>
          <a:p>
            <a:pPr lvl="0" algn="just" rtl="1">
              <a:defRPr/>
            </a:pPr>
            <a:r>
              <a:rPr lang="fa-IR" sz="2400" dirty="0">
                <a:solidFill>
                  <a:prstClr val="black"/>
                </a:solidFill>
                <a:latin typeface="Amuzeh-New-Bold"/>
                <a:cs typeface="B Nazanin" panose="00000400000000000000" pitchFamily="2" charset="-78"/>
              </a:rPr>
              <a:t>الف) رنگ سفید کمی مایل به کرم</a:t>
            </a:r>
          </a:p>
          <a:p>
            <a:pPr lvl="0" algn="just" rtl="1">
              <a:defRPr/>
            </a:pPr>
            <a:r>
              <a:rPr lang="fa-IR" sz="2400" dirty="0">
                <a:solidFill>
                  <a:prstClr val="black"/>
                </a:solidFill>
                <a:latin typeface="Amuzeh-New-Bold"/>
                <a:cs typeface="B Nazanin" panose="00000400000000000000" pitchFamily="2" charset="-78"/>
              </a:rPr>
              <a:t>ب) مقاوم در برابر پاک کن</a:t>
            </a:r>
          </a:p>
          <a:p>
            <a:pPr lvl="0" algn="just" rtl="1">
              <a:defRPr/>
            </a:pPr>
            <a:r>
              <a:rPr lang="fa-IR" sz="2400" dirty="0">
                <a:solidFill>
                  <a:prstClr val="black"/>
                </a:solidFill>
                <a:latin typeface="Amuzeh-New-Bold"/>
                <a:cs typeface="B Nazanin" panose="00000400000000000000" pitchFamily="2" charset="-78"/>
              </a:rPr>
              <a:t>پ) مقاوم در مقابل پاره شدن</a:t>
            </a:r>
          </a:p>
          <a:p>
            <a:pPr lvl="0" algn="just" rtl="1">
              <a:defRPr/>
            </a:pPr>
            <a:r>
              <a:rPr lang="fa-IR" sz="2400" dirty="0">
                <a:solidFill>
                  <a:prstClr val="black"/>
                </a:solidFill>
                <a:latin typeface="Amuzeh-New-Bold"/>
                <a:cs typeface="B Nazanin" panose="00000400000000000000" pitchFamily="2" charset="-78"/>
              </a:rPr>
              <a:t>ت) صافی نسبی سطح (موج دار نبودن)</a:t>
            </a:r>
          </a:p>
          <a:p>
            <a:pPr lvl="0" algn="just" rtl="1">
              <a:defRPr/>
            </a:pPr>
            <a:r>
              <a:rPr lang="fa-IR" sz="2400" dirty="0">
                <a:solidFill>
                  <a:prstClr val="black"/>
                </a:solidFill>
                <a:latin typeface="Amuzeh-New-Bold"/>
                <a:cs typeface="B Nazanin" panose="00000400000000000000" pitchFamily="2" charset="-78"/>
              </a:rPr>
              <a:t>ث) مات بودن ( نور را منعکس نکند)</a:t>
            </a:r>
          </a:p>
          <a:p>
            <a:pPr lvl="0" algn="just" rtl="1">
              <a:defRPr/>
            </a:pPr>
            <a:r>
              <a:rPr lang="fa-IR" sz="2400" dirty="0">
                <a:solidFill>
                  <a:prstClr val="black"/>
                </a:solidFill>
                <a:latin typeface="Amuzeh-New-Bold"/>
                <a:cs typeface="B Nazanin" panose="00000400000000000000" pitchFamily="2" charset="-78"/>
              </a:rPr>
              <a:t>کاغذ مناسب نقشه کشی باید از نظر ماده ساخته شده آن مرغوب باشد. همچنین باید از نظر وزن - ضخامت - چگالی - دوام - ابعاد و مشخصات ظاهری دیگر مناسب باشد.</a:t>
            </a:r>
          </a:p>
          <a:p>
            <a:pPr lvl="0" algn="just" rtl="1">
              <a:defRPr/>
            </a:pPr>
            <a:r>
              <a:rPr lang="fa-IR" sz="2400" dirty="0">
                <a:solidFill>
                  <a:prstClr val="black"/>
                </a:solidFill>
                <a:latin typeface="Amuzeh-New-Bold"/>
                <a:cs typeface="B Nazanin" panose="00000400000000000000" pitchFamily="2" charset="-78"/>
              </a:rPr>
              <a:t>از ویژگی های دیگر می توان به مشخصات سطح کاغذ، مانند صاف بودن و یکدست بودن سطح کاغذ اشاره کرد. این کاغذ باید بدون پرز و قابلیت مناسب پاک کنندگی را داشته باشد و نازک، شفاف و روغنی نباشد.</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2" name="Picture 1">
            <a:extLst>
              <a:ext uri="{FF2B5EF4-FFF2-40B4-BE49-F238E27FC236}">
                <a16:creationId xmlns:a16="http://schemas.microsoft.com/office/drawing/2014/main" id="{B7ADBCDA-BCB2-F08B-0941-813835D6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554934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31359" y="332295"/>
            <a:ext cx="8761729" cy="27392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endPar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کشیدن خط راست افقی و عمودی با دست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کاغذ 4</a:t>
            </a:r>
            <a:r>
              <a:rPr kumimoji="0" lang="en-US"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A</a:t>
            </a:r>
            <a:r>
              <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بدون کاربرد خط کش و گونیا، یک مربع به اندازه 10  × 10 سانتی متر (پر رنگ) بکشید. اندازه اضلاع را با خط کش بررسی کنید و ببینید آیا اندازه ها درست است؟ اگر اندازه خط ها درست نیست، تلاش کنید یک بار دیگر آن را با اندازه درست بکشید . شکل 12 – 6 در درون مربع، بدون خط کش یا وسایلی مانند آن، 4 خط راست افقی و عمودی نازک با فاصله 2 سانتی متر بکشید.</a:t>
            </a:r>
          </a:p>
        </p:txBody>
      </p:sp>
      <p:pic>
        <p:nvPicPr>
          <p:cNvPr id="3" name="Picture 2"/>
          <p:cNvPicPr>
            <a:picLocks noChangeAspect="1"/>
          </p:cNvPicPr>
          <p:nvPr/>
        </p:nvPicPr>
        <p:blipFill>
          <a:blip r:embed="rId5"/>
          <a:stretch>
            <a:fillRect/>
          </a:stretch>
        </p:blipFill>
        <p:spPr>
          <a:xfrm>
            <a:off x="231359" y="2997506"/>
            <a:ext cx="2228850" cy="2562225"/>
          </a:xfrm>
          <a:prstGeom prst="rect">
            <a:avLst/>
          </a:prstGeom>
        </p:spPr>
      </p:pic>
      <p:pic>
        <p:nvPicPr>
          <p:cNvPr id="5" name="Picture 4"/>
          <p:cNvPicPr>
            <a:picLocks noChangeAspect="1"/>
          </p:cNvPicPr>
          <p:nvPr/>
        </p:nvPicPr>
        <p:blipFill>
          <a:blip r:embed="rId6"/>
          <a:stretch>
            <a:fillRect/>
          </a:stretch>
        </p:blipFill>
        <p:spPr>
          <a:xfrm>
            <a:off x="2495286" y="2997505"/>
            <a:ext cx="2562225" cy="2562225"/>
          </a:xfrm>
          <a:prstGeom prst="rect">
            <a:avLst/>
          </a:prstGeom>
        </p:spPr>
      </p:pic>
      <p:sp>
        <p:nvSpPr>
          <p:cNvPr id="6" name="Rectangle 5"/>
          <p:cNvSpPr/>
          <p:nvPr/>
        </p:nvSpPr>
        <p:spPr>
          <a:xfrm>
            <a:off x="5057511" y="3080066"/>
            <a:ext cx="3935578"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راهنمایی: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خط افقی را از چپ به راست و خط عمودی را از بالا به پایین بکشید. برای کشیدن خط می توانید از لبه کاغذ یا یک خط راهنما کمک بگیرید.</a:t>
            </a:r>
          </a:p>
        </p:txBody>
      </p:sp>
      <p:sp>
        <p:nvSpPr>
          <p:cNvPr id="8" name="Rectangle 7"/>
          <p:cNvSpPr/>
          <p:nvPr/>
        </p:nvSpPr>
        <p:spPr>
          <a:xfrm>
            <a:off x="476905" y="5813107"/>
            <a:ext cx="8516183"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خط های کوتاه را بدون حرکت بازو و با حرکت مچ و انگشتان دست انجام دهید.</a:t>
            </a:r>
          </a:p>
        </p:txBody>
      </p:sp>
      <p:pic>
        <p:nvPicPr>
          <p:cNvPr id="2" name="Picture 1">
            <a:extLst>
              <a:ext uri="{FF2B5EF4-FFF2-40B4-BE49-F238E27FC236}">
                <a16:creationId xmlns:a16="http://schemas.microsoft.com/office/drawing/2014/main" id="{6B3ED379-ED69-9EF0-F6AB-E77D54CB70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420944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04664"/>
            <a:ext cx="8640960" cy="320087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endPar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کشیدن زاویه با دست آزاد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روی یک خط افقی به اندازه 10 سانتی متر، بدون کاربرد نقاله یا گونیا، زاویه های داده شده را بکشید.</a:t>
            </a: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زاویه های کشیده شده را با نقاله اندازه بگیرید. سپس اندازه زاویه را روی شکل کشیده شده بنویسید.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راهنمایی: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کشیدن شکل، نخست چند زاویه مشخص را مانند شکل </a:t>
            </a:r>
            <a:r>
              <a:rPr lang="fa-IR" sz="2400" dirty="0">
                <a:solidFill>
                  <a:prstClr val="black"/>
                </a:solidFill>
                <a:latin typeface="Amuzeh-New-Bold"/>
                <a:cs typeface="B Nazanin" panose="00000400000000000000" pitchFamily="2" charset="-78"/>
              </a:rPr>
              <a:t>زیر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بکشید.</a:t>
            </a:r>
          </a:p>
        </p:txBody>
      </p:sp>
      <p:pic>
        <p:nvPicPr>
          <p:cNvPr id="2" name="Picture 1"/>
          <p:cNvPicPr>
            <a:picLocks noChangeAspect="1"/>
          </p:cNvPicPr>
          <p:nvPr/>
        </p:nvPicPr>
        <p:blipFill>
          <a:blip r:embed="rId5"/>
          <a:stretch>
            <a:fillRect/>
          </a:stretch>
        </p:blipFill>
        <p:spPr>
          <a:xfrm>
            <a:off x="251520" y="4293096"/>
            <a:ext cx="3399753" cy="2350227"/>
          </a:xfrm>
          <a:prstGeom prst="rect">
            <a:avLst/>
          </a:prstGeom>
        </p:spPr>
      </p:pic>
      <p:pic>
        <p:nvPicPr>
          <p:cNvPr id="7" name="Picture 6"/>
          <p:cNvPicPr>
            <a:picLocks noChangeAspect="1"/>
          </p:cNvPicPr>
          <p:nvPr/>
        </p:nvPicPr>
        <p:blipFill rotWithShape="1">
          <a:blip r:embed="rId6"/>
          <a:srcRect t="3064"/>
          <a:stretch/>
        </p:blipFill>
        <p:spPr>
          <a:xfrm>
            <a:off x="3580943" y="4365104"/>
            <a:ext cx="5383545" cy="2278220"/>
          </a:xfrm>
          <a:prstGeom prst="rect">
            <a:avLst/>
          </a:prstGeom>
        </p:spPr>
      </p:pic>
      <p:pic>
        <p:nvPicPr>
          <p:cNvPr id="3" name="Picture 2">
            <a:extLst>
              <a:ext uri="{FF2B5EF4-FFF2-40B4-BE49-F238E27FC236}">
                <a16:creationId xmlns:a16="http://schemas.microsoft.com/office/drawing/2014/main" id="{E3F17164-15F3-9B12-CA68-5A1D5D731C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878432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05222"/>
            <a:ext cx="8738273" cy="369331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endPar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کشیدن خط آزاد 45 درجه</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بدون خط کش و گونیا شکل 16 - 6 را در کاغذ 4</a:t>
            </a:r>
            <a:r>
              <a:rPr kumimoji="0" lang="en-US"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A</a:t>
            </a:r>
            <a:r>
              <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به ضلع 10 سانتی متر بکشید درستی اندازه زاویه های داخل شکل و اضلاع را بررسی کنید. در درون شکل با دست، 4 خط با فاصله 2 سانتی متر و موازی یک ضلع لوزی بکشید. به همین روش، 4 خط دیگر موازی ضلع دیگر بکشید.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راهنمایی :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حرکت دست برای کشیدن خط های مایل، مانند شکل 17 – 6 است. توجه به انتهای مسیر در هنگام کشیدن خط به دقت ترسیم کمک می کند.</a:t>
            </a:r>
          </a:p>
        </p:txBody>
      </p:sp>
      <p:pic>
        <p:nvPicPr>
          <p:cNvPr id="3" name="Picture 2"/>
          <p:cNvPicPr>
            <a:picLocks noChangeAspect="1"/>
          </p:cNvPicPr>
          <p:nvPr/>
        </p:nvPicPr>
        <p:blipFill>
          <a:blip r:embed="rId5"/>
          <a:stretch>
            <a:fillRect/>
          </a:stretch>
        </p:blipFill>
        <p:spPr>
          <a:xfrm>
            <a:off x="256636" y="3998539"/>
            <a:ext cx="2304256" cy="2594827"/>
          </a:xfrm>
          <a:prstGeom prst="rect">
            <a:avLst/>
          </a:prstGeom>
        </p:spPr>
      </p:pic>
      <p:pic>
        <p:nvPicPr>
          <p:cNvPr id="5" name="Picture 4"/>
          <p:cNvPicPr>
            <a:picLocks noChangeAspect="1"/>
          </p:cNvPicPr>
          <p:nvPr/>
        </p:nvPicPr>
        <p:blipFill>
          <a:blip r:embed="rId6"/>
          <a:stretch>
            <a:fillRect/>
          </a:stretch>
        </p:blipFill>
        <p:spPr>
          <a:xfrm>
            <a:off x="2987824" y="3998540"/>
            <a:ext cx="2664296" cy="2594827"/>
          </a:xfrm>
          <a:prstGeom prst="rect">
            <a:avLst/>
          </a:prstGeom>
        </p:spPr>
      </p:pic>
      <p:pic>
        <p:nvPicPr>
          <p:cNvPr id="2" name="Picture 1">
            <a:extLst>
              <a:ext uri="{FF2B5EF4-FFF2-40B4-BE49-F238E27FC236}">
                <a16:creationId xmlns:a16="http://schemas.microsoft.com/office/drawing/2014/main" id="{6D89F985-3A97-35C0-0867-F4D9C07F5A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627877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256574"/>
            <a:ext cx="8640960" cy="612475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کشیدن خط افقی، عمودی و مایل با دست آزاد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با دست آزاد، مانند شکل 18 - 6 دو دایره با قطر 5 و 7 سانتی متر بکشید.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روش کشیدن شکل های ساده با استفاده از ابزار نقشه کشی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کشیدن شکل های ساده با استفاده از ابزار نقشه کشی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با استفاده از وسایل نقشه کشی بر روی کاغذ شطرنجی تمرین ها را انجام دهید.</a:t>
            </a:r>
          </a:p>
        </p:txBody>
      </p:sp>
      <p:pic>
        <p:nvPicPr>
          <p:cNvPr id="2" name="Picture 1"/>
          <p:cNvPicPr>
            <a:picLocks noChangeAspect="1"/>
          </p:cNvPicPr>
          <p:nvPr/>
        </p:nvPicPr>
        <p:blipFill>
          <a:blip r:embed="rId5"/>
          <a:stretch>
            <a:fillRect/>
          </a:stretch>
        </p:blipFill>
        <p:spPr>
          <a:xfrm>
            <a:off x="1979712" y="2048745"/>
            <a:ext cx="6917010" cy="2100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2754A26-66FC-215B-D279-EA572B985B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1546594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700975" y="417528"/>
            <a:ext cx="2356238" cy="2413360"/>
          </a:xfrm>
          <a:prstGeom prst="rect">
            <a:avLst/>
          </a:prstGeom>
        </p:spPr>
      </p:pic>
      <p:pic>
        <p:nvPicPr>
          <p:cNvPr id="5" name="Picture 4"/>
          <p:cNvPicPr>
            <a:picLocks noChangeAspect="1"/>
          </p:cNvPicPr>
          <p:nvPr/>
        </p:nvPicPr>
        <p:blipFill>
          <a:blip r:embed="rId6"/>
          <a:stretch>
            <a:fillRect/>
          </a:stretch>
        </p:blipFill>
        <p:spPr>
          <a:xfrm>
            <a:off x="3417253" y="417528"/>
            <a:ext cx="2356239" cy="2413360"/>
          </a:xfrm>
          <a:prstGeom prst="rect">
            <a:avLst/>
          </a:prstGeom>
        </p:spPr>
      </p:pic>
      <p:pic>
        <p:nvPicPr>
          <p:cNvPr id="6" name="Picture 5"/>
          <p:cNvPicPr>
            <a:picLocks noChangeAspect="1"/>
          </p:cNvPicPr>
          <p:nvPr/>
        </p:nvPicPr>
        <p:blipFill>
          <a:blip r:embed="rId7"/>
          <a:stretch>
            <a:fillRect/>
          </a:stretch>
        </p:blipFill>
        <p:spPr>
          <a:xfrm>
            <a:off x="6133531" y="417528"/>
            <a:ext cx="2398909" cy="2413360"/>
          </a:xfrm>
          <a:prstGeom prst="rect">
            <a:avLst/>
          </a:prstGeom>
        </p:spPr>
      </p:pic>
      <p:pic>
        <p:nvPicPr>
          <p:cNvPr id="7" name="Picture 6"/>
          <p:cNvPicPr>
            <a:picLocks noChangeAspect="1"/>
          </p:cNvPicPr>
          <p:nvPr/>
        </p:nvPicPr>
        <p:blipFill>
          <a:blip r:embed="rId8"/>
          <a:stretch>
            <a:fillRect/>
          </a:stretch>
        </p:blipFill>
        <p:spPr>
          <a:xfrm>
            <a:off x="700975" y="3305419"/>
            <a:ext cx="2356238" cy="2175979"/>
          </a:xfrm>
          <a:prstGeom prst="rect">
            <a:avLst/>
          </a:prstGeom>
        </p:spPr>
      </p:pic>
      <p:pic>
        <p:nvPicPr>
          <p:cNvPr id="8" name="Picture 7"/>
          <p:cNvPicPr>
            <a:picLocks noChangeAspect="1"/>
          </p:cNvPicPr>
          <p:nvPr/>
        </p:nvPicPr>
        <p:blipFill>
          <a:blip r:embed="rId9"/>
          <a:stretch>
            <a:fillRect/>
          </a:stretch>
        </p:blipFill>
        <p:spPr>
          <a:xfrm>
            <a:off x="3417252" y="3265281"/>
            <a:ext cx="2356239" cy="2200883"/>
          </a:xfrm>
          <a:prstGeom prst="rect">
            <a:avLst/>
          </a:prstGeom>
        </p:spPr>
      </p:pic>
      <p:pic>
        <p:nvPicPr>
          <p:cNvPr id="9" name="Picture 8"/>
          <p:cNvPicPr>
            <a:picLocks noChangeAspect="1"/>
          </p:cNvPicPr>
          <p:nvPr/>
        </p:nvPicPr>
        <p:blipFill>
          <a:blip r:embed="rId10"/>
          <a:stretch>
            <a:fillRect/>
          </a:stretch>
        </p:blipFill>
        <p:spPr>
          <a:xfrm>
            <a:off x="6133530" y="3265281"/>
            <a:ext cx="2398910" cy="2203347"/>
          </a:xfrm>
          <a:prstGeom prst="rect">
            <a:avLst/>
          </a:prstGeom>
        </p:spPr>
      </p:pic>
      <p:sp>
        <p:nvSpPr>
          <p:cNvPr id="11" name="TextBox 10"/>
          <p:cNvSpPr txBox="1"/>
          <p:nvPr/>
        </p:nvSpPr>
        <p:spPr>
          <a:xfrm>
            <a:off x="6133530" y="5903021"/>
            <a:ext cx="2757486" cy="523220"/>
          </a:xfrm>
          <a:prstGeom prst="rect">
            <a:avLst/>
          </a:prstGeom>
          <a:noFill/>
        </p:spPr>
        <p:txBody>
          <a:bodyPr wrap="none" rtlCol="1">
            <a:spAutoFit/>
          </a:bodyPr>
          <a:lstStyle/>
          <a:p>
            <a:r>
              <a:rPr lang="fa-IR" sz="2800" b="1" dirty="0">
                <a:cs typeface="B Nazanin" panose="00000400000000000000" pitchFamily="2" charset="-78"/>
              </a:rPr>
              <a:t>جواب در صفحات بعد</a:t>
            </a:r>
          </a:p>
        </p:txBody>
      </p:sp>
    </p:spTree>
    <p:custDataLst>
      <p:tags r:id="rId2"/>
    </p:custDataLst>
    <p:extLst>
      <p:ext uri="{BB962C8B-B14F-4D97-AF65-F5344CB8AC3E}">
        <p14:creationId xmlns:p14="http://schemas.microsoft.com/office/powerpoint/2010/main" val="1031676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 name="TextBox 10"/>
          <p:cNvSpPr txBox="1"/>
          <p:nvPr/>
        </p:nvSpPr>
        <p:spPr>
          <a:xfrm>
            <a:off x="5666917" y="6012576"/>
            <a:ext cx="3225563" cy="523220"/>
          </a:xfrm>
          <a:prstGeom prst="rect">
            <a:avLst/>
          </a:prstGeom>
          <a:noFill/>
        </p:spPr>
        <p:txBody>
          <a:bodyPr wrap="none" rtlCol="1">
            <a:spAutoFit/>
          </a:bodyPr>
          <a:lstStyle/>
          <a:p>
            <a:r>
              <a:rPr lang="fa-IR" sz="2800" b="1" dirty="0">
                <a:cs typeface="B Nazanin" panose="00000400000000000000" pitchFamily="2" charset="-78"/>
              </a:rPr>
              <a:t>ادامه جواب در صفحه بعد</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370" y="302635"/>
            <a:ext cx="8598110" cy="5495925"/>
          </a:xfrm>
          <a:prstGeom prst="rect">
            <a:avLst/>
          </a:prstGeom>
        </p:spPr>
      </p:pic>
    </p:spTree>
    <p:custDataLst>
      <p:tags r:id="rId2"/>
    </p:custDataLst>
    <p:extLst>
      <p:ext uri="{BB962C8B-B14F-4D97-AF65-F5344CB8AC3E}">
        <p14:creationId xmlns:p14="http://schemas.microsoft.com/office/powerpoint/2010/main" val="1076010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 name="TextBox 10"/>
          <p:cNvSpPr txBox="1"/>
          <p:nvPr/>
        </p:nvSpPr>
        <p:spPr>
          <a:xfrm>
            <a:off x="5666917" y="6063345"/>
            <a:ext cx="3225563" cy="523220"/>
          </a:xfrm>
          <a:prstGeom prst="rect">
            <a:avLst/>
          </a:prstGeom>
          <a:noFill/>
        </p:spPr>
        <p:txBody>
          <a:bodyPr wrap="none" rtlCol="1">
            <a:spAutoFit/>
          </a:bodyPr>
          <a:lstStyle/>
          <a:p>
            <a:r>
              <a:rPr lang="fa-IR" sz="2800" b="1" dirty="0">
                <a:cs typeface="B Nazanin" panose="00000400000000000000" pitchFamily="2" charset="-78"/>
              </a:rPr>
              <a:t>ادامه جواب در صفحه بعد</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43" y="288781"/>
            <a:ext cx="8645237" cy="5495925"/>
          </a:xfrm>
          <a:prstGeom prst="rect">
            <a:avLst/>
          </a:prstGeom>
        </p:spPr>
      </p:pic>
      <p:pic>
        <p:nvPicPr>
          <p:cNvPr id="2" name="Picture 1">
            <a:extLst>
              <a:ext uri="{FF2B5EF4-FFF2-40B4-BE49-F238E27FC236}">
                <a16:creationId xmlns:a16="http://schemas.microsoft.com/office/drawing/2014/main" id="{46196D47-D24B-CB1A-A6A1-BA5949CF04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729816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27" y="233361"/>
            <a:ext cx="8656953" cy="5495925"/>
          </a:xfrm>
          <a:prstGeom prst="rect">
            <a:avLst/>
          </a:prstGeom>
        </p:spPr>
      </p:pic>
      <p:pic>
        <p:nvPicPr>
          <p:cNvPr id="2" name="Picture 1">
            <a:extLst>
              <a:ext uri="{FF2B5EF4-FFF2-40B4-BE49-F238E27FC236}">
                <a16:creationId xmlns:a16="http://schemas.microsoft.com/office/drawing/2014/main" id="{03D09EA2-9BF9-C5C4-FCEB-6AC7B0261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385044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05458"/>
            <a:ext cx="8640960"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انواع خط در نقشه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جلوگیری از پیچیده شدن نقشه و آسانی نقشه خوانی، خط های گوناگونی در نقشه به کار برده می شود. به شکل توجه کنید. در این شکل، حالات مختلفی از کاربرد خط معرفی شده است. در کنار نام برخی از خط ها حروف الفبا آمده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توضیح آن ها در جدول آمده است.</a:t>
            </a:r>
          </a:p>
        </p:txBody>
      </p:sp>
      <p:pic>
        <p:nvPicPr>
          <p:cNvPr id="3" name="Picture 2"/>
          <p:cNvPicPr>
            <a:picLocks noChangeAspect="1"/>
          </p:cNvPicPr>
          <p:nvPr/>
        </p:nvPicPr>
        <p:blipFill>
          <a:blip r:embed="rId5"/>
          <a:stretch>
            <a:fillRect/>
          </a:stretch>
        </p:blipFill>
        <p:spPr>
          <a:xfrm>
            <a:off x="251520" y="2244450"/>
            <a:ext cx="5256584" cy="4138804"/>
          </a:xfrm>
          <a:prstGeom prst="rect">
            <a:avLst/>
          </a:prstGeom>
        </p:spPr>
      </p:pic>
      <p:pic>
        <p:nvPicPr>
          <p:cNvPr id="2" name="Picture 1">
            <a:extLst>
              <a:ext uri="{FF2B5EF4-FFF2-40B4-BE49-F238E27FC236}">
                <a16:creationId xmlns:a16="http://schemas.microsoft.com/office/drawing/2014/main" id="{1C870115-4366-B428-D19F-011B4C1E8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634782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9"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2" y="1700808"/>
            <a:ext cx="8740080" cy="353943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برخی از شایستگی هایی که در این پودمان به دست می آورید: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تأکید بر مهارت هایی غیر فنی مانند انجام کارهای گروهی،تفکر انتقادی، پرسش گری و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تقویت مهارت برآورد اندازه و اندازه گیری؛</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مهارت کشیدن نقشه دستی آزاد اسکچ؛</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مهارت کشیدن نقشه با وسایل نقشه کشی.</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620688"/>
            <a:ext cx="6721582" cy="696600"/>
          </a:xfrm>
          <a:prstGeom prst="rect">
            <a:avLst/>
          </a:prstGeom>
        </p:spPr>
      </p:pic>
      <p:pic>
        <p:nvPicPr>
          <p:cNvPr id="2" name="Picture 1">
            <a:extLst>
              <a:ext uri="{FF2B5EF4-FFF2-40B4-BE49-F238E27FC236}">
                <a16:creationId xmlns:a16="http://schemas.microsoft.com/office/drawing/2014/main" id="{E4EDBB4C-D4E5-C2DC-D2E4-E7B443E69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974829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251520" y="260648"/>
            <a:ext cx="8645624" cy="6382841"/>
          </a:xfrm>
          <a:prstGeom prst="rect">
            <a:avLst/>
          </a:prstGeom>
        </p:spPr>
      </p:pic>
      <p:pic>
        <p:nvPicPr>
          <p:cNvPr id="2" name="Picture 1">
            <a:extLst>
              <a:ext uri="{FF2B5EF4-FFF2-40B4-BE49-F238E27FC236}">
                <a16:creationId xmlns:a16="http://schemas.microsoft.com/office/drawing/2014/main" id="{6F285F18-2448-C7B4-EB05-B5006017BC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4047942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anim calcmode="lin" valueType="num">
                                      <p:cBhvr>
                                        <p:cTn id="8" dur="2500" fill="hold"/>
                                        <p:tgtEl>
                                          <p:spTgt spid="5"/>
                                        </p:tgtEl>
                                        <p:attrNameLst>
                                          <p:attrName>ppt_w</p:attrName>
                                        </p:attrNameLst>
                                      </p:cBhvr>
                                      <p:tavLst>
                                        <p:tav tm="0" fmla="#ppt_w*sin(2.5*pi*$)">
                                          <p:val>
                                            <p:fltVal val="0"/>
                                          </p:val>
                                        </p:tav>
                                        <p:tav tm="100000">
                                          <p:val>
                                            <p:fltVal val="1"/>
                                          </p:val>
                                        </p:tav>
                                      </p:tavLst>
                                    </p:anim>
                                    <p:anim calcmode="lin" valueType="num">
                                      <p:cBhvr>
                                        <p:cTn id="9" dur="2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260648"/>
            <a:ext cx="8640960"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ترسیم هر خط با توجه به نوع کاربرد آن باید با حوصله و دقت و ابزار مناسب صورت گیرد. چگونگی ترسیم هریک از خطوط موجود در جدول نشان داده شده است.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شکل </a:t>
            </a:r>
            <a:r>
              <a:rPr lang="fa-IR" sz="2400" dirty="0">
                <a:solidFill>
                  <a:prstClr val="black"/>
                </a:solidFill>
                <a:latin typeface="Amuzeh-New-Bold"/>
                <a:cs typeface="B Nazanin" panose="00000400000000000000" pitchFamily="2" charset="-78"/>
              </a:rPr>
              <a:t>زیر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نمونه ای از یک نقشه ترسیم شده خوب و ضعیف آورده شده است.</a:t>
            </a:r>
          </a:p>
        </p:txBody>
      </p:sp>
      <p:pic>
        <p:nvPicPr>
          <p:cNvPr id="2" name="Picture 1"/>
          <p:cNvPicPr>
            <a:picLocks noChangeAspect="1"/>
          </p:cNvPicPr>
          <p:nvPr/>
        </p:nvPicPr>
        <p:blipFill>
          <a:blip r:embed="rId5"/>
          <a:stretch>
            <a:fillRect/>
          </a:stretch>
        </p:blipFill>
        <p:spPr>
          <a:xfrm>
            <a:off x="2195736" y="1700808"/>
            <a:ext cx="6624736" cy="4647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F2D5D1ED-2EEB-DAA5-3701-409E26067D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689105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699791" y="260648"/>
            <a:ext cx="6214581"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کشیدن خطوط با استفاده از ابزار نقشه کشی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با استفاده از وسایل نقشه کشی تمرین های زیر را انجام دهید.</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1686953"/>
            <a:ext cx="6196931"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05D4A6EF-F497-69FD-5E97-BF757E58A5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114057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32656"/>
            <a:ext cx="8640961"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سه نما</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شکل </a:t>
            </a:r>
            <a:r>
              <a:rPr lang="fa-IR" sz="2400" dirty="0">
                <a:solidFill>
                  <a:prstClr val="black"/>
                </a:solidFill>
                <a:latin typeface="Amuzeh-New-Bold"/>
                <a:cs typeface="B Nazanin" panose="00000400000000000000" pitchFamily="2" charset="-78"/>
              </a:rPr>
              <a:t>زیر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تصویر سه بعدی یک جسم دیده می شود. این شکل گویای همه بخش های این جسم نیست، اجسام و قطعات دارای پیچیدگی هایی هستند که در نقشه سه بعدی نمی توان به آن ها پی برد، برای رفع این مشکل از تصاویر دو بعدی استفاده می شود. لذا باید نمای روبه رو، نمای بالا و نمای جانبی هر شکل را به صورت دو بعدی ترسیم کنید.</a:t>
            </a:r>
          </a:p>
        </p:txBody>
      </p:sp>
      <p:pic>
        <p:nvPicPr>
          <p:cNvPr id="2" name="Picture 1"/>
          <p:cNvPicPr>
            <a:picLocks noChangeAspect="1"/>
          </p:cNvPicPr>
          <p:nvPr/>
        </p:nvPicPr>
        <p:blipFill>
          <a:blip r:embed="rId5"/>
          <a:stretch>
            <a:fillRect/>
          </a:stretch>
        </p:blipFill>
        <p:spPr>
          <a:xfrm>
            <a:off x="278983" y="2924944"/>
            <a:ext cx="4824536" cy="3600400"/>
          </a:xfrm>
          <a:prstGeom prst="rect">
            <a:avLst/>
          </a:prstGeom>
        </p:spPr>
      </p:pic>
      <p:pic>
        <p:nvPicPr>
          <p:cNvPr id="3" name="Picture 2">
            <a:extLst>
              <a:ext uri="{FF2B5EF4-FFF2-40B4-BE49-F238E27FC236}">
                <a16:creationId xmlns:a16="http://schemas.microsoft.com/office/drawing/2014/main" id="{1186C5DC-34FB-8AE2-EFE7-2813CBC776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4208608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5796136" y="2178046"/>
            <a:ext cx="3103945" cy="218521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مراحل بررسی، تعیین و ترسیم نماهای رو به رو، بالا و جانبی در شکل های</a:t>
            </a:r>
            <a:r>
              <a:rPr kumimoji="0" lang="fa-IR" sz="2800" b="0" i="0" u="none" strike="noStrike" kern="1200" cap="none" spc="0" normalizeH="0" noProof="0" dirty="0">
                <a:ln>
                  <a:noFill/>
                </a:ln>
                <a:solidFill>
                  <a:prstClr val="black"/>
                </a:solidFill>
                <a:effectLst/>
                <a:uLnTx/>
                <a:uFillTx/>
                <a:latin typeface="Amuzeh-New-Bold"/>
                <a:ea typeface="+mn-ea"/>
                <a:cs typeface="B Nazanin" panose="00000400000000000000" pitchFamily="2" charset="-78"/>
              </a:rPr>
              <a:t> زیر </a:t>
            </a: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آمده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179512" y="188640"/>
            <a:ext cx="5616624" cy="6429092"/>
          </a:xfrm>
          <a:prstGeom prst="rect">
            <a:avLst/>
          </a:prstGeom>
        </p:spPr>
      </p:pic>
      <p:pic>
        <p:nvPicPr>
          <p:cNvPr id="2" name="Picture 1">
            <a:extLst>
              <a:ext uri="{FF2B5EF4-FFF2-40B4-BE49-F238E27FC236}">
                <a16:creationId xmlns:a16="http://schemas.microsoft.com/office/drawing/2014/main" id="{B7C5753F-BEE3-3BCE-4FE9-F84C818AB7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963455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1" y="260648"/>
            <a:ext cx="8640960"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پس از بررسی و تعیین نماهای قطعه، باید نماها را طبق استاندارد، مطابق شکل در کنار هم ترسیم کنید. دقت شود که پس از رسم نمای رو به رو، نمای بالا را در پایین آن ترسیم کنید و نمای جانبی (دید از چپ )را نیز در سمت راست نمای رو به رو بکشید. به این نقشه سه نما گفته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نکته :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نقشه لازم نیست که هر سه نما کشیده شود و ممکن است رسم دو نما کافی باشد.</a:t>
            </a:r>
          </a:p>
        </p:txBody>
      </p:sp>
      <p:pic>
        <p:nvPicPr>
          <p:cNvPr id="3" name="Picture 2"/>
          <p:cNvPicPr>
            <a:picLocks noChangeAspect="1"/>
          </p:cNvPicPr>
          <p:nvPr/>
        </p:nvPicPr>
        <p:blipFill>
          <a:blip r:embed="rId5"/>
          <a:stretch>
            <a:fillRect/>
          </a:stretch>
        </p:blipFill>
        <p:spPr>
          <a:xfrm>
            <a:off x="251521" y="2338244"/>
            <a:ext cx="5328592" cy="4299623"/>
          </a:xfrm>
          <a:prstGeom prst="rect">
            <a:avLst/>
          </a:prstGeom>
        </p:spPr>
      </p:pic>
      <p:pic>
        <p:nvPicPr>
          <p:cNvPr id="2" name="Picture 1">
            <a:extLst>
              <a:ext uri="{FF2B5EF4-FFF2-40B4-BE49-F238E27FC236}">
                <a16:creationId xmlns:a16="http://schemas.microsoft.com/office/drawing/2014/main" id="{3BEAEEDB-8B44-0827-5004-7A15EFB41B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94049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10463"/>
            <a:ext cx="8645203" cy="393954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 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تعیین سه نمای اجسام</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با توجه به شکل ها در جدول شماره نماهای درست هر کدام از قطعات را مشخص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a:t>
            </a:r>
          </a:p>
        </p:txBody>
      </p:sp>
      <p:pic>
        <p:nvPicPr>
          <p:cNvPr id="2" name="Picture 1"/>
          <p:cNvPicPr>
            <a:picLocks noChangeAspect="1"/>
          </p:cNvPicPr>
          <p:nvPr/>
        </p:nvPicPr>
        <p:blipFill>
          <a:blip r:embed="rId5"/>
          <a:stretch>
            <a:fillRect/>
          </a:stretch>
        </p:blipFill>
        <p:spPr>
          <a:xfrm>
            <a:off x="1475656" y="1745810"/>
            <a:ext cx="7462921" cy="3627406"/>
          </a:xfrm>
          <a:prstGeom prst="rect">
            <a:avLst/>
          </a:prstGeom>
        </p:spPr>
      </p:pic>
      <p:pic>
        <p:nvPicPr>
          <p:cNvPr id="5" name="Picture 4"/>
          <p:cNvPicPr>
            <a:picLocks noChangeAspect="1"/>
          </p:cNvPicPr>
          <p:nvPr/>
        </p:nvPicPr>
        <p:blipFill>
          <a:blip r:embed="rId6"/>
          <a:stretch>
            <a:fillRect/>
          </a:stretch>
        </p:blipFill>
        <p:spPr>
          <a:xfrm>
            <a:off x="1495996" y="5368790"/>
            <a:ext cx="7462921" cy="1300570"/>
          </a:xfrm>
          <a:prstGeom prst="rect">
            <a:avLst/>
          </a:prstGeom>
        </p:spPr>
      </p:pic>
      <p:sp>
        <p:nvSpPr>
          <p:cNvPr id="6" name="TextBox 5"/>
          <p:cNvSpPr txBox="1"/>
          <p:nvPr/>
        </p:nvSpPr>
        <p:spPr>
          <a:xfrm>
            <a:off x="197902" y="5107180"/>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3" name="Picture 2">
            <a:extLst>
              <a:ext uri="{FF2B5EF4-FFF2-40B4-BE49-F238E27FC236}">
                <a16:creationId xmlns:a16="http://schemas.microsoft.com/office/drawing/2014/main" id="{0CA1636C-BEED-7BC0-C022-8138ADF5F6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754631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10463"/>
            <a:ext cx="8645203" cy="169277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 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تعیین سه نمای اجسام</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cs typeface="B Nazanin" panose="00000400000000000000" pitchFamily="2" charset="-78"/>
              </a:rPr>
              <a:t>با توجه به شکل </a:t>
            </a:r>
            <a:r>
              <a:rPr lang="fa-IR" sz="2400" dirty="0">
                <a:solidFill>
                  <a:prstClr val="black"/>
                </a:solidFill>
                <a:latin typeface="Amuzeh-New-Bold"/>
                <a:cs typeface="B Nazanin" panose="00000400000000000000" pitchFamily="2" charset="-78"/>
              </a:rPr>
              <a:t>ها </a:t>
            </a:r>
            <a:r>
              <a:rPr kumimoji="0" lang="fa-IR" sz="2400" b="0" i="0" u="none" strike="noStrike" kern="1200" cap="none" spc="0" normalizeH="0" baseline="0" noProof="0" dirty="0">
                <a:ln>
                  <a:noFill/>
                </a:ln>
                <a:solidFill>
                  <a:prstClr val="black"/>
                </a:solidFill>
                <a:effectLst/>
                <a:uLnTx/>
                <a:uFillTx/>
                <a:latin typeface="Amuzeh-New-Bold"/>
                <a:cs typeface="B Nazanin" panose="00000400000000000000" pitchFamily="2" charset="-78"/>
              </a:rPr>
              <a:t>در جدول شماره نماهای درست هر کدام از قطعات را مشخص کنید.</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3200" b="1" i="0" u="none" strike="noStrike" kern="1200" cap="none" spc="0" normalizeH="0" baseline="0" noProof="0" dirty="0">
                <a:ln>
                  <a:noFill/>
                </a:ln>
                <a:solidFill>
                  <a:srgbClr val="C00000"/>
                </a:solidFill>
                <a:effectLst/>
                <a:uLnTx/>
                <a:uFillTx/>
                <a:latin typeface="Amuzeh-New-Bold"/>
                <a:ea typeface="+mn-ea"/>
                <a:cs typeface="B Nazanin" panose="00000400000000000000" pitchFamily="2" charset="-78"/>
              </a:rPr>
              <a:t>جواب</a:t>
            </a:r>
          </a:p>
        </p:txBody>
      </p:sp>
      <p:pic>
        <p:nvPicPr>
          <p:cNvPr id="2050" name="Picture 2" descr="کارکلاسی صفحه 68 کاروفناوری هفتم تعیین سه نمای اجسام">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46" y="2309812"/>
            <a:ext cx="8695077" cy="281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B8F178A-DD7B-2606-2825-8A98B4225A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1136649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04664"/>
            <a:ext cx="8640960" cy="56323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اندازه گذاری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هر جسمی دارای طول، عرض و ارتفاع است. تعیین و درج اندازه این ابعاد بر روی نقشه، اندازه گذاری نام دارد. به شکل نگاه کنید. سه نمای یک مکعب مستطیل را نشان می دهد. تصویرهای فوق دارای اندازه گذاری هستند. در اینجا چند نشانه مشاهده می شوند که عبارت است از:</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الف  خط رابط یا کمکی: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خطی است نازک و پیوسته که باید به محل اندازه بچسبد. طول خط رابط 7 تا 10 میلی متر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  خط اندازه: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خطی است نازک و پیوسته موازی با خط اصلی که حدود 1 تا 2 میلی متر عقب تر (پایین تر) از انتهای خط رابط ترسیم 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پ  فلش یا سهمی اندازه: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انتهای خط اندازه رسم می شود و طول آن تقریباً 3 میلی متر است.</a:t>
            </a: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2" name="Picture 1">
            <a:extLst>
              <a:ext uri="{FF2B5EF4-FFF2-40B4-BE49-F238E27FC236}">
                <a16:creationId xmlns:a16="http://schemas.microsoft.com/office/drawing/2014/main" id="{42FAB0D7-466A-26DC-84B0-9D1F66965F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949873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80">
                                          <p:stCondLst>
                                            <p:cond delay="0"/>
                                          </p:stCondLst>
                                        </p:cTn>
                                        <p:tgtEl>
                                          <p:spTgt spid="4">
                                            <p:txEl>
                                              <p:pRg st="2" end="2"/>
                                            </p:txEl>
                                          </p:spTgt>
                                        </p:tgtEl>
                                      </p:cBhvr>
                                    </p:animEffect>
                                    <p:anim calcmode="lin" valueType="num">
                                      <p:cBhvr>
                                        <p:cTn id="2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2" end="2"/>
                                            </p:txEl>
                                          </p:spTgt>
                                        </p:tgtEl>
                                      </p:cBhvr>
                                      <p:to x="100000" y="60000"/>
                                    </p:animScale>
                                    <p:animScale>
                                      <p:cBhvr>
                                        <p:cTn id="30" dur="166" decel="50000">
                                          <p:stCondLst>
                                            <p:cond delay="676"/>
                                          </p:stCondLst>
                                        </p:cTn>
                                        <p:tgtEl>
                                          <p:spTgt spid="4">
                                            <p:txEl>
                                              <p:pRg st="2" end="2"/>
                                            </p:txEl>
                                          </p:spTgt>
                                        </p:tgtEl>
                                      </p:cBhvr>
                                      <p:to x="100000" y="100000"/>
                                    </p:animScale>
                                    <p:animScale>
                                      <p:cBhvr>
                                        <p:cTn id="31" dur="26">
                                          <p:stCondLst>
                                            <p:cond delay="1312"/>
                                          </p:stCondLst>
                                        </p:cTn>
                                        <p:tgtEl>
                                          <p:spTgt spid="4">
                                            <p:txEl>
                                              <p:pRg st="2" end="2"/>
                                            </p:txEl>
                                          </p:spTgt>
                                        </p:tgtEl>
                                      </p:cBhvr>
                                      <p:to x="100000" y="80000"/>
                                    </p:animScale>
                                    <p:animScale>
                                      <p:cBhvr>
                                        <p:cTn id="32" dur="166" decel="50000">
                                          <p:stCondLst>
                                            <p:cond delay="1338"/>
                                          </p:stCondLst>
                                        </p:cTn>
                                        <p:tgtEl>
                                          <p:spTgt spid="4">
                                            <p:txEl>
                                              <p:pRg st="2" end="2"/>
                                            </p:txEl>
                                          </p:spTgt>
                                        </p:tgtEl>
                                      </p:cBhvr>
                                      <p:to x="100000" y="100000"/>
                                    </p:animScale>
                                    <p:animScale>
                                      <p:cBhvr>
                                        <p:cTn id="33" dur="26">
                                          <p:stCondLst>
                                            <p:cond delay="1642"/>
                                          </p:stCondLst>
                                        </p:cTn>
                                        <p:tgtEl>
                                          <p:spTgt spid="4">
                                            <p:txEl>
                                              <p:pRg st="2" end="2"/>
                                            </p:txEl>
                                          </p:spTgt>
                                        </p:tgtEl>
                                      </p:cBhvr>
                                      <p:to x="100000" y="90000"/>
                                    </p:animScale>
                                    <p:animScale>
                                      <p:cBhvr>
                                        <p:cTn id="34" dur="166" decel="50000">
                                          <p:stCondLst>
                                            <p:cond delay="1668"/>
                                          </p:stCondLst>
                                        </p:cTn>
                                        <p:tgtEl>
                                          <p:spTgt spid="4">
                                            <p:txEl>
                                              <p:pRg st="2" end="2"/>
                                            </p:txEl>
                                          </p:spTgt>
                                        </p:tgtEl>
                                      </p:cBhvr>
                                      <p:to x="100000" y="100000"/>
                                    </p:animScale>
                                    <p:animScale>
                                      <p:cBhvr>
                                        <p:cTn id="35" dur="26">
                                          <p:stCondLst>
                                            <p:cond delay="1808"/>
                                          </p:stCondLst>
                                        </p:cTn>
                                        <p:tgtEl>
                                          <p:spTgt spid="4">
                                            <p:txEl>
                                              <p:pRg st="2" end="2"/>
                                            </p:txEl>
                                          </p:spTgt>
                                        </p:tgtEl>
                                      </p:cBhvr>
                                      <p:to x="100000" y="95000"/>
                                    </p:animScale>
                                    <p:animScale>
                                      <p:cBhvr>
                                        <p:cTn id="36" dur="166" decel="50000">
                                          <p:stCondLst>
                                            <p:cond delay="1834"/>
                                          </p:stCondLst>
                                        </p:cTn>
                                        <p:tgtEl>
                                          <p:spTgt spid="4">
                                            <p:txEl>
                                              <p:pRg st="2" end="2"/>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wipe(down)">
                                      <p:cBhvr>
                                        <p:cTn id="39" dur="580">
                                          <p:stCondLst>
                                            <p:cond delay="0"/>
                                          </p:stCondLst>
                                        </p:cTn>
                                        <p:tgtEl>
                                          <p:spTgt spid="4">
                                            <p:txEl>
                                              <p:pRg st="4" end="4"/>
                                            </p:txEl>
                                          </p:spTgt>
                                        </p:tgtEl>
                                      </p:cBhvr>
                                    </p:animEffect>
                                    <p:anim calcmode="lin" valueType="num">
                                      <p:cBhvr>
                                        <p:cTn id="4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4" end="4"/>
                                            </p:txEl>
                                          </p:spTgt>
                                        </p:tgtEl>
                                      </p:cBhvr>
                                      <p:to x="100000" y="60000"/>
                                    </p:animScale>
                                    <p:animScale>
                                      <p:cBhvr>
                                        <p:cTn id="46" dur="166" decel="50000">
                                          <p:stCondLst>
                                            <p:cond delay="676"/>
                                          </p:stCondLst>
                                        </p:cTn>
                                        <p:tgtEl>
                                          <p:spTgt spid="4">
                                            <p:txEl>
                                              <p:pRg st="4" end="4"/>
                                            </p:txEl>
                                          </p:spTgt>
                                        </p:tgtEl>
                                      </p:cBhvr>
                                      <p:to x="100000" y="100000"/>
                                    </p:animScale>
                                    <p:animScale>
                                      <p:cBhvr>
                                        <p:cTn id="47" dur="26">
                                          <p:stCondLst>
                                            <p:cond delay="1312"/>
                                          </p:stCondLst>
                                        </p:cTn>
                                        <p:tgtEl>
                                          <p:spTgt spid="4">
                                            <p:txEl>
                                              <p:pRg st="4" end="4"/>
                                            </p:txEl>
                                          </p:spTgt>
                                        </p:tgtEl>
                                      </p:cBhvr>
                                      <p:to x="100000" y="80000"/>
                                    </p:animScale>
                                    <p:animScale>
                                      <p:cBhvr>
                                        <p:cTn id="48" dur="166" decel="50000">
                                          <p:stCondLst>
                                            <p:cond delay="1338"/>
                                          </p:stCondLst>
                                        </p:cTn>
                                        <p:tgtEl>
                                          <p:spTgt spid="4">
                                            <p:txEl>
                                              <p:pRg st="4" end="4"/>
                                            </p:txEl>
                                          </p:spTgt>
                                        </p:tgtEl>
                                      </p:cBhvr>
                                      <p:to x="100000" y="100000"/>
                                    </p:animScale>
                                    <p:animScale>
                                      <p:cBhvr>
                                        <p:cTn id="49" dur="26">
                                          <p:stCondLst>
                                            <p:cond delay="1642"/>
                                          </p:stCondLst>
                                        </p:cTn>
                                        <p:tgtEl>
                                          <p:spTgt spid="4">
                                            <p:txEl>
                                              <p:pRg st="4" end="4"/>
                                            </p:txEl>
                                          </p:spTgt>
                                        </p:tgtEl>
                                      </p:cBhvr>
                                      <p:to x="100000" y="90000"/>
                                    </p:animScale>
                                    <p:animScale>
                                      <p:cBhvr>
                                        <p:cTn id="50" dur="166" decel="50000">
                                          <p:stCondLst>
                                            <p:cond delay="1668"/>
                                          </p:stCondLst>
                                        </p:cTn>
                                        <p:tgtEl>
                                          <p:spTgt spid="4">
                                            <p:txEl>
                                              <p:pRg st="4" end="4"/>
                                            </p:txEl>
                                          </p:spTgt>
                                        </p:tgtEl>
                                      </p:cBhvr>
                                      <p:to x="100000" y="100000"/>
                                    </p:animScale>
                                    <p:animScale>
                                      <p:cBhvr>
                                        <p:cTn id="51" dur="26">
                                          <p:stCondLst>
                                            <p:cond delay="1808"/>
                                          </p:stCondLst>
                                        </p:cTn>
                                        <p:tgtEl>
                                          <p:spTgt spid="4">
                                            <p:txEl>
                                              <p:pRg st="4" end="4"/>
                                            </p:txEl>
                                          </p:spTgt>
                                        </p:tgtEl>
                                      </p:cBhvr>
                                      <p:to x="100000" y="95000"/>
                                    </p:animScale>
                                    <p:animScale>
                                      <p:cBhvr>
                                        <p:cTn id="52" dur="166" decel="50000">
                                          <p:stCondLst>
                                            <p:cond delay="1834"/>
                                          </p:stCondLst>
                                        </p:cTn>
                                        <p:tgtEl>
                                          <p:spTgt spid="4">
                                            <p:txEl>
                                              <p:pRg st="4" end="4"/>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down)">
                                      <p:cBhvr>
                                        <p:cTn id="55" dur="580">
                                          <p:stCondLst>
                                            <p:cond delay="0"/>
                                          </p:stCondLst>
                                        </p:cTn>
                                        <p:tgtEl>
                                          <p:spTgt spid="4">
                                            <p:txEl>
                                              <p:pRg st="6" end="6"/>
                                            </p:txEl>
                                          </p:spTgt>
                                        </p:tgtEl>
                                      </p:cBhvr>
                                    </p:animEffect>
                                    <p:anim calcmode="lin" valueType="num">
                                      <p:cBhvr>
                                        <p:cTn id="5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6" end="6"/>
                                            </p:txEl>
                                          </p:spTgt>
                                        </p:tgtEl>
                                      </p:cBhvr>
                                      <p:to x="100000" y="60000"/>
                                    </p:animScale>
                                    <p:animScale>
                                      <p:cBhvr>
                                        <p:cTn id="62" dur="166" decel="50000">
                                          <p:stCondLst>
                                            <p:cond delay="676"/>
                                          </p:stCondLst>
                                        </p:cTn>
                                        <p:tgtEl>
                                          <p:spTgt spid="4">
                                            <p:txEl>
                                              <p:pRg st="6" end="6"/>
                                            </p:txEl>
                                          </p:spTgt>
                                        </p:tgtEl>
                                      </p:cBhvr>
                                      <p:to x="100000" y="100000"/>
                                    </p:animScale>
                                    <p:animScale>
                                      <p:cBhvr>
                                        <p:cTn id="63" dur="26">
                                          <p:stCondLst>
                                            <p:cond delay="1312"/>
                                          </p:stCondLst>
                                        </p:cTn>
                                        <p:tgtEl>
                                          <p:spTgt spid="4">
                                            <p:txEl>
                                              <p:pRg st="6" end="6"/>
                                            </p:txEl>
                                          </p:spTgt>
                                        </p:tgtEl>
                                      </p:cBhvr>
                                      <p:to x="100000" y="80000"/>
                                    </p:animScale>
                                    <p:animScale>
                                      <p:cBhvr>
                                        <p:cTn id="64" dur="166" decel="50000">
                                          <p:stCondLst>
                                            <p:cond delay="1338"/>
                                          </p:stCondLst>
                                        </p:cTn>
                                        <p:tgtEl>
                                          <p:spTgt spid="4">
                                            <p:txEl>
                                              <p:pRg st="6" end="6"/>
                                            </p:txEl>
                                          </p:spTgt>
                                        </p:tgtEl>
                                      </p:cBhvr>
                                      <p:to x="100000" y="100000"/>
                                    </p:animScale>
                                    <p:animScale>
                                      <p:cBhvr>
                                        <p:cTn id="65" dur="26">
                                          <p:stCondLst>
                                            <p:cond delay="1642"/>
                                          </p:stCondLst>
                                        </p:cTn>
                                        <p:tgtEl>
                                          <p:spTgt spid="4">
                                            <p:txEl>
                                              <p:pRg st="6" end="6"/>
                                            </p:txEl>
                                          </p:spTgt>
                                        </p:tgtEl>
                                      </p:cBhvr>
                                      <p:to x="100000" y="90000"/>
                                    </p:animScale>
                                    <p:animScale>
                                      <p:cBhvr>
                                        <p:cTn id="66" dur="166" decel="50000">
                                          <p:stCondLst>
                                            <p:cond delay="1668"/>
                                          </p:stCondLst>
                                        </p:cTn>
                                        <p:tgtEl>
                                          <p:spTgt spid="4">
                                            <p:txEl>
                                              <p:pRg st="6" end="6"/>
                                            </p:txEl>
                                          </p:spTgt>
                                        </p:tgtEl>
                                      </p:cBhvr>
                                      <p:to x="100000" y="100000"/>
                                    </p:animScale>
                                    <p:animScale>
                                      <p:cBhvr>
                                        <p:cTn id="67" dur="26">
                                          <p:stCondLst>
                                            <p:cond delay="1808"/>
                                          </p:stCondLst>
                                        </p:cTn>
                                        <p:tgtEl>
                                          <p:spTgt spid="4">
                                            <p:txEl>
                                              <p:pRg st="6" end="6"/>
                                            </p:txEl>
                                          </p:spTgt>
                                        </p:tgtEl>
                                      </p:cBhvr>
                                      <p:to x="100000" y="95000"/>
                                    </p:animScale>
                                    <p:animScale>
                                      <p:cBhvr>
                                        <p:cTn id="68" dur="166" decel="50000">
                                          <p:stCondLst>
                                            <p:cond delay="1834"/>
                                          </p:stCondLst>
                                        </p:cTn>
                                        <p:tgtEl>
                                          <p:spTgt spid="4">
                                            <p:txEl>
                                              <p:pRg st="6" end="6"/>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wipe(down)">
                                      <p:cBhvr>
                                        <p:cTn id="71" dur="580">
                                          <p:stCondLst>
                                            <p:cond delay="0"/>
                                          </p:stCondLst>
                                        </p:cTn>
                                        <p:tgtEl>
                                          <p:spTgt spid="4">
                                            <p:txEl>
                                              <p:pRg st="8" end="8"/>
                                            </p:txEl>
                                          </p:spTgt>
                                        </p:tgtEl>
                                      </p:cBhvr>
                                    </p:animEffect>
                                    <p:anim calcmode="lin" valueType="num">
                                      <p:cBhvr>
                                        <p:cTn id="72"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8" end="8"/>
                                            </p:txEl>
                                          </p:spTgt>
                                        </p:tgtEl>
                                      </p:cBhvr>
                                      <p:to x="100000" y="60000"/>
                                    </p:animScale>
                                    <p:animScale>
                                      <p:cBhvr>
                                        <p:cTn id="78" dur="166" decel="50000">
                                          <p:stCondLst>
                                            <p:cond delay="676"/>
                                          </p:stCondLst>
                                        </p:cTn>
                                        <p:tgtEl>
                                          <p:spTgt spid="4">
                                            <p:txEl>
                                              <p:pRg st="8" end="8"/>
                                            </p:txEl>
                                          </p:spTgt>
                                        </p:tgtEl>
                                      </p:cBhvr>
                                      <p:to x="100000" y="100000"/>
                                    </p:animScale>
                                    <p:animScale>
                                      <p:cBhvr>
                                        <p:cTn id="79" dur="26">
                                          <p:stCondLst>
                                            <p:cond delay="1312"/>
                                          </p:stCondLst>
                                        </p:cTn>
                                        <p:tgtEl>
                                          <p:spTgt spid="4">
                                            <p:txEl>
                                              <p:pRg st="8" end="8"/>
                                            </p:txEl>
                                          </p:spTgt>
                                        </p:tgtEl>
                                      </p:cBhvr>
                                      <p:to x="100000" y="80000"/>
                                    </p:animScale>
                                    <p:animScale>
                                      <p:cBhvr>
                                        <p:cTn id="80" dur="166" decel="50000">
                                          <p:stCondLst>
                                            <p:cond delay="1338"/>
                                          </p:stCondLst>
                                        </p:cTn>
                                        <p:tgtEl>
                                          <p:spTgt spid="4">
                                            <p:txEl>
                                              <p:pRg st="8" end="8"/>
                                            </p:txEl>
                                          </p:spTgt>
                                        </p:tgtEl>
                                      </p:cBhvr>
                                      <p:to x="100000" y="100000"/>
                                    </p:animScale>
                                    <p:animScale>
                                      <p:cBhvr>
                                        <p:cTn id="81" dur="26">
                                          <p:stCondLst>
                                            <p:cond delay="1642"/>
                                          </p:stCondLst>
                                        </p:cTn>
                                        <p:tgtEl>
                                          <p:spTgt spid="4">
                                            <p:txEl>
                                              <p:pRg st="8" end="8"/>
                                            </p:txEl>
                                          </p:spTgt>
                                        </p:tgtEl>
                                      </p:cBhvr>
                                      <p:to x="100000" y="90000"/>
                                    </p:animScale>
                                    <p:animScale>
                                      <p:cBhvr>
                                        <p:cTn id="82" dur="166" decel="50000">
                                          <p:stCondLst>
                                            <p:cond delay="1668"/>
                                          </p:stCondLst>
                                        </p:cTn>
                                        <p:tgtEl>
                                          <p:spTgt spid="4">
                                            <p:txEl>
                                              <p:pRg st="8" end="8"/>
                                            </p:txEl>
                                          </p:spTgt>
                                        </p:tgtEl>
                                      </p:cBhvr>
                                      <p:to x="100000" y="100000"/>
                                    </p:animScale>
                                    <p:animScale>
                                      <p:cBhvr>
                                        <p:cTn id="83" dur="26">
                                          <p:stCondLst>
                                            <p:cond delay="1808"/>
                                          </p:stCondLst>
                                        </p:cTn>
                                        <p:tgtEl>
                                          <p:spTgt spid="4">
                                            <p:txEl>
                                              <p:pRg st="8" end="8"/>
                                            </p:txEl>
                                          </p:spTgt>
                                        </p:tgtEl>
                                      </p:cBhvr>
                                      <p:to x="100000" y="95000"/>
                                    </p:animScale>
                                    <p:animScale>
                                      <p:cBhvr>
                                        <p:cTn id="84" dur="166" decel="50000">
                                          <p:stCondLst>
                                            <p:cond delay="1834"/>
                                          </p:stCondLst>
                                        </p:cTn>
                                        <p:tgtEl>
                                          <p:spTgt spid="4">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06677" y="356463"/>
            <a:ext cx="8685803"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عدد اندازه: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عددی است که باید در وسط و بالا روی خط اندازه به فاصله 5/. میلی متر از آن نوشته شود. ارتفاع این عدد معمولاً برابر طول فلش است. در صنعت مکانیک معمولاً واحد اندازه میلی متر است بنابراین از نوشتن آن خودداری می شود.</a:t>
            </a: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51520" y="1556792"/>
            <a:ext cx="6771567" cy="4984522"/>
          </a:xfrm>
          <a:prstGeom prst="rect">
            <a:avLst/>
          </a:prstGeom>
        </p:spPr>
      </p:pic>
      <p:pic>
        <p:nvPicPr>
          <p:cNvPr id="3" name="Picture 2">
            <a:extLst>
              <a:ext uri="{FF2B5EF4-FFF2-40B4-BE49-F238E27FC236}">
                <a16:creationId xmlns:a16="http://schemas.microsoft.com/office/drawing/2014/main" id="{08DD3D57-58E4-C916-2360-41A1DAB76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016665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52400" y="546169"/>
            <a:ext cx="8812088" cy="569386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مفهوم نقشه و کاربرد نقشه</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یک زبان گویا، زنده و روشن برای انتقال ذهنیات و افکار طراحان به سازندگان و تولیدکنندگان در زمینه های مختلفی همچون برق، ساختمان، مکانیک و غیره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آن زمان که هنوز خط و نوشتن اختراع نشده بود، زبان تصویری (نقشه) می توانست افکار و ذهنیات بشر را منتقل سازد. برای مثال تصاویر حک شده روی تخته سنگ ها و دیواره غارها تأیید کننده این مطلب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شاید شما نیز مانند بیشتر افراد، برای پیدا کردن نشانی جایی از شهر، از نقشه استفاده کرده باشید. بیشتر مهندسان برای دادن مشخصات ظاهری طرح یا ایده ای که به فکرشان می رسد، نقشه آن را ارائه می کنند. کارگران فنی هنگامی که می خواهند طرحی را پیاده کنند یا دستگاهی را نصب کنند، اطلاعات لازم را از روی نقشه آن می خوانند.</a:t>
            </a: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47A292C5-9431-72D9-D4D6-E6027AA559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532781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47171"/>
            <a:ext cx="8643256"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بررسی اندازه گذاری نقشه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a:t>
            </a:r>
            <a:r>
              <a:rPr lang="fa-IR" sz="2400" dirty="0">
                <a:solidFill>
                  <a:prstClr val="black"/>
                </a:solidFill>
                <a:latin typeface="Amuzeh-New-Bold"/>
                <a:cs typeface="B Nazanin" panose="00000400000000000000" pitchFamily="2" charset="-78"/>
              </a:rPr>
              <a:t>زیر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را با کمک دبیر خود در کلاس بررسی کنید و پس از ترسیم نقشه در کاغذ میلی متری آن را اندازه گذاری کنید.</a:t>
            </a: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251520" y="2305745"/>
            <a:ext cx="8715264" cy="4291607"/>
          </a:xfrm>
          <a:prstGeom prst="rect">
            <a:avLst/>
          </a:prstGeom>
        </p:spPr>
      </p:pic>
      <p:pic>
        <p:nvPicPr>
          <p:cNvPr id="2" name="Picture 1">
            <a:extLst>
              <a:ext uri="{FF2B5EF4-FFF2-40B4-BE49-F238E27FC236}">
                <a16:creationId xmlns:a16="http://schemas.microsoft.com/office/drawing/2014/main" id="{C29F0806-8883-C5E8-EC61-304EA3866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5784471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2000" fill="hold"/>
                                        <p:tgtEl>
                                          <p:spTgt spid="3"/>
                                        </p:tgtEl>
                                        <p:attrNameLst>
                                          <p:attrName>ppt_w</p:attrName>
                                        </p:attrNameLst>
                                      </p:cBhvr>
                                      <p:tavLst>
                                        <p:tav tm="0">
                                          <p:val>
                                            <p:fltVal val="0"/>
                                          </p:val>
                                        </p:tav>
                                        <p:tav tm="100000">
                                          <p:val>
                                            <p:strVal val="#ppt_w"/>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animEffect transition="in" filter="fad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95536" y="479281"/>
            <a:ext cx="8455716" cy="575542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مقیاس</a:t>
            </a:r>
            <a:endPar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همیشه ترسیم تصویرهایی از جسم به اندازه واقعی (حقیقی) امکان پذیر نیست. برای ترسیم قطعات کوچکی مثل قطعات چرخ دنده های ساعت مجبورید نقشه جسم را چند برابر بزرگ تر ترسیم کنید و برای قطعات بزرگی مانند میز مجبورید نقشه جسم را چند برابر کوچک تر ترسیم کنید. برای این منظور بایستی از مقیاس استفاده کنید</a:t>
            </a:r>
            <a:r>
              <a:rPr kumimoji="0" lang="en-US"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مقیاس را اختصاراً با</a:t>
            </a:r>
            <a:r>
              <a:rPr kumimoji="0" lang="en-US"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a:t>
            </a:r>
            <a:r>
              <a:rPr kumimoji="0" lang="en-US" sz="2400" b="0" i="0" u="none" strike="noStrike" kern="1200" cap="none" spc="0" normalizeH="0" baseline="0" noProof="0" dirty="0" err="1">
                <a:ln>
                  <a:noFill/>
                </a:ln>
                <a:solidFill>
                  <a:srgbClr val="FF0000"/>
                </a:solidFill>
                <a:effectLst/>
                <a:uLnTx/>
                <a:uFillTx/>
                <a:latin typeface="Amuzeh-New-Bold"/>
                <a:ea typeface="+mn-ea"/>
                <a:cs typeface="B Nazanin" panose="00000400000000000000" pitchFamily="2" charset="-78"/>
              </a:rPr>
              <a:t>Sc</a:t>
            </a:r>
            <a:r>
              <a:rPr kumimoji="0" lang="en-US"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نشان می دهند.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رابطه مقیاس عبارت است از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نکته :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نقشه های با مقیاس ، در اندازه گذاری اندازه های حقیقی روی نقشه درج 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390690" y="3356992"/>
            <a:ext cx="2193325" cy="1008112"/>
          </a:xfrm>
          <a:prstGeom prst="rect">
            <a:avLst/>
          </a:prstGeom>
        </p:spPr>
      </p:pic>
      <p:pic>
        <p:nvPicPr>
          <p:cNvPr id="3" name="Picture 2">
            <a:extLst>
              <a:ext uri="{FF2B5EF4-FFF2-40B4-BE49-F238E27FC236}">
                <a16:creationId xmlns:a16="http://schemas.microsoft.com/office/drawing/2014/main" id="{87DC1730-E4BC-6EDB-340A-4AF19887DA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1572197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8332" y="391939"/>
            <a:ext cx="8634148" cy="44627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انواع مقیاس های استاندارد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6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مقیاس واحد ( 1:1 ):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اگر نقشه ترسیم شده دقیقاً به اندازه جسم باشد با مقیاس واحد یا یک به یک ترسیم شده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مقیاس کاهشی (کوچک کردنی):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اگر ابعاد قطعه بزرگ باشد، اندازه های آن به نسبت معینی کوچک تر ترسیم می شوند.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مقیاس های کاهشی عبارت است از: 1:2 ، 1:5 ، 1:10 و غیره.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مقیاس افزایشی (بزرگ کردنی):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اگر ابعاد قطعه کوچک باشد، اندازه های آن به نسبت معینی بزرگ تر ترسیم می شوند.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مقیاس های افزایشی عبارت است از: 2:1 ، 5:1 ، 10:1 و غیره.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شکل </a:t>
            </a:r>
            <a:r>
              <a:rPr lang="fa-IR" sz="2400" dirty="0">
                <a:solidFill>
                  <a:prstClr val="black"/>
                </a:solidFill>
                <a:latin typeface="Amuzeh-New-Bold"/>
                <a:cs typeface="B Nazanin" panose="00000400000000000000" pitchFamily="2" charset="-78"/>
              </a:rPr>
              <a:t>زیر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یک قطعه با مقیاس های واحد، کاهشی و افزایشی نشان داده شده است.</a:t>
            </a:r>
          </a:p>
        </p:txBody>
      </p:sp>
      <p:pic>
        <p:nvPicPr>
          <p:cNvPr id="3" name="Picture 2"/>
          <p:cNvPicPr>
            <a:picLocks noChangeAspect="1"/>
          </p:cNvPicPr>
          <p:nvPr/>
        </p:nvPicPr>
        <p:blipFill>
          <a:blip r:embed="rId5"/>
          <a:stretch>
            <a:fillRect/>
          </a:stretch>
        </p:blipFill>
        <p:spPr>
          <a:xfrm>
            <a:off x="258333" y="4778276"/>
            <a:ext cx="3881620" cy="1842428"/>
          </a:xfrm>
          <a:prstGeom prst="rect">
            <a:avLst/>
          </a:prstGeom>
        </p:spPr>
      </p:pic>
      <p:pic>
        <p:nvPicPr>
          <p:cNvPr id="2" name="Picture 1">
            <a:extLst>
              <a:ext uri="{FF2B5EF4-FFF2-40B4-BE49-F238E27FC236}">
                <a16:creationId xmlns:a16="http://schemas.microsoft.com/office/drawing/2014/main" id="{4A37464A-02AD-FB88-74FB-C4899EB427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955917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ppt_w</p:attrName>
                                        </p:attrNameLst>
                                      </p:cBhvr>
                                      <p:tavLst>
                                        <p:tav tm="0" fmla="#ppt_w*sin(2.5*pi*$)">
                                          <p:val>
                                            <p:fltVal val="0"/>
                                          </p:val>
                                        </p:tav>
                                        <p:tav tm="100000">
                                          <p:val>
                                            <p:fltVal val="1"/>
                                          </p:val>
                                        </p:tav>
                                      </p:tavLst>
                                    </p:anim>
                                    <p:anim calcmode="lin" valueType="num">
                                      <p:cBhvr>
                                        <p:cTn id="2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4427984" y="276319"/>
            <a:ext cx="4468738" cy="458587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پروژه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کشیدن نقشۀ پروژه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a:t>
            </a:r>
            <a:r>
              <a:rPr lang="fa-IR" sz="2400" noProof="0" dirty="0">
                <a:solidFill>
                  <a:prstClr val="black"/>
                </a:solidFill>
                <a:latin typeface="Amuzeh-New-Bold"/>
                <a:cs typeface="B Nazanin" panose="00000400000000000000" pitchFamily="2" charset="-78"/>
              </a:rPr>
              <a:t>روبرو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پروژه رحل قرآن مربوط به پودمان کار با چوب است. این نقشه با مقیاس 1:3 ترسیم شده است. همان طورکه مشاهده می کنید، این نقشه با دو نمای رو به رو و جانبی همه اندازه های مورد نیاز را نشان داده است و نیاز به نمای سوم نیست. شما نیز نقشه این پروژه یا پروژه انتخابی گروه خود را در کاغذ شطرنجی با مقیاس 1:2 ترسیم کنید. سپس اندازه گذاری کنید.</a:t>
            </a:r>
          </a:p>
        </p:txBody>
      </p:sp>
      <p:pic>
        <p:nvPicPr>
          <p:cNvPr id="2" name="Picture 1"/>
          <p:cNvPicPr>
            <a:picLocks noChangeAspect="1"/>
          </p:cNvPicPr>
          <p:nvPr/>
        </p:nvPicPr>
        <p:blipFill>
          <a:blip r:embed="rId5"/>
          <a:stretch>
            <a:fillRect/>
          </a:stretch>
        </p:blipFill>
        <p:spPr>
          <a:xfrm>
            <a:off x="251520" y="260648"/>
            <a:ext cx="4104455" cy="6339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341214" y="5661563"/>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3" name="Picture 2">
            <a:extLst>
              <a:ext uri="{FF2B5EF4-FFF2-40B4-BE49-F238E27FC236}">
                <a16:creationId xmlns:a16="http://schemas.microsoft.com/office/drawing/2014/main" id="{342EA488-9973-659A-349F-38E448CF76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375485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4427984" y="276319"/>
            <a:ext cx="4468738"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کشیدن نقشۀ پروژه</a:t>
            </a:r>
            <a:r>
              <a:rPr lang="fa-IR" sz="2400" dirty="0">
                <a:solidFill>
                  <a:srgbClr val="00B0F0"/>
                </a:solidFill>
                <a:latin typeface="Amuzeh-New-Bold"/>
                <a:cs typeface="B Nazanin" panose="00000400000000000000" pitchFamily="2" charset="-78"/>
              </a:rPr>
              <a:t> رحل قرآن</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
        <p:nvSpPr>
          <p:cNvPr id="5" name="TextBox 4"/>
          <p:cNvSpPr txBox="1"/>
          <p:nvPr/>
        </p:nvSpPr>
        <p:spPr>
          <a:xfrm>
            <a:off x="5236746" y="5819274"/>
            <a:ext cx="3659976" cy="584775"/>
          </a:xfrm>
          <a:prstGeom prst="rect">
            <a:avLst/>
          </a:prstGeom>
          <a:noFill/>
        </p:spPr>
        <p:txBody>
          <a:bodyPr wrap="none" rtlCol="1">
            <a:spAutoFit/>
          </a:bodyPr>
          <a:lstStyle/>
          <a:p>
            <a:r>
              <a:rPr lang="fa-IR" sz="3200" b="1" dirty="0">
                <a:cs typeface="B Nazanin" panose="00000400000000000000" pitchFamily="2" charset="-78"/>
              </a:rPr>
              <a:t>ادامه جواب در صفحه بعد</a:t>
            </a:r>
          </a:p>
        </p:txBody>
      </p:sp>
      <p:sp>
        <p:nvSpPr>
          <p:cNvPr id="3" name="Rectangle 2"/>
          <p:cNvSpPr/>
          <p:nvPr/>
        </p:nvSpPr>
        <p:spPr>
          <a:xfrm>
            <a:off x="263236" y="1522953"/>
            <a:ext cx="8633486" cy="3539430"/>
          </a:xfrm>
          <a:prstGeom prst="rect">
            <a:avLst/>
          </a:prstGeom>
        </p:spPr>
        <p:txBody>
          <a:bodyPr wrap="square">
            <a:spAutoFit/>
          </a:bodyPr>
          <a:lstStyle/>
          <a:p>
            <a:pPr algn="just" rtl="1"/>
            <a:r>
              <a:rPr lang="fa-IR" sz="2800" dirty="0">
                <a:cs typeface="B Nazanin" panose="00000400000000000000" pitchFamily="2" charset="-78"/>
              </a:rPr>
              <a:t>همان طور که می دانید این تصویر مربوط به یک رحل قرآن است که در کتاب با مقیاس یک سوم ترسیم شده است یعنی اندازه های  واقعی رحل را تقسیم بر سه کردند و سپس آن را ترسیم نمودند. حال شما می خواهید آن را با مقیاس یک دوم ترسیم کنید پس تمام اندازه های واقعی را تقسیم بر دو کرده و در کاغذ شطرنجی بکشید.</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اما هنگام اندازه گذاری نقشه و قرار دادن اندازه ها  باید همان اعدد واقعی را بنویسید و در کنار نقشه مقیاس را مشخص و به صورت 2 : 1 بنویسید.</a:t>
            </a:r>
          </a:p>
        </p:txBody>
      </p:sp>
      <p:pic>
        <p:nvPicPr>
          <p:cNvPr id="2" name="Picture 1">
            <a:extLst>
              <a:ext uri="{FF2B5EF4-FFF2-40B4-BE49-F238E27FC236}">
                <a16:creationId xmlns:a16="http://schemas.microsoft.com/office/drawing/2014/main" id="{D088CDCD-7AD3-D078-F770-B9E1F7E28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4236028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4427984" y="276319"/>
            <a:ext cx="4468738"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کشیدن نقشۀ پروژه</a:t>
            </a:r>
            <a:r>
              <a:rPr lang="fa-IR" sz="2400" dirty="0">
                <a:solidFill>
                  <a:srgbClr val="00B0F0"/>
                </a:solidFill>
                <a:latin typeface="Amuzeh-New-Bold"/>
                <a:cs typeface="B Nazanin" panose="00000400000000000000" pitchFamily="2" charset="-78"/>
              </a:rPr>
              <a:t> رحل قرآن</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
        <p:nvSpPr>
          <p:cNvPr id="5" name="TextBox 4"/>
          <p:cNvSpPr txBox="1"/>
          <p:nvPr/>
        </p:nvSpPr>
        <p:spPr>
          <a:xfrm>
            <a:off x="5236746" y="5939408"/>
            <a:ext cx="3659976" cy="584775"/>
          </a:xfrm>
          <a:prstGeom prst="rect">
            <a:avLst/>
          </a:prstGeom>
          <a:noFill/>
        </p:spPr>
        <p:txBody>
          <a:bodyPr wrap="none" rtlCol="1">
            <a:spAutoFit/>
          </a:bodyPr>
          <a:lstStyle/>
          <a:p>
            <a:r>
              <a:rPr lang="fa-IR" sz="3200" b="1" dirty="0">
                <a:cs typeface="B Nazanin" panose="00000400000000000000" pitchFamily="2" charset="-78"/>
              </a:rPr>
              <a:t>ادامه جواب در صفحه بعد</a:t>
            </a:r>
          </a:p>
        </p:txBody>
      </p:sp>
      <p:sp>
        <p:nvSpPr>
          <p:cNvPr id="3" name="Rectangle 2"/>
          <p:cNvSpPr/>
          <p:nvPr/>
        </p:nvSpPr>
        <p:spPr>
          <a:xfrm>
            <a:off x="263236" y="1107316"/>
            <a:ext cx="8633486" cy="4832092"/>
          </a:xfrm>
          <a:prstGeom prst="rect">
            <a:avLst/>
          </a:prstGeom>
        </p:spPr>
        <p:txBody>
          <a:bodyPr wrap="square">
            <a:spAutoFit/>
          </a:bodyPr>
          <a:lstStyle/>
          <a:p>
            <a:pPr algn="just" rtl="1"/>
            <a:endParaRPr lang="fa-IR" sz="2800" dirty="0">
              <a:cs typeface="B Nazanin" panose="00000400000000000000" pitchFamily="2" charset="-78"/>
            </a:endParaRPr>
          </a:p>
          <a:p>
            <a:pPr algn="just" rtl="1"/>
            <a:r>
              <a:rPr lang="fa-IR" sz="2800" dirty="0">
                <a:cs typeface="B Nazanin" panose="00000400000000000000" pitchFamily="2" charset="-78"/>
              </a:rPr>
              <a:t>مثلاٌ عرض رحل 150 میلیمتر یا 15 سانتی متر است پس شما این اندازه را نصف کنید و عرض رحل ترسیمی خود را 75 میلیمتر یا 7/5 سانتی متر بکشید یعنی یک خط 75 میلیمتری بکشید. ولی هنگام اندازه گذاری بالای خط همان عدد 150 میلیمتر را بنویسید.</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یا ارتفاع رحل برابر با 300 میلیمتر یا 30 سانتی متر است.پس شما برای ترسیم با مقیاس یک دوم باید عدد را نصف کنید و یک خط به طول 150 میلیمتر یا 15 سانتی متر روی کاغذ بکشید. اما هنگام اندازه گذاری همان عدد 300 میلیمتر را بکشید. و به همین ترتیب تمامی اندازه ها را نصف کنید و روی کاغذ ترسیم کنید و الی آخر .</a:t>
            </a:r>
          </a:p>
        </p:txBody>
      </p:sp>
      <p:pic>
        <p:nvPicPr>
          <p:cNvPr id="2" name="Picture 1">
            <a:extLst>
              <a:ext uri="{FF2B5EF4-FFF2-40B4-BE49-F238E27FC236}">
                <a16:creationId xmlns:a16="http://schemas.microsoft.com/office/drawing/2014/main" id="{212A5455-3C71-337E-8E63-A15A564F1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871393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4427984" y="276319"/>
            <a:ext cx="4468738"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کشیدن نقشۀ پروژه</a:t>
            </a:r>
            <a:r>
              <a:rPr lang="fa-IR" sz="2400" dirty="0">
                <a:solidFill>
                  <a:srgbClr val="00B0F0"/>
                </a:solidFill>
                <a:latin typeface="Amuzeh-New-Bold"/>
                <a:cs typeface="B Nazanin" panose="00000400000000000000" pitchFamily="2" charset="-78"/>
              </a:rPr>
              <a:t> رحل قرآن</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5122" name="Picture 2" descr="http://bayanbox.ir/view/3842896423562012334/rahl.map-suherfe.blog.i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495" y="512618"/>
            <a:ext cx="5225905" cy="58881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59421" y="1129758"/>
            <a:ext cx="2939267" cy="830997"/>
          </a:xfrm>
          <a:prstGeom prst="rect">
            <a:avLst/>
          </a:prstGeom>
        </p:spPr>
        <p:txBody>
          <a:bodyPr wrap="square">
            <a:spAutoFit/>
          </a:bodyPr>
          <a:lstStyle/>
          <a:p>
            <a:pPr algn="ctr"/>
            <a:r>
              <a:rPr lang="fa-IR" sz="2400" dirty="0">
                <a:solidFill>
                  <a:srgbClr val="FF0000"/>
                </a:solidFill>
                <a:latin typeface="tahoma" panose="020B0604030504040204" pitchFamily="34" charset="0"/>
                <a:cs typeface="B Nazanin" panose="00000400000000000000" pitchFamily="2" charset="-78"/>
              </a:rPr>
              <a:t>جدول تبدیل مقیاس به یک دوم بر حسب میلیمتر</a:t>
            </a:r>
            <a:endParaRPr lang="fa-IR" sz="2400" dirty="0">
              <a:effectLst/>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22984547"/>
              </p:ext>
            </p:extLst>
          </p:nvPr>
        </p:nvGraphicFramePr>
        <p:xfrm>
          <a:off x="5486400" y="1960755"/>
          <a:ext cx="3410322" cy="4074026"/>
        </p:xfrm>
        <a:graphic>
          <a:graphicData uri="http://schemas.openxmlformats.org/drawingml/2006/table">
            <a:tbl>
              <a:tblPr/>
              <a:tblGrid>
                <a:gridCol w="1705161">
                  <a:extLst>
                    <a:ext uri="{9D8B030D-6E8A-4147-A177-3AD203B41FA5}">
                      <a16:colId xmlns:a16="http://schemas.microsoft.com/office/drawing/2014/main" val="3385991168"/>
                    </a:ext>
                  </a:extLst>
                </a:gridCol>
                <a:gridCol w="1705161">
                  <a:extLst>
                    <a:ext uri="{9D8B030D-6E8A-4147-A177-3AD203B41FA5}">
                      <a16:colId xmlns:a16="http://schemas.microsoft.com/office/drawing/2014/main" val="792083413"/>
                    </a:ext>
                  </a:extLst>
                </a:gridCol>
              </a:tblGrid>
              <a:tr h="685463">
                <a:tc>
                  <a:txBody>
                    <a:bodyPr/>
                    <a:lstStyle/>
                    <a:p>
                      <a:pPr algn="ctr"/>
                      <a:r>
                        <a:rPr lang="fa-IR" sz="1600" dirty="0">
                          <a:solidFill>
                            <a:srgbClr val="0000FF"/>
                          </a:solidFill>
                          <a:effectLst/>
                          <a:latin typeface="tahoma" panose="020B0604030504040204" pitchFamily="34" charset="0"/>
                        </a:rPr>
                        <a:t>اندازه واقعی </a:t>
                      </a:r>
                      <a:endParaRPr lang="fa-IR" sz="1600" dirty="0">
                        <a:effectLst/>
                      </a:endParaRPr>
                    </a:p>
                    <a:p>
                      <a:pPr algn="ctr"/>
                      <a:r>
                        <a:rPr lang="fa-IR" sz="1600" dirty="0">
                          <a:solidFill>
                            <a:srgbClr val="0000FF"/>
                          </a:solidFill>
                          <a:effectLst/>
                          <a:latin typeface="tahoma" panose="020B0604030504040204" pitchFamily="34" charset="0"/>
                        </a:rPr>
                        <a:t>بر حسب میلیمتر</a:t>
                      </a:r>
                      <a:endParaRPr lang="fa-IR" sz="1600" dirty="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dirty="0">
                          <a:solidFill>
                            <a:srgbClr val="0000FF"/>
                          </a:solidFill>
                          <a:effectLst/>
                          <a:latin typeface="tahoma" panose="020B0604030504040204" pitchFamily="34" charset="0"/>
                        </a:rPr>
                        <a:t>اندازه ای ترسیمی</a:t>
                      </a:r>
                      <a:r>
                        <a:rPr lang="fa-IR" sz="1600" dirty="0">
                          <a:solidFill>
                            <a:srgbClr val="0000FF"/>
                          </a:solidFill>
                          <a:effectLst/>
                        </a:rPr>
                        <a:t> </a:t>
                      </a:r>
                      <a:endParaRPr lang="fa-IR" sz="1600" dirty="0">
                        <a:effectLst/>
                      </a:endParaRPr>
                    </a:p>
                    <a:p>
                      <a:pPr algn="ctr"/>
                      <a:r>
                        <a:rPr lang="fa-IR" sz="1600" dirty="0">
                          <a:solidFill>
                            <a:srgbClr val="0000FF"/>
                          </a:solidFill>
                          <a:effectLst/>
                          <a:latin typeface="tahoma" panose="020B0604030504040204" pitchFamily="34" charset="0"/>
                        </a:rPr>
                        <a:t>بر حسب میلیمتر</a:t>
                      </a:r>
                      <a:endParaRPr lang="fa-IR" sz="1600" dirty="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3208323"/>
                  </a:ext>
                </a:extLst>
              </a:tr>
              <a:tr h="376507">
                <a:tc>
                  <a:txBody>
                    <a:bodyPr/>
                    <a:lstStyle/>
                    <a:p>
                      <a:pPr algn="ctr"/>
                      <a:r>
                        <a:rPr lang="fa-IR" sz="1600" dirty="0">
                          <a:effectLst/>
                          <a:latin typeface="tahoma" panose="020B0604030504040204" pitchFamily="34" charset="0"/>
                        </a:rPr>
                        <a:t>150</a:t>
                      </a:r>
                      <a:endParaRPr lang="fa-IR" sz="1600" dirty="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dirty="0">
                          <a:effectLst/>
                          <a:latin typeface="tahoma" panose="020B0604030504040204" pitchFamily="34" charset="0"/>
                        </a:rPr>
                        <a:t>75</a:t>
                      </a:r>
                      <a:endParaRPr lang="fa-IR" sz="1600" dirty="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26964"/>
                  </a:ext>
                </a:extLst>
              </a:tr>
              <a:tr h="376507">
                <a:tc>
                  <a:txBody>
                    <a:bodyPr/>
                    <a:lstStyle/>
                    <a:p>
                      <a:pPr algn="ctr"/>
                      <a:r>
                        <a:rPr lang="fa-IR" sz="1600">
                          <a:effectLst/>
                          <a:latin typeface="tahoma" panose="020B0604030504040204" pitchFamily="34" charset="0"/>
                        </a:rPr>
                        <a:t>300</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a:effectLst/>
                          <a:latin typeface="tahoma" panose="020B0604030504040204" pitchFamily="34" charset="0"/>
                        </a:rPr>
                        <a:t>150</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453658"/>
                  </a:ext>
                </a:extLst>
              </a:tr>
              <a:tr h="376507">
                <a:tc>
                  <a:txBody>
                    <a:bodyPr/>
                    <a:lstStyle/>
                    <a:p>
                      <a:pPr algn="ctr"/>
                      <a:r>
                        <a:rPr lang="fa-IR" sz="1600">
                          <a:effectLst/>
                          <a:latin typeface="tahoma" panose="020B0604030504040204" pitchFamily="34" charset="0"/>
                        </a:rPr>
                        <a:t>140</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a:effectLst/>
                          <a:latin typeface="tahoma" panose="020B0604030504040204" pitchFamily="34" charset="0"/>
                        </a:rPr>
                        <a:t>70</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772201"/>
                  </a:ext>
                </a:extLst>
              </a:tr>
              <a:tr h="376507">
                <a:tc>
                  <a:txBody>
                    <a:bodyPr/>
                    <a:lstStyle/>
                    <a:p>
                      <a:pPr algn="ctr"/>
                      <a:r>
                        <a:rPr lang="fa-IR" sz="1600">
                          <a:effectLst/>
                          <a:latin typeface="tahoma" panose="020B0604030504040204" pitchFamily="34" charset="0"/>
                        </a:rPr>
                        <a:t>75</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a:effectLst/>
                          <a:latin typeface="tahoma" panose="020B0604030504040204" pitchFamily="34" charset="0"/>
                        </a:rPr>
                        <a:t>37.5</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005909"/>
                  </a:ext>
                </a:extLst>
              </a:tr>
              <a:tr h="376507">
                <a:tc>
                  <a:txBody>
                    <a:bodyPr/>
                    <a:lstStyle/>
                    <a:p>
                      <a:pPr algn="ctr"/>
                      <a:r>
                        <a:rPr lang="fa-IR" sz="1600">
                          <a:effectLst/>
                          <a:latin typeface="tahoma" panose="020B0604030504040204" pitchFamily="34" charset="0"/>
                        </a:rPr>
                        <a:t>12</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a:effectLst/>
                          <a:latin typeface="tahoma" panose="020B0604030504040204" pitchFamily="34" charset="0"/>
                        </a:rPr>
                        <a:t>6</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015678"/>
                  </a:ext>
                </a:extLst>
              </a:tr>
              <a:tr h="376507">
                <a:tc>
                  <a:txBody>
                    <a:bodyPr/>
                    <a:lstStyle/>
                    <a:p>
                      <a:pPr algn="ctr"/>
                      <a:r>
                        <a:rPr lang="fa-IR" sz="1600">
                          <a:effectLst/>
                          <a:latin typeface="tahoma" panose="020B0604030504040204" pitchFamily="34" charset="0"/>
                        </a:rPr>
                        <a:t>8</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a:effectLst/>
                          <a:latin typeface="tahoma" panose="020B0604030504040204" pitchFamily="34" charset="0"/>
                        </a:rPr>
                        <a:t>4</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331149"/>
                  </a:ext>
                </a:extLst>
              </a:tr>
              <a:tr h="376507">
                <a:tc>
                  <a:txBody>
                    <a:bodyPr/>
                    <a:lstStyle/>
                    <a:p>
                      <a:pPr algn="ctr"/>
                      <a:r>
                        <a:rPr lang="fa-IR" sz="1600">
                          <a:effectLst/>
                          <a:latin typeface="tahoma" panose="020B0604030504040204" pitchFamily="34" charset="0"/>
                        </a:rPr>
                        <a:t>70</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a:effectLst/>
                          <a:latin typeface="tahoma" panose="020B0604030504040204" pitchFamily="34" charset="0"/>
                        </a:rPr>
                        <a:t>35</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300996"/>
                  </a:ext>
                </a:extLst>
              </a:tr>
              <a:tr h="376507">
                <a:tc>
                  <a:txBody>
                    <a:bodyPr/>
                    <a:lstStyle/>
                    <a:p>
                      <a:pPr algn="ctr"/>
                      <a:r>
                        <a:rPr lang="fa-IR" sz="1600">
                          <a:effectLst/>
                          <a:latin typeface="tahoma" panose="020B0604030504040204" pitchFamily="34" charset="0"/>
                        </a:rPr>
                        <a:t>25</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a:effectLst/>
                          <a:latin typeface="tahoma" panose="020B0604030504040204" pitchFamily="34" charset="0"/>
                        </a:rPr>
                        <a:t>12.5</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881178"/>
                  </a:ext>
                </a:extLst>
              </a:tr>
              <a:tr h="376507">
                <a:tc>
                  <a:txBody>
                    <a:bodyPr/>
                    <a:lstStyle/>
                    <a:p>
                      <a:pPr algn="ctr"/>
                      <a:r>
                        <a:rPr lang="fa-IR" sz="1600">
                          <a:solidFill>
                            <a:srgbClr val="0000FF"/>
                          </a:solidFill>
                          <a:effectLst/>
                          <a:latin typeface="tahoma" panose="020B0604030504040204" pitchFamily="34" charset="0"/>
                        </a:rPr>
                        <a:t>کل اندازه ها</a:t>
                      </a:r>
                      <a:endParaRPr lang="fa-IR" sz="160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600" dirty="0">
                          <a:solidFill>
                            <a:srgbClr val="FF0000"/>
                          </a:solidFill>
                          <a:effectLst/>
                          <a:latin typeface="tahoma" panose="020B0604030504040204" pitchFamily="34" charset="0"/>
                        </a:rPr>
                        <a:t>نصف کنید</a:t>
                      </a:r>
                      <a:endParaRPr lang="fa-IR" sz="1600" dirty="0">
                        <a:effectLst/>
                      </a:endParaRPr>
                    </a:p>
                  </a:txBody>
                  <a:tcPr marL="1635" marR="1635" marT="1635" marB="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228847"/>
                  </a:ext>
                </a:extLst>
              </a:tr>
            </a:tbl>
          </a:graphicData>
        </a:graphic>
      </p:graphicFrame>
      <p:pic>
        <p:nvPicPr>
          <p:cNvPr id="7" name="Picture 6">
            <a:extLst>
              <a:ext uri="{FF2B5EF4-FFF2-40B4-BE49-F238E27FC236}">
                <a16:creationId xmlns:a16="http://schemas.microsoft.com/office/drawing/2014/main" id="{C76719D4-F2EE-3F51-3D57-BD5279CCAD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503401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23528" y="404664"/>
            <a:ext cx="8579296" cy="470898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شما نیز برای انجام برخی از کارهای روزانه یا نصب و کار با دستگاهی که تازه خریده اید، نیاز دارید که نقشه هایی را که در کتابچه راهنما آورده شده است را بخوانید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شکل نمونه نقشۀ راهنمای یک اسباب بازی</a:t>
            </a:r>
          </a:p>
        </p:txBody>
      </p:sp>
      <p:pic>
        <p:nvPicPr>
          <p:cNvPr id="2" name="Picture 1"/>
          <p:cNvPicPr>
            <a:picLocks noChangeAspect="1"/>
          </p:cNvPicPr>
          <p:nvPr/>
        </p:nvPicPr>
        <p:blipFill>
          <a:blip r:embed="rId5"/>
          <a:stretch>
            <a:fillRect/>
          </a:stretch>
        </p:blipFill>
        <p:spPr>
          <a:xfrm>
            <a:off x="3275856" y="1700808"/>
            <a:ext cx="5459039" cy="2867149"/>
          </a:xfrm>
          <a:prstGeom prst="rect">
            <a:avLst/>
          </a:prstGeom>
        </p:spPr>
      </p:pic>
      <p:pic>
        <p:nvPicPr>
          <p:cNvPr id="3" name="Picture 2">
            <a:extLst>
              <a:ext uri="{FF2B5EF4-FFF2-40B4-BE49-F238E27FC236}">
                <a16:creationId xmlns:a16="http://schemas.microsoft.com/office/drawing/2014/main" id="{30BF1A79-78E0-6396-1E91-240A15FBF2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1529720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318655" y="1714950"/>
            <a:ext cx="8573825" cy="178510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بررسی و کاربرد چند نقشه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گروه خود، نام چند شغل، نقشه ها و کاربرد مربوط به آ نها را بررسی کنید و در جدول</a:t>
            </a:r>
            <a:r>
              <a:rPr kumimoji="0" lang="fa-IR" sz="2400" b="0" i="0" u="none" strike="noStrike" kern="1200" cap="none" spc="0" normalizeH="0" noProof="0" dirty="0">
                <a:ln>
                  <a:noFill/>
                </a:ln>
                <a:solidFill>
                  <a:prstClr val="black"/>
                </a:solidFill>
                <a:effectLst/>
                <a:uLnTx/>
                <a:uFillTx/>
                <a:latin typeface="Amuzeh-New-Bold"/>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بنویسید.</a:t>
            </a: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536587" y="3587583"/>
            <a:ext cx="8355893" cy="2037361"/>
          </a:xfrm>
          <a:prstGeom prst="rect">
            <a:avLst/>
          </a:prstGeom>
        </p:spPr>
      </p:pic>
      <p:sp>
        <p:nvSpPr>
          <p:cNvPr id="2" name="Rectangle 1"/>
          <p:cNvSpPr/>
          <p:nvPr/>
        </p:nvSpPr>
        <p:spPr>
          <a:xfrm>
            <a:off x="318655" y="431953"/>
            <a:ext cx="8573825" cy="830997"/>
          </a:xfrm>
          <a:prstGeom prst="rect">
            <a:avLst/>
          </a:prstGeom>
        </p:spPr>
        <p:txBody>
          <a:bodyPr wrap="square">
            <a:spAutoFit/>
          </a:bodyPr>
          <a:lstStyle/>
          <a:p>
            <a:pPr lvl="0" algn="just" rtl="1">
              <a:defRPr/>
            </a:pPr>
            <a:r>
              <a:rPr lang="fa-IR" sz="2400" dirty="0">
                <a:solidFill>
                  <a:prstClr val="black"/>
                </a:solidFill>
                <a:latin typeface="Amuzeh-New-Bold"/>
                <a:cs typeface="B Nazanin" panose="00000400000000000000" pitchFamily="2" charset="-78"/>
              </a:rPr>
              <a:t>در این درس، هنگامی که می خواهید طرح یا نقشه کلی یک قطعه یا سازه را به گروه یا دبیر خود ارائه دهید، بهتر است در گام نخست نقشه دستی آن را بکشید.</a:t>
            </a:r>
          </a:p>
        </p:txBody>
      </p:sp>
      <p:sp>
        <p:nvSpPr>
          <p:cNvPr id="5" name="TextBox 4"/>
          <p:cNvSpPr txBox="1"/>
          <p:nvPr/>
        </p:nvSpPr>
        <p:spPr>
          <a:xfrm>
            <a:off x="6336972" y="5824336"/>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6" name="Picture 5">
            <a:extLst>
              <a:ext uri="{FF2B5EF4-FFF2-40B4-BE49-F238E27FC236}">
                <a16:creationId xmlns:a16="http://schemas.microsoft.com/office/drawing/2014/main" id="{827A8B0F-2E1B-6626-C377-B370134F24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12793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6367" y="287932"/>
            <a:ext cx="8666113"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endParaRPr kumimoji="0" lang="fa-IR" sz="1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بررسی و کاربرد چند نقشه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گروه خود، نام چند شغل، نقشه ها و کاربرد مربوط به آ نها را بررسی کنید و در جدول بنویسید.</a:t>
            </a: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pic>
        <p:nvPicPr>
          <p:cNvPr id="1026" name="Picture 2" descr="کارکلاسی صفحه 58 کاروفناوری هفتم بررسی و کاربرد چند نقش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67" y="1857592"/>
            <a:ext cx="8666114" cy="38366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463BDB8-D61F-5D74-2E0F-0E9E2A354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693616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87049" y="404664"/>
            <a:ext cx="8751755" cy="415498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ابزارهای نقشه کشی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مجموعه وسایلی که نقشه به کمک آن ها ترسیم می شود را ابزارهای نقشه کشی گویند. ابزارهای مورد نیاز این پودمان در ادامه آورده شده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مداد: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ترسیم نقشه های مقدماتی و دست آزاد از مداد استفاده می شود. مدادها دارای سختی و سیاهی های متفاوتی هستند.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دو نوع رایج مدادهای نقشه کشی مداد معمولی و مداد نوکی (اتود) است. نرم ترین و پررنگ ترین آن ها </a:t>
            </a:r>
            <a:r>
              <a:rPr kumimoji="0" lang="en-US" sz="20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B</a:t>
            </a: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8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و سخت ترین و کم رنگ ترین آن ها </a:t>
            </a:r>
            <a:r>
              <a:rPr kumimoji="0" lang="en-US" sz="20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H</a:t>
            </a: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9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است. برای ترسیم نقشه ها می توان از مدادهای معمولی یا </a:t>
            </a:r>
            <a:r>
              <a:rPr kumimoji="0" lang="en-US" sz="20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HB</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استفاده کرد </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05119" y="4797152"/>
            <a:ext cx="5644877" cy="1546369"/>
          </a:xfrm>
          <a:prstGeom prst="rect">
            <a:avLst/>
          </a:prstGeom>
        </p:spPr>
      </p:pic>
      <p:pic>
        <p:nvPicPr>
          <p:cNvPr id="3" name="Picture 2">
            <a:extLst>
              <a:ext uri="{FF2B5EF4-FFF2-40B4-BE49-F238E27FC236}">
                <a16:creationId xmlns:a16="http://schemas.microsoft.com/office/drawing/2014/main" id="{445A256D-76D6-22F8-40C4-C7B7524CA8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4207520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03197" y="188640"/>
            <a:ext cx="8889891"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مدادتراش: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تراشیدن و تیزکردن نوک مداد، از انواع مدادتراش استفاده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پاک کن: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پاک کردن و زدودن خط های مدادی و مرکبی به کار می رود.</a:t>
            </a:r>
          </a:p>
        </p:txBody>
      </p:sp>
      <p:pic>
        <p:nvPicPr>
          <p:cNvPr id="3" name="Picture 2"/>
          <p:cNvPicPr>
            <a:picLocks noChangeAspect="1"/>
          </p:cNvPicPr>
          <p:nvPr/>
        </p:nvPicPr>
        <p:blipFill>
          <a:blip r:embed="rId5"/>
          <a:stretch>
            <a:fillRect/>
          </a:stretch>
        </p:blipFill>
        <p:spPr>
          <a:xfrm>
            <a:off x="179512" y="3373710"/>
            <a:ext cx="1438275" cy="3295650"/>
          </a:xfrm>
          <a:prstGeom prst="rect">
            <a:avLst/>
          </a:prstGeom>
        </p:spPr>
      </p:pic>
      <p:pic>
        <p:nvPicPr>
          <p:cNvPr id="5" name="Picture 4"/>
          <p:cNvPicPr>
            <a:picLocks noChangeAspect="1"/>
          </p:cNvPicPr>
          <p:nvPr/>
        </p:nvPicPr>
        <p:blipFill>
          <a:blip r:embed="rId6"/>
          <a:stretch>
            <a:fillRect/>
          </a:stretch>
        </p:blipFill>
        <p:spPr>
          <a:xfrm>
            <a:off x="1691680" y="5355313"/>
            <a:ext cx="5725847" cy="1314047"/>
          </a:xfrm>
          <a:prstGeom prst="rect">
            <a:avLst/>
          </a:prstGeom>
        </p:spPr>
      </p:pic>
      <p:sp>
        <p:nvSpPr>
          <p:cNvPr id="6" name="Rectangle 5"/>
          <p:cNvSpPr/>
          <p:nvPr/>
        </p:nvSpPr>
        <p:spPr>
          <a:xfrm>
            <a:off x="250309" y="1019637"/>
            <a:ext cx="8714179"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پرگار: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ترسیم دایره و قسمت هایی از آن و همچنین برای رسم منحنی ها از پرگار استفاده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خط کش: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ابزاری است که برای ترسیم خطوط در نقشه کشی به کار می رود. در اندازه های مختلف وجود دارد. در این پودمان بهتر است از خط کش با اندازه های 20 و 30 سانتی متری استفاده کنید.</a:t>
            </a:r>
          </a:p>
        </p:txBody>
      </p:sp>
      <p:sp>
        <p:nvSpPr>
          <p:cNvPr id="2" name="Rectangle 1"/>
          <p:cNvSpPr/>
          <p:nvPr/>
        </p:nvSpPr>
        <p:spPr>
          <a:xfrm>
            <a:off x="1617787" y="2912280"/>
            <a:ext cx="7346701"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گونیا: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ابزاری است که برای ترسیم خطوط عمودی و تحت زاویه به کار می رود. دو گونیای مهم و موجود در نقشه کشی، اوّلی معروف به 45 درجه  45 × 45 و دومی 30 یا 60 درجه 60  × 30 است که هر کدام کاربردهای بسیار زیادی دارند.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نقاله: </a:t>
            </a: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زاویه با نقاله اندازه گیری می شود. نقاله های رایج در نقشه کشی 180 و 360 درجه هستند.</a:t>
            </a:r>
          </a:p>
        </p:txBody>
      </p:sp>
      <p:pic>
        <p:nvPicPr>
          <p:cNvPr id="7" name="Picture 6">
            <a:extLst>
              <a:ext uri="{FF2B5EF4-FFF2-40B4-BE49-F238E27FC236}">
                <a16:creationId xmlns:a16="http://schemas.microsoft.com/office/drawing/2014/main" id="{FCDDC74E-F7C6-3C5A-BD44-CE2B0BA975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71667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290">
                                          <p:stCondLst>
                                            <p:cond delay="0"/>
                                          </p:stCondLst>
                                        </p:cTn>
                                        <p:tgtEl>
                                          <p:spTgt spid="6"/>
                                        </p:tgtEl>
                                      </p:cBhvr>
                                    </p:animEffect>
                                    <p:anim calcmode="lin" valueType="num">
                                      <p:cBhvr>
                                        <p:cTn id="2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0" dur="13">
                                          <p:stCondLst>
                                            <p:cond delay="325"/>
                                          </p:stCondLst>
                                        </p:cTn>
                                        <p:tgtEl>
                                          <p:spTgt spid="6"/>
                                        </p:tgtEl>
                                      </p:cBhvr>
                                      <p:to x="100000" y="60000"/>
                                    </p:animScale>
                                    <p:animScale>
                                      <p:cBhvr>
                                        <p:cTn id="31" dur="83" decel="50000">
                                          <p:stCondLst>
                                            <p:cond delay="338"/>
                                          </p:stCondLst>
                                        </p:cTn>
                                        <p:tgtEl>
                                          <p:spTgt spid="6"/>
                                        </p:tgtEl>
                                      </p:cBhvr>
                                      <p:to x="100000" y="100000"/>
                                    </p:animScale>
                                    <p:animScale>
                                      <p:cBhvr>
                                        <p:cTn id="32" dur="13">
                                          <p:stCondLst>
                                            <p:cond delay="656"/>
                                          </p:stCondLst>
                                        </p:cTn>
                                        <p:tgtEl>
                                          <p:spTgt spid="6"/>
                                        </p:tgtEl>
                                      </p:cBhvr>
                                      <p:to x="100000" y="80000"/>
                                    </p:animScale>
                                    <p:animScale>
                                      <p:cBhvr>
                                        <p:cTn id="33" dur="83" decel="50000">
                                          <p:stCondLst>
                                            <p:cond delay="669"/>
                                          </p:stCondLst>
                                        </p:cTn>
                                        <p:tgtEl>
                                          <p:spTgt spid="6"/>
                                        </p:tgtEl>
                                      </p:cBhvr>
                                      <p:to x="100000" y="100000"/>
                                    </p:animScale>
                                    <p:animScale>
                                      <p:cBhvr>
                                        <p:cTn id="34" dur="13">
                                          <p:stCondLst>
                                            <p:cond delay="821"/>
                                          </p:stCondLst>
                                        </p:cTn>
                                        <p:tgtEl>
                                          <p:spTgt spid="6"/>
                                        </p:tgtEl>
                                      </p:cBhvr>
                                      <p:to x="100000" y="90000"/>
                                    </p:animScale>
                                    <p:animScale>
                                      <p:cBhvr>
                                        <p:cTn id="35" dur="83" decel="50000">
                                          <p:stCondLst>
                                            <p:cond delay="834"/>
                                          </p:stCondLst>
                                        </p:cTn>
                                        <p:tgtEl>
                                          <p:spTgt spid="6"/>
                                        </p:tgtEl>
                                      </p:cBhvr>
                                      <p:to x="100000" y="100000"/>
                                    </p:animScale>
                                    <p:animScale>
                                      <p:cBhvr>
                                        <p:cTn id="36" dur="13">
                                          <p:stCondLst>
                                            <p:cond delay="904"/>
                                          </p:stCondLst>
                                        </p:cTn>
                                        <p:tgtEl>
                                          <p:spTgt spid="6"/>
                                        </p:tgtEl>
                                      </p:cBhvr>
                                      <p:to x="100000" y="95000"/>
                                    </p:animScale>
                                    <p:animScale>
                                      <p:cBhvr>
                                        <p:cTn id="37" dur="83" decel="50000">
                                          <p:stCondLst>
                                            <p:cond delay="917"/>
                                          </p:stCondLst>
                                        </p:cTn>
                                        <p:tgtEl>
                                          <p:spTgt spid="6"/>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290">
                                          <p:stCondLst>
                                            <p:cond delay="0"/>
                                          </p:stCondLst>
                                        </p:cTn>
                                        <p:tgtEl>
                                          <p:spTgt spid="3"/>
                                        </p:tgtEl>
                                      </p:cBhvr>
                                    </p:animEffect>
                                    <p:anim calcmode="lin" valueType="num">
                                      <p:cBhvr>
                                        <p:cTn id="42"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47" dur="13">
                                          <p:stCondLst>
                                            <p:cond delay="325"/>
                                          </p:stCondLst>
                                        </p:cTn>
                                        <p:tgtEl>
                                          <p:spTgt spid="3"/>
                                        </p:tgtEl>
                                      </p:cBhvr>
                                      <p:to x="100000" y="60000"/>
                                    </p:animScale>
                                    <p:animScale>
                                      <p:cBhvr>
                                        <p:cTn id="48" dur="83" decel="50000">
                                          <p:stCondLst>
                                            <p:cond delay="338"/>
                                          </p:stCondLst>
                                        </p:cTn>
                                        <p:tgtEl>
                                          <p:spTgt spid="3"/>
                                        </p:tgtEl>
                                      </p:cBhvr>
                                      <p:to x="100000" y="100000"/>
                                    </p:animScale>
                                    <p:animScale>
                                      <p:cBhvr>
                                        <p:cTn id="49" dur="13">
                                          <p:stCondLst>
                                            <p:cond delay="656"/>
                                          </p:stCondLst>
                                        </p:cTn>
                                        <p:tgtEl>
                                          <p:spTgt spid="3"/>
                                        </p:tgtEl>
                                      </p:cBhvr>
                                      <p:to x="100000" y="80000"/>
                                    </p:animScale>
                                    <p:animScale>
                                      <p:cBhvr>
                                        <p:cTn id="50" dur="83" decel="50000">
                                          <p:stCondLst>
                                            <p:cond delay="669"/>
                                          </p:stCondLst>
                                        </p:cTn>
                                        <p:tgtEl>
                                          <p:spTgt spid="3"/>
                                        </p:tgtEl>
                                      </p:cBhvr>
                                      <p:to x="100000" y="100000"/>
                                    </p:animScale>
                                    <p:animScale>
                                      <p:cBhvr>
                                        <p:cTn id="51" dur="13">
                                          <p:stCondLst>
                                            <p:cond delay="821"/>
                                          </p:stCondLst>
                                        </p:cTn>
                                        <p:tgtEl>
                                          <p:spTgt spid="3"/>
                                        </p:tgtEl>
                                      </p:cBhvr>
                                      <p:to x="100000" y="90000"/>
                                    </p:animScale>
                                    <p:animScale>
                                      <p:cBhvr>
                                        <p:cTn id="52" dur="83" decel="50000">
                                          <p:stCondLst>
                                            <p:cond delay="834"/>
                                          </p:stCondLst>
                                        </p:cTn>
                                        <p:tgtEl>
                                          <p:spTgt spid="3"/>
                                        </p:tgtEl>
                                      </p:cBhvr>
                                      <p:to x="100000" y="100000"/>
                                    </p:animScale>
                                    <p:animScale>
                                      <p:cBhvr>
                                        <p:cTn id="53" dur="13">
                                          <p:stCondLst>
                                            <p:cond delay="904"/>
                                          </p:stCondLst>
                                        </p:cTn>
                                        <p:tgtEl>
                                          <p:spTgt spid="3"/>
                                        </p:tgtEl>
                                      </p:cBhvr>
                                      <p:to x="100000" y="95000"/>
                                    </p:animScale>
                                    <p:animScale>
                                      <p:cBhvr>
                                        <p:cTn id="54" dur="83" decel="50000">
                                          <p:stCondLst>
                                            <p:cond delay="917"/>
                                          </p:stCondLst>
                                        </p:cTn>
                                        <p:tgtEl>
                                          <p:spTgt spid="3"/>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290">
                                          <p:stCondLst>
                                            <p:cond delay="0"/>
                                          </p:stCondLst>
                                        </p:cTn>
                                        <p:tgtEl>
                                          <p:spTgt spid="2"/>
                                        </p:tgtEl>
                                      </p:cBhvr>
                                    </p:animEffect>
                                    <p:anim calcmode="lin" valueType="num">
                                      <p:cBhvr>
                                        <p:cTn id="59"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64" dur="13">
                                          <p:stCondLst>
                                            <p:cond delay="325"/>
                                          </p:stCondLst>
                                        </p:cTn>
                                        <p:tgtEl>
                                          <p:spTgt spid="2"/>
                                        </p:tgtEl>
                                      </p:cBhvr>
                                      <p:to x="100000" y="60000"/>
                                    </p:animScale>
                                    <p:animScale>
                                      <p:cBhvr>
                                        <p:cTn id="65" dur="83" decel="50000">
                                          <p:stCondLst>
                                            <p:cond delay="338"/>
                                          </p:stCondLst>
                                        </p:cTn>
                                        <p:tgtEl>
                                          <p:spTgt spid="2"/>
                                        </p:tgtEl>
                                      </p:cBhvr>
                                      <p:to x="100000" y="100000"/>
                                    </p:animScale>
                                    <p:animScale>
                                      <p:cBhvr>
                                        <p:cTn id="66" dur="13">
                                          <p:stCondLst>
                                            <p:cond delay="656"/>
                                          </p:stCondLst>
                                        </p:cTn>
                                        <p:tgtEl>
                                          <p:spTgt spid="2"/>
                                        </p:tgtEl>
                                      </p:cBhvr>
                                      <p:to x="100000" y="80000"/>
                                    </p:animScale>
                                    <p:animScale>
                                      <p:cBhvr>
                                        <p:cTn id="67" dur="83" decel="50000">
                                          <p:stCondLst>
                                            <p:cond delay="669"/>
                                          </p:stCondLst>
                                        </p:cTn>
                                        <p:tgtEl>
                                          <p:spTgt spid="2"/>
                                        </p:tgtEl>
                                      </p:cBhvr>
                                      <p:to x="100000" y="100000"/>
                                    </p:animScale>
                                    <p:animScale>
                                      <p:cBhvr>
                                        <p:cTn id="68" dur="13">
                                          <p:stCondLst>
                                            <p:cond delay="821"/>
                                          </p:stCondLst>
                                        </p:cTn>
                                        <p:tgtEl>
                                          <p:spTgt spid="2"/>
                                        </p:tgtEl>
                                      </p:cBhvr>
                                      <p:to x="100000" y="90000"/>
                                    </p:animScale>
                                    <p:animScale>
                                      <p:cBhvr>
                                        <p:cTn id="69" dur="83" decel="50000">
                                          <p:stCondLst>
                                            <p:cond delay="834"/>
                                          </p:stCondLst>
                                        </p:cTn>
                                        <p:tgtEl>
                                          <p:spTgt spid="2"/>
                                        </p:tgtEl>
                                      </p:cBhvr>
                                      <p:to x="100000" y="100000"/>
                                    </p:animScale>
                                    <p:animScale>
                                      <p:cBhvr>
                                        <p:cTn id="70" dur="13">
                                          <p:stCondLst>
                                            <p:cond delay="904"/>
                                          </p:stCondLst>
                                        </p:cTn>
                                        <p:tgtEl>
                                          <p:spTgt spid="2"/>
                                        </p:tgtEl>
                                      </p:cBhvr>
                                      <p:to x="100000" y="95000"/>
                                    </p:animScale>
                                    <p:animScale>
                                      <p:cBhvr>
                                        <p:cTn id="71" dur="83" decel="50000">
                                          <p:stCondLst>
                                            <p:cond delay="917"/>
                                          </p:stCondLst>
                                        </p:cTn>
                                        <p:tgtEl>
                                          <p:spTgt spid="2"/>
                                        </p:tgtEl>
                                      </p:cBhvr>
                                      <p:to x="100000" y="100000"/>
                                    </p:animScale>
                                  </p:childTnLst>
                                </p:cTn>
                              </p:par>
                            </p:childTnLst>
                          </p:cTn>
                        </p:par>
                        <p:par>
                          <p:cTn id="72" fill="hold">
                            <p:stCondLst>
                              <p:cond delay="4000"/>
                            </p:stCondLst>
                            <p:childTnLst>
                              <p:par>
                                <p:cTn id="73" presetID="26" presetClass="entr" presetSubtype="0"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290">
                                          <p:stCondLst>
                                            <p:cond delay="0"/>
                                          </p:stCondLst>
                                        </p:cTn>
                                        <p:tgtEl>
                                          <p:spTgt spid="5"/>
                                        </p:tgtEl>
                                      </p:cBhvr>
                                    </p:animEffect>
                                    <p:anim calcmode="lin" valueType="num">
                                      <p:cBhvr>
                                        <p:cTn id="7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81" dur="13">
                                          <p:stCondLst>
                                            <p:cond delay="325"/>
                                          </p:stCondLst>
                                        </p:cTn>
                                        <p:tgtEl>
                                          <p:spTgt spid="5"/>
                                        </p:tgtEl>
                                      </p:cBhvr>
                                      <p:to x="100000" y="60000"/>
                                    </p:animScale>
                                    <p:animScale>
                                      <p:cBhvr>
                                        <p:cTn id="82" dur="83" decel="50000">
                                          <p:stCondLst>
                                            <p:cond delay="338"/>
                                          </p:stCondLst>
                                        </p:cTn>
                                        <p:tgtEl>
                                          <p:spTgt spid="5"/>
                                        </p:tgtEl>
                                      </p:cBhvr>
                                      <p:to x="100000" y="100000"/>
                                    </p:animScale>
                                    <p:animScale>
                                      <p:cBhvr>
                                        <p:cTn id="83" dur="13">
                                          <p:stCondLst>
                                            <p:cond delay="656"/>
                                          </p:stCondLst>
                                        </p:cTn>
                                        <p:tgtEl>
                                          <p:spTgt spid="5"/>
                                        </p:tgtEl>
                                      </p:cBhvr>
                                      <p:to x="100000" y="80000"/>
                                    </p:animScale>
                                    <p:animScale>
                                      <p:cBhvr>
                                        <p:cTn id="84" dur="83" decel="50000">
                                          <p:stCondLst>
                                            <p:cond delay="669"/>
                                          </p:stCondLst>
                                        </p:cTn>
                                        <p:tgtEl>
                                          <p:spTgt spid="5"/>
                                        </p:tgtEl>
                                      </p:cBhvr>
                                      <p:to x="100000" y="100000"/>
                                    </p:animScale>
                                    <p:animScale>
                                      <p:cBhvr>
                                        <p:cTn id="85" dur="13">
                                          <p:stCondLst>
                                            <p:cond delay="821"/>
                                          </p:stCondLst>
                                        </p:cTn>
                                        <p:tgtEl>
                                          <p:spTgt spid="5"/>
                                        </p:tgtEl>
                                      </p:cBhvr>
                                      <p:to x="100000" y="90000"/>
                                    </p:animScale>
                                    <p:animScale>
                                      <p:cBhvr>
                                        <p:cTn id="86" dur="83" decel="50000">
                                          <p:stCondLst>
                                            <p:cond delay="834"/>
                                          </p:stCondLst>
                                        </p:cTn>
                                        <p:tgtEl>
                                          <p:spTgt spid="5"/>
                                        </p:tgtEl>
                                      </p:cBhvr>
                                      <p:to x="100000" y="100000"/>
                                    </p:animScale>
                                    <p:animScale>
                                      <p:cBhvr>
                                        <p:cTn id="87" dur="13">
                                          <p:stCondLst>
                                            <p:cond delay="904"/>
                                          </p:stCondLst>
                                        </p:cTn>
                                        <p:tgtEl>
                                          <p:spTgt spid="5"/>
                                        </p:tgtEl>
                                      </p:cBhvr>
                                      <p:to x="100000" y="95000"/>
                                    </p:animScale>
                                    <p:animScale>
                                      <p:cBhvr>
                                        <p:cTn id="88"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18710"/>
            <a:ext cx="8640960" cy="578619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کاغذ: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روی کاغذ مناسب رسم می شود. در ابتدای کار نقشه کشی، از کاغذهای مدرج استفاده می شود. مثل کاغذ شطرنجی و کاغذ میلی متری و غیره</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کاغذ دارای اندازه های استاندارد می باشد، در این پودمان از استاندارد گروه </a:t>
            </a:r>
            <a:r>
              <a:rPr kumimoji="0" lang="en-US"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a:t>
            </a:r>
            <a:r>
              <a:rPr kumimoji="0" lang="en-US" sz="20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A</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استفاده می شود. در شکل</a:t>
            </a:r>
            <a:r>
              <a:rPr kumimoji="0" lang="fa-IR" sz="2400" b="0" i="0" u="none" strike="noStrike" kern="1200" cap="none" spc="0" normalizeH="0" noProof="0" dirty="0">
                <a:ln>
                  <a:noFill/>
                </a:ln>
                <a:solidFill>
                  <a:prstClr val="black"/>
                </a:solidFill>
                <a:effectLst/>
                <a:uLnTx/>
                <a:uFillTx/>
                <a:latin typeface="Amuzeh-New-Bold"/>
                <a:ea typeface="+mn-ea"/>
                <a:cs typeface="B Nazanin" panose="00000400000000000000" pitchFamily="2" charset="-78"/>
              </a:rPr>
              <a:t>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اندازه های استاندارد مربوط به این گروه کاغذ آورده شده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پرسش</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کاغذ مناسب چه ویژگی هایی باید داشته باشد؟</a:t>
            </a:r>
          </a:p>
        </p:txBody>
      </p:sp>
      <p:pic>
        <p:nvPicPr>
          <p:cNvPr id="2" name="Picture 1"/>
          <p:cNvPicPr>
            <a:picLocks noChangeAspect="1"/>
          </p:cNvPicPr>
          <p:nvPr/>
        </p:nvPicPr>
        <p:blipFill>
          <a:blip r:embed="rId5"/>
          <a:stretch>
            <a:fillRect/>
          </a:stretch>
        </p:blipFill>
        <p:spPr>
          <a:xfrm>
            <a:off x="4284196" y="2492896"/>
            <a:ext cx="4594267" cy="2534491"/>
          </a:xfrm>
          <a:prstGeom prst="rect">
            <a:avLst/>
          </a:prstGeom>
        </p:spPr>
      </p:pic>
      <p:pic>
        <p:nvPicPr>
          <p:cNvPr id="7" name="Picture 6"/>
          <p:cNvPicPr>
            <a:picLocks noChangeAspect="1"/>
          </p:cNvPicPr>
          <p:nvPr/>
        </p:nvPicPr>
        <p:blipFill>
          <a:blip r:embed="rId6"/>
          <a:stretch>
            <a:fillRect/>
          </a:stretch>
        </p:blipFill>
        <p:spPr>
          <a:xfrm>
            <a:off x="251520" y="2492896"/>
            <a:ext cx="4018661" cy="3401239"/>
          </a:xfrm>
          <a:prstGeom prst="rect">
            <a:avLst/>
          </a:prstGeom>
        </p:spPr>
      </p:pic>
      <p:sp>
        <p:nvSpPr>
          <p:cNvPr id="5" name="TextBox 4"/>
          <p:cNvSpPr txBox="1"/>
          <p:nvPr/>
        </p:nvSpPr>
        <p:spPr>
          <a:xfrm>
            <a:off x="6336972" y="6104909"/>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3" name="Picture 2">
            <a:extLst>
              <a:ext uri="{FF2B5EF4-FFF2-40B4-BE49-F238E27FC236}">
                <a16:creationId xmlns:a16="http://schemas.microsoft.com/office/drawing/2014/main" id="{8B36A382-31BC-3D00-CB47-FE2C25ABBB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4029851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14.xml><?xml version="1.0" encoding="utf-8"?>
<p:tagLst xmlns:a="http://schemas.openxmlformats.org/drawingml/2006/main" xmlns:r="http://schemas.openxmlformats.org/officeDocument/2006/relationships" xmlns:p="http://schemas.openxmlformats.org/presentationml/2006/main">
  <p:tag name="TIMING" val="|1.7|4.4|6.8"/>
</p:tagLst>
</file>

<file path=ppt/tags/tag15.xml><?xml version="1.0" encoding="utf-8"?>
<p:tagLst xmlns:a="http://schemas.openxmlformats.org/drawingml/2006/main" xmlns:r="http://schemas.openxmlformats.org/officeDocument/2006/relationships" xmlns:p="http://schemas.openxmlformats.org/presentationml/2006/main">
  <p:tag name="TIMING" val="|1.7|4.4|6.8"/>
</p:tagLst>
</file>

<file path=ppt/tags/tag16.xml><?xml version="1.0" encoding="utf-8"?>
<p:tagLst xmlns:a="http://schemas.openxmlformats.org/drawingml/2006/main" xmlns:r="http://schemas.openxmlformats.org/officeDocument/2006/relationships" xmlns:p="http://schemas.openxmlformats.org/presentationml/2006/main">
  <p:tag name="TIMING" val="|1.7|4.4|6.8"/>
</p:tagLst>
</file>

<file path=ppt/tags/tag17.xml><?xml version="1.0" encoding="utf-8"?>
<p:tagLst xmlns:a="http://schemas.openxmlformats.org/drawingml/2006/main" xmlns:r="http://schemas.openxmlformats.org/officeDocument/2006/relationships" xmlns:p="http://schemas.openxmlformats.org/presentationml/2006/main">
  <p:tag name="TIMING" val="|1.7|4.4|6.8"/>
</p:tagLst>
</file>

<file path=ppt/tags/tag18.xml><?xml version="1.0" encoding="utf-8"?>
<p:tagLst xmlns:a="http://schemas.openxmlformats.org/drawingml/2006/main" xmlns:r="http://schemas.openxmlformats.org/officeDocument/2006/relationships" xmlns:p="http://schemas.openxmlformats.org/presentationml/2006/main">
  <p:tag name="TIMING" val="|1.7|4.4|6.8"/>
</p:tagLst>
</file>

<file path=ppt/tags/tag19.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20.xml><?xml version="1.0" encoding="utf-8"?>
<p:tagLst xmlns:a="http://schemas.openxmlformats.org/drawingml/2006/main" xmlns:r="http://schemas.openxmlformats.org/officeDocument/2006/relationships" xmlns:p="http://schemas.openxmlformats.org/presentationml/2006/main">
  <p:tag name="TIMING" val="|1.7|4.4|6.8"/>
</p:tagLst>
</file>

<file path=ppt/tags/tag21.xml><?xml version="1.0" encoding="utf-8"?>
<p:tagLst xmlns:a="http://schemas.openxmlformats.org/drawingml/2006/main" xmlns:r="http://schemas.openxmlformats.org/officeDocument/2006/relationships" xmlns:p="http://schemas.openxmlformats.org/presentationml/2006/main">
  <p:tag name="TIMING" val="|1.7|4.4|6.8"/>
</p:tagLst>
</file>

<file path=ppt/tags/tag22.xml><?xml version="1.0" encoding="utf-8"?>
<p:tagLst xmlns:a="http://schemas.openxmlformats.org/drawingml/2006/main" xmlns:r="http://schemas.openxmlformats.org/officeDocument/2006/relationships" xmlns:p="http://schemas.openxmlformats.org/presentationml/2006/main">
  <p:tag name="TIMING" val="|1.7|4.4|6.8"/>
</p:tagLst>
</file>

<file path=ppt/tags/tag23.xml><?xml version="1.0" encoding="utf-8"?>
<p:tagLst xmlns:a="http://schemas.openxmlformats.org/drawingml/2006/main" xmlns:r="http://schemas.openxmlformats.org/officeDocument/2006/relationships" xmlns:p="http://schemas.openxmlformats.org/presentationml/2006/main">
  <p:tag name="TIMING" val="|1.7|4.4|6.8"/>
</p:tagLst>
</file>

<file path=ppt/tags/tag24.xml><?xml version="1.0" encoding="utf-8"?>
<p:tagLst xmlns:a="http://schemas.openxmlformats.org/drawingml/2006/main" xmlns:r="http://schemas.openxmlformats.org/officeDocument/2006/relationships" xmlns:p="http://schemas.openxmlformats.org/presentationml/2006/main">
  <p:tag name="TIMING" val="|1.7|4.4|6.8"/>
</p:tagLst>
</file>

<file path=ppt/tags/tag25.xml><?xml version="1.0" encoding="utf-8"?>
<p:tagLst xmlns:a="http://schemas.openxmlformats.org/drawingml/2006/main" xmlns:r="http://schemas.openxmlformats.org/officeDocument/2006/relationships" xmlns:p="http://schemas.openxmlformats.org/presentationml/2006/main">
  <p:tag name="TIMING" val="|1.7|4.4|6.8"/>
</p:tagLst>
</file>

<file path=ppt/tags/tag26.xml><?xml version="1.0" encoding="utf-8"?>
<p:tagLst xmlns:a="http://schemas.openxmlformats.org/drawingml/2006/main" xmlns:r="http://schemas.openxmlformats.org/officeDocument/2006/relationships" xmlns:p="http://schemas.openxmlformats.org/presentationml/2006/main">
  <p:tag name="TIMING" val="|1.7|4.4|6.8"/>
</p:tagLst>
</file>

<file path=ppt/tags/tag27.xml><?xml version="1.0" encoding="utf-8"?>
<p:tagLst xmlns:a="http://schemas.openxmlformats.org/drawingml/2006/main" xmlns:r="http://schemas.openxmlformats.org/officeDocument/2006/relationships" xmlns:p="http://schemas.openxmlformats.org/presentationml/2006/main">
  <p:tag name="TIMING" val="|1.7|4.4|6.8"/>
</p:tagLst>
</file>

<file path=ppt/tags/tag28.xml><?xml version="1.0" encoding="utf-8"?>
<p:tagLst xmlns:a="http://schemas.openxmlformats.org/drawingml/2006/main" xmlns:r="http://schemas.openxmlformats.org/officeDocument/2006/relationships" xmlns:p="http://schemas.openxmlformats.org/presentationml/2006/main">
  <p:tag name="TIMING" val="|1.7|4.4|6.8"/>
</p:tagLst>
</file>

<file path=ppt/tags/tag29.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30.xml><?xml version="1.0" encoding="utf-8"?>
<p:tagLst xmlns:a="http://schemas.openxmlformats.org/drawingml/2006/main" xmlns:r="http://schemas.openxmlformats.org/officeDocument/2006/relationships" xmlns:p="http://schemas.openxmlformats.org/presentationml/2006/main">
  <p:tag name="TIMING" val="|1.7|4.4|6.8"/>
</p:tagLst>
</file>

<file path=ppt/tags/tag31.xml><?xml version="1.0" encoding="utf-8"?>
<p:tagLst xmlns:a="http://schemas.openxmlformats.org/drawingml/2006/main" xmlns:r="http://schemas.openxmlformats.org/officeDocument/2006/relationships" xmlns:p="http://schemas.openxmlformats.org/presentationml/2006/main">
  <p:tag name="TIMING" val="|1.7|4.4|6.8"/>
</p:tagLst>
</file>

<file path=ppt/tags/tag32.xml><?xml version="1.0" encoding="utf-8"?>
<p:tagLst xmlns:a="http://schemas.openxmlformats.org/drawingml/2006/main" xmlns:r="http://schemas.openxmlformats.org/officeDocument/2006/relationships" xmlns:p="http://schemas.openxmlformats.org/presentationml/2006/main">
  <p:tag name="TIMING" val="|1.7|4.4|6.8"/>
</p:tagLst>
</file>

<file path=ppt/tags/tag33.xml><?xml version="1.0" encoding="utf-8"?>
<p:tagLst xmlns:a="http://schemas.openxmlformats.org/drawingml/2006/main" xmlns:r="http://schemas.openxmlformats.org/officeDocument/2006/relationships" xmlns:p="http://schemas.openxmlformats.org/presentationml/2006/main">
  <p:tag name="TIMING" val="|1.7|4.4|6.8"/>
</p:tagLst>
</file>

<file path=ppt/tags/tag34.xml><?xml version="1.0" encoding="utf-8"?>
<p:tagLst xmlns:a="http://schemas.openxmlformats.org/drawingml/2006/main" xmlns:r="http://schemas.openxmlformats.org/officeDocument/2006/relationships" xmlns:p="http://schemas.openxmlformats.org/presentationml/2006/main">
  <p:tag name="TIMING" val="|1.7|4.4|6.8"/>
</p:tagLst>
</file>

<file path=ppt/tags/tag35.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146</TotalTime>
  <Words>2493</Words>
  <Application>Microsoft Office PowerPoint</Application>
  <PresentationFormat>On-screen Show (4:3)</PresentationFormat>
  <Paragraphs>256</Paragraphs>
  <Slides>36</Slides>
  <Notes>35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Baasem</vt:lpstr>
      <vt:lpstr>Arial</vt:lpstr>
      <vt:lpstr>Corbel</vt:lpstr>
      <vt:lpstr>Calibri</vt:lpstr>
      <vt:lpstr>Tahoma</vt:lpstr>
      <vt:lpstr>Amuzeh-New-Bold</vt:lpstr>
      <vt:lpstr>AmuzehNewNormalPS</vt:lpstr>
      <vt:lpstr>Calibri Light</vt:lpstr>
      <vt:lpstr>B Nazanin</vt:lpstr>
      <vt:lpstr>Garamond</vt:lpstr>
      <vt:lpstr>Office Theme</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08-naqshekeshi.suherfe.blog.ir</dc:title>
  <dc:subject>08-naqshekeshi.suherfe.blog.ir</dc:subject>
  <dc:creator>suherfe.blog.ir</dc:creator>
  <cp:keywords>08-naqshekeshi.suherfe.blog.ir</cp:keywords>
  <dc:description>08-naqshekeshi.suherfe.blog.ir</dc:description>
  <cp:lastModifiedBy>aligodarzi321@gmail.com</cp:lastModifiedBy>
  <cp:revision>100</cp:revision>
  <dcterms:created xsi:type="dcterms:W3CDTF">2020-03-19T08:58:36Z</dcterms:created>
  <dcterms:modified xsi:type="dcterms:W3CDTF">2024-09-10T07:07:50Z</dcterms:modified>
  <cp:category>08-naqshekeshi.suherfe.blog.ir</cp:category>
  <cp:version>7-6</cp:version>
</cp:coreProperties>
</file>