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ppt/theme/themeOverride23.xml" ContentType="application/vnd.openxmlformats-officedocument.themeOverride+xml"/>
  <Override PartName="/ppt/theme/themeOverride24.xml" ContentType="application/vnd.openxmlformats-officedocument.themeOverride+xml"/>
  <Override PartName="/ppt/theme/themeOverride25.xml" ContentType="application/vnd.openxmlformats-officedocument.themeOverride+xml"/>
  <Override PartName="/ppt/theme/themeOverride26.xml" ContentType="application/vnd.openxmlformats-officedocument.themeOverride+xml"/>
  <Override PartName="/ppt/theme/themeOverride27.xml" ContentType="application/vnd.openxmlformats-officedocument.themeOverride+xml"/>
  <Override PartName="/ppt/theme/themeOverride28.xml" ContentType="application/vnd.openxmlformats-officedocument.themeOverride+xml"/>
  <Override PartName="/ppt/theme/themeOverride29.xml" ContentType="application/vnd.openxmlformats-officedocument.themeOverride+xml"/>
  <Override PartName="/ppt/theme/themeOverride30.xml" ContentType="application/vnd.openxmlformats-officedocument.themeOverride+xml"/>
  <Override PartName="/ppt/theme/themeOverride31.xml" ContentType="application/vnd.openxmlformats-officedocument.themeOverride+xml"/>
  <Override PartName="/ppt/theme/themeOverride32.xml" ContentType="application/vnd.openxmlformats-officedocument.themeOverride+xml"/>
  <Override PartName="/ppt/theme/themeOverride33.xml" ContentType="application/vnd.openxmlformats-officedocument.themeOverride+xml"/>
  <Override PartName="/ppt/theme/themeOverride34.xml" ContentType="application/vnd.openxmlformats-officedocument.themeOverride+xml"/>
  <Override PartName="/ppt/theme/themeOverride35.xml" ContentType="application/vnd.openxmlformats-officedocument.themeOverride+xml"/>
  <Override PartName="/ppt/theme/themeOverride36.xml" ContentType="application/vnd.openxmlformats-officedocument.themeOverride+xml"/>
  <Override PartName="/ppt/theme/themeOverride37.xml" ContentType="application/vnd.openxmlformats-officedocument.themeOverride+xml"/>
  <Override PartName="/ppt/theme/themeOverride38.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8" r:id="rId1"/>
    <p:sldMasterId id="2147483708" r:id="rId2"/>
  </p:sldMasterIdLst>
  <p:notesMasterIdLst>
    <p:notesMasterId r:id="rId42"/>
  </p:notesMasterIdLst>
  <p:sldIdLst>
    <p:sldId id="293" r:id="rId3"/>
    <p:sldId id="257" r:id="rId4"/>
    <p:sldId id="258" r:id="rId5"/>
    <p:sldId id="259" r:id="rId6"/>
    <p:sldId id="308" r:id="rId7"/>
    <p:sldId id="260" r:id="rId8"/>
    <p:sldId id="261" r:id="rId9"/>
    <p:sldId id="298" r:id="rId10"/>
    <p:sldId id="262" r:id="rId11"/>
    <p:sldId id="263" r:id="rId12"/>
    <p:sldId id="264" r:id="rId13"/>
    <p:sldId id="265" r:id="rId14"/>
    <p:sldId id="266" r:id="rId15"/>
    <p:sldId id="267" r:id="rId16"/>
    <p:sldId id="268" r:id="rId17"/>
    <p:sldId id="299" r:id="rId18"/>
    <p:sldId id="300"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301" r:id="rId34"/>
    <p:sldId id="283" r:id="rId35"/>
    <p:sldId id="284" r:id="rId36"/>
    <p:sldId id="285" r:id="rId37"/>
    <p:sldId id="286" r:id="rId38"/>
    <p:sldId id="302" r:id="rId39"/>
    <p:sldId id="287" r:id="rId40"/>
    <p:sldId id="288" r:id="rId41"/>
  </p:sldIdLst>
  <p:sldSz cx="9144000" cy="6858000" type="screen4x3"/>
  <p:notesSz cx="6858000" cy="9144000"/>
  <p:embeddedFontLst>
    <p:embeddedFont>
      <p:font typeface="B Nazanin" panose="00000400000000000000" pitchFamily="2" charset="-78"/>
      <p:regular r:id="rId43"/>
      <p:bold r:id="rId44"/>
    </p:embeddedFont>
    <p:embeddedFont>
      <p:font typeface="Corbel" panose="020B0503020204020204" pitchFamily="34" charset="0"/>
      <p:regular r:id="rId45"/>
      <p:bold r:id="rId46"/>
      <p:italic r:id="rId47"/>
      <p:boldItalic r:id="rId48"/>
    </p:embeddedFont>
    <p:embeddedFont>
      <p:font typeface="Garamond" panose="02020404030301010803" pitchFamily="18" charset="0"/>
      <p:regular r:id="rId49"/>
      <p:bold r:id="rId50"/>
      <p:italic r:id="rId51"/>
    </p:embeddedFont>
    <p:embeddedFont>
      <p:font typeface="Tahoma" panose="020B0604030504040204" pitchFamily="34" charset="0"/>
      <p:regular r:id="rId52"/>
      <p:bold r:id="rId53"/>
    </p:embeddedFont>
  </p:embeddedFontLst>
  <p:defaultTextStyle>
    <a:defPPr>
      <a:defRPr lang="fa-I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0" d="100"/>
          <a:sy n="50" d="100"/>
        </p:scale>
        <p:origin x="1494"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font" Target="fonts/font5.fntdata"/><Relationship Id="rId50" Type="http://schemas.openxmlformats.org/officeDocument/2006/relationships/font" Target="fonts/font8.fntdata"/><Relationship Id="rId55"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font" Target="fonts/font3.fntdata"/><Relationship Id="rId53" Type="http://schemas.openxmlformats.org/officeDocument/2006/relationships/font" Target="fonts/font11.fntdata"/><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1.fntdata"/><Relationship Id="rId48" Type="http://schemas.openxmlformats.org/officeDocument/2006/relationships/font" Target="fonts/font6.fntdata"/><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font" Target="fonts/font9.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4.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7.fntdata"/><Relationship Id="rId57" Type="http://schemas.openxmlformats.org/officeDocument/2006/relationships/tableStyles" Target="tableStyle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font" Target="fonts/font2.fntdata"/><Relationship Id="rId52"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r">
              <a:defRPr sz="1200"/>
            </a:lvl1pPr>
          </a:lstStyle>
          <a:p>
            <a:endParaRPr lang="fa-I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l">
              <a:defRPr sz="1200"/>
            </a:lvl1pPr>
          </a:lstStyle>
          <a:p>
            <a:fld id="{736EEEB2-6283-439F-BDA6-09C74A09B679}" type="datetimeFigureOut">
              <a:rPr lang="fa-IR" smtClean="0"/>
              <a:t>07/03/1446</a:t>
            </a:fld>
            <a:endParaRPr lang="fa-IR"/>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a-I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r">
              <a:defRPr sz="1200"/>
            </a:lvl1pPr>
          </a:lstStyle>
          <a:p>
            <a:endParaRPr lang="fa-I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a:defRPr sz="1200"/>
            </a:lvl1pPr>
          </a:lstStyle>
          <a:p>
            <a:fld id="{C4EB37B7-A9D1-4427-8633-7E902BD84A3E}" type="slidenum">
              <a:rPr lang="fa-IR" smtClean="0"/>
              <a:t>‹#›</a:t>
            </a:fld>
            <a:endParaRPr lang="fa-IR"/>
          </a:p>
        </p:txBody>
      </p:sp>
    </p:spTree>
    <p:extLst>
      <p:ext uri="{BB962C8B-B14F-4D97-AF65-F5344CB8AC3E}">
        <p14:creationId xmlns:p14="http://schemas.microsoft.com/office/powerpoint/2010/main" val="42481604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82879" y="182879"/>
            <a:ext cx="8778240" cy="6492240"/>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32485" y="882376"/>
            <a:ext cx="7475220" cy="2926080"/>
          </a:xfrm>
        </p:spPr>
        <p:txBody>
          <a:bodyPr anchor="b">
            <a:normAutofit/>
          </a:bodyPr>
          <a:lstStyle>
            <a:lvl1pPr algn="ctr">
              <a:lnSpc>
                <a:spcPct val="85000"/>
              </a:lnSpc>
              <a:defRPr sz="60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282148" y="3869635"/>
            <a:ext cx="6575895" cy="1388165"/>
          </a:xfrm>
        </p:spPr>
        <p:txBody>
          <a:bodyPr>
            <a:normAutofit/>
          </a:bodyPr>
          <a:lstStyle>
            <a:lvl1pPr marL="0" indent="0" algn="ctr">
              <a:spcBef>
                <a:spcPts val="1000"/>
              </a:spcBef>
              <a:buNone/>
              <a:defRPr sz="1800">
                <a:solidFill>
                  <a:srgbClr val="FFFFFF"/>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pPr marL="0" marR="0" lvl="0" indent="0" algn="l" defTabSz="914400" rtl="1" eaLnBrk="1" fontAlgn="auto" latinLnBrk="0" hangingPunct="1">
              <a:lnSpc>
                <a:spcPct val="100000"/>
              </a:lnSpc>
              <a:spcBef>
                <a:spcPts val="0"/>
              </a:spcBef>
              <a:spcAft>
                <a:spcPts val="0"/>
              </a:spcAft>
              <a:buClrTx/>
              <a:buSzTx/>
              <a:buFontTx/>
              <a:buNone/>
              <a:tabLst/>
              <a:defRPr/>
            </a:pPr>
            <a:fld id="{78226329-7195-425F-AAF5-7FFA1B6FE3A9}" type="datetimeFigureOut">
              <a:rPr kumimoji="0" lang="fa-IR" sz="1000" b="0" i="0" u="none" strike="noStrike" kern="1200" cap="none" spc="0" normalizeH="0" baseline="0" noProof="0" smtClean="0">
                <a:ln>
                  <a:noFill/>
                </a:ln>
                <a:solidFill>
                  <a:srgbClr val="FFFFFF"/>
                </a:solidFill>
                <a:effectLst/>
                <a:uLnTx/>
                <a:uFillTx/>
                <a:latin typeface="Corbel" panose="020B0503020204020204"/>
                <a:ea typeface="+mn-ea"/>
                <a:cs typeface="Tahoma" panose="020B060403050404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07/03/1446</a:t>
            </a:fld>
            <a:endParaRPr kumimoji="0" lang="fa-IR" sz="1000" b="0" i="0" u="none" strike="noStrike" kern="1200" cap="none" spc="0" normalizeH="0" baseline="0" noProof="0">
              <a:ln>
                <a:noFill/>
              </a:ln>
              <a:solidFill>
                <a:srgbClr val="FFFFFF"/>
              </a:solidFill>
              <a:effectLst/>
              <a:uLnTx/>
              <a:uFillTx/>
              <a:latin typeface="Corbel" panose="020B0503020204020204"/>
              <a:ea typeface="+mn-ea"/>
              <a:cs typeface="Tahoma" panose="020B0604030504040204" pitchFamily="34" charset="0"/>
            </a:endParaRPr>
          </a:p>
        </p:txBody>
      </p:sp>
      <p:sp>
        <p:nvSpPr>
          <p:cNvPr id="5" name="Footer Placeholder 4"/>
          <p:cNvSpPr>
            <a:spLocks noGrp="1"/>
          </p:cNvSpPr>
          <p:nvPr>
            <p:ph type="ftr" sz="quarter" idx="11"/>
          </p:nvPr>
        </p:nvSpPr>
        <p:spPr/>
        <p:txBody>
          <a:bodyPr/>
          <a:lstStyle>
            <a:lvl1pPr>
              <a:defRPr>
                <a:solidFill>
                  <a:srgbClr val="FFFFFF"/>
                </a:solidFill>
              </a:defRPr>
            </a:lvl1p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a-IR" sz="1000" b="0" i="0" u="none" strike="noStrike" kern="1200" cap="none" spc="0" normalizeH="0" baseline="0" noProof="0">
              <a:ln>
                <a:noFill/>
              </a:ln>
              <a:solidFill>
                <a:srgbClr val="FFFFFF"/>
              </a:solidFill>
              <a:effectLst/>
              <a:uLnTx/>
              <a:uFillTx/>
              <a:latin typeface="Corbel" panose="020B0503020204020204"/>
              <a:ea typeface="+mn-ea"/>
              <a:cs typeface="Tahoma" panose="020B0604030504040204" pitchFamily="34" charset="0"/>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pPr marL="0" marR="0" lvl="0" indent="0" algn="r" defTabSz="914400" rtl="1" eaLnBrk="1" fontAlgn="auto" latinLnBrk="0" hangingPunct="1">
              <a:lnSpc>
                <a:spcPct val="100000"/>
              </a:lnSpc>
              <a:spcBef>
                <a:spcPts val="0"/>
              </a:spcBef>
              <a:spcAft>
                <a:spcPts val="0"/>
              </a:spcAft>
              <a:buClrTx/>
              <a:buSzTx/>
              <a:buFontTx/>
              <a:buNone/>
              <a:tabLst/>
              <a:defRPr/>
            </a:pPr>
            <a:fld id="{22229C25-C6B3-4933-8DCD-1C9E5F5EC9DC}" type="slidenum">
              <a:rPr kumimoji="0" lang="fa-IR" sz="1000" b="0" i="0" u="none" strike="noStrike" kern="1200" cap="none" spc="0" normalizeH="0" baseline="0" noProof="0" smtClean="0">
                <a:ln>
                  <a:noFill/>
                </a:ln>
                <a:solidFill>
                  <a:srgbClr val="FFFFFF"/>
                </a:solidFill>
                <a:effectLst/>
                <a:uLnTx/>
                <a:uFillTx/>
                <a:latin typeface="Corbel" panose="020B0503020204020204"/>
                <a:ea typeface="+mn-ea"/>
                <a:cs typeface="Tahoma" panose="020B060403050404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a:t>
            </a:fld>
            <a:endParaRPr kumimoji="0" lang="fa-IR" sz="1000" b="0" i="0" u="none" strike="noStrike" kern="1200" cap="none" spc="0" normalizeH="0" baseline="0" noProof="0">
              <a:ln>
                <a:noFill/>
              </a:ln>
              <a:solidFill>
                <a:srgbClr val="FFFFFF"/>
              </a:solidFill>
              <a:effectLst/>
              <a:uLnTx/>
              <a:uFillTx/>
              <a:latin typeface="Corbel" panose="020B0503020204020204"/>
              <a:ea typeface="+mn-ea"/>
              <a:cs typeface="Tahoma" panose="020B0604030504040204" pitchFamily="34" charset="0"/>
            </a:endParaRPr>
          </a:p>
        </p:txBody>
      </p:sp>
      <p:cxnSp>
        <p:nvCxnSpPr>
          <p:cNvPr id="8" name="Straight Connector 7"/>
          <p:cNvCxnSpPr/>
          <p:nvPr/>
        </p:nvCxnSpPr>
        <p:spPr>
          <a:xfrm>
            <a:off x="1483995" y="3733800"/>
            <a:ext cx="61722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226150"/>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78226329-7195-425F-AAF5-7FFA1B6FE3A9}" type="datetimeFigureOut">
              <a:rPr kumimoji="0" lang="fa-IR" sz="1000" b="0" i="0" u="none" strike="noStrike" kern="1200" cap="none" spc="0" normalizeH="0" baseline="0" noProof="0" smtClean="0">
                <a:ln>
                  <a:noFill/>
                </a:ln>
                <a:solidFill>
                  <a:srgbClr val="1CADE4"/>
                </a:solidFill>
                <a:effectLst/>
                <a:uLnTx/>
                <a:uFillTx/>
                <a:latin typeface="Corbel" panose="020B0503020204020204"/>
                <a:ea typeface="+mn-ea"/>
                <a:cs typeface="Tahoma" panose="020B060403050404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07/03/1446</a:t>
            </a:fld>
            <a:endParaRPr kumimoji="0" lang="fa-IR" sz="1000" b="0" i="0" u="none" strike="noStrike" kern="1200" cap="none" spc="0" normalizeH="0" baseline="0" noProof="0">
              <a:ln>
                <a:noFill/>
              </a:ln>
              <a:solidFill>
                <a:srgbClr val="1CADE4"/>
              </a:solidFill>
              <a:effectLst/>
              <a:uLnTx/>
              <a:uFillTx/>
              <a:latin typeface="Corbel" panose="020B0503020204020204"/>
              <a:ea typeface="+mn-ea"/>
              <a:cs typeface="Tahoma" panose="020B0604030504040204" pitchFamily="34" charset="0"/>
            </a:endParaRPr>
          </a:p>
        </p:txBody>
      </p:sp>
      <p:sp>
        <p:nvSpPr>
          <p:cNvPr id="5" name="Footer Placeholder 4"/>
          <p:cNvSpPr>
            <a:spLocks noGrp="1"/>
          </p:cNvSpPr>
          <p:nvPr>
            <p:ph type="ftr" sz="quarter" idx="11"/>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a-IR" sz="1000" b="0" i="0" u="none" strike="noStrike" kern="1200" cap="none" spc="0" normalizeH="0" baseline="0" noProof="0">
              <a:ln>
                <a:noFill/>
              </a:ln>
              <a:solidFill>
                <a:srgbClr val="1CADE4"/>
              </a:solidFill>
              <a:effectLst/>
              <a:uLnTx/>
              <a:uFillTx/>
              <a:latin typeface="Corbel" panose="020B0503020204020204"/>
              <a:ea typeface="+mn-ea"/>
              <a:cs typeface="Tahoma" panose="020B0604030504040204" pitchFamily="34" charset="0"/>
            </a:endParaRPr>
          </a:p>
        </p:txBody>
      </p:sp>
      <p:sp>
        <p:nvSpPr>
          <p:cNvPr id="6" name="Slide Number Placeholder 5"/>
          <p:cNvSpPr>
            <a:spLocks noGrp="1"/>
          </p:cNvSpPr>
          <p:nvPr>
            <p:ph type="sldNum" sz="quarter" idx="12"/>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22229C25-C6B3-4933-8DCD-1C9E5F5EC9DC}" type="slidenum">
              <a:rPr kumimoji="0" lang="fa-IR" sz="1000" b="0" i="0" u="none" strike="noStrike" kern="1200" cap="none" spc="0" normalizeH="0" baseline="0" noProof="0" smtClean="0">
                <a:ln>
                  <a:noFill/>
                </a:ln>
                <a:solidFill>
                  <a:srgbClr val="1CADE4"/>
                </a:solidFill>
                <a:effectLst/>
                <a:uLnTx/>
                <a:uFillTx/>
                <a:latin typeface="Corbel" panose="020B0503020204020204"/>
                <a:ea typeface="+mn-ea"/>
                <a:cs typeface="Tahoma" panose="020B060403050404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a:t>
            </a:fld>
            <a:endParaRPr kumimoji="0" lang="fa-IR" sz="1000" b="0" i="0" u="none" strike="noStrike" kern="1200" cap="none" spc="0" normalizeH="0" baseline="0" noProof="0">
              <a:ln>
                <a:noFill/>
              </a:ln>
              <a:solidFill>
                <a:srgbClr val="1CADE4"/>
              </a:solidFill>
              <a:effectLst/>
              <a:uLnTx/>
              <a:uFillTx/>
              <a:latin typeface="Corbel" panose="020B0503020204020204"/>
              <a:ea typeface="+mn-ea"/>
              <a:cs typeface="Tahoma" panose="020B0604030504040204" pitchFamily="34" charset="0"/>
            </a:endParaRPr>
          </a:p>
        </p:txBody>
      </p:sp>
    </p:spTree>
    <p:extLst>
      <p:ext uri="{BB962C8B-B14F-4D97-AF65-F5344CB8AC3E}">
        <p14:creationId xmlns:p14="http://schemas.microsoft.com/office/powerpoint/2010/main" val="1012493946"/>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762000"/>
            <a:ext cx="1743075"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57250" y="762000"/>
            <a:ext cx="5572125"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78226329-7195-425F-AAF5-7FFA1B6FE3A9}" type="datetimeFigureOut">
              <a:rPr kumimoji="0" lang="fa-IR" sz="1000" b="0" i="0" u="none" strike="noStrike" kern="1200" cap="none" spc="0" normalizeH="0" baseline="0" noProof="0" smtClean="0">
                <a:ln>
                  <a:noFill/>
                </a:ln>
                <a:solidFill>
                  <a:srgbClr val="1CADE4"/>
                </a:solidFill>
                <a:effectLst/>
                <a:uLnTx/>
                <a:uFillTx/>
                <a:latin typeface="Corbel" panose="020B0503020204020204"/>
                <a:ea typeface="+mn-ea"/>
                <a:cs typeface="Tahoma" panose="020B060403050404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07/03/1446</a:t>
            </a:fld>
            <a:endParaRPr kumimoji="0" lang="fa-IR" sz="1000" b="0" i="0" u="none" strike="noStrike" kern="1200" cap="none" spc="0" normalizeH="0" baseline="0" noProof="0">
              <a:ln>
                <a:noFill/>
              </a:ln>
              <a:solidFill>
                <a:srgbClr val="1CADE4"/>
              </a:solidFill>
              <a:effectLst/>
              <a:uLnTx/>
              <a:uFillTx/>
              <a:latin typeface="Corbel" panose="020B0503020204020204"/>
              <a:ea typeface="+mn-ea"/>
              <a:cs typeface="Tahoma" panose="020B0604030504040204" pitchFamily="34" charset="0"/>
            </a:endParaRPr>
          </a:p>
        </p:txBody>
      </p:sp>
      <p:sp>
        <p:nvSpPr>
          <p:cNvPr id="5" name="Footer Placeholder 4"/>
          <p:cNvSpPr>
            <a:spLocks noGrp="1"/>
          </p:cNvSpPr>
          <p:nvPr>
            <p:ph type="ftr" sz="quarter" idx="11"/>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a-IR" sz="1000" b="0" i="0" u="none" strike="noStrike" kern="1200" cap="none" spc="0" normalizeH="0" baseline="0" noProof="0">
              <a:ln>
                <a:noFill/>
              </a:ln>
              <a:solidFill>
                <a:srgbClr val="1CADE4"/>
              </a:solidFill>
              <a:effectLst/>
              <a:uLnTx/>
              <a:uFillTx/>
              <a:latin typeface="Corbel" panose="020B0503020204020204"/>
              <a:ea typeface="+mn-ea"/>
              <a:cs typeface="Tahoma" panose="020B0604030504040204" pitchFamily="34" charset="0"/>
            </a:endParaRPr>
          </a:p>
        </p:txBody>
      </p:sp>
      <p:sp>
        <p:nvSpPr>
          <p:cNvPr id="6" name="Slide Number Placeholder 5"/>
          <p:cNvSpPr>
            <a:spLocks noGrp="1"/>
          </p:cNvSpPr>
          <p:nvPr>
            <p:ph type="sldNum" sz="quarter" idx="12"/>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22229C25-C6B3-4933-8DCD-1C9E5F5EC9DC}" type="slidenum">
              <a:rPr kumimoji="0" lang="fa-IR" sz="1000" b="0" i="0" u="none" strike="noStrike" kern="1200" cap="none" spc="0" normalizeH="0" baseline="0" noProof="0" smtClean="0">
                <a:ln>
                  <a:noFill/>
                </a:ln>
                <a:solidFill>
                  <a:srgbClr val="1CADE4"/>
                </a:solidFill>
                <a:effectLst/>
                <a:uLnTx/>
                <a:uFillTx/>
                <a:latin typeface="Corbel" panose="020B0503020204020204"/>
                <a:ea typeface="+mn-ea"/>
                <a:cs typeface="Tahoma" panose="020B060403050404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a:t>
            </a:fld>
            <a:endParaRPr kumimoji="0" lang="fa-IR" sz="1000" b="0" i="0" u="none" strike="noStrike" kern="1200" cap="none" spc="0" normalizeH="0" baseline="0" noProof="0">
              <a:ln>
                <a:noFill/>
              </a:ln>
              <a:solidFill>
                <a:srgbClr val="1CADE4"/>
              </a:solidFill>
              <a:effectLst/>
              <a:uLnTx/>
              <a:uFillTx/>
              <a:latin typeface="Corbel" panose="020B0503020204020204"/>
              <a:ea typeface="+mn-ea"/>
              <a:cs typeface="Tahoma" panose="020B0604030504040204" pitchFamily="34" charset="0"/>
            </a:endParaRPr>
          </a:p>
        </p:txBody>
      </p:sp>
    </p:spTree>
    <p:extLst>
      <p:ext uri="{BB962C8B-B14F-4D97-AF65-F5344CB8AC3E}">
        <p14:creationId xmlns:p14="http://schemas.microsoft.com/office/powerpoint/2010/main" val="3521701532"/>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2700" y="0"/>
            <a:ext cx="917337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019300" y="1871134"/>
            <a:ext cx="5111752" cy="1515533"/>
          </a:xfrm>
        </p:spPr>
        <p:txBody>
          <a:bodyPr anchor="b">
            <a:noAutofit/>
          </a:bodyPr>
          <a:lstStyle>
            <a:lvl1pPr algn="ctr">
              <a:defRPr sz="4050">
                <a:effectLst/>
              </a:defRPr>
            </a:lvl1pPr>
          </a:lstStyle>
          <a:p>
            <a:r>
              <a:rPr lang="en-US"/>
              <a:t>Click to edit Master title style</a:t>
            </a:r>
            <a:endParaRPr lang="en-US" dirty="0"/>
          </a:p>
        </p:txBody>
      </p:sp>
      <p:sp>
        <p:nvSpPr>
          <p:cNvPr id="3" name="Subtitle 2"/>
          <p:cNvSpPr>
            <a:spLocks noGrp="1"/>
          </p:cNvSpPr>
          <p:nvPr>
            <p:ph type="subTitle" idx="1"/>
          </p:nvPr>
        </p:nvSpPr>
        <p:spPr>
          <a:xfrm>
            <a:off x="2019300" y="3657597"/>
            <a:ext cx="5111752" cy="1320802"/>
          </a:xfrm>
        </p:spPr>
        <p:txBody>
          <a:bodyPr anchor="t">
            <a:normAutofit/>
          </a:bodyPr>
          <a:lstStyle>
            <a:lvl1pPr marL="0" indent="0" algn="ctr">
              <a:buNone/>
              <a:defRPr sz="1575">
                <a:solidFill>
                  <a:schemeClr val="tx1"/>
                </a:solidFill>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5987425" y="5037663"/>
            <a:ext cx="673100" cy="279400"/>
          </a:xfrm>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9/10/2024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a:xfrm>
            <a:off x="2019298" y="5037663"/>
            <a:ext cx="3910976" cy="279400"/>
          </a:xfrm>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a:xfrm>
            <a:off x="6717677" y="5037663"/>
            <a:ext cx="413375" cy="279400"/>
          </a:xfrm>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cxnSp>
        <p:nvCxnSpPr>
          <p:cNvPr id="15" name="Straight Connector 14"/>
          <p:cNvCxnSpPr/>
          <p:nvPr/>
        </p:nvCxnSpPr>
        <p:spPr>
          <a:xfrm>
            <a:off x="2019299" y="3522131"/>
            <a:ext cx="5111751"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98263530"/>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9/10/2024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3430418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11302" y="1752606"/>
            <a:ext cx="6119016" cy="1822514"/>
          </a:xfrm>
        </p:spPr>
        <p:txBody>
          <a:bodyPr anchor="b">
            <a:normAutofit/>
          </a:bodyPr>
          <a:lstStyle>
            <a:lvl1pPr algn="ctr">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1511301" y="3846054"/>
            <a:ext cx="6119018" cy="954547"/>
          </a:xfrm>
        </p:spPr>
        <p:txBody>
          <a:bodyPr anchor="t">
            <a:normAutofit/>
          </a:bodyPr>
          <a:lstStyle>
            <a:lvl1pPr marL="0" indent="0" algn="ctr">
              <a:buNone/>
              <a:defRPr sz="1800">
                <a:solidFill>
                  <a:schemeClr val="tx1"/>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9/10/2024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cxnSp>
        <p:nvCxnSpPr>
          <p:cNvPr id="16" name="Straight Connector 15"/>
          <p:cNvCxnSpPr/>
          <p:nvPr/>
        </p:nvCxnSpPr>
        <p:spPr>
          <a:xfrm>
            <a:off x="1509542" y="3710585"/>
            <a:ext cx="612253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67686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73836" y="2560320"/>
            <a:ext cx="3538728"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36008" y="2560320"/>
            <a:ext cx="3538728"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9/10/2024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Footer Placeholder 5"/>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32914292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1550" y="2658533"/>
            <a:ext cx="3538728" cy="576262"/>
          </a:xfrm>
        </p:spPr>
        <p:txBody>
          <a:bodyPr anchor="b">
            <a:noAutofit/>
          </a:bodyPr>
          <a:lstStyle>
            <a:lvl1pPr marL="0" indent="0">
              <a:spcBef>
                <a:spcPts val="504"/>
              </a:spcBef>
              <a:spcAft>
                <a:spcPts val="450"/>
              </a:spcAft>
              <a:buNone/>
              <a:defRPr sz="2100" b="0">
                <a:solidFill>
                  <a:schemeClr val="accent1"/>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4" name="Content Placeholder 3"/>
          <p:cNvSpPr>
            <a:spLocks noGrp="1"/>
          </p:cNvSpPr>
          <p:nvPr>
            <p:ph sz="half" idx="2"/>
          </p:nvPr>
        </p:nvSpPr>
        <p:spPr>
          <a:xfrm>
            <a:off x="971550" y="3243265"/>
            <a:ext cx="3538728"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35503" y="2658533"/>
            <a:ext cx="3538728" cy="576262"/>
          </a:xfrm>
        </p:spPr>
        <p:txBody>
          <a:bodyPr anchor="b">
            <a:noAutofit/>
          </a:bodyPr>
          <a:lstStyle>
            <a:lvl1pPr marL="0" indent="0">
              <a:spcBef>
                <a:spcPts val="504"/>
              </a:spcBef>
              <a:spcAft>
                <a:spcPts val="450"/>
              </a:spcAft>
              <a:buNone/>
              <a:defRPr sz="2100" b="0">
                <a:solidFill>
                  <a:schemeClr val="accent1"/>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p:cNvSpPr>
            <a:spLocks noGrp="1"/>
          </p:cNvSpPr>
          <p:nvPr>
            <p:ph sz="quarter" idx="4"/>
          </p:nvPr>
        </p:nvSpPr>
        <p:spPr>
          <a:xfrm>
            <a:off x="4635503" y="3243265"/>
            <a:ext cx="3538728"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9/10/2024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8" name="Footer Placeholder 7"/>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cxnSp>
        <p:nvCxnSpPr>
          <p:cNvPr id="18" name="Straight Connector 17"/>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795889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9/10/2024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4" name="Footer Placeholder 3"/>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cxnSp>
        <p:nvCxnSpPr>
          <p:cNvPr id="14" name="Straight Connector 13"/>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737141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9/10/2024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3" name="Footer Placeholder 2"/>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988967326"/>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0360" y="1388534"/>
            <a:ext cx="2788841" cy="1371600"/>
          </a:xfrm>
        </p:spPr>
        <p:txBody>
          <a:bodyPr anchor="b">
            <a:normAutofit/>
          </a:bodyPr>
          <a:lstStyle>
            <a:lvl1pPr algn="ctr">
              <a:defRPr sz="1800" b="0"/>
            </a:lvl1pPr>
          </a:lstStyle>
          <a:p>
            <a:r>
              <a:rPr lang="en-US"/>
              <a:t>Click to edit Master title style</a:t>
            </a:r>
            <a:endParaRPr lang="en-US" dirty="0"/>
          </a:p>
        </p:txBody>
      </p:sp>
      <p:sp>
        <p:nvSpPr>
          <p:cNvPr id="3" name="Content Placeholder 2"/>
          <p:cNvSpPr>
            <a:spLocks noGrp="1"/>
          </p:cNvSpPr>
          <p:nvPr>
            <p:ph idx="1"/>
          </p:nvPr>
        </p:nvSpPr>
        <p:spPr>
          <a:xfrm>
            <a:off x="4064002" y="982134"/>
            <a:ext cx="4102100"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70360" y="3031065"/>
            <a:ext cx="2788841" cy="2438404"/>
          </a:xfrm>
        </p:spPr>
        <p:txBody>
          <a:bodyPr anchor="t">
            <a:normAutofit/>
          </a:bodyPr>
          <a:lstStyle>
            <a:lvl1pPr marL="0" indent="0" algn="ctr">
              <a:buNone/>
              <a:defRPr sz="120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9/10/2024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Footer Placeholder 5"/>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cxnSp>
        <p:nvCxnSpPr>
          <p:cNvPr id="16" name="Straight Connector 15"/>
          <p:cNvCxnSpPr/>
          <p:nvPr/>
        </p:nvCxnSpPr>
        <p:spPr>
          <a:xfrm>
            <a:off x="1047127" y="2912533"/>
            <a:ext cx="26358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37682486"/>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spcBef>
                <a:spcPts val="1000"/>
              </a:spcBef>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78226329-7195-425F-AAF5-7FFA1B6FE3A9}" type="datetimeFigureOut">
              <a:rPr kumimoji="0" lang="fa-IR" sz="1000" b="0" i="0" u="none" strike="noStrike" kern="1200" cap="none" spc="0" normalizeH="0" baseline="0" noProof="0" smtClean="0">
                <a:ln>
                  <a:noFill/>
                </a:ln>
                <a:solidFill>
                  <a:srgbClr val="1CADE4"/>
                </a:solidFill>
                <a:effectLst/>
                <a:uLnTx/>
                <a:uFillTx/>
                <a:latin typeface="Corbel" panose="020B0503020204020204"/>
                <a:ea typeface="+mn-ea"/>
                <a:cs typeface="Tahoma" panose="020B060403050404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07/03/1446</a:t>
            </a:fld>
            <a:endParaRPr kumimoji="0" lang="fa-IR" sz="1000" b="0" i="0" u="none" strike="noStrike" kern="1200" cap="none" spc="0" normalizeH="0" baseline="0" noProof="0">
              <a:ln>
                <a:noFill/>
              </a:ln>
              <a:solidFill>
                <a:srgbClr val="1CADE4"/>
              </a:solidFill>
              <a:effectLst/>
              <a:uLnTx/>
              <a:uFillTx/>
              <a:latin typeface="Corbel" panose="020B0503020204020204"/>
              <a:ea typeface="+mn-ea"/>
              <a:cs typeface="Tahoma" panose="020B0604030504040204" pitchFamily="34" charset="0"/>
            </a:endParaRPr>
          </a:p>
        </p:txBody>
      </p:sp>
      <p:sp>
        <p:nvSpPr>
          <p:cNvPr id="5" name="Footer Placeholder 4"/>
          <p:cNvSpPr>
            <a:spLocks noGrp="1"/>
          </p:cNvSpPr>
          <p:nvPr>
            <p:ph type="ftr" sz="quarter" idx="11"/>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a-IR" sz="1000" b="0" i="0" u="none" strike="noStrike" kern="1200" cap="none" spc="0" normalizeH="0" baseline="0" noProof="0">
              <a:ln>
                <a:noFill/>
              </a:ln>
              <a:solidFill>
                <a:srgbClr val="1CADE4"/>
              </a:solidFill>
              <a:effectLst/>
              <a:uLnTx/>
              <a:uFillTx/>
              <a:latin typeface="Corbel" panose="020B0503020204020204"/>
              <a:ea typeface="+mn-ea"/>
              <a:cs typeface="Tahoma" panose="020B0604030504040204" pitchFamily="34" charset="0"/>
            </a:endParaRPr>
          </a:p>
        </p:txBody>
      </p:sp>
      <p:sp>
        <p:nvSpPr>
          <p:cNvPr id="6" name="Slide Number Placeholder 5"/>
          <p:cNvSpPr>
            <a:spLocks noGrp="1"/>
          </p:cNvSpPr>
          <p:nvPr>
            <p:ph type="sldNum" sz="quarter" idx="12"/>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22229C25-C6B3-4933-8DCD-1C9E5F5EC9DC}" type="slidenum">
              <a:rPr kumimoji="0" lang="fa-IR" sz="1000" b="0" i="0" u="none" strike="noStrike" kern="1200" cap="none" spc="0" normalizeH="0" baseline="0" noProof="0" smtClean="0">
                <a:ln>
                  <a:noFill/>
                </a:ln>
                <a:solidFill>
                  <a:srgbClr val="1CADE4"/>
                </a:solidFill>
                <a:effectLst/>
                <a:uLnTx/>
                <a:uFillTx/>
                <a:latin typeface="Corbel" panose="020B0503020204020204"/>
                <a:ea typeface="+mn-ea"/>
                <a:cs typeface="Tahoma" panose="020B060403050404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a:t>
            </a:fld>
            <a:endParaRPr kumimoji="0" lang="fa-IR" sz="1000" b="0" i="0" u="none" strike="noStrike" kern="1200" cap="none" spc="0" normalizeH="0" baseline="0" noProof="0">
              <a:ln>
                <a:noFill/>
              </a:ln>
              <a:solidFill>
                <a:srgbClr val="1CADE4"/>
              </a:solidFill>
              <a:effectLst/>
              <a:uLnTx/>
              <a:uFillTx/>
              <a:latin typeface="Corbel" panose="020B0503020204020204"/>
              <a:ea typeface="+mn-ea"/>
              <a:cs typeface="Tahoma" panose="020B0604030504040204" pitchFamily="34" charset="0"/>
            </a:endParaRPr>
          </a:p>
        </p:txBody>
      </p:sp>
    </p:spTree>
    <p:extLst>
      <p:ext uri="{BB962C8B-B14F-4D97-AF65-F5344CB8AC3E}">
        <p14:creationId xmlns:p14="http://schemas.microsoft.com/office/powerpoint/2010/main" val="2291003245"/>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1549" y="1883832"/>
            <a:ext cx="4681362" cy="1371600"/>
          </a:xfrm>
        </p:spPr>
        <p:txBody>
          <a:bodyPr anchor="b">
            <a:normAutofit/>
          </a:bodyPr>
          <a:lstStyle>
            <a:lvl1pPr algn="ctr">
              <a:defRPr sz="21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6071125" y="1041400"/>
            <a:ext cx="2297510"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200"/>
            </a:lvl1pPr>
            <a:lvl2pPr marL="342892" indent="0">
              <a:buNone/>
              <a:defRPr sz="1200"/>
            </a:lvl2pPr>
            <a:lvl3pPr marL="685783" indent="0">
              <a:buNone/>
              <a:defRPr sz="1200"/>
            </a:lvl3pPr>
            <a:lvl4pPr marL="1028675" indent="0">
              <a:buNone/>
              <a:defRPr sz="1200"/>
            </a:lvl4pPr>
            <a:lvl5pPr marL="1371566" indent="0">
              <a:buNone/>
              <a:defRPr sz="1200"/>
            </a:lvl5pPr>
            <a:lvl6pPr marL="1714457" indent="0">
              <a:buNone/>
              <a:defRPr sz="1200"/>
            </a:lvl6pPr>
            <a:lvl7pPr marL="2057348" indent="0">
              <a:buNone/>
              <a:defRPr sz="1200"/>
            </a:lvl7pPr>
            <a:lvl8pPr marL="2400240" indent="0">
              <a:buNone/>
              <a:defRPr sz="1200"/>
            </a:lvl8pPr>
            <a:lvl9pPr marL="2743132"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971549" y="3255432"/>
            <a:ext cx="4681362" cy="1828800"/>
          </a:xfrm>
        </p:spPr>
        <p:txBody>
          <a:bodyPr anchor="t">
            <a:normAutofit/>
          </a:bodyPr>
          <a:lstStyle>
            <a:lvl1pPr marL="0" indent="0" algn="ctr">
              <a:buNone/>
              <a:defRPr sz="13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9/10/2024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Footer Placeholder 5"/>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34020960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1551" y="4815415"/>
            <a:ext cx="7207250" cy="566738"/>
          </a:xfrm>
        </p:spPr>
        <p:txBody>
          <a:bodyPr anchor="b">
            <a:normAutofit/>
          </a:bodyPr>
          <a:lstStyle>
            <a:lvl1pPr algn="ctr">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1070" y="1041402"/>
            <a:ext cx="7579479"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200"/>
            </a:lvl1pPr>
            <a:lvl2pPr marL="342892" indent="0">
              <a:buNone/>
              <a:defRPr sz="1200"/>
            </a:lvl2pPr>
            <a:lvl3pPr marL="685783" indent="0">
              <a:buNone/>
              <a:defRPr sz="1200"/>
            </a:lvl3pPr>
            <a:lvl4pPr marL="1028675" indent="0">
              <a:buNone/>
              <a:defRPr sz="1200"/>
            </a:lvl4pPr>
            <a:lvl5pPr marL="1371566" indent="0">
              <a:buNone/>
              <a:defRPr sz="1200"/>
            </a:lvl5pPr>
            <a:lvl6pPr marL="1714457" indent="0">
              <a:buNone/>
              <a:defRPr sz="1200"/>
            </a:lvl6pPr>
            <a:lvl7pPr marL="2057348" indent="0">
              <a:buNone/>
              <a:defRPr sz="1200"/>
            </a:lvl7pPr>
            <a:lvl8pPr marL="2400240" indent="0">
              <a:buNone/>
              <a:defRPr sz="1200"/>
            </a:lvl8pPr>
            <a:lvl9pPr marL="2743132"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971551" y="5382153"/>
            <a:ext cx="7207250" cy="493712"/>
          </a:xfrm>
        </p:spPr>
        <p:txBody>
          <a:bodyPr>
            <a:normAutofit/>
          </a:bodyPr>
          <a:lstStyle>
            <a:lvl1pPr marL="0" indent="0" algn="ctr">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9/10/2024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Footer Placeholder 5"/>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10757653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77902" y="982132"/>
            <a:ext cx="7194549" cy="2954868"/>
          </a:xfrm>
        </p:spPr>
        <p:txBody>
          <a:bodyPr anchor="ctr">
            <a:normAutofit/>
          </a:bodyPr>
          <a:lstStyle>
            <a:lvl1pPr algn="ctr">
              <a:defRPr sz="2400" b="0" cap="none"/>
            </a:lvl1pPr>
          </a:lstStyle>
          <a:p>
            <a:r>
              <a:rPr lang="en-US"/>
              <a:t>Click to edit Master title style</a:t>
            </a:r>
            <a:endParaRPr lang="en-US" dirty="0"/>
          </a:p>
        </p:txBody>
      </p:sp>
      <p:sp>
        <p:nvSpPr>
          <p:cNvPr id="3" name="Text Placeholder 2"/>
          <p:cNvSpPr>
            <a:spLocks noGrp="1"/>
          </p:cNvSpPr>
          <p:nvPr>
            <p:ph type="body" idx="1"/>
          </p:nvPr>
        </p:nvSpPr>
        <p:spPr>
          <a:xfrm>
            <a:off x="977902" y="4343402"/>
            <a:ext cx="7194549" cy="1532467"/>
          </a:xfrm>
        </p:spPr>
        <p:txBody>
          <a:bodyPr anchor="ctr">
            <a:normAutofit/>
          </a:bodyPr>
          <a:lstStyle>
            <a:lvl1pPr marL="0" indent="0" algn="ctr">
              <a:buNone/>
              <a:defRPr sz="1500">
                <a:solidFill>
                  <a:schemeClr val="tx1"/>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9/10/2024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cxnSp>
        <p:nvCxnSpPr>
          <p:cNvPr id="15" name="Straight Connector 14"/>
          <p:cNvCxnSpPr/>
          <p:nvPr/>
        </p:nvCxnSpPr>
        <p:spPr>
          <a:xfrm>
            <a:off x="1047127" y="4140199"/>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316924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61" y="982132"/>
            <a:ext cx="6972299" cy="2370668"/>
          </a:xfrm>
        </p:spPr>
        <p:txBody>
          <a:bodyPr anchor="ctr">
            <a:normAutofit/>
          </a:bodyPr>
          <a:lstStyle>
            <a:lvl1pPr algn="ctr">
              <a:defRPr sz="24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256110" y="3352800"/>
            <a:ext cx="6629402" cy="584200"/>
          </a:xfrm>
        </p:spPr>
        <p:txBody>
          <a:bodyPr anchor="ctr">
            <a:normAutofit/>
          </a:bodyPr>
          <a:lstStyle>
            <a:lvl1pPr marL="0" indent="0" algn="r">
              <a:buFontTx/>
              <a:buNone/>
              <a:defRPr sz="1500"/>
            </a:lvl1pPr>
            <a:lvl2pPr marL="342892" indent="0">
              <a:buFontTx/>
              <a:buNone/>
              <a:defRPr/>
            </a:lvl2pPr>
            <a:lvl3pPr marL="685783" indent="0">
              <a:buFontTx/>
              <a:buNone/>
              <a:defRPr/>
            </a:lvl3pPr>
            <a:lvl4pPr marL="1028675" indent="0">
              <a:buFontTx/>
              <a:buNone/>
              <a:defRPr/>
            </a:lvl4pPr>
            <a:lvl5pPr marL="1371566" indent="0">
              <a:buFontTx/>
              <a:buNone/>
              <a:defRPr/>
            </a:lvl5pPr>
          </a:lstStyle>
          <a:p>
            <a:pPr lvl="0"/>
            <a:r>
              <a:rPr lang="en-US"/>
              <a:t>Edit Master text styles</a:t>
            </a:r>
          </a:p>
        </p:txBody>
      </p:sp>
      <p:sp>
        <p:nvSpPr>
          <p:cNvPr id="3" name="Text Placeholder 2"/>
          <p:cNvSpPr>
            <a:spLocks noGrp="1"/>
          </p:cNvSpPr>
          <p:nvPr>
            <p:ph type="body" idx="1"/>
          </p:nvPr>
        </p:nvSpPr>
        <p:spPr>
          <a:xfrm>
            <a:off x="971551" y="4343402"/>
            <a:ext cx="7207250" cy="1532467"/>
          </a:xfrm>
        </p:spPr>
        <p:txBody>
          <a:bodyPr anchor="ctr">
            <a:normAutofit/>
          </a:bodyPr>
          <a:lstStyle>
            <a:lvl1pPr marL="0" indent="0" algn="ctr">
              <a:buNone/>
              <a:defRPr sz="1500">
                <a:solidFill>
                  <a:schemeClr val="tx1"/>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9/10/2024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14" name="TextBox 13"/>
          <p:cNvSpPr txBox="1"/>
          <p:nvPr/>
        </p:nvSpPr>
        <p:spPr>
          <a:xfrm>
            <a:off x="646510" y="879961"/>
            <a:ext cx="457200" cy="584776"/>
          </a:xfrm>
          <a:prstGeom prst="rect">
            <a:avLst/>
          </a:prstGeom>
        </p:spPr>
        <p:txBody>
          <a:bodyPr vert="horz" lIns="68580" tIns="34290" rIns="68580" bIns="34290" rtlCol="0" anchor="ctr">
            <a:no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00000"/>
                </a:solidFill>
                <a:effectLst/>
                <a:uLnTx/>
                <a:uFillTx/>
                <a:latin typeface="Garamond" panose="02020404030301010803"/>
                <a:ea typeface="+mn-ea"/>
                <a:cs typeface="+mn-cs"/>
              </a:rPr>
              <a:t>“</a:t>
            </a:r>
          </a:p>
        </p:txBody>
      </p:sp>
      <p:sp>
        <p:nvSpPr>
          <p:cNvPr id="15" name="TextBox 14"/>
          <p:cNvSpPr txBox="1"/>
          <p:nvPr/>
        </p:nvSpPr>
        <p:spPr>
          <a:xfrm>
            <a:off x="7950200" y="2827870"/>
            <a:ext cx="457200" cy="584776"/>
          </a:xfrm>
          <a:prstGeom prst="rect">
            <a:avLst/>
          </a:prstGeom>
        </p:spPr>
        <p:txBody>
          <a:bodyPr vert="horz" lIns="68580" tIns="34290" rIns="68580" bIns="34290" rtlCol="0" anchor="ctr">
            <a:noAutofit/>
          </a:bodyPr>
          <a:lstStyle/>
          <a:p>
            <a:pPr marL="0" marR="0" lvl="0" indent="0" algn="r" defTabSz="3429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00000"/>
                </a:solidFill>
                <a:effectLst/>
                <a:uLnTx/>
                <a:uFillTx/>
                <a:latin typeface="Garamond" panose="02020404030301010803"/>
                <a:ea typeface="+mn-ea"/>
                <a:cs typeface="+mn-cs"/>
              </a:rPr>
              <a:t>”</a:t>
            </a:r>
          </a:p>
        </p:txBody>
      </p:sp>
      <p:cxnSp>
        <p:nvCxnSpPr>
          <p:cNvPr id="19" name="Straight Connector 18"/>
          <p:cNvCxnSpPr/>
          <p:nvPr/>
        </p:nvCxnSpPr>
        <p:spPr>
          <a:xfrm>
            <a:off x="1047127" y="4140199"/>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603716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71552" y="3308581"/>
            <a:ext cx="7207251" cy="1468800"/>
          </a:xfrm>
        </p:spPr>
        <p:txBody>
          <a:bodyPr anchor="b">
            <a:normAutofit/>
          </a:bodyPr>
          <a:lstStyle>
            <a:lvl1pPr algn="l">
              <a:defRPr sz="2400" b="0" cap="none"/>
            </a:lvl1pPr>
          </a:lstStyle>
          <a:p>
            <a:r>
              <a:rPr lang="en-US"/>
              <a:t>Click to edit Master title style</a:t>
            </a:r>
            <a:endParaRPr lang="en-US" dirty="0"/>
          </a:p>
        </p:txBody>
      </p:sp>
      <p:sp>
        <p:nvSpPr>
          <p:cNvPr id="3" name="Text Placeholder 2"/>
          <p:cNvSpPr>
            <a:spLocks noGrp="1"/>
          </p:cNvSpPr>
          <p:nvPr>
            <p:ph type="body" idx="1"/>
          </p:nvPr>
        </p:nvSpPr>
        <p:spPr>
          <a:xfrm>
            <a:off x="971552" y="4777381"/>
            <a:ext cx="7207251" cy="860400"/>
          </a:xfrm>
        </p:spPr>
        <p:txBody>
          <a:bodyPr anchor="t">
            <a:normAutofit/>
          </a:bodyPr>
          <a:lstStyle>
            <a:lvl1pPr marL="0" indent="0" algn="l">
              <a:buNone/>
              <a:defRPr sz="1500">
                <a:solidFill>
                  <a:schemeClr val="tx1"/>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9/10/2024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24061726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084661" y="982132"/>
            <a:ext cx="6972299" cy="2243668"/>
          </a:xfrm>
        </p:spPr>
        <p:txBody>
          <a:bodyPr anchor="ctr">
            <a:normAutofit/>
          </a:bodyPr>
          <a:lstStyle>
            <a:lvl1pPr algn="ctr">
              <a:defRPr sz="24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971552" y="3639312"/>
            <a:ext cx="7207251" cy="886968"/>
          </a:xfrm>
        </p:spPr>
        <p:txBody>
          <a:bodyPr anchor="b">
            <a:normAutofit/>
          </a:bodyPr>
          <a:lstStyle>
            <a:lvl1pPr marL="0" indent="0" algn="l">
              <a:spcBef>
                <a:spcPts val="0"/>
              </a:spcBef>
              <a:buNone/>
              <a:defRPr sz="1800">
                <a:solidFill>
                  <a:schemeClr val="tx1"/>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971552" y="4529667"/>
            <a:ext cx="7207251" cy="1346200"/>
          </a:xfrm>
        </p:spPr>
        <p:txBody>
          <a:bodyPr anchor="t">
            <a:normAutofit/>
          </a:bodyPr>
          <a:lstStyle>
            <a:lvl1pPr marL="0" indent="0" algn="l">
              <a:buNone/>
              <a:defRPr sz="1350">
                <a:solidFill>
                  <a:schemeClr val="tx1"/>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9/10/2024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12" name="TextBox 11"/>
          <p:cNvSpPr txBox="1"/>
          <p:nvPr/>
        </p:nvSpPr>
        <p:spPr>
          <a:xfrm>
            <a:off x="646510" y="879961"/>
            <a:ext cx="457200" cy="584776"/>
          </a:xfrm>
          <a:prstGeom prst="rect">
            <a:avLst/>
          </a:prstGeom>
        </p:spPr>
        <p:txBody>
          <a:bodyPr vert="horz" lIns="68580" tIns="34290" rIns="68580" bIns="34290" rtlCol="0" anchor="ctr">
            <a:no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00000"/>
                </a:solidFill>
                <a:effectLst/>
                <a:uLnTx/>
                <a:uFillTx/>
                <a:latin typeface="Garamond" panose="02020404030301010803"/>
                <a:ea typeface="+mn-ea"/>
                <a:cs typeface="+mn-cs"/>
              </a:rPr>
              <a:t>“</a:t>
            </a:r>
          </a:p>
        </p:txBody>
      </p:sp>
      <p:sp>
        <p:nvSpPr>
          <p:cNvPr id="13" name="TextBox 12"/>
          <p:cNvSpPr txBox="1"/>
          <p:nvPr/>
        </p:nvSpPr>
        <p:spPr>
          <a:xfrm>
            <a:off x="7950200" y="2599261"/>
            <a:ext cx="457200" cy="584776"/>
          </a:xfrm>
          <a:prstGeom prst="rect">
            <a:avLst/>
          </a:prstGeom>
        </p:spPr>
        <p:txBody>
          <a:bodyPr vert="horz" lIns="68580" tIns="34290" rIns="68580" bIns="34290" rtlCol="0" anchor="ctr">
            <a:noAutofit/>
          </a:bodyPr>
          <a:lstStyle/>
          <a:p>
            <a:pPr marL="0" marR="0" lvl="0" indent="0" algn="r" defTabSz="3429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00000"/>
                </a:solidFill>
                <a:effectLst/>
                <a:uLnTx/>
                <a:uFillTx/>
                <a:latin typeface="Garamond" panose="02020404030301010803"/>
                <a:ea typeface="+mn-ea"/>
                <a:cs typeface="+mn-cs"/>
              </a:rPr>
              <a:t>”</a:t>
            </a:r>
          </a:p>
        </p:txBody>
      </p:sp>
      <p:cxnSp>
        <p:nvCxnSpPr>
          <p:cNvPr id="26" name="Straight Connector 25"/>
          <p:cNvCxnSpPr/>
          <p:nvPr/>
        </p:nvCxnSpPr>
        <p:spPr>
          <a:xfrm>
            <a:off x="1047127" y="34290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249276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971551" y="982132"/>
            <a:ext cx="7207250"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971552" y="3630168"/>
            <a:ext cx="7207251" cy="841248"/>
          </a:xfrm>
        </p:spPr>
        <p:txBody>
          <a:bodyPr anchor="b">
            <a:normAutofit/>
          </a:bodyPr>
          <a:lstStyle>
            <a:lvl1pPr marL="0" indent="0" algn="l">
              <a:spcBef>
                <a:spcPts val="0"/>
              </a:spcBef>
              <a:buNone/>
              <a:defRPr sz="2100">
                <a:solidFill>
                  <a:schemeClr val="tx1"/>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971551" y="4470402"/>
            <a:ext cx="7207253" cy="1405467"/>
          </a:xfrm>
        </p:spPr>
        <p:txBody>
          <a:bodyPr anchor="t">
            <a:normAutofit/>
          </a:bodyPr>
          <a:lstStyle>
            <a:lvl1pPr marL="0" indent="0" algn="l">
              <a:buNone/>
              <a:defRPr sz="1350">
                <a:solidFill>
                  <a:schemeClr val="tx1"/>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9/10/2024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cxnSp>
        <p:nvCxnSpPr>
          <p:cNvPr id="15" name="Straight Connector 14"/>
          <p:cNvCxnSpPr/>
          <p:nvPr/>
        </p:nvCxnSpPr>
        <p:spPr>
          <a:xfrm>
            <a:off x="1047127" y="34290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710128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9/10/2024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cxnSp>
        <p:nvCxnSpPr>
          <p:cNvPr id="14" name="Straight Connector 13"/>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367048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9519" y="982134"/>
            <a:ext cx="1418171"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971550" y="982132"/>
            <a:ext cx="5574769"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9/10/2024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cxnSp>
        <p:nvCxnSpPr>
          <p:cNvPr id="14" name="Straight Connector 13"/>
          <p:cNvCxnSpPr/>
          <p:nvPr/>
        </p:nvCxnSpPr>
        <p:spPr>
          <a:xfrm>
            <a:off x="6647918"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538169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9818" y="1173575"/>
            <a:ext cx="7475220" cy="2926080"/>
          </a:xfrm>
        </p:spPr>
        <p:txBody>
          <a:bodyPr anchor="b">
            <a:noAutofit/>
          </a:bodyPr>
          <a:lstStyle>
            <a:lvl1pPr algn="ctr">
              <a:lnSpc>
                <a:spcPct val="85000"/>
              </a:lnSpc>
              <a:defRPr sz="60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282446" y="4154520"/>
            <a:ext cx="6576822" cy="1363806"/>
          </a:xfrm>
        </p:spPr>
        <p:txBody>
          <a:bodyPr anchor="t">
            <a:normAutofit/>
          </a:bodyPr>
          <a:lstStyle>
            <a:lvl1pPr marL="0" indent="0" algn="ctr">
              <a:buNone/>
              <a:defRPr sz="1800">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78226329-7195-425F-AAF5-7FFA1B6FE3A9}" type="datetimeFigureOut">
              <a:rPr kumimoji="0" lang="fa-IR" sz="1000" b="0" i="0" u="none" strike="noStrike" kern="1200" cap="none" spc="0" normalizeH="0" baseline="0" noProof="0" smtClean="0">
                <a:ln>
                  <a:noFill/>
                </a:ln>
                <a:solidFill>
                  <a:srgbClr val="1CADE4"/>
                </a:solidFill>
                <a:effectLst/>
                <a:uLnTx/>
                <a:uFillTx/>
                <a:latin typeface="Corbel" panose="020B0503020204020204"/>
                <a:ea typeface="+mn-ea"/>
                <a:cs typeface="Tahoma" panose="020B060403050404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07/03/1446</a:t>
            </a:fld>
            <a:endParaRPr kumimoji="0" lang="fa-IR" sz="1000" b="0" i="0" u="none" strike="noStrike" kern="1200" cap="none" spc="0" normalizeH="0" baseline="0" noProof="0">
              <a:ln>
                <a:noFill/>
              </a:ln>
              <a:solidFill>
                <a:srgbClr val="1CADE4"/>
              </a:solidFill>
              <a:effectLst/>
              <a:uLnTx/>
              <a:uFillTx/>
              <a:latin typeface="Corbel" panose="020B0503020204020204"/>
              <a:ea typeface="+mn-ea"/>
              <a:cs typeface="Tahoma" panose="020B0604030504040204" pitchFamily="34" charset="0"/>
            </a:endParaRPr>
          </a:p>
        </p:txBody>
      </p:sp>
      <p:sp>
        <p:nvSpPr>
          <p:cNvPr id="5" name="Footer Placeholder 4"/>
          <p:cNvSpPr>
            <a:spLocks noGrp="1"/>
          </p:cNvSpPr>
          <p:nvPr>
            <p:ph type="ftr" sz="quarter" idx="11"/>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a-IR" sz="1000" b="0" i="0" u="none" strike="noStrike" kern="1200" cap="none" spc="0" normalizeH="0" baseline="0" noProof="0">
              <a:ln>
                <a:noFill/>
              </a:ln>
              <a:solidFill>
                <a:srgbClr val="1CADE4"/>
              </a:solidFill>
              <a:effectLst/>
              <a:uLnTx/>
              <a:uFillTx/>
              <a:latin typeface="Corbel" panose="020B0503020204020204"/>
              <a:ea typeface="+mn-ea"/>
              <a:cs typeface="Tahoma" panose="020B0604030504040204" pitchFamily="34" charset="0"/>
            </a:endParaRPr>
          </a:p>
        </p:txBody>
      </p:sp>
      <p:sp>
        <p:nvSpPr>
          <p:cNvPr id="6" name="Slide Number Placeholder 5"/>
          <p:cNvSpPr>
            <a:spLocks noGrp="1"/>
          </p:cNvSpPr>
          <p:nvPr>
            <p:ph type="sldNum" sz="quarter" idx="12"/>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22229C25-C6B3-4933-8DCD-1C9E5F5EC9DC}" type="slidenum">
              <a:rPr kumimoji="0" lang="fa-IR" sz="1000" b="0" i="0" u="none" strike="noStrike" kern="1200" cap="none" spc="0" normalizeH="0" baseline="0" noProof="0" smtClean="0">
                <a:ln>
                  <a:noFill/>
                </a:ln>
                <a:solidFill>
                  <a:srgbClr val="1CADE4"/>
                </a:solidFill>
                <a:effectLst/>
                <a:uLnTx/>
                <a:uFillTx/>
                <a:latin typeface="Corbel" panose="020B0503020204020204"/>
                <a:ea typeface="+mn-ea"/>
                <a:cs typeface="Tahoma" panose="020B060403050404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a:t>
            </a:fld>
            <a:endParaRPr kumimoji="0" lang="fa-IR" sz="1000" b="0" i="0" u="none" strike="noStrike" kern="1200" cap="none" spc="0" normalizeH="0" baseline="0" noProof="0">
              <a:ln>
                <a:noFill/>
              </a:ln>
              <a:solidFill>
                <a:srgbClr val="1CADE4"/>
              </a:solidFill>
              <a:effectLst/>
              <a:uLnTx/>
              <a:uFillTx/>
              <a:latin typeface="Corbel" panose="020B0503020204020204"/>
              <a:ea typeface="+mn-ea"/>
              <a:cs typeface="Tahoma" panose="020B0604030504040204" pitchFamily="34" charset="0"/>
            </a:endParaRPr>
          </a:p>
        </p:txBody>
      </p:sp>
      <p:cxnSp>
        <p:nvCxnSpPr>
          <p:cNvPr id="7" name="Straight Connector 6"/>
          <p:cNvCxnSpPr/>
          <p:nvPr/>
        </p:nvCxnSpPr>
        <p:spPr>
          <a:xfrm>
            <a:off x="1485900" y="4020408"/>
            <a:ext cx="61722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7500306"/>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57250" y="2057399"/>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00709" y="2057400"/>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78226329-7195-425F-AAF5-7FFA1B6FE3A9}" type="datetimeFigureOut">
              <a:rPr kumimoji="0" lang="fa-IR" sz="1000" b="0" i="0" u="none" strike="noStrike" kern="1200" cap="none" spc="0" normalizeH="0" baseline="0" noProof="0" smtClean="0">
                <a:ln>
                  <a:noFill/>
                </a:ln>
                <a:solidFill>
                  <a:srgbClr val="1CADE4"/>
                </a:solidFill>
                <a:effectLst/>
                <a:uLnTx/>
                <a:uFillTx/>
                <a:latin typeface="Corbel" panose="020B0503020204020204"/>
                <a:ea typeface="+mn-ea"/>
                <a:cs typeface="Tahoma" panose="020B060403050404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07/03/1446</a:t>
            </a:fld>
            <a:endParaRPr kumimoji="0" lang="fa-IR" sz="1000" b="0" i="0" u="none" strike="noStrike" kern="1200" cap="none" spc="0" normalizeH="0" baseline="0" noProof="0">
              <a:ln>
                <a:noFill/>
              </a:ln>
              <a:solidFill>
                <a:srgbClr val="1CADE4"/>
              </a:solidFill>
              <a:effectLst/>
              <a:uLnTx/>
              <a:uFillTx/>
              <a:latin typeface="Corbel" panose="020B0503020204020204"/>
              <a:ea typeface="+mn-ea"/>
              <a:cs typeface="Tahoma" panose="020B0604030504040204" pitchFamily="34" charset="0"/>
            </a:endParaRPr>
          </a:p>
        </p:txBody>
      </p:sp>
      <p:sp>
        <p:nvSpPr>
          <p:cNvPr id="6" name="Footer Placeholder 5"/>
          <p:cNvSpPr>
            <a:spLocks noGrp="1"/>
          </p:cNvSpPr>
          <p:nvPr>
            <p:ph type="ftr" sz="quarter" idx="11"/>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a-IR" sz="1000" b="0" i="0" u="none" strike="noStrike" kern="1200" cap="none" spc="0" normalizeH="0" baseline="0" noProof="0">
              <a:ln>
                <a:noFill/>
              </a:ln>
              <a:solidFill>
                <a:srgbClr val="1CADE4"/>
              </a:solidFill>
              <a:effectLst/>
              <a:uLnTx/>
              <a:uFillTx/>
              <a:latin typeface="Corbel" panose="020B0503020204020204"/>
              <a:ea typeface="+mn-ea"/>
              <a:cs typeface="Tahoma" panose="020B0604030504040204" pitchFamily="34" charset="0"/>
            </a:endParaRPr>
          </a:p>
        </p:txBody>
      </p:sp>
      <p:sp>
        <p:nvSpPr>
          <p:cNvPr id="7" name="Slide Number Placeholder 6"/>
          <p:cNvSpPr>
            <a:spLocks noGrp="1"/>
          </p:cNvSpPr>
          <p:nvPr>
            <p:ph type="sldNum" sz="quarter" idx="12"/>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22229C25-C6B3-4933-8DCD-1C9E5F5EC9DC}" type="slidenum">
              <a:rPr kumimoji="0" lang="fa-IR" sz="1000" b="0" i="0" u="none" strike="noStrike" kern="1200" cap="none" spc="0" normalizeH="0" baseline="0" noProof="0" smtClean="0">
                <a:ln>
                  <a:noFill/>
                </a:ln>
                <a:solidFill>
                  <a:srgbClr val="1CADE4"/>
                </a:solidFill>
                <a:effectLst/>
                <a:uLnTx/>
                <a:uFillTx/>
                <a:latin typeface="Corbel" panose="020B0503020204020204"/>
                <a:ea typeface="+mn-ea"/>
                <a:cs typeface="Tahoma" panose="020B060403050404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a:t>
            </a:fld>
            <a:endParaRPr kumimoji="0" lang="fa-IR" sz="1000" b="0" i="0" u="none" strike="noStrike" kern="1200" cap="none" spc="0" normalizeH="0" baseline="0" noProof="0">
              <a:ln>
                <a:noFill/>
              </a:ln>
              <a:solidFill>
                <a:srgbClr val="1CADE4"/>
              </a:solidFill>
              <a:effectLst/>
              <a:uLnTx/>
              <a:uFillTx/>
              <a:latin typeface="Corbel" panose="020B0503020204020204"/>
              <a:ea typeface="+mn-ea"/>
              <a:cs typeface="Tahoma" panose="020B0604030504040204" pitchFamily="34" charset="0"/>
            </a:endParaRPr>
          </a:p>
        </p:txBody>
      </p:sp>
    </p:spTree>
    <p:extLst>
      <p:ext uri="{BB962C8B-B14F-4D97-AF65-F5344CB8AC3E}">
        <p14:creationId xmlns:p14="http://schemas.microsoft.com/office/powerpoint/2010/main" val="1726487435"/>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857250" y="2001511"/>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57250" y="2721483"/>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01880" y="1999032"/>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701880" y="2719322"/>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78226329-7195-425F-AAF5-7FFA1B6FE3A9}" type="datetimeFigureOut">
              <a:rPr kumimoji="0" lang="fa-IR" sz="1000" b="0" i="0" u="none" strike="noStrike" kern="1200" cap="none" spc="0" normalizeH="0" baseline="0" noProof="0" smtClean="0">
                <a:ln>
                  <a:noFill/>
                </a:ln>
                <a:solidFill>
                  <a:srgbClr val="1CADE4"/>
                </a:solidFill>
                <a:effectLst/>
                <a:uLnTx/>
                <a:uFillTx/>
                <a:latin typeface="Corbel" panose="020B0503020204020204"/>
                <a:ea typeface="+mn-ea"/>
                <a:cs typeface="Tahoma" panose="020B060403050404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07/03/1446</a:t>
            </a:fld>
            <a:endParaRPr kumimoji="0" lang="fa-IR" sz="1000" b="0" i="0" u="none" strike="noStrike" kern="1200" cap="none" spc="0" normalizeH="0" baseline="0" noProof="0">
              <a:ln>
                <a:noFill/>
              </a:ln>
              <a:solidFill>
                <a:srgbClr val="1CADE4"/>
              </a:solidFill>
              <a:effectLst/>
              <a:uLnTx/>
              <a:uFillTx/>
              <a:latin typeface="Corbel" panose="020B0503020204020204"/>
              <a:ea typeface="+mn-ea"/>
              <a:cs typeface="Tahoma" panose="020B0604030504040204" pitchFamily="34" charset="0"/>
            </a:endParaRPr>
          </a:p>
        </p:txBody>
      </p:sp>
      <p:sp>
        <p:nvSpPr>
          <p:cNvPr id="8" name="Footer Placeholder 7"/>
          <p:cNvSpPr>
            <a:spLocks noGrp="1"/>
          </p:cNvSpPr>
          <p:nvPr>
            <p:ph type="ftr" sz="quarter" idx="11"/>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a-IR" sz="1000" b="0" i="0" u="none" strike="noStrike" kern="1200" cap="none" spc="0" normalizeH="0" baseline="0" noProof="0">
              <a:ln>
                <a:noFill/>
              </a:ln>
              <a:solidFill>
                <a:srgbClr val="1CADE4"/>
              </a:solidFill>
              <a:effectLst/>
              <a:uLnTx/>
              <a:uFillTx/>
              <a:latin typeface="Corbel" panose="020B0503020204020204"/>
              <a:ea typeface="+mn-ea"/>
              <a:cs typeface="Tahoma" panose="020B0604030504040204" pitchFamily="34" charset="0"/>
            </a:endParaRPr>
          </a:p>
        </p:txBody>
      </p:sp>
      <p:sp>
        <p:nvSpPr>
          <p:cNvPr id="9" name="Slide Number Placeholder 8"/>
          <p:cNvSpPr>
            <a:spLocks noGrp="1"/>
          </p:cNvSpPr>
          <p:nvPr>
            <p:ph type="sldNum" sz="quarter" idx="12"/>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22229C25-C6B3-4933-8DCD-1C9E5F5EC9DC}" type="slidenum">
              <a:rPr kumimoji="0" lang="fa-IR" sz="1000" b="0" i="0" u="none" strike="noStrike" kern="1200" cap="none" spc="0" normalizeH="0" baseline="0" noProof="0" smtClean="0">
                <a:ln>
                  <a:noFill/>
                </a:ln>
                <a:solidFill>
                  <a:srgbClr val="1CADE4"/>
                </a:solidFill>
                <a:effectLst/>
                <a:uLnTx/>
                <a:uFillTx/>
                <a:latin typeface="Corbel" panose="020B0503020204020204"/>
                <a:ea typeface="+mn-ea"/>
                <a:cs typeface="Tahoma" panose="020B060403050404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a:t>
            </a:fld>
            <a:endParaRPr kumimoji="0" lang="fa-IR" sz="1000" b="0" i="0" u="none" strike="noStrike" kern="1200" cap="none" spc="0" normalizeH="0" baseline="0" noProof="0">
              <a:ln>
                <a:noFill/>
              </a:ln>
              <a:solidFill>
                <a:srgbClr val="1CADE4"/>
              </a:solidFill>
              <a:effectLst/>
              <a:uLnTx/>
              <a:uFillTx/>
              <a:latin typeface="Corbel" panose="020B0503020204020204"/>
              <a:ea typeface="+mn-ea"/>
              <a:cs typeface="Tahoma" panose="020B0604030504040204" pitchFamily="34" charset="0"/>
            </a:endParaRPr>
          </a:p>
        </p:txBody>
      </p:sp>
    </p:spTree>
    <p:extLst>
      <p:ext uri="{BB962C8B-B14F-4D97-AF65-F5344CB8AC3E}">
        <p14:creationId xmlns:p14="http://schemas.microsoft.com/office/powerpoint/2010/main" val="2424887973"/>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78226329-7195-425F-AAF5-7FFA1B6FE3A9}" type="datetimeFigureOut">
              <a:rPr kumimoji="0" lang="fa-IR" sz="1000" b="0" i="0" u="none" strike="noStrike" kern="1200" cap="none" spc="0" normalizeH="0" baseline="0" noProof="0" smtClean="0">
                <a:ln>
                  <a:noFill/>
                </a:ln>
                <a:solidFill>
                  <a:srgbClr val="1CADE4"/>
                </a:solidFill>
                <a:effectLst/>
                <a:uLnTx/>
                <a:uFillTx/>
                <a:latin typeface="Corbel" panose="020B0503020204020204"/>
                <a:ea typeface="+mn-ea"/>
                <a:cs typeface="Tahoma" panose="020B060403050404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07/03/1446</a:t>
            </a:fld>
            <a:endParaRPr kumimoji="0" lang="fa-IR" sz="1000" b="0" i="0" u="none" strike="noStrike" kern="1200" cap="none" spc="0" normalizeH="0" baseline="0" noProof="0">
              <a:ln>
                <a:noFill/>
              </a:ln>
              <a:solidFill>
                <a:srgbClr val="1CADE4"/>
              </a:solidFill>
              <a:effectLst/>
              <a:uLnTx/>
              <a:uFillTx/>
              <a:latin typeface="Corbel" panose="020B0503020204020204"/>
              <a:ea typeface="+mn-ea"/>
              <a:cs typeface="Tahoma" panose="020B0604030504040204" pitchFamily="34" charset="0"/>
            </a:endParaRPr>
          </a:p>
        </p:txBody>
      </p:sp>
      <p:sp>
        <p:nvSpPr>
          <p:cNvPr id="4" name="Footer Placeholder 3"/>
          <p:cNvSpPr>
            <a:spLocks noGrp="1"/>
          </p:cNvSpPr>
          <p:nvPr>
            <p:ph type="ftr" sz="quarter" idx="11"/>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a-IR" sz="1000" b="0" i="0" u="none" strike="noStrike" kern="1200" cap="none" spc="0" normalizeH="0" baseline="0" noProof="0">
              <a:ln>
                <a:noFill/>
              </a:ln>
              <a:solidFill>
                <a:srgbClr val="1CADE4"/>
              </a:solidFill>
              <a:effectLst/>
              <a:uLnTx/>
              <a:uFillTx/>
              <a:latin typeface="Corbel" panose="020B0503020204020204"/>
              <a:ea typeface="+mn-ea"/>
              <a:cs typeface="Tahoma" panose="020B0604030504040204" pitchFamily="34" charset="0"/>
            </a:endParaRPr>
          </a:p>
        </p:txBody>
      </p:sp>
      <p:sp>
        <p:nvSpPr>
          <p:cNvPr id="5" name="Slide Number Placeholder 4"/>
          <p:cNvSpPr>
            <a:spLocks noGrp="1"/>
          </p:cNvSpPr>
          <p:nvPr>
            <p:ph type="sldNum" sz="quarter" idx="12"/>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22229C25-C6B3-4933-8DCD-1C9E5F5EC9DC}" type="slidenum">
              <a:rPr kumimoji="0" lang="fa-IR" sz="1000" b="0" i="0" u="none" strike="noStrike" kern="1200" cap="none" spc="0" normalizeH="0" baseline="0" noProof="0" smtClean="0">
                <a:ln>
                  <a:noFill/>
                </a:ln>
                <a:solidFill>
                  <a:srgbClr val="1CADE4"/>
                </a:solidFill>
                <a:effectLst/>
                <a:uLnTx/>
                <a:uFillTx/>
                <a:latin typeface="Corbel" panose="020B0503020204020204"/>
                <a:ea typeface="+mn-ea"/>
                <a:cs typeface="Tahoma" panose="020B060403050404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a:t>
            </a:fld>
            <a:endParaRPr kumimoji="0" lang="fa-IR" sz="1000" b="0" i="0" u="none" strike="noStrike" kern="1200" cap="none" spc="0" normalizeH="0" baseline="0" noProof="0">
              <a:ln>
                <a:noFill/>
              </a:ln>
              <a:solidFill>
                <a:srgbClr val="1CADE4"/>
              </a:solidFill>
              <a:effectLst/>
              <a:uLnTx/>
              <a:uFillTx/>
              <a:latin typeface="Corbel" panose="020B0503020204020204"/>
              <a:ea typeface="+mn-ea"/>
              <a:cs typeface="Tahoma" panose="020B0604030504040204" pitchFamily="34" charset="0"/>
            </a:endParaRPr>
          </a:p>
        </p:txBody>
      </p:sp>
    </p:spTree>
    <p:extLst>
      <p:ext uri="{BB962C8B-B14F-4D97-AF65-F5344CB8AC3E}">
        <p14:creationId xmlns:p14="http://schemas.microsoft.com/office/powerpoint/2010/main" val="1538496005"/>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78226329-7195-425F-AAF5-7FFA1B6FE3A9}" type="datetimeFigureOut">
              <a:rPr kumimoji="0" lang="fa-IR" sz="1000" b="0" i="0" u="none" strike="noStrike" kern="1200" cap="none" spc="0" normalizeH="0" baseline="0" noProof="0" smtClean="0">
                <a:ln>
                  <a:noFill/>
                </a:ln>
                <a:solidFill>
                  <a:srgbClr val="1CADE4"/>
                </a:solidFill>
                <a:effectLst/>
                <a:uLnTx/>
                <a:uFillTx/>
                <a:latin typeface="Corbel" panose="020B0503020204020204"/>
                <a:ea typeface="+mn-ea"/>
                <a:cs typeface="Tahoma" panose="020B060403050404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07/03/1446</a:t>
            </a:fld>
            <a:endParaRPr kumimoji="0" lang="fa-IR" sz="1000" b="0" i="0" u="none" strike="noStrike" kern="1200" cap="none" spc="0" normalizeH="0" baseline="0" noProof="0">
              <a:ln>
                <a:noFill/>
              </a:ln>
              <a:solidFill>
                <a:srgbClr val="1CADE4"/>
              </a:solidFill>
              <a:effectLst/>
              <a:uLnTx/>
              <a:uFillTx/>
              <a:latin typeface="Corbel" panose="020B0503020204020204"/>
              <a:ea typeface="+mn-ea"/>
              <a:cs typeface="Tahoma" panose="020B0604030504040204" pitchFamily="34" charset="0"/>
            </a:endParaRPr>
          </a:p>
        </p:txBody>
      </p:sp>
      <p:sp>
        <p:nvSpPr>
          <p:cNvPr id="3" name="Footer Placeholder 2"/>
          <p:cNvSpPr>
            <a:spLocks noGrp="1"/>
          </p:cNvSpPr>
          <p:nvPr>
            <p:ph type="ftr" sz="quarter" idx="11"/>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a-IR" sz="1000" b="0" i="0" u="none" strike="noStrike" kern="1200" cap="none" spc="0" normalizeH="0" baseline="0" noProof="0">
              <a:ln>
                <a:noFill/>
              </a:ln>
              <a:solidFill>
                <a:srgbClr val="1CADE4"/>
              </a:solidFill>
              <a:effectLst/>
              <a:uLnTx/>
              <a:uFillTx/>
              <a:latin typeface="Corbel" panose="020B0503020204020204"/>
              <a:ea typeface="+mn-ea"/>
              <a:cs typeface="Tahoma" panose="020B0604030504040204" pitchFamily="34" charset="0"/>
            </a:endParaRPr>
          </a:p>
        </p:txBody>
      </p:sp>
      <p:sp>
        <p:nvSpPr>
          <p:cNvPr id="4" name="Slide Number Placeholder 3"/>
          <p:cNvSpPr>
            <a:spLocks noGrp="1"/>
          </p:cNvSpPr>
          <p:nvPr>
            <p:ph type="sldNum" sz="quarter" idx="12"/>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22229C25-C6B3-4933-8DCD-1C9E5F5EC9DC}" type="slidenum">
              <a:rPr kumimoji="0" lang="fa-IR" sz="1000" b="0" i="0" u="none" strike="noStrike" kern="1200" cap="none" spc="0" normalizeH="0" baseline="0" noProof="0" smtClean="0">
                <a:ln>
                  <a:noFill/>
                </a:ln>
                <a:solidFill>
                  <a:srgbClr val="1CADE4"/>
                </a:solidFill>
                <a:effectLst/>
                <a:uLnTx/>
                <a:uFillTx/>
                <a:latin typeface="Corbel" panose="020B0503020204020204"/>
                <a:ea typeface="+mn-ea"/>
                <a:cs typeface="Tahoma" panose="020B060403050404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a:t>
            </a:fld>
            <a:endParaRPr kumimoji="0" lang="fa-IR" sz="1000" b="0" i="0" u="none" strike="noStrike" kern="1200" cap="none" spc="0" normalizeH="0" baseline="0" noProof="0">
              <a:ln>
                <a:noFill/>
              </a:ln>
              <a:solidFill>
                <a:srgbClr val="1CADE4"/>
              </a:solidFill>
              <a:effectLst/>
              <a:uLnTx/>
              <a:uFillTx/>
              <a:latin typeface="Corbel" panose="020B0503020204020204"/>
              <a:ea typeface="+mn-ea"/>
              <a:cs typeface="Tahoma" panose="020B0604030504040204" pitchFamily="34" charset="0"/>
            </a:endParaRPr>
          </a:p>
        </p:txBody>
      </p:sp>
    </p:spTree>
    <p:extLst>
      <p:ext uri="{BB962C8B-B14F-4D97-AF65-F5344CB8AC3E}">
        <p14:creationId xmlns:p14="http://schemas.microsoft.com/office/powerpoint/2010/main" val="270082372"/>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Content Placeholder 2"/>
          <p:cNvSpPr>
            <a:spLocks noGrp="1"/>
          </p:cNvSpPr>
          <p:nvPr>
            <p:ph idx="1"/>
          </p:nvPr>
        </p:nvSpPr>
        <p:spPr>
          <a:xfrm>
            <a:off x="4129314" y="1097280"/>
            <a:ext cx="4149638" cy="46634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7250" y="2834640"/>
            <a:ext cx="2834640" cy="292608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78226329-7195-425F-AAF5-7FFA1B6FE3A9}" type="datetimeFigureOut">
              <a:rPr kumimoji="0" lang="fa-IR" sz="1000" b="0" i="0" u="none" strike="noStrike" kern="1200" cap="none" spc="0" normalizeH="0" baseline="0" noProof="0" smtClean="0">
                <a:ln>
                  <a:noFill/>
                </a:ln>
                <a:solidFill>
                  <a:srgbClr val="1CADE4"/>
                </a:solidFill>
                <a:effectLst/>
                <a:uLnTx/>
                <a:uFillTx/>
                <a:latin typeface="Corbel" panose="020B0503020204020204"/>
                <a:ea typeface="+mn-ea"/>
                <a:cs typeface="Tahoma" panose="020B060403050404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07/03/1446</a:t>
            </a:fld>
            <a:endParaRPr kumimoji="0" lang="fa-IR" sz="1000" b="0" i="0" u="none" strike="noStrike" kern="1200" cap="none" spc="0" normalizeH="0" baseline="0" noProof="0">
              <a:ln>
                <a:noFill/>
              </a:ln>
              <a:solidFill>
                <a:srgbClr val="1CADE4"/>
              </a:solidFill>
              <a:effectLst/>
              <a:uLnTx/>
              <a:uFillTx/>
              <a:latin typeface="Corbel" panose="020B0503020204020204"/>
              <a:ea typeface="+mn-ea"/>
              <a:cs typeface="Tahoma" panose="020B0604030504040204" pitchFamily="34" charset="0"/>
            </a:endParaRPr>
          </a:p>
        </p:txBody>
      </p:sp>
      <p:sp>
        <p:nvSpPr>
          <p:cNvPr id="6" name="Footer Placeholder 5"/>
          <p:cNvSpPr>
            <a:spLocks noGrp="1"/>
          </p:cNvSpPr>
          <p:nvPr>
            <p:ph type="ftr" sz="quarter" idx="11"/>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a-IR" sz="1000" b="0" i="0" u="none" strike="noStrike" kern="1200" cap="none" spc="0" normalizeH="0" baseline="0" noProof="0">
              <a:ln>
                <a:noFill/>
              </a:ln>
              <a:solidFill>
                <a:srgbClr val="1CADE4"/>
              </a:solidFill>
              <a:effectLst/>
              <a:uLnTx/>
              <a:uFillTx/>
              <a:latin typeface="Corbel" panose="020B0503020204020204"/>
              <a:ea typeface="+mn-ea"/>
              <a:cs typeface="Tahoma" panose="020B0604030504040204" pitchFamily="34" charset="0"/>
            </a:endParaRPr>
          </a:p>
        </p:txBody>
      </p:sp>
      <p:sp>
        <p:nvSpPr>
          <p:cNvPr id="7" name="Slide Number Placeholder 6"/>
          <p:cNvSpPr>
            <a:spLocks noGrp="1"/>
          </p:cNvSpPr>
          <p:nvPr>
            <p:ph type="sldNum" sz="quarter" idx="12"/>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22229C25-C6B3-4933-8DCD-1C9E5F5EC9DC}" type="slidenum">
              <a:rPr kumimoji="0" lang="fa-IR" sz="1000" b="0" i="0" u="none" strike="noStrike" kern="1200" cap="none" spc="0" normalizeH="0" baseline="0" noProof="0" smtClean="0">
                <a:ln>
                  <a:noFill/>
                </a:ln>
                <a:solidFill>
                  <a:srgbClr val="1CADE4"/>
                </a:solidFill>
                <a:effectLst/>
                <a:uLnTx/>
                <a:uFillTx/>
                <a:latin typeface="Corbel" panose="020B0503020204020204"/>
                <a:ea typeface="+mn-ea"/>
                <a:cs typeface="Tahoma" panose="020B060403050404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a:t>
            </a:fld>
            <a:endParaRPr kumimoji="0" lang="fa-IR" sz="1000" b="0" i="0" u="none" strike="noStrike" kern="1200" cap="none" spc="0" normalizeH="0" baseline="0" noProof="0">
              <a:ln>
                <a:noFill/>
              </a:ln>
              <a:solidFill>
                <a:srgbClr val="1CADE4"/>
              </a:solidFill>
              <a:effectLst/>
              <a:uLnTx/>
              <a:uFillTx/>
              <a:latin typeface="Corbel" panose="020B0503020204020204"/>
              <a:ea typeface="+mn-ea"/>
              <a:cs typeface="Tahoma" panose="020B0604030504040204" pitchFamily="34" charset="0"/>
            </a:endParaRPr>
          </a:p>
        </p:txBody>
      </p:sp>
    </p:spTree>
    <p:extLst>
      <p:ext uri="{BB962C8B-B14F-4D97-AF65-F5344CB8AC3E}">
        <p14:creationId xmlns:p14="http://schemas.microsoft.com/office/powerpoint/2010/main" val="1611963132"/>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019107" y="1069847"/>
            <a:ext cx="4257703" cy="4645153"/>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57250" y="2834640"/>
            <a:ext cx="2834640" cy="288036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78226329-7195-425F-AAF5-7FFA1B6FE3A9}" type="datetimeFigureOut">
              <a:rPr kumimoji="0" lang="fa-IR" sz="1000" b="0" i="0" u="none" strike="noStrike" kern="1200" cap="none" spc="0" normalizeH="0" baseline="0" noProof="0" smtClean="0">
                <a:ln>
                  <a:noFill/>
                </a:ln>
                <a:solidFill>
                  <a:srgbClr val="1CADE4"/>
                </a:solidFill>
                <a:effectLst/>
                <a:uLnTx/>
                <a:uFillTx/>
                <a:latin typeface="Corbel" panose="020B0503020204020204"/>
                <a:ea typeface="+mn-ea"/>
                <a:cs typeface="Tahoma" panose="020B060403050404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07/03/1446</a:t>
            </a:fld>
            <a:endParaRPr kumimoji="0" lang="fa-IR" sz="1000" b="0" i="0" u="none" strike="noStrike" kern="1200" cap="none" spc="0" normalizeH="0" baseline="0" noProof="0">
              <a:ln>
                <a:noFill/>
              </a:ln>
              <a:solidFill>
                <a:srgbClr val="1CADE4"/>
              </a:solidFill>
              <a:effectLst/>
              <a:uLnTx/>
              <a:uFillTx/>
              <a:latin typeface="Corbel" panose="020B0503020204020204"/>
              <a:ea typeface="+mn-ea"/>
              <a:cs typeface="Tahoma" panose="020B0604030504040204" pitchFamily="34" charset="0"/>
            </a:endParaRPr>
          </a:p>
        </p:txBody>
      </p:sp>
      <p:sp>
        <p:nvSpPr>
          <p:cNvPr id="6" name="Footer Placeholder 5"/>
          <p:cNvSpPr>
            <a:spLocks noGrp="1"/>
          </p:cNvSpPr>
          <p:nvPr>
            <p:ph type="ftr" sz="quarter" idx="11"/>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a-IR" sz="1000" b="0" i="0" u="none" strike="noStrike" kern="1200" cap="none" spc="0" normalizeH="0" baseline="0" noProof="0">
              <a:ln>
                <a:noFill/>
              </a:ln>
              <a:solidFill>
                <a:srgbClr val="1CADE4"/>
              </a:solidFill>
              <a:effectLst/>
              <a:uLnTx/>
              <a:uFillTx/>
              <a:latin typeface="Corbel" panose="020B0503020204020204"/>
              <a:ea typeface="+mn-ea"/>
              <a:cs typeface="Tahoma" panose="020B0604030504040204" pitchFamily="34" charset="0"/>
            </a:endParaRPr>
          </a:p>
        </p:txBody>
      </p:sp>
      <p:sp>
        <p:nvSpPr>
          <p:cNvPr id="7" name="Slide Number Placeholder 6"/>
          <p:cNvSpPr>
            <a:spLocks noGrp="1"/>
          </p:cNvSpPr>
          <p:nvPr>
            <p:ph type="sldNum" sz="quarter" idx="12"/>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22229C25-C6B3-4933-8DCD-1C9E5F5EC9DC}" type="slidenum">
              <a:rPr kumimoji="0" lang="fa-IR" sz="1000" b="0" i="0" u="none" strike="noStrike" kern="1200" cap="none" spc="0" normalizeH="0" baseline="0" noProof="0" smtClean="0">
                <a:ln>
                  <a:noFill/>
                </a:ln>
                <a:solidFill>
                  <a:srgbClr val="1CADE4"/>
                </a:solidFill>
                <a:effectLst/>
                <a:uLnTx/>
                <a:uFillTx/>
                <a:latin typeface="Corbel" panose="020B0503020204020204"/>
                <a:ea typeface="+mn-ea"/>
                <a:cs typeface="Tahoma" panose="020B060403050404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a:t>
            </a:fld>
            <a:endParaRPr kumimoji="0" lang="fa-IR" sz="1000" b="0" i="0" u="none" strike="noStrike" kern="1200" cap="none" spc="0" normalizeH="0" baseline="0" noProof="0">
              <a:ln>
                <a:noFill/>
              </a:ln>
              <a:solidFill>
                <a:srgbClr val="1CADE4"/>
              </a:solidFill>
              <a:effectLst/>
              <a:uLnTx/>
              <a:uFillTx/>
              <a:latin typeface="Corbel" panose="020B0503020204020204"/>
              <a:ea typeface="+mn-ea"/>
              <a:cs typeface="Tahoma" panose="020B0604030504040204" pitchFamily="34" charset="0"/>
            </a:endParaRPr>
          </a:p>
        </p:txBody>
      </p:sp>
    </p:spTree>
    <p:extLst>
      <p:ext uri="{BB962C8B-B14F-4D97-AF65-F5344CB8AC3E}">
        <p14:creationId xmlns:p14="http://schemas.microsoft.com/office/powerpoint/2010/main" val="3386761910"/>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21" Type="http://schemas.openxmlformats.org/officeDocument/2006/relationships/image" Target="../media/image5.png"/><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3.jp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p:nvPr/>
        </p:nvSpPr>
        <p:spPr>
          <a:xfrm>
            <a:off x="182880" y="182880"/>
            <a:ext cx="8778240" cy="649224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57250" y="609600"/>
            <a:ext cx="740664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57251" y="2057400"/>
            <a:ext cx="7404653" cy="40386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7247" y="6223829"/>
            <a:ext cx="1746806" cy="365125"/>
          </a:xfrm>
          <a:prstGeom prst="rect">
            <a:avLst/>
          </a:prstGeom>
        </p:spPr>
        <p:txBody>
          <a:bodyPr vert="horz" lIns="91440" tIns="45720" rIns="91440" bIns="45720" rtlCol="0" anchor="ctr"/>
          <a:lstStyle>
            <a:lvl1pPr algn="l">
              <a:defRPr sz="1000">
                <a:solidFill>
                  <a:schemeClr val="accent1"/>
                </a:solidFill>
              </a:defRPr>
            </a:lvl1pPr>
          </a:lstStyle>
          <a:p>
            <a:pPr marL="0" marR="0" lvl="0" indent="0" algn="l" defTabSz="914400" rtl="1" eaLnBrk="1" fontAlgn="auto" latinLnBrk="0" hangingPunct="1">
              <a:lnSpc>
                <a:spcPct val="100000"/>
              </a:lnSpc>
              <a:spcBef>
                <a:spcPts val="0"/>
              </a:spcBef>
              <a:spcAft>
                <a:spcPts val="0"/>
              </a:spcAft>
              <a:buClrTx/>
              <a:buSzTx/>
              <a:buFontTx/>
              <a:buNone/>
              <a:tabLst/>
              <a:defRPr/>
            </a:pPr>
            <a:fld id="{78226329-7195-425F-AAF5-7FFA1B6FE3A9}" type="datetimeFigureOut">
              <a:rPr kumimoji="0" lang="fa-IR" sz="1000" b="0" i="0" u="none" strike="noStrike" kern="1200" cap="none" spc="0" normalizeH="0" baseline="0" noProof="0" smtClean="0">
                <a:ln>
                  <a:noFill/>
                </a:ln>
                <a:solidFill>
                  <a:srgbClr val="1CADE4"/>
                </a:solidFill>
                <a:effectLst/>
                <a:uLnTx/>
                <a:uFillTx/>
                <a:latin typeface="Corbel" panose="020B0503020204020204"/>
                <a:ea typeface="+mn-ea"/>
                <a:cs typeface="Tahoma" panose="020B060403050404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07/03/1446</a:t>
            </a:fld>
            <a:endParaRPr kumimoji="0" lang="fa-IR" sz="1000" b="0" i="0" u="none" strike="noStrike" kern="1200" cap="none" spc="0" normalizeH="0" baseline="0" noProof="0">
              <a:ln>
                <a:noFill/>
              </a:ln>
              <a:solidFill>
                <a:srgbClr val="1CADE4"/>
              </a:solidFill>
              <a:effectLst/>
              <a:uLnTx/>
              <a:uFillTx/>
              <a:latin typeface="Corbel" panose="020B0503020204020204"/>
              <a:ea typeface="+mn-ea"/>
              <a:cs typeface="Tahoma" panose="020B0604030504040204" pitchFamily="34" charset="0"/>
            </a:endParaRPr>
          </a:p>
        </p:txBody>
      </p:sp>
      <p:sp>
        <p:nvSpPr>
          <p:cNvPr id="5" name="Footer Placeholder 4"/>
          <p:cNvSpPr>
            <a:spLocks noGrp="1"/>
          </p:cNvSpPr>
          <p:nvPr>
            <p:ph type="ftr" sz="quarter" idx="3"/>
          </p:nvPr>
        </p:nvSpPr>
        <p:spPr>
          <a:xfrm>
            <a:off x="2961861" y="6223829"/>
            <a:ext cx="3538331" cy="365125"/>
          </a:xfrm>
          <a:prstGeom prst="rect">
            <a:avLst/>
          </a:prstGeom>
        </p:spPr>
        <p:txBody>
          <a:bodyPr vert="horz" lIns="91440" tIns="45720" rIns="91440" bIns="45720" rtlCol="0" anchor="ctr"/>
          <a:lstStyle>
            <a:lvl1pPr algn="ctr">
              <a:defRPr sz="1000">
                <a:solidFill>
                  <a:schemeClr val="accent1"/>
                </a:solidFill>
              </a:defRPr>
            </a:lvl1p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a-IR" sz="1000" b="0" i="0" u="none" strike="noStrike" kern="1200" cap="none" spc="0" normalizeH="0" baseline="0" noProof="0">
              <a:ln>
                <a:noFill/>
              </a:ln>
              <a:solidFill>
                <a:srgbClr val="1CADE4"/>
              </a:solidFill>
              <a:effectLst/>
              <a:uLnTx/>
              <a:uFillTx/>
              <a:latin typeface="Corbel" panose="020B0503020204020204"/>
              <a:ea typeface="+mn-ea"/>
              <a:cs typeface="Tahoma" panose="020B0604030504040204" pitchFamily="34" charset="0"/>
            </a:endParaRPr>
          </a:p>
        </p:txBody>
      </p:sp>
      <p:sp>
        <p:nvSpPr>
          <p:cNvPr id="6" name="Slide Number Placeholder 5"/>
          <p:cNvSpPr>
            <a:spLocks noGrp="1"/>
          </p:cNvSpPr>
          <p:nvPr>
            <p:ph type="sldNum" sz="quarter" idx="4"/>
          </p:nvPr>
        </p:nvSpPr>
        <p:spPr>
          <a:xfrm>
            <a:off x="6997148" y="6223829"/>
            <a:ext cx="1279663" cy="365125"/>
          </a:xfrm>
          <a:prstGeom prst="rect">
            <a:avLst/>
          </a:prstGeom>
        </p:spPr>
        <p:txBody>
          <a:bodyPr vert="horz" lIns="91440" tIns="45720" rIns="91440" bIns="45720" rtlCol="0" anchor="ctr"/>
          <a:lstStyle>
            <a:lvl1pPr algn="r">
              <a:defRPr sz="1000">
                <a:solidFill>
                  <a:schemeClr val="accent1"/>
                </a:solidFill>
              </a:defRPr>
            </a:lvl1pPr>
          </a:lstStyle>
          <a:p>
            <a:pPr marL="0" marR="0" lvl="0" indent="0" algn="r" defTabSz="914400" rtl="1" eaLnBrk="1" fontAlgn="auto" latinLnBrk="0" hangingPunct="1">
              <a:lnSpc>
                <a:spcPct val="100000"/>
              </a:lnSpc>
              <a:spcBef>
                <a:spcPts val="0"/>
              </a:spcBef>
              <a:spcAft>
                <a:spcPts val="0"/>
              </a:spcAft>
              <a:buClrTx/>
              <a:buSzTx/>
              <a:buFontTx/>
              <a:buNone/>
              <a:tabLst/>
              <a:defRPr/>
            </a:pPr>
            <a:fld id="{22229C25-C6B3-4933-8DCD-1C9E5F5EC9DC}" type="slidenum">
              <a:rPr kumimoji="0" lang="fa-IR" sz="1000" b="0" i="0" u="none" strike="noStrike" kern="1200" cap="none" spc="0" normalizeH="0" baseline="0" noProof="0" smtClean="0">
                <a:ln>
                  <a:noFill/>
                </a:ln>
                <a:solidFill>
                  <a:srgbClr val="1CADE4"/>
                </a:solidFill>
                <a:effectLst/>
                <a:uLnTx/>
                <a:uFillTx/>
                <a:latin typeface="Corbel" panose="020B0503020204020204"/>
                <a:ea typeface="+mn-ea"/>
                <a:cs typeface="Tahoma" panose="020B060403050404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a:t>
            </a:fld>
            <a:endParaRPr kumimoji="0" lang="fa-IR" sz="1000" b="0" i="0" u="none" strike="noStrike" kern="1200" cap="none" spc="0" normalizeH="0" baseline="0" noProof="0">
              <a:ln>
                <a:noFill/>
              </a:ln>
              <a:solidFill>
                <a:srgbClr val="1CADE4"/>
              </a:solidFill>
              <a:effectLst/>
              <a:uLnTx/>
              <a:uFillTx/>
              <a:latin typeface="Corbel" panose="020B0503020204020204"/>
              <a:ea typeface="+mn-ea"/>
              <a:cs typeface="Tahoma" panose="020B0604030504040204" pitchFamily="34" charset="0"/>
            </a:endParaRPr>
          </a:p>
        </p:txBody>
      </p:sp>
    </p:spTree>
    <p:extLst>
      <p:ext uri="{BB962C8B-B14F-4D97-AF65-F5344CB8AC3E}">
        <p14:creationId xmlns:p14="http://schemas.microsoft.com/office/powerpoint/2010/main" val="1978946653"/>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xStyles>
    <p:titleStyle>
      <a:lvl1pPr algn="l" defTabSz="685800" rtl="1" eaLnBrk="1" latinLnBrk="0" hangingPunct="1">
        <a:lnSpc>
          <a:spcPct val="90000"/>
        </a:lnSpc>
        <a:spcBef>
          <a:spcPct val="0"/>
        </a:spcBef>
        <a:buNone/>
        <a:defRPr sz="4000" kern="1200">
          <a:solidFill>
            <a:schemeClr val="accent1"/>
          </a:solidFill>
          <a:latin typeface="+mj-lt"/>
          <a:ea typeface="+mj-ea"/>
          <a:cs typeface="+mj-cs"/>
        </a:defRPr>
      </a:lvl1pPr>
    </p:titleStyle>
    <p:bodyStyle>
      <a:lvl1pPr marL="171450" indent="-137160" algn="r" defTabSz="685800" rtl="1" eaLnBrk="1" latinLnBrk="0" hangingPunct="1">
        <a:lnSpc>
          <a:spcPct val="90000"/>
        </a:lnSpc>
        <a:spcBef>
          <a:spcPts val="1000"/>
        </a:spcBef>
        <a:buClr>
          <a:schemeClr val="accent1"/>
        </a:buClr>
        <a:buSzPct val="80000"/>
        <a:buFont typeface="Corbel" pitchFamily="34" charset="0"/>
        <a:buChar char="•"/>
        <a:defRPr sz="2000" kern="1200">
          <a:solidFill>
            <a:schemeClr val="accent1"/>
          </a:solidFill>
          <a:latin typeface="+mn-lt"/>
          <a:ea typeface="+mn-ea"/>
          <a:cs typeface="+mn-cs"/>
        </a:defRPr>
      </a:lvl1pPr>
      <a:lvl2pPr marL="342900" indent="-13716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800" kern="1200">
          <a:solidFill>
            <a:schemeClr val="accent1"/>
          </a:solidFill>
          <a:latin typeface="+mn-lt"/>
          <a:ea typeface="+mn-ea"/>
          <a:cs typeface="+mn-cs"/>
        </a:defRPr>
      </a:lvl2pPr>
      <a:lvl3pPr marL="548640" indent="-13716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600" kern="1200">
          <a:solidFill>
            <a:schemeClr val="accent1"/>
          </a:solidFill>
          <a:latin typeface="+mn-lt"/>
          <a:ea typeface="+mn-ea"/>
          <a:cs typeface="+mn-cs"/>
        </a:defRPr>
      </a:lvl3pPr>
      <a:lvl4pPr marL="754380" indent="-13716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4pPr>
      <a:lvl5pPr marL="920120" indent="-13716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5pPr>
      <a:lvl6pPr marL="1100000" indent="-17145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p:bodyStyle>
    <p:otherStyle>
      <a:defPPr>
        <a:defRPr lang="en-US"/>
      </a:defPPr>
      <a:lvl1pPr marL="0" algn="r" defTabSz="685800" rtl="1" eaLnBrk="1" latinLnBrk="0" hangingPunct="1">
        <a:defRPr sz="1350" kern="1200">
          <a:solidFill>
            <a:schemeClr val="tx1"/>
          </a:solidFill>
          <a:latin typeface="+mn-lt"/>
          <a:ea typeface="+mn-ea"/>
          <a:cs typeface="+mn-cs"/>
        </a:defRPr>
      </a:lvl1pPr>
      <a:lvl2pPr marL="342900" algn="r" defTabSz="685800" rtl="1" eaLnBrk="1" latinLnBrk="0" hangingPunct="1">
        <a:defRPr sz="1350" kern="1200">
          <a:solidFill>
            <a:schemeClr val="tx1"/>
          </a:solidFill>
          <a:latin typeface="+mn-lt"/>
          <a:ea typeface="+mn-ea"/>
          <a:cs typeface="+mn-cs"/>
        </a:defRPr>
      </a:lvl2pPr>
      <a:lvl3pPr marL="685800" algn="r" defTabSz="685800" rtl="1" eaLnBrk="1" latinLnBrk="0" hangingPunct="1">
        <a:defRPr sz="1350" kern="1200">
          <a:solidFill>
            <a:schemeClr val="tx1"/>
          </a:solidFill>
          <a:latin typeface="+mn-lt"/>
          <a:ea typeface="+mn-ea"/>
          <a:cs typeface="+mn-cs"/>
        </a:defRPr>
      </a:lvl3pPr>
      <a:lvl4pPr marL="1028700" algn="r" defTabSz="685800" rtl="1" eaLnBrk="1" latinLnBrk="0" hangingPunct="1">
        <a:defRPr sz="1350" kern="1200">
          <a:solidFill>
            <a:schemeClr val="tx1"/>
          </a:solidFill>
          <a:latin typeface="+mn-lt"/>
          <a:ea typeface="+mn-ea"/>
          <a:cs typeface="+mn-cs"/>
        </a:defRPr>
      </a:lvl4pPr>
      <a:lvl5pPr marL="1371600" algn="r" defTabSz="685800" rtl="1" eaLnBrk="1" latinLnBrk="0" hangingPunct="1">
        <a:defRPr sz="1350" kern="1200">
          <a:solidFill>
            <a:schemeClr val="tx1"/>
          </a:solidFill>
          <a:latin typeface="+mn-lt"/>
          <a:ea typeface="+mn-ea"/>
          <a:cs typeface="+mn-cs"/>
        </a:defRPr>
      </a:lvl5pPr>
      <a:lvl6pPr marL="1714500" algn="r" defTabSz="685800" rtl="1" eaLnBrk="1" latinLnBrk="0" hangingPunct="1">
        <a:defRPr sz="1350" kern="1200">
          <a:solidFill>
            <a:schemeClr val="tx1"/>
          </a:solidFill>
          <a:latin typeface="+mn-lt"/>
          <a:ea typeface="+mn-ea"/>
          <a:cs typeface="+mn-cs"/>
        </a:defRPr>
      </a:lvl6pPr>
      <a:lvl7pPr marL="2057400" algn="r" defTabSz="685800" rtl="1" eaLnBrk="1" latinLnBrk="0" hangingPunct="1">
        <a:defRPr sz="1350" kern="1200">
          <a:solidFill>
            <a:schemeClr val="tx1"/>
          </a:solidFill>
          <a:latin typeface="+mn-lt"/>
          <a:ea typeface="+mn-ea"/>
          <a:cs typeface="+mn-cs"/>
        </a:defRPr>
      </a:lvl7pPr>
      <a:lvl8pPr marL="2400300" algn="r" defTabSz="685800" rtl="1" eaLnBrk="1" latinLnBrk="0" hangingPunct="1">
        <a:defRPr sz="1350" kern="1200">
          <a:solidFill>
            <a:schemeClr val="tx1"/>
          </a:solidFill>
          <a:latin typeface="+mn-lt"/>
          <a:ea typeface="+mn-ea"/>
          <a:cs typeface="+mn-cs"/>
        </a:defRPr>
      </a:lvl8pPr>
      <a:lvl9pPr marL="2743200" algn="r" defTabSz="685800" rtl="1"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grpSp>
        <p:nvGrpSpPr>
          <p:cNvPr id="7" name="Group 6"/>
          <p:cNvGrpSpPr/>
          <p:nvPr/>
        </p:nvGrpSpPr>
        <p:grpSpPr>
          <a:xfrm>
            <a:off x="-11802" y="0"/>
            <a:ext cx="9172472" cy="6856214"/>
            <a:chOff x="-15736" y="0"/>
            <a:chExt cx="12229962" cy="6856214"/>
          </a:xfrm>
        </p:grpSpPr>
        <p:pic>
          <p:nvPicPr>
            <p:cNvPr id="8" name="Picture 7" descr="HD-PanelContent.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971552" y="982135"/>
            <a:ext cx="7200897"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71552" y="2556932"/>
            <a:ext cx="7200897"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508126" y="5969000"/>
            <a:ext cx="1200150" cy="279400"/>
          </a:xfrm>
          <a:prstGeom prst="rect">
            <a:avLst/>
          </a:prstGeom>
        </p:spPr>
        <p:txBody>
          <a:bodyPr vert="horz" lIns="91440" tIns="45720" rIns="91440" bIns="45720" rtlCol="0" anchor="ctr"/>
          <a:lstStyle>
            <a:lvl1pPr algn="r">
              <a:defRPr sz="750" b="0" i="0">
                <a:solidFill>
                  <a:schemeClr val="tx1"/>
                </a:solidFill>
                <a:effectLst/>
                <a:latin typeface="+mn-lt"/>
              </a:defRPr>
            </a:lvl1p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9/10/2024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Footer Placeholder 4"/>
          <p:cNvSpPr>
            <a:spLocks noGrp="1"/>
          </p:cNvSpPr>
          <p:nvPr>
            <p:ph type="ftr" sz="quarter" idx="3"/>
          </p:nvPr>
        </p:nvSpPr>
        <p:spPr>
          <a:xfrm>
            <a:off x="971552" y="5969000"/>
            <a:ext cx="5479425" cy="279400"/>
          </a:xfrm>
          <a:prstGeom prst="rect">
            <a:avLst/>
          </a:prstGeom>
        </p:spPr>
        <p:txBody>
          <a:bodyPr vert="horz" lIns="91440" tIns="45720" rIns="91440" bIns="45720" rtlCol="0" anchor="ctr"/>
          <a:lstStyle>
            <a:lvl1pPr algn="l">
              <a:defRPr sz="750" b="0" i="0">
                <a:solidFill>
                  <a:schemeClr val="tx1"/>
                </a:solidFill>
                <a:effectLst/>
                <a:latin typeface="+mn-lt"/>
              </a:defRPr>
            </a:lvl1p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Slide Number Placeholder 5"/>
          <p:cNvSpPr>
            <a:spLocks noGrp="1"/>
          </p:cNvSpPr>
          <p:nvPr>
            <p:ph type="sldNum" sz="quarter" idx="4"/>
          </p:nvPr>
        </p:nvSpPr>
        <p:spPr>
          <a:xfrm>
            <a:off x="7765427" y="5969000"/>
            <a:ext cx="407023" cy="279400"/>
          </a:xfrm>
          <a:prstGeom prst="rect">
            <a:avLst/>
          </a:prstGeom>
        </p:spPr>
        <p:txBody>
          <a:bodyPr vert="horz" lIns="91440" tIns="45720" rIns="91440" bIns="45720" rtlCol="0" anchor="ctr"/>
          <a:lstStyle>
            <a:lvl1pPr algn="r">
              <a:defRPr sz="750" b="0" i="0">
                <a:solidFill>
                  <a:schemeClr val="tx1"/>
                </a:solidFill>
                <a:effectLst/>
                <a:latin typeface="+mn-lt"/>
              </a:defRPr>
            </a:lvl1p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29289977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txStyles>
    <p:titleStyle>
      <a:lvl1pPr algn="ctr" defTabSz="342892" rtl="1" eaLnBrk="1" latinLnBrk="0" hangingPunct="1">
        <a:spcBef>
          <a:spcPct val="0"/>
        </a:spcBef>
        <a:buNone/>
        <a:defRPr sz="3300" kern="1200" cap="none">
          <a:ln w="3175" cmpd="sng">
            <a:noFill/>
          </a:ln>
          <a:solidFill>
            <a:schemeClr val="tx1">
              <a:lumMod val="85000"/>
              <a:lumOff val="15000"/>
            </a:schemeClr>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14308" indent="-214308" algn="r" defTabSz="342892" rtl="1" eaLnBrk="1" latinLnBrk="0" hangingPunct="1">
        <a:spcBef>
          <a:spcPct val="20000"/>
        </a:spcBef>
        <a:spcAft>
          <a:spcPts val="45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1pPr>
      <a:lvl2pPr marL="557199" indent="-214308" algn="r" defTabSz="342892" rtl="1" eaLnBrk="1" latinLnBrk="0" hangingPunct="1">
        <a:spcBef>
          <a:spcPct val="20000"/>
        </a:spcBef>
        <a:spcAft>
          <a:spcPts val="450"/>
        </a:spcAft>
        <a:buClr>
          <a:schemeClr val="accent1"/>
        </a:buClr>
        <a:buSzPct val="115000"/>
        <a:buFont typeface="Arial"/>
        <a:buChar char="•"/>
        <a:defRPr sz="1500" kern="1200" cap="none">
          <a:solidFill>
            <a:schemeClr val="tx1">
              <a:lumMod val="85000"/>
              <a:lumOff val="15000"/>
            </a:schemeClr>
          </a:solidFill>
          <a:effectLst/>
          <a:latin typeface="+mn-lt"/>
          <a:ea typeface="+mn-ea"/>
          <a:cs typeface="+mn-cs"/>
        </a:defRPr>
      </a:lvl2pPr>
      <a:lvl3pPr marL="900091" indent="-214308" algn="r" defTabSz="342892" rtl="1" eaLnBrk="1" latinLnBrk="0" hangingPunct="1">
        <a:spcBef>
          <a:spcPct val="20000"/>
        </a:spcBef>
        <a:spcAft>
          <a:spcPts val="450"/>
        </a:spcAft>
        <a:buClr>
          <a:schemeClr val="accent1"/>
        </a:buClr>
        <a:buSzPct val="115000"/>
        <a:buFont typeface="Arial"/>
        <a:buChar char="•"/>
        <a:defRPr sz="1350" kern="1200" cap="none">
          <a:solidFill>
            <a:schemeClr val="tx1">
              <a:lumMod val="85000"/>
              <a:lumOff val="15000"/>
            </a:schemeClr>
          </a:solidFill>
          <a:effectLst/>
          <a:latin typeface="+mn-lt"/>
          <a:ea typeface="+mn-ea"/>
          <a:cs typeface="+mn-cs"/>
        </a:defRPr>
      </a:lvl3pPr>
      <a:lvl4pPr marL="1157259" indent="-128585" algn="r" defTabSz="342892" rtl="1" eaLnBrk="1" latinLnBrk="0" hangingPunct="1">
        <a:spcBef>
          <a:spcPct val="20000"/>
        </a:spcBef>
        <a:spcAft>
          <a:spcPts val="450"/>
        </a:spcAft>
        <a:buClr>
          <a:schemeClr val="accent1"/>
        </a:buClr>
        <a:buSzPct val="115000"/>
        <a:buFont typeface="Arial"/>
        <a:buChar char="•"/>
        <a:defRPr sz="1200" kern="1200" cap="none">
          <a:solidFill>
            <a:schemeClr val="tx1">
              <a:lumMod val="85000"/>
              <a:lumOff val="15000"/>
            </a:schemeClr>
          </a:solidFill>
          <a:effectLst/>
          <a:latin typeface="+mn-lt"/>
          <a:ea typeface="+mn-ea"/>
          <a:cs typeface="+mn-cs"/>
        </a:defRPr>
      </a:lvl4pPr>
      <a:lvl5pPr marL="1500151" indent="-128585" algn="r" defTabSz="342892" rtl="1"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5pPr>
      <a:lvl6pPr marL="1885903" indent="-171446" algn="r" defTabSz="342892" rtl="1"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6pPr>
      <a:lvl7pPr marL="2228795" indent="-171446" algn="r" defTabSz="342892" rtl="1"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7pPr>
      <a:lvl8pPr marL="2571686" indent="-171446" algn="r" defTabSz="342892" rtl="1"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8pPr>
      <a:lvl9pPr marL="2914577" indent="-171446" algn="r" defTabSz="342892" rtl="1"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9pPr>
    </p:bodyStyle>
    <p:otherStyle>
      <a:defPPr>
        <a:defRPr lang="en-US"/>
      </a:defPPr>
      <a:lvl1pPr marL="0" algn="r" defTabSz="342892" rtl="1" eaLnBrk="1" latinLnBrk="0" hangingPunct="1">
        <a:defRPr sz="1350" kern="1200">
          <a:solidFill>
            <a:schemeClr val="tx1"/>
          </a:solidFill>
          <a:latin typeface="+mn-lt"/>
          <a:ea typeface="+mn-ea"/>
          <a:cs typeface="+mn-cs"/>
        </a:defRPr>
      </a:lvl1pPr>
      <a:lvl2pPr marL="342892" algn="r" defTabSz="342892" rtl="1" eaLnBrk="1" latinLnBrk="0" hangingPunct="1">
        <a:defRPr sz="1350" kern="1200">
          <a:solidFill>
            <a:schemeClr val="tx1"/>
          </a:solidFill>
          <a:latin typeface="+mn-lt"/>
          <a:ea typeface="+mn-ea"/>
          <a:cs typeface="+mn-cs"/>
        </a:defRPr>
      </a:lvl2pPr>
      <a:lvl3pPr marL="685783" algn="r" defTabSz="342892" rtl="1" eaLnBrk="1" latinLnBrk="0" hangingPunct="1">
        <a:defRPr sz="1350" kern="1200">
          <a:solidFill>
            <a:schemeClr val="tx1"/>
          </a:solidFill>
          <a:latin typeface="+mn-lt"/>
          <a:ea typeface="+mn-ea"/>
          <a:cs typeface="+mn-cs"/>
        </a:defRPr>
      </a:lvl3pPr>
      <a:lvl4pPr marL="1028675" algn="r" defTabSz="342892" rtl="1" eaLnBrk="1" latinLnBrk="0" hangingPunct="1">
        <a:defRPr sz="1350" kern="1200">
          <a:solidFill>
            <a:schemeClr val="tx1"/>
          </a:solidFill>
          <a:latin typeface="+mn-lt"/>
          <a:ea typeface="+mn-ea"/>
          <a:cs typeface="+mn-cs"/>
        </a:defRPr>
      </a:lvl4pPr>
      <a:lvl5pPr marL="1371566" algn="r" defTabSz="342892" rtl="1" eaLnBrk="1" latinLnBrk="0" hangingPunct="1">
        <a:defRPr sz="1350" kern="1200">
          <a:solidFill>
            <a:schemeClr val="tx1"/>
          </a:solidFill>
          <a:latin typeface="+mn-lt"/>
          <a:ea typeface="+mn-ea"/>
          <a:cs typeface="+mn-cs"/>
        </a:defRPr>
      </a:lvl5pPr>
      <a:lvl6pPr marL="1714457" algn="r" defTabSz="342892" rtl="1" eaLnBrk="1" latinLnBrk="0" hangingPunct="1">
        <a:defRPr sz="1350" kern="1200">
          <a:solidFill>
            <a:schemeClr val="tx1"/>
          </a:solidFill>
          <a:latin typeface="+mn-lt"/>
          <a:ea typeface="+mn-ea"/>
          <a:cs typeface="+mn-cs"/>
        </a:defRPr>
      </a:lvl6pPr>
      <a:lvl7pPr marL="2057348" algn="r" defTabSz="342892" rtl="1" eaLnBrk="1" latinLnBrk="0" hangingPunct="1">
        <a:defRPr sz="1350" kern="1200">
          <a:solidFill>
            <a:schemeClr val="tx1"/>
          </a:solidFill>
          <a:latin typeface="+mn-lt"/>
          <a:ea typeface="+mn-ea"/>
          <a:cs typeface="+mn-cs"/>
        </a:defRPr>
      </a:lvl7pPr>
      <a:lvl8pPr marL="2400240" algn="r" defTabSz="342892" rtl="1" eaLnBrk="1" latinLnBrk="0" hangingPunct="1">
        <a:defRPr sz="1350" kern="1200">
          <a:solidFill>
            <a:schemeClr val="tx1"/>
          </a:solidFill>
          <a:latin typeface="+mn-lt"/>
          <a:ea typeface="+mn-ea"/>
          <a:cs typeface="+mn-cs"/>
        </a:defRPr>
      </a:lvl8pPr>
      <a:lvl9pPr marL="2743132" algn="r" defTabSz="342892" rtl="1"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7.xml"/><Relationship Id="rId1" Type="http://schemas.openxmlformats.org/officeDocument/2006/relationships/themeOverride" Target="../theme/themeOverride9.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slideLayout" Target="../slideLayouts/slideLayout7.xml"/><Relationship Id="rId1" Type="http://schemas.openxmlformats.org/officeDocument/2006/relationships/themeOverride" Target="../theme/themeOverride10.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hyperlink" Target="http://suherfe.blog.ir/post/Kar.102.7" TargetMode="External"/><Relationship Id="rId2" Type="http://schemas.openxmlformats.org/officeDocument/2006/relationships/slideLayout" Target="../slideLayouts/slideLayout7.xml"/><Relationship Id="rId1" Type="http://schemas.openxmlformats.org/officeDocument/2006/relationships/themeOverride" Target="../theme/themeOverride11.xml"/><Relationship Id="rId5" Type="http://schemas.openxmlformats.org/officeDocument/2006/relationships/image" Target="../media/image18.jpeg"/><Relationship Id="rId4" Type="http://schemas.openxmlformats.org/officeDocument/2006/relationships/hyperlink" Target="http://suherfe.blog.ir/"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7.xml"/><Relationship Id="rId1" Type="http://schemas.openxmlformats.org/officeDocument/2006/relationships/themeOverride" Target="../theme/themeOverride1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7.xml"/><Relationship Id="rId1" Type="http://schemas.openxmlformats.org/officeDocument/2006/relationships/themeOverride" Target="../theme/themeOverride13.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7.xml"/><Relationship Id="rId1" Type="http://schemas.openxmlformats.org/officeDocument/2006/relationships/themeOverride" Target="../theme/themeOverride14.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hyperlink" Target="http://bayanbox.ir/view/1284123033047843535/kar104-7-suherfe.blog.ir.jpg" TargetMode="External"/><Relationship Id="rId2" Type="http://schemas.openxmlformats.org/officeDocument/2006/relationships/slideLayout" Target="../slideLayouts/slideLayout7.xml"/><Relationship Id="rId1" Type="http://schemas.openxmlformats.org/officeDocument/2006/relationships/themeOverride" Target="../theme/themeOverride15.xml"/><Relationship Id="rId5" Type="http://schemas.openxmlformats.org/officeDocument/2006/relationships/image" Target="../media/image10.png"/><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hyperlink" Target="http://bayanbox.ir/view/1663562765881485299/kar104-7-suherfe.blog.ir.jpg" TargetMode="External"/><Relationship Id="rId2" Type="http://schemas.openxmlformats.org/officeDocument/2006/relationships/slideLayout" Target="../slideLayouts/slideLayout7.xml"/><Relationship Id="rId1" Type="http://schemas.openxmlformats.org/officeDocument/2006/relationships/themeOverride" Target="../theme/themeOverride16.xml"/><Relationship Id="rId5" Type="http://schemas.openxmlformats.org/officeDocument/2006/relationships/image" Target="../media/image10.png"/><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7.xml"/><Relationship Id="rId1" Type="http://schemas.openxmlformats.org/officeDocument/2006/relationships/themeOverride" Target="../theme/themeOverride17.xml"/><Relationship Id="rId5" Type="http://schemas.openxmlformats.org/officeDocument/2006/relationships/image" Target="../media/image10.png"/><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slideLayout" Target="../slideLayouts/slideLayout7.xml"/><Relationship Id="rId1" Type="http://schemas.openxmlformats.org/officeDocument/2006/relationships/themeOverride" Target="../theme/themeOverride18.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slideLayout" Target="../slideLayouts/slideLayout7.xml"/><Relationship Id="rId1" Type="http://schemas.openxmlformats.org/officeDocument/2006/relationships/themeOverride" Target="../theme/themeOverride1.xml"/><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7.xml"/><Relationship Id="rId1" Type="http://schemas.openxmlformats.org/officeDocument/2006/relationships/themeOverride" Target="../theme/themeOverride19.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7.xml"/><Relationship Id="rId1" Type="http://schemas.openxmlformats.org/officeDocument/2006/relationships/themeOverride" Target="../theme/themeOverride20.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7.xml"/><Relationship Id="rId1" Type="http://schemas.openxmlformats.org/officeDocument/2006/relationships/themeOverride" Target="../theme/themeOverride21.xml"/><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7.xml"/><Relationship Id="rId1" Type="http://schemas.openxmlformats.org/officeDocument/2006/relationships/themeOverride" Target="../theme/themeOverride22.xml"/><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7.xml"/><Relationship Id="rId1" Type="http://schemas.openxmlformats.org/officeDocument/2006/relationships/themeOverride" Target="../theme/themeOverride23.xml"/><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themeOverride" Target="../theme/themeOverride24.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themeOverride" Target="../theme/themeOverride25.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7.xml"/><Relationship Id="rId1" Type="http://schemas.openxmlformats.org/officeDocument/2006/relationships/themeOverride" Target="../theme/themeOverride26.xml"/><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7.xml"/><Relationship Id="rId1" Type="http://schemas.openxmlformats.org/officeDocument/2006/relationships/themeOverride" Target="../theme/themeOverride27.xml"/><Relationship Id="rId5" Type="http://schemas.openxmlformats.org/officeDocument/2006/relationships/image" Target="../media/image10.png"/><Relationship Id="rId4" Type="http://schemas.openxmlformats.org/officeDocument/2006/relationships/image" Target="../media/image34.png"/></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themeOverride" Target="../theme/themeOverride28.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themeOverride" Target="../theme/themeOverride2.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themeOverride" Target="../theme/themeOverride29.xml"/></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Layout" Target="../slideLayouts/slideLayout7.xml"/><Relationship Id="rId1" Type="http://schemas.openxmlformats.org/officeDocument/2006/relationships/themeOverride" Target="../theme/themeOverride30.xml"/><Relationship Id="rId4" Type="http://schemas.openxmlformats.org/officeDocument/2006/relationships/image" Target="../media/image10.png"/></Relationships>
</file>

<file path=ppt/slides/_rels/slide32.xml.rels><?xml version="1.0" encoding="UTF-8" standalone="yes"?>
<Relationships xmlns="http://schemas.openxmlformats.org/package/2006/relationships"><Relationship Id="rId3" Type="http://schemas.openxmlformats.org/officeDocument/2006/relationships/hyperlink" Target="http://suherfe.blog.ir/post/kar.112.7" TargetMode="External"/><Relationship Id="rId2" Type="http://schemas.openxmlformats.org/officeDocument/2006/relationships/slideLayout" Target="../slideLayouts/slideLayout7.xml"/><Relationship Id="rId1" Type="http://schemas.openxmlformats.org/officeDocument/2006/relationships/themeOverride" Target="../theme/themeOverride31.xml"/><Relationship Id="rId4" Type="http://schemas.openxmlformats.org/officeDocument/2006/relationships/image" Target="../media/image10.png"/></Relationships>
</file>

<file path=ppt/slides/_rels/slide3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slideLayout" Target="../slideLayouts/slideLayout7.xml"/><Relationship Id="rId1" Type="http://schemas.openxmlformats.org/officeDocument/2006/relationships/themeOverride" Target="../theme/themeOverride32.xml"/><Relationship Id="rId4" Type="http://schemas.openxmlformats.org/officeDocument/2006/relationships/image" Target="../media/image37.png"/></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themeOverride" Target="../theme/themeOverride33.xml"/></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Layout" Target="../slideLayouts/slideLayout7.xml"/><Relationship Id="rId1" Type="http://schemas.openxmlformats.org/officeDocument/2006/relationships/themeOverride" Target="../theme/themeOverride34.xml"/><Relationship Id="rId4" Type="http://schemas.openxmlformats.org/officeDocument/2006/relationships/image" Target="../media/image10.png"/></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Layout" Target="../slideLayouts/slideLayout7.xml"/><Relationship Id="rId1" Type="http://schemas.openxmlformats.org/officeDocument/2006/relationships/themeOverride" Target="../theme/themeOverride35.xml"/><Relationship Id="rId4" Type="http://schemas.openxmlformats.org/officeDocument/2006/relationships/image" Target="../media/image10.png"/></Relationships>
</file>

<file path=ppt/slides/_rels/slide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themeOverride" Target="../theme/themeOverride36.xml"/></Relationships>
</file>

<file path=ppt/slides/_rels/slide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themeOverride" Target="../theme/themeOverride37.xml"/></Relationships>
</file>

<file path=ppt/slides/_rels/slide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themeOverride" Target="../theme/themeOverride38.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themeOverride" Target="../theme/themeOverride3.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slideLayout" Target="../slideLayouts/slideLayout7.xml"/><Relationship Id="rId1" Type="http://schemas.openxmlformats.org/officeDocument/2006/relationships/themeOverride" Target="../theme/themeOverride4.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7.xml"/><Relationship Id="rId1" Type="http://schemas.openxmlformats.org/officeDocument/2006/relationships/themeOverride" Target="../theme/themeOverride5.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7.xml"/><Relationship Id="rId1" Type="http://schemas.openxmlformats.org/officeDocument/2006/relationships/themeOverride" Target="../theme/themeOverride6.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hyperlink" Target="http://suherfe.blog.ir/post/kar-100-7" TargetMode="External"/><Relationship Id="rId2" Type="http://schemas.openxmlformats.org/officeDocument/2006/relationships/slideLayout" Target="../slideLayouts/slideLayout7.xml"/><Relationship Id="rId1" Type="http://schemas.openxmlformats.org/officeDocument/2006/relationships/themeOverride" Target="../theme/themeOverride7.xml"/><Relationship Id="rId6" Type="http://schemas.openxmlformats.org/officeDocument/2006/relationships/image" Target="../media/image10.png"/><Relationship Id="rId5" Type="http://schemas.openxmlformats.org/officeDocument/2006/relationships/image" Target="../media/image14.jpeg"/><Relationship Id="rId4" Type="http://schemas.openxmlformats.org/officeDocument/2006/relationships/hyperlink" Target="http://bayanbox.ir/view/7323063541854592590/kar-100-7-suherfe-blog-ir.jp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7.xml"/><Relationship Id="rId1" Type="http://schemas.openxmlformats.org/officeDocument/2006/relationships/themeOverride" Target="../theme/themeOverride8.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Bevel 2"/>
          <p:cNvSpPr/>
          <p:nvPr/>
        </p:nvSpPr>
        <p:spPr>
          <a:xfrm>
            <a:off x="495993" y="692696"/>
            <a:ext cx="8123183" cy="5472608"/>
          </a:xfrm>
          <a:prstGeom prst="bevel">
            <a:avLst>
              <a:gd name="adj" fmla="val 1228"/>
            </a:avLst>
          </a:prstGeom>
          <a:solidFill>
            <a:srgbClr val="00B0F0"/>
          </a:solidFill>
        </p:spPr>
        <p:style>
          <a:lnRef idx="0">
            <a:schemeClr val="accent5"/>
          </a:lnRef>
          <a:fillRef idx="3">
            <a:schemeClr val="accent5"/>
          </a:fillRef>
          <a:effectRef idx="3">
            <a:schemeClr val="accent5"/>
          </a:effectRef>
          <a:fontRef idx="minor">
            <a:schemeClr val="lt1"/>
          </a:fontRef>
        </p:style>
        <p:txBody>
          <a:bodyPr rtlCol="1" anchor="ctr"/>
          <a:lstStyle/>
          <a:p>
            <a:pPr lvl="0" algn="ctr" defTabSz="342892" rtl="1">
              <a:defRPr/>
            </a:pPr>
            <a:r>
              <a:rPr lang="fa-IR" sz="6600" dirty="0">
                <a:solidFill>
                  <a:schemeClr val="bg1"/>
                </a:solidFill>
                <a:latin typeface="Baasem" panose="020B7200000000000000" pitchFamily="34" charset="0"/>
                <a:cs typeface="B Titr" panose="00000700000000000000" pitchFamily="2" charset="-78"/>
              </a:rPr>
              <a:t>پاورپوینت</a:t>
            </a:r>
            <a:r>
              <a:rPr lang="en-US" sz="6600" dirty="0">
                <a:solidFill>
                  <a:schemeClr val="bg1"/>
                </a:solidFill>
                <a:latin typeface="Baasem" panose="020B7200000000000000" pitchFamily="34" charset="0"/>
                <a:cs typeface="B Titr" panose="00000700000000000000" pitchFamily="2" charset="-78"/>
              </a:rPr>
              <a:t> </a:t>
            </a:r>
            <a:r>
              <a:rPr kumimoji="0" lang="fa-IR" sz="6600" b="0" i="0" u="none" strike="noStrike" kern="1200" cap="none" spc="0" normalizeH="0" baseline="0" noProof="0" dirty="0">
                <a:ln>
                  <a:noFill/>
                </a:ln>
                <a:solidFill>
                  <a:schemeClr val="bg1"/>
                </a:solidFill>
                <a:effectLst/>
                <a:uLnTx/>
                <a:uFillTx/>
                <a:latin typeface="Baasem" panose="020B7200000000000000" pitchFamily="34" charset="0"/>
                <a:ea typeface="+mn-ea"/>
                <a:cs typeface="B Titr" panose="00000700000000000000" pitchFamily="2" charset="-78"/>
              </a:rPr>
              <a:t>پودمان</a:t>
            </a:r>
          </a:p>
          <a:p>
            <a:pPr marL="0" marR="0" lvl="0" indent="0" algn="ctr" defTabSz="342892" rtl="0" eaLnBrk="1" fontAlgn="auto" latinLnBrk="0" hangingPunct="1">
              <a:lnSpc>
                <a:spcPct val="100000"/>
              </a:lnSpc>
              <a:spcBef>
                <a:spcPts val="0"/>
              </a:spcBef>
              <a:spcAft>
                <a:spcPts val="0"/>
              </a:spcAft>
              <a:buClrTx/>
              <a:buSzTx/>
              <a:buFontTx/>
              <a:buNone/>
              <a:tabLst/>
              <a:defRPr/>
            </a:pPr>
            <a:endParaRPr kumimoji="0" lang="fa-IR" sz="750" b="0" i="0" u="none" strike="noStrike" kern="1200" cap="none" spc="0" normalizeH="0" baseline="0" noProof="0" dirty="0">
              <a:ln>
                <a:noFill/>
              </a:ln>
              <a:solidFill>
                <a:srgbClr val="FFFF00"/>
              </a:solidFill>
              <a:effectLst/>
              <a:uLnTx/>
              <a:uFillTx/>
              <a:latin typeface="Baasem" panose="020B7200000000000000" pitchFamily="34" charset="0"/>
              <a:ea typeface="+mn-ea"/>
              <a:cs typeface="B Titr" panose="00000700000000000000" pitchFamily="2" charset="-78"/>
            </a:endParaRPr>
          </a:p>
          <a:p>
            <a:pPr marL="0" marR="0" lvl="0" indent="0" algn="ctr" defTabSz="342892" rtl="0" eaLnBrk="1" fontAlgn="auto" latinLnBrk="0" hangingPunct="1">
              <a:lnSpc>
                <a:spcPct val="100000"/>
              </a:lnSpc>
              <a:spcBef>
                <a:spcPts val="0"/>
              </a:spcBef>
              <a:spcAft>
                <a:spcPts val="0"/>
              </a:spcAft>
              <a:buClrTx/>
              <a:buSzTx/>
              <a:buFontTx/>
              <a:buNone/>
              <a:tabLst/>
              <a:defRPr/>
            </a:pPr>
            <a:endParaRPr kumimoji="0" lang="fa-IR" sz="2000" b="0" i="0" u="none" strike="noStrike" kern="1200" cap="none" spc="0" normalizeH="0" baseline="0" noProof="0" dirty="0">
              <a:ln>
                <a:noFill/>
              </a:ln>
              <a:solidFill>
                <a:srgbClr val="7030A0"/>
              </a:solidFill>
              <a:effectLst/>
              <a:uLnTx/>
              <a:uFillTx/>
              <a:latin typeface="Baasem" panose="020B7200000000000000" pitchFamily="34" charset="0"/>
              <a:ea typeface="+mn-ea"/>
              <a:cs typeface="B Titr" panose="00000700000000000000" pitchFamily="2" charset="-78"/>
            </a:endParaRPr>
          </a:p>
          <a:p>
            <a:pPr marL="0" marR="0" lvl="0" indent="0" algn="ctr" defTabSz="342892" rtl="0" eaLnBrk="1" fontAlgn="auto" latinLnBrk="0" hangingPunct="1">
              <a:lnSpc>
                <a:spcPct val="100000"/>
              </a:lnSpc>
              <a:spcBef>
                <a:spcPts val="0"/>
              </a:spcBef>
              <a:spcAft>
                <a:spcPts val="0"/>
              </a:spcAft>
              <a:buClrTx/>
              <a:buSzTx/>
              <a:buFontTx/>
              <a:buNone/>
              <a:tabLst/>
              <a:defRPr/>
            </a:pPr>
            <a:r>
              <a:rPr kumimoji="0" lang="fa-IR" sz="6000" b="0" i="0" u="none" strike="noStrike" kern="1200" cap="none" spc="0" normalizeH="0" baseline="0" noProof="0" dirty="0">
                <a:ln>
                  <a:noFill/>
                </a:ln>
                <a:solidFill>
                  <a:srgbClr val="7030A0"/>
                </a:solidFill>
                <a:effectLst/>
                <a:uLnTx/>
                <a:uFillTx/>
                <a:latin typeface="Baasem" panose="020B7200000000000000" pitchFamily="34" charset="0"/>
                <a:ea typeface="+mn-ea"/>
                <a:cs typeface="B Titr" panose="00000700000000000000" pitchFamily="2" charset="-78"/>
              </a:rPr>
              <a:t>پرورش و نگه داری گیاهان</a:t>
            </a:r>
          </a:p>
          <a:p>
            <a:pPr marL="0" marR="0" lvl="0" indent="0" algn="ctr" defTabSz="342892" rtl="0" eaLnBrk="1" fontAlgn="auto" latinLnBrk="0" hangingPunct="1">
              <a:lnSpc>
                <a:spcPct val="100000"/>
              </a:lnSpc>
              <a:spcBef>
                <a:spcPts val="0"/>
              </a:spcBef>
              <a:spcAft>
                <a:spcPts val="0"/>
              </a:spcAft>
              <a:buClrTx/>
              <a:buSzTx/>
              <a:buFontTx/>
              <a:buNone/>
              <a:tabLst/>
              <a:defRPr/>
            </a:pPr>
            <a:endParaRPr kumimoji="0" lang="fa-IR" sz="2000" b="0" i="0" u="none" strike="noStrike" kern="1200" cap="none" spc="0" normalizeH="0" baseline="0" noProof="0" dirty="0">
              <a:ln>
                <a:noFill/>
              </a:ln>
              <a:solidFill>
                <a:srgbClr val="0070C0"/>
              </a:solidFill>
              <a:effectLst/>
              <a:uLnTx/>
              <a:uFillTx/>
              <a:latin typeface="Baasem" panose="020B7200000000000000" pitchFamily="34" charset="0"/>
              <a:ea typeface="+mn-ea"/>
              <a:cs typeface="B Titr" panose="00000700000000000000" pitchFamily="2" charset="-78"/>
            </a:endParaRPr>
          </a:p>
          <a:p>
            <a:pPr marL="0" marR="0" lvl="0" indent="0" algn="ctr" defTabSz="342892" rtl="0" eaLnBrk="1" fontAlgn="auto" latinLnBrk="0" hangingPunct="1">
              <a:lnSpc>
                <a:spcPct val="100000"/>
              </a:lnSpc>
              <a:spcBef>
                <a:spcPts val="0"/>
              </a:spcBef>
              <a:spcAft>
                <a:spcPts val="0"/>
              </a:spcAft>
              <a:buClrTx/>
              <a:buSzTx/>
              <a:buFontTx/>
              <a:buNone/>
              <a:tabLst/>
              <a:defRPr/>
            </a:pPr>
            <a:r>
              <a:rPr kumimoji="0" lang="fa-IR" sz="4000" b="0" i="0" u="none" strike="noStrike" kern="1200" cap="none" spc="0" normalizeH="0" baseline="0" noProof="0" dirty="0">
                <a:ln>
                  <a:noFill/>
                </a:ln>
                <a:solidFill>
                  <a:srgbClr val="FFFF00"/>
                </a:solidFill>
                <a:effectLst/>
                <a:uLnTx/>
                <a:uFillTx/>
                <a:latin typeface="Baasem" panose="020B7200000000000000" pitchFamily="34" charset="0"/>
                <a:ea typeface="+mn-ea"/>
                <a:cs typeface="B Titr" panose="00000700000000000000" pitchFamily="2" charset="-78"/>
              </a:rPr>
              <a:t>کاروفناوری هفتم</a:t>
            </a:r>
          </a:p>
        </p:txBody>
      </p:sp>
    </p:spTree>
    <p:extLst>
      <p:ext uri="{BB962C8B-B14F-4D97-AF65-F5344CB8AC3E}">
        <p14:creationId xmlns:p14="http://schemas.microsoft.com/office/powerpoint/2010/main" val="16140171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5" name="Rectangle 4"/>
          <p:cNvSpPr/>
          <p:nvPr/>
        </p:nvSpPr>
        <p:spPr>
          <a:xfrm>
            <a:off x="233793" y="261510"/>
            <a:ext cx="8626872" cy="2308324"/>
          </a:xfrm>
          <a:prstGeom prst="rect">
            <a:avLst/>
          </a:prstGeom>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1" i="0" u="none" strike="noStrike" kern="1200" cap="none" spc="0" normalizeH="0" baseline="0" noProof="0" dirty="0">
                <a:ln>
                  <a:noFill/>
                </a:ln>
                <a:solidFill>
                  <a:srgbClr val="FF0000"/>
                </a:solidFill>
                <a:effectLst/>
                <a:uLnTx/>
                <a:uFillTx/>
                <a:latin typeface="Corbel" panose="020B0503020204020204"/>
                <a:ea typeface="+mn-ea"/>
                <a:cs typeface="B Nazanin" panose="00000400000000000000" pitchFamily="2" charset="-78"/>
              </a:rPr>
              <a:t>بیشتر بدانیم</a:t>
            </a: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a-IR" sz="2400" b="0" i="0" u="none" strike="noStrike" kern="1200" cap="none" spc="0" normalizeH="0" baseline="0" noProof="0" dirty="0">
              <a:ln>
                <a:noFill/>
              </a:ln>
              <a:solidFill>
                <a:prstClr val="black"/>
              </a:solidFill>
              <a:effectLst/>
              <a:uLnTx/>
              <a:uFillTx/>
              <a:latin typeface="Corbel" panose="020B0503020204020204"/>
              <a:ea typeface="+mn-ea"/>
              <a:cs typeface="B Nazanin" panose="000004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a:ln>
                  <a:noFill/>
                </a:ln>
                <a:solidFill>
                  <a:prstClr val="black"/>
                </a:solidFill>
                <a:effectLst/>
                <a:uLnTx/>
                <a:uFillTx/>
                <a:latin typeface="Corbel" panose="020B0503020204020204"/>
                <a:ea typeface="+mn-ea"/>
                <a:cs typeface="B Nazanin" panose="00000400000000000000" pitchFamily="2" charset="-78"/>
              </a:rPr>
              <a:t>آماده سازی بستر کاشت در کشتزار شامل شخم زدن، خرد کردن کلوخه ها، کوددهی و هموار کردن است. این موارد در زمین های کوچک با بیل، شن کش، ماله و ..... و در زمین های بزرگ با ماشین ها و دستگاه های ویژه، مانند گاوآهن، پنجه بشقابی و..... انجام می شود. یکی از کارهای آماده کردن خاک، شخم زدن آن است.</a:t>
            </a:r>
          </a:p>
        </p:txBody>
      </p:sp>
      <p:pic>
        <p:nvPicPr>
          <p:cNvPr id="3" name="Picture 2"/>
          <p:cNvPicPr>
            <a:picLocks noChangeAspect="1"/>
          </p:cNvPicPr>
          <p:nvPr/>
        </p:nvPicPr>
        <p:blipFill>
          <a:blip r:embed="rId3"/>
          <a:stretch>
            <a:fillRect/>
          </a:stretch>
        </p:blipFill>
        <p:spPr>
          <a:xfrm>
            <a:off x="233793" y="2731138"/>
            <a:ext cx="5368517" cy="3876186"/>
          </a:xfrm>
          <a:prstGeom prst="rect">
            <a:avLst/>
          </a:prstGeom>
        </p:spPr>
      </p:pic>
      <p:pic>
        <p:nvPicPr>
          <p:cNvPr id="2" name="Picture 1">
            <a:extLst>
              <a:ext uri="{FF2B5EF4-FFF2-40B4-BE49-F238E27FC236}">
                <a16:creationId xmlns:a16="http://schemas.microsoft.com/office/drawing/2014/main" id="{AA9BA138-8087-F1CD-5FED-A3699AED6D5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1668" y="6504668"/>
            <a:ext cx="856517" cy="264861"/>
          </a:xfrm>
          <a:prstGeom prst="rect">
            <a:avLst/>
          </a:prstGeom>
        </p:spPr>
      </p:pic>
    </p:spTree>
    <p:extLst>
      <p:ext uri="{BB962C8B-B14F-4D97-AF65-F5344CB8AC3E}">
        <p14:creationId xmlns:p14="http://schemas.microsoft.com/office/powerpoint/2010/main" val="332977863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47" presetClass="entr" presetSubtype="0"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5" name="Rectangle 4"/>
          <p:cNvSpPr/>
          <p:nvPr/>
        </p:nvSpPr>
        <p:spPr>
          <a:xfrm>
            <a:off x="269302" y="425667"/>
            <a:ext cx="8600275" cy="2092881"/>
          </a:xfrm>
          <a:prstGeom prst="rect">
            <a:avLst/>
          </a:prstGeom>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800" b="1" i="0" u="none" strike="noStrike" kern="1200" cap="none" spc="0" normalizeH="0" baseline="0" noProof="0" dirty="0">
                <a:ln>
                  <a:noFill/>
                </a:ln>
                <a:solidFill>
                  <a:srgbClr val="FF0000"/>
                </a:solidFill>
                <a:effectLst/>
                <a:uLnTx/>
                <a:uFillTx/>
                <a:latin typeface="Corbel" panose="020B0503020204020204"/>
                <a:ea typeface="+mn-ea"/>
                <a:cs typeface="B Nazanin" panose="00000400000000000000" pitchFamily="2" charset="-78"/>
              </a:rPr>
              <a:t>کود: </a:t>
            </a: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a-IR" sz="1800" b="0" i="0" u="none" strike="noStrike" kern="1200" cap="none" spc="0" normalizeH="0" baseline="0" noProof="0" dirty="0">
              <a:ln>
                <a:noFill/>
              </a:ln>
              <a:solidFill>
                <a:prstClr val="black"/>
              </a:solidFill>
              <a:effectLst/>
              <a:uLnTx/>
              <a:uFillTx/>
              <a:latin typeface="Corbel" panose="020B0503020204020204"/>
              <a:ea typeface="+mn-ea"/>
              <a:cs typeface="B Nazanin" panose="000004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800" b="0" i="0" u="none" strike="noStrike" kern="1200" cap="none" spc="0" normalizeH="0" baseline="0" noProof="0" dirty="0">
                <a:ln>
                  <a:noFill/>
                </a:ln>
                <a:solidFill>
                  <a:prstClr val="black"/>
                </a:solidFill>
                <a:effectLst/>
                <a:uLnTx/>
                <a:uFillTx/>
                <a:latin typeface="Corbel" panose="020B0503020204020204"/>
                <a:ea typeface="+mn-ea"/>
                <a:cs typeface="B Nazanin" panose="00000400000000000000" pitchFamily="2" charset="-78"/>
              </a:rPr>
              <a:t>موادی که باعث حاصل خیزی بستر گیاه و افزایش محصول و مرغوبیت آن می شوند کود نام دارد. کودها دو دسته آلی و شیمیایی هستند و پیش از کاشت یا پس از آن، به روش دستی یا ماشینی به گیاه داده می شود.</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303" y="3371523"/>
            <a:ext cx="8600275" cy="3084989"/>
          </a:xfrm>
          <a:prstGeom prst="rect">
            <a:avLst/>
          </a:prstGeom>
        </p:spPr>
      </p:pic>
      <p:pic>
        <p:nvPicPr>
          <p:cNvPr id="3" name="Picture 2">
            <a:extLst>
              <a:ext uri="{FF2B5EF4-FFF2-40B4-BE49-F238E27FC236}">
                <a16:creationId xmlns:a16="http://schemas.microsoft.com/office/drawing/2014/main" id="{BA6CAD41-DC57-D612-0D9C-BD903FCBC23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1668" y="6504668"/>
            <a:ext cx="856517" cy="264861"/>
          </a:xfrm>
          <a:prstGeom prst="rect">
            <a:avLst/>
          </a:prstGeom>
        </p:spPr>
      </p:pic>
    </p:spTree>
    <p:extLst>
      <p:ext uri="{BB962C8B-B14F-4D97-AF65-F5344CB8AC3E}">
        <p14:creationId xmlns:p14="http://schemas.microsoft.com/office/powerpoint/2010/main" val="374556091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2" presetClass="entr" presetSubtype="9"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1500" fill="hold"/>
                                        <p:tgtEl>
                                          <p:spTgt spid="2"/>
                                        </p:tgtEl>
                                        <p:attrNameLst>
                                          <p:attrName>ppt_x</p:attrName>
                                        </p:attrNameLst>
                                      </p:cBhvr>
                                      <p:tavLst>
                                        <p:tav tm="0">
                                          <p:val>
                                            <p:strVal val="0-#ppt_w/2"/>
                                          </p:val>
                                        </p:tav>
                                        <p:tav tm="100000">
                                          <p:val>
                                            <p:strVal val="#ppt_x"/>
                                          </p:val>
                                        </p:tav>
                                      </p:tavLst>
                                    </p:anim>
                                    <p:anim calcmode="lin" valueType="num">
                                      <p:cBhvr additive="base">
                                        <p:cTn id="15" dur="1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5" name="Rectangle 4"/>
          <p:cNvSpPr/>
          <p:nvPr/>
        </p:nvSpPr>
        <p:spPr>
          <a:xfrm>
            <a:off x="218941" y="374152"/>
            <a:ext cx="8693239" cy="2677656"/>
          </a:xfrm>
          <a:prstGeom prst="rect">
            <a:avLst/>
          </a:prstGeom>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1" i="0" u="none" strike="noStrike" kern="1200" cap="none" spc="0" normalizeH="0" baseline="0" noProof="0" dirty="0">
                <a:ln>
                  <a:noFill/>
                </a:ln>
                <a:solidFill>
                  <a:srgbClr val="FF0000"/>
                </a:solidFill>
                <a:effectLst/>
                <a:uLnTx/>
                <a:uFillTx/>
                <a:latin typeface="Corbel" panose="020B0503020204020204"/>
                <a:ea typeface="+mn-ea"/>
                <a:cs typeface="B Nazanin" panose="00000400000000000000" pitchFamily="2" charset="-78"/>
              </a:rPr>
              <a:t>هم اندیشی</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a:ln>
                  <a:noFill/>
                </a:ln>
                <a:solidFill>
                  <a:srgbClr val="00B0F0"/>
                </a:solidFill>
                <a:effectLst/>
                <a:uLnTx/>
                <a:uFillTx/>
                <a:latin typeface="Corbel" panose="020B0503020204020204"/>
                <a:ea typeface="+mn-ea"/>
                <a:cs typeface="B Nazanin" panose="00000400000000000000" pitchFamily="2" charset="-78"/>
              </a:rPr>
              <a:t>آشنایی با وسایل و مواد مورد نیاز برای کاشت</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800" b="0" i="0" u="none" strike="noStrike" kern="1200" cap="none" spc="0" normalizeH="0" baseline="0" noProof="0" dirty="0">
                <a:ln>
                  <a:noFill/>
                </a:ln>
                <a:solidFill>
                  <a:prstClr val="black"/>
                </a:solidFill>
                <a:effectLst/>
                <a:uLnTx/>
                <a:uFillTx/>
                <a:latin typeface="Corbel" panose="020B0503020204020204"/>
                <a:ea typeface="+mn-ea"/>
                <a:cs typeface="B Nazanin" panose="00000400000000000000" pitchFamily="2" charset="-78"/>
              </a:rPr>
              <a:t>برای کاشت گیاه نیاز به مواد و وسایلی دارید که برخی از آن ها در جدول نشان داده شده است. با هم اندیشی در گروه، جاهای خالی جدول را پر کنید.</a:t>
            </a:r>
          </a:p>
          <a:p>
            <a:pPr marL="0" marR="0" lvl="0" indent="0" algn="l" defTabSz="914400" rtl="1" eaLnBrk="1" fontAlgn="auto" latinLnBrk="0" hangingPunct="1">
              <a:lnSpc>
                <a:spcPct val="100000"/>
              </a:lnSpc>
              <a:spcBef>
                <a:spcPts val="0"/>
              </a:spcBef>
              <a:spcAft>
                <a:spcPts val="0"/>
              </a:spcAft>
              <a:buClrTx/>
              <a:buSzTx/>
              <a:buFontTx/>
              <a:buNone/>
              <a:tabLst/>
              <a:defRPr/>
            </a:pPr>
            <a:endParaRPr kumimoji="0" lang="fa-IR" sz="1600" b="0" i="0" u="none" strike="noStrike" kern="1200" cap="none" spc="0" normalizeH="0" baseline="0" noProof="0" dirty="0">
              <a:ln>
                <a:noFill/>
              </a:ln>
              <a:solidFill>
                <a:prstClr val="black"/>
              </a:solidFill>
              <a:effectLst/>
              <a:uLnTx/>
              <a:uFillTx/>
              <a:latin typeface="Corbel" panose="020B0503020204020204"/>
              <a:ea typeface="+mn-ea"/>
              <a:cs typeface="B Nazanin" panose="00000400000000000000" pitchFamily="2" charset="-78"/>
            </a:endParaRP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2000" b="0" i="0" u="none" strike="noStrike" kern="1200" cap="none" spc="0" normalizeH="0" baseline="0" noProof="0" dirty="0">
                <a:ln>
                  <a:noFill/>
                </a:ln>
                <a:solidFill>
                  <a:prstClr val="black"/>
                </a:solidFill>
                <a:effectLst/>
                <a:uLnTx/>
                <a:uFillTx/>
                <a:latin typeface="Corbel" panose="020B0503020204020204"/>
                <a:ea typeface="+mn-ea"/>
                <a:cs typeface="B Nazanin" panose="00000400000000000000" pitchFamily="2" charset="-78"/>
              </a:rPr>
              <a:t>                               برخی از وسایل و مواد مورد نیاز برای کاشت                                     </a:t>
            </a:r>
            <a:endParaRPr kumimoji="0" lang="fa-IR" sz="2800" b="1" i="0" u="none" strike="noStrike" kern="1200" cap="none" spc="0" normalizeH="0" baseline="0" noProof="0" dirty="0">
              <a:ln>
                <a:noFill/>
              </a:ln>
              <a:solidFill>
                <a:prstClr val="black"/>
              </a:solidFill>
              <a:effectLst/>
              <a:uLnTx/>
              <a:uFillTx/>
              <a:latin typeface="Corbel" panose="020B0503020204020204"/>
              <a:ea typeface="+mn-ea"/>
              <a:cs typeface="B Nazanin" panose="00000400000000000000" pitchFamily="2" charset="-78"/>
              <a:hlinkClick r:id="rId3"/>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800" b="1" i="0" u="none" strike="noStrike" kern="1200" cap="none" spc="0" normalizeH="0" baseline="0" noProof="0" dirty="0">
                <a:ln>
                  <a:noFill/>
                </a:ln>
                <a:solidFill>
                  <a:prstClr val="black"/>
                </a:solidFill>
                <a:effectLst/>
                <a:uLnTx/>
                <a:uFillTx/>
                <a:latin typeface="Corbel" panose="020B0503020204020204"/>
                <a:ea typeface="+mn-ea"/>
                <a:cs typeface="B Nazanin" panose="00000400000000000000" pitchFamily="2" charset="-78"/>
              </a:rPr>
              <a:t>      جواب</a:t>
            </a:r>
          </a:p>
        </p:txBody>
      </p:sp>
      <p:pic>
        <p:nvPicPr>
          <p:cNvPr id="2050" name="Picture 2" descr="کارکلاسی صفحه 102 کاروفناوری هفتم آشنایی با وسایل کاشت">
            <a:hlinkClick r:id="rId4" tooltip="کارکلاسی صفحه 102 کاروفناوری هفتم آشنایی با وسایل کاشت"/>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8941" y="2728880"/>
            <a:ext cx="6734175"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695535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5" name="Rectangle 4"/>
          <p:cNvSpPr/>
          <p:nvPr/>
        </p:nvSpPr>
        <p:spPr>
          <a:xfrm>
            <a:off x="3460381" y="348395"/>
            <a:ext cx="5464678" cy="6001643"/>
          </a:xfrm>
          <a:prstGeom prst="rect">
            <a:avLst/>
          </a:prstGeom>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1" i="0" u="none" strike="noStrike" kern="1200" cap="none" spc="0" normalizeH="0" baseline="0" noProof="0" dirty="0">
                <a:ln>
                  <a:noFill/>
                </a:ln>
                <a:solidFill>
                  <a:srgbClr val="FF0000"/>
                </a:solidFill>
                <a:effectLst/>
                <a:uLnTx/>
                <a:uFillTx/>
                <a:latin typeface="Corbel" panose="020B0503020204020204"/>
                <a:ea typeface="+mn-ea"/>
                <a:cs typeface="B Nazanin" panose="00000400000000000000" pitchFamily="2" charset="-78"/>
              </a:rPr>
              <a:t>آماده کردن جعبۀ کاشت شوید</a:t>
            </a: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a-IR" sz="2400" b="0" i="0" u="none" strike="noStrike" kern="1200" cap="none" spc="0" normalizeH="0" baseline="0" noProof="0" dirty="0">
              <a:ln>
                <a:noFill/>
              </a:ln>
              <a:solidFill>
                <a:prstClr val="black"/>
              </a:solidFill>
              <a:effectLst/>
              <a:uLnTx/>
              <a:uFillTx/>
              <a:latin typeface="Corbel" panose="020B0503020204020204"/>
              <a:ea typeface="+mn-ea"/>
              <a:cs typeface="B Nazanin" panose="000004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a:ln>
                  <a:noFill/>
                </a:ln>
                <a:solidFill>
                  <a:srgbClr val="FF0000"/>
                </a:solidFill>
                <a:effectLst/>
                <a:uLnTx/>
                <a:uFillTx/>
                <a:latin typeface="Corbel" panose="020B0503020204020204"/>
                <a:ea typeface="+mn-ea"/>
                <a:cs typeface="B Nazanin" panose="00000400000000000000" pitchFamily="2" charset="-78"/>
              </a:rPr>
              <a:t>1 - </a:t>
            </a:r>
            <a:r>
              <a:rPr kumimoji="0" lang="fa-IR" sz="2400" b="0" i="0" u="none" strike="noStrike" kern="1200" cap="none" spc="0" normalizeH="0" baseline="0" noProof="0" dirty="0">
                <a:ln>
                  <a:noFill/>
                </a:ln>
                <a:solidFill>
                  <a:prstClr val="black"/>
                </a:solidFill>
                <a:effectLst/>
                <a:uLnTx/>
                <a:uFillTx/>
                <a:latin typeface="Corbel" panose="020B0503020204020204"/>
                <a:ea typeface="+mn-ea"/>
                <a:cs typeface="B Nazanin" panose="00000400000000000000" pitchFamily="2" charset="-78"/>
              </a:rPr>
              <a:t>جعبه کاشت مناسبی انتخاب کنید يا با آموخته های خود از پودمان کار با چوب با چند تکه چوب، جعبه كاشت بسازید.</a:t>
            </a: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a-IR" sz="2400" b="0" i="0" u="none" strike="noStrike" kern="1200" cap="none" spc="0" normalizeH="0" baseline="0" noProof="0" dirty="0">
              <a:ln>
                <a:noFill/>
              </a:ln>
              <a:solidFill>
                <a:prstClr val="black"/>
              </a:solidFill>
              <a:effectLst/>
              <a:uLnTx/>
              <a:uFillTx/>
              <a:latin typeface="Corbel" panose="020B0503020204020204"/>
              <a:ea typeface="+mn-ea"/>
              <a:cs typeface="B Nazanin" panose="000004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a:ln>
                  <a:noFill/>
                </a:ln>
                <a:solidFill>
                  <a:srgbClr val="FF0000"/>
                </a:solidFill>
                <a:effectLst/>
                <a:uLnTx/>
                <a:uFillTx/>
                <a:latin typeface="Corbel" panose="020B0503020204020204"/>
                <a:ea typeface="+mn-ea"/>
                <a:cs typeface="B Nazanin" panose="00000400000000000000" pitchFamily="2" charset="-78"/>
              </a:rPr>
              <a:t>2 - </a:t>
            </a:r>
            <a:r>
              <a:rPr kumimoji="0" lang="fa-IR" sz="2400" b="0" i="0" u="none" strike="noStrike" kern="1200" cap="none" spc="0" normalizeH="0" baseline="0" noProof="0" dirty="0">
                <a:ln>
                  <a:noFill/>
                </a:ln>
                <a:solidFill>
                  <a:prstClr val="black"/>
                </a:solidFill>
                <a:effectLst/>
                <a:uLnTx/>
                <a:uFillTx/>
                <a:latin typeface="Corbel" panose="020B0503020204020204"/>
                <a:ea typeface="+mn-ea"/>
                <a:cs typeface="B Nazanin" panose="00000400000000000000" pitchFamily="2" charset="-78"/>
              </a:rPr>
              <a:t>به اندازه یک سوم حجم جعبه کاشت خاک باغچه، یک سوم ماسه و یک سوم کود حیوانی را باهم مخلوط کنید. برای رعایت نکات بهداشتی هنگام کار با خاک، دستکش بپوشید.</a:t>
            </a: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a-IR" sz="2400" b="0" i="0" u="none" strike="noStrike" kern="1200" cap="none" spc="0" normalizeH="0" baseline="0" noProof="0" dirty="0">
              <a:ln>
                <a:noFill/>
              </a:ln>
              <a:solidFill>
                <a:prstClr val="black"/>
              </a:solidFill>
              <a:effectLst/>
              <a:uLnTx/>
              <a:uFillTx/>
              <a:latin typeface="Corbel" panose="020B0503020204020204"/>
              <a:ea typeface="+mn-ea"/>
              <a:cs typeface="B Nazanin" panose="000004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a:ln>
                  <a:noFill/>
                </a:ln>
                <a:solidFill>
                  <a:srgbClr val="FF0000"/>
                </a:solidFill>
                <a:effectLst/>
                <a:uLnTx/>
                <a:uFillTx/>
                <a:latin typeface="Corbel" panose="020B0503020204020204"/>
                <a:ea typeface="+mn-ea"/>
                <a:cs typeface="B Nazanin" panose="00000400000000000000" pitchFamily="2" charset="-78"/>
              </a:rPr>
              <a:t>3 - </a:t>
            </a:r>
            <a:r>
              <a:rPr kumimoji="0" lang="fa-IR" sz="2400" b="0" i="0" u="none" strike="noStrike" kern="1200" cap="none" spc="0" normalizeH="0" baseline="0" noProof="0" dirty="0">
                <a:ln>
                  <a:noFill/>
                </a:ln>
                <a:solidFill>
                  <a:prstClr val="black"/>
                </a:solidFill>
                <a:effectLst/>
                <a:uLnTx/>
                <a:uFillTx/>
                <a:latin typeface="Corbel" panose="020B0503020204020204"/>
                <a:ea typeface="+mn-ea"/>
                <a:cs typeface="B Nazanin" panose="00000400000000000000" pitchFamily="2" charset="-78"/>
              </a:rPr>
              <a:t>جعبه کاشت را تا چند سانتی متری لبه آن با مخلوط آماده شده پر کنید.</a:t>
            </a: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a-IR" sz="2400" b="0" i="0" u="none" strike="noStrike" kern="1200" cap="none" spc="0" normalizeH="0" baseline="0" noProof="0" dirty="0">
              <a:ln>
                <a:noFill/>
              </a:ln>
              <a:solidFill>
                <a:prstClr val="black"/>
              </a:solidFill>
              <a:effectLst/>
              <a:uLnTx/>
              <a:uFillTx/>
              <a:latin typeface="Corbel" panose="020B0503020204020204"/>
              <a:ea typeface="+mn-ea"/>
              <a:cs typeface="B Nazanin" panose="000004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a:ln>
                  <a:noFill/>
                </a:ln>
                <a:solidFill>
                  <a:srgbClr val="FF0000"/>
                </a:solidFill>
                <a:effectLst/>
                <a:uLnTx/>
                <a:uFillTx/>
                <a:latin typeface="Corbel" panose="020B0503020204020204"/>
                <a:ea typeface="+mn-ea"/>
                <a:cs typeface="B Nazanin" panose="00000400000000000000" pitchFamily="2" charset="-78"/>
              </a:rPr>
              <a:t>4 - </a:t>
            </a:r>
            <a:r>
              <a:rPr kumimoji="0" lang="fa-IR" sz="2400" b="0" i="0" u="none" strike="noStrike" kern="1200" cap="none" spc="0" normalizeH="0" baseline="0" noProof="0" dirty="0">
                <a:ln>
                  <a:noFill/>
                </a:ln>
                <a:solidFill>
                  <a:prstClr val="black"/>
                </a:solidFill>
                <a:effectLst/>
                <a:uLnTx/>
                <a:uFillTx/>
                <a:latin typeface="Corbel" panose="020B0503020204020204"/>
                <a:ea typeface="+mn-ea"/>
                <a:cs typeface="B Nazanin" panose="00000400000000000000" pitchFamily="2" charset="-78"/>
              </a:rPr>
              <a:t>روی خاک، با فاصله کم، شیارهایی با عمق 2 تا 3 برابر اندازه بذری که می خواهید بکارید ایجاد کنید.</a:t>
            </a:r>
          </a:p>
        </p:txBody>
      </p:sp>
      <p:pic>
        <p:nvPicPr>
          <p:cNvPr id="2" name="Picture 1"/>
          <p:cNvPicPr>
            <a:picLocks noChangeAspect="1"/>
          </p:cNvPicPr>
          <p:nvPr/>
        </p:nvPicPr>
        <p:blipFill>
          <a:blip r:embed="rId3"/>
          <a:stretch>
            <a:fillRect/>
          </a:stretch>
        </p:blipFill>
        <p:spPr>
          <a:xfrm>
            <a:off x="205390" y="206728"/>
            <a:ext cx="3254991" cy="4822505"/>
          </a:xfrm>
          <a:prstGeom prst="rect">
            <a:avLst/>
          </a:prstGeom>
        </p:spPr>
      </p:pic>
      <p:pic>
        <p:nvPicPr>
          <p:cNvPr id="3" name="Picture 2">
            <a:extLst>
              <a:ext uri="{FF2B5EF4-FFF2-40B4-BE49-F238E27FC236}">
                <a16:creationId xmlns:a16="http://schemas.microsoft.com/office/drawing/2014/main" id="{A9473309-0BBB-F42E-09CD-5D76DCB7E08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1668" y="6504668"/>
            <a:ext cx="856517" cy="264861"/>
          </a:xfrm>
          <a:prstGeom prst="rect">
            <a:avLst/>
          </a:prstGeom>
        </p:spPr>
      </p:pic>
    </p:spTree>
    <p:extLst>
      <p:ext uri="{BB962C8B-B14F-4D97-AF65-F5344CB8AC3E}">
        <p14:creationId xmlns:p14="http://schemas.microsoft.com/office/powerpoint/2010/main" val="42215367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45" presetClass="entr" presetSubtype="0"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2000"/>
                                        <p:tgtEl>
                                          <p:spTgt spid="2"/>
                                        </p:tgtEl>
                                      </p:cBhvr>
                                    </p:animEffect>
                                    <p:anim calcmode="lin" valueType="num">
                                      <p:cBhvr>
                                        <p:cTn id="15" dur="2000" fill="hold"/>
                                        <p:tgtEl>
                                          <p:spTgt spid="2"/>
                                        </p:tgtEl>
                                        <p:attrNameLst>
                                          <p:attrName>ppt_w</p:attrName>
                                        </p:attrNameLst>
                                      </p:cBhvr>
                                      <p:tavLst>
                                        <p:tav tm="0" fmla="#ppt_w*sin(2.5*pi*$)">
                                          <p:val>
                                            <p:fltVal val="0"/>
                                          </p:val>
                                        </p:tav>
                                        <p:tav tm="100000">
                                          <p:val>
                                            <p:fltVal val="1"/>
                                          </p:val>
                                        </p:tav>
                                      </p:tavLst>
                                    </p:anim>
                                    <p:anim calcmode="lin" valueType="num">
                                      <p:cBhvr>
                                        <p:cTn id="16"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5" name="Rectangle 4"/>
          <p:cNvSpPr/>
          <p:nvPr/>
        </p:nvSpPr>
        <p:spPr>
          <a:xfrm>
            <a:off x="231820" y="343681"/>
            <a:ext cx="8680360" cy="1569660"/>
          </a:xfrm>
          <a:prstGeom prst="rect">
            <a:avLst/>
          </a:prstGeom>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1" i="0" u="none" strike="noStrike" kern="1200" cap="none" spc="0" normalizeH="0" baseline="0" noProof="0" dirty="0">
                <a:ln>
                  <a:noFill/>
                </a:ln>
                <a:solidFill>
                  <a:srgbClr val="FF0000"/>
                </a:solidFill>
                <a:effectLst/>
                <a:uLnTx/>
                <a:uFillTx/>
                <a:latin typeface="Corbel" panose="020B0503020204020204"/>
                <a:ea typeface="+mn-ea"/>
                <a:cs typeface="B Nazanin" panose="00000400000000000000" pitchFamily="2" charset="-78"/>
              </a:rPr>
              <a:t>آماده کردن گلدان برای کاشت قلمۀ شمعدانی و پتوس:</a:t>
            </a: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a-IR" sz="2400" b="0" i="0" u="none" strike="noStrike" kern="1200" cap="none" spc="0" normalizeH="0" baseline="0" noProof="0" dirty="0">
              <a:ln>
                <a:noFill/>
              </a:ln>
              <a:solidFill>
                <a:prstClr val="black"/>
              </a:solidFill>
              <a:effectLst/>
              <a:uLnTx/>
              <a:uFillTx/>
              <a:latin typeface="Corbel" panose="020B0503020204020204"/>
              <a:ea typeface="+mn-ea"/>
              <a:cs typeface="B Nazanin" panose="000004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a:ln>
                  <a:noFill/>
                </a:ln>
                <a:solidFill>
                  <a:prstClr val="black"/>
                </a:solidFill>
                <a:effectLst/>
                <a:uLnTx/>
                <a:uFillTx/>
                <a:latin typeface="Corbel" panose="020B0503020204020204"/>
                <a:ea typeface="+mn-ea"/>
                <a:cs typeface="B Nazanin" panose="00000400000000000000" pitchFamily="2" charset="-78"/>
              </a:rPr>
              <a:t>گلدان را از خاک سبک مخلوطی از ماسه و خاک برگ پر کنید. به کمک میخ نشاء یا تکه نازک شاخه درخت در سطح خاک گودی کوچکی برای کاشت قلمه ایجاد کنید.</a:t>
            </a:r>
          </a:p>
        </p:txBody>
      </p:sp>
      <p:sp>
        <p:nvSpPr>
          <p:cNvPr id="3" name="Rectangle 2"/>
          <p:cNvSpPr/>
          <p:nvPr/>
        </p:nvSpPr>
        <p:spPr>
          <a:xfrm>
            <a:off x="3335628" y="2210574"/>
            <a:ext cx="5576552" cy="3785652"/>
          </a:xfrm>
          <a:prstGeom prst="rect">
            <a:avLst/>
          </a:prstGeom>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a-IR" sz="2400" b="0" i="0" u="none" strike="noStrike" kern="1200" cap="none" spc="0" normalizeH="0" baseline="0" noProof="0" dirty="0">
              <a:ln>
                <a:noFill/>
              </a:ln>
              <a:solidFill>
                <a:prstClr val="black"/>
              </a:solidFill>
              <a:effectLst/>
              <a:uLnTx/>
              <a:uFillTx/>
              <a:latin typeface="Corbel" panose="020B0503020204020204"/>
              <a:ea typeface="+mn-ea"/>
              <a:cs typeface="B Nazanin" panose="000004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1" i="0" u="none" strike="noStrike" kern="1200" cap="none" spc="0" normalizeH="0" baseline="0" noProof="0" dirty="0">
                <a:ln>
                  <a:noFill/>
                </a:ln>
                <a:solidFill>
                  <a:srgbClr val="FF0000"/>
                </a:solidFill>
                <a:effectLst/>
                <a:uLnTx/>
                <a:uFillTx/>
                <a:latin typeface="Corbel" panose="020B0503020204020204"/>
                <a:ea typeface="+mn-ea"/>
                <a:cs typeface="B Nazanin" panose="00000400000000000000" pitchFamily="2" charset="-78"/>
              </a:rPr>
              <a:t>آماده کردن باغچه برای کاشت بذر گل و سبزی</a:t>
            </a: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a-IR" sz="2400" b="0" i="0" u="none" strike="noStrike" kern="1200" cap="none" spc="0" normalizeH="0" baseline="0" noProof="0" dirty="0">
              <a:ln>
                <a:noFill/>
              </a:ln>
              <a:solidFill>
                <a:prstClr val="black"/>
              </a:solidFill>
              <a:effectLst/>
              <a:uLnTx/>
              <a:uFillTx/>
              <a:latin typeface="Corbel" panose="020B0503020204020204"/>
              <a:ea typeface="+mn-ea"/>
              <a:cs typeface="B Nazanin" panose="000004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a:ln>
                  <a:noFill/>
                </a:ln>
                <a:solidFill>
                  <a:prstClr val="black"/>
                </a:solidFill>
                <a:effectLst/>
                <a:uLnTx/>
                <a:uFillTx/>
                <a:latin typeface="Corbel" panose="020B0503020204020204"/>
                <a:ea typeface="+mn-ea"/>
                <a:cs typeface="B Nazanin" panose="00000400000000000000" pitchFamily="2" charset="-78"/>
              </a:rPr>
              <a:t>1 - اگر می خواهید شوید را در باغچه بکارید محل کشت آن را با بیل یا بیلچه شخم بزنید. چون بیشتر سبزی ها به خاک حاصل خیز نیاز دارند، با هماهنگی و راهنمایی دبیر خود، کمی کود حیوانی و ماسه را نیز با خاک مخلوط کنید.</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a:ln>
                  <a:noFill/>
                </a:ln>
                <a:solidFill>
                  <a:prstClr val="black"/>
                </a:solidFill>
                <a:effectLst/>
                <a:uLnTx/>
                <a:uFillTx/>
                <a:latin typeface="Corbel" panose="020B0503020204020204"/>
                <a:ea typeface="+mn-ea"/>
                <a:cs typeface="B Nazanin" panose="00000400000000000000" pitchFamily="2" charset="-78"/>
              </a:rPr>
              <a:t>2 - سطح باغچه را با شن کش یا بیل هموار كنید.</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a:ln>
                  <a:noFill/>
                </a:ln>
                <a:solidFill>
                  <a:prstClr val="black"/>
                </a:solidFill>
                <a:effectLst/>
                <a:uLnTx/>
                <a:uFillTx/>
                <a:latin typeface="Corbel" panose="020B0503020204020204"/>
                <a:ea typeface="+mn-ea"/>
                <a:cs typeface="B Nazanin" panose="00000400000000000000" pitchFamily="2" charset="-78"/>
              </a:rPr>
              <a:t>3 - فاصله ردیف کاشت را با کشیدن نخ روی زمین مشخص و روی زمین شیارهای باریکی ایجاد کنید.</a:t>
            </a:r>
          </a:p>
        </p:txBody>
      </p:sp>
      <p:pic>
        <p:nvPicPr>
          <p:cNvPr id="4" name="Picture 3"/>
          <p:cNvPicPr>
            <a:picLocks noChangeAspect="1"/>
          </p:cNvPicPr>
          <p:nvPr/>
        </p:nvPicPr>
        <p:blipFill>
          <a:blip r:embed="rId3"/>
          <a:stretch>
            <a:fillRect/>
          </a:stretch>
        </p:blipFill>
        <p:spPr>
          <a:xfrm>
            <a:off x="231820" y="3455199"/>
            <a:ext cx="2921794" cy="2221706"/>
          </a:xfrm>
          <a:prstGeom prst="rect">
            <a:avLst/>
          </a:prstGeom>
        </p:spPr>
      </p:pic>
      <p:pic>
        <p:nvPicPr>
          <p:cNvPr id="2" name="Picture 1">
            <a:extLst>
              <a:ext uri="{FF2B5EF4-FFF2-40B4-BE49-F238E27FC236}">
                <a16:creationId xmlns:a16="http://schemas.microsoft.com/office/drawing/2014/main" id="{2DDAE02B-A3A5-EB32-ABF2-482C1A29E9D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1668" y="6504668"/>
            <a:ext cx="856517" cy="264861"/>
          </a:xfrm>
          <a:prstGeom prst="rect">
            <a:avLst/>
          </a:prstGeom>
        </p:spPr>
      </p:pic>
    </p:spTree>
    <p:extLst>
      <p:ext uri="{BB962C8B-B14F-4D97-AF65-F5344CB8AC3E}">
        <p14:creationId xmlns:p14="http://schemas.microsoft.com/office/powerpoint/2010/main" val="123649654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16" presetClass="entr" presetSubtype="21"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par>
                          <p:cTn id="15" fill="hold">
                            <p:stCondLst>
                              <p:cond delay="1500"/>
                            </p:stCondLst>
                            <p:childTnLst>
                              <p:par>
                                <p:cTn id="16" presetID="2" presetClass="entr" presetSubtype="4"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Rectangle 2"/>
          <p:cNvSpPr/>
          <p:nvPr/>
        </p:nvSpPr>
        <p:spPr>
          <a:xfrm>
            <a:off x="292561" y="315699"/>
            <a:ext cx="8696892" cy="1938992"/>
          </a:xfrm>
          <a:prstGeom prst="rect">
            <a:avLst/>
          </a:prstGeom>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1" i="0" u="none" strike="noStrike" kern="1200" cap="none" spc="0" normalizeH="0" baseline="0" noProof="0" dirty="0">
                <a:ln>
                  <a:noFill/>
                </a:ln>
                <a:solidFill>
                  <a:srgbClr val="FF0000"/>
                </a:solidFill>
                <a:effectLst/>
                <a:uLnTx/>
                <a:uFillTx/>
                <a:latin typeface="Corbel" panose="020B0503020204020204"/>
                <a:ea typeface="+mn-ea"/>
                <a:cs typeface="B Nazanin" panose="00000400000000000000" pitchFamily="2" charset="-78"/>
              </a:rPr>
              <a:t>آماده کردن خزانه برای کاشت قلمۀ انگور: </a:t>
            </a:r>
            <a:endParaRPr kumimoji="0" lang="fa-IR" sz="2400" b="0" i="0" u="none" strike="noStrike" kern="1200" cap="none" spc="0" normalizeH="0" baseline="0" noProof="0" dirty="0">
              <a:ln>
                <a:noFill/>
              </a:ln>
              <a:solidFill>
                <a:prstClr val="black"/>
              </a:solidFill>
              <a:effectLst/>
              <a:uLnTx/>
              <a:uFillTx/>
              <a:latin typeface="Corbel" panose="020B0503020204020204"/>
              <a:ea typeface="+mn-ea"/>
              <a:cs typeface="B Nazanin" panose="000004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a:ln>
                  <a:noFill/>
                </a:ln>
                <a:solidFill>
                  <a:prstClr val="black"/>
                </a:solidFill>
                <a:effectLst/>
                <a:uLnTx/>
                <a:uFillTx/>
                <a:latin typeface="Corbel" panose="020B0503020204020204"/>
                <a:ea typeface="+mn-ea"/>
                <a:cs typeface="B Nazanin" panose="00000400000000000000" pitchFamily="2" charset="-78"/>
              </a:rPr>
              <a:t>اگر می خواهید قلمه انگور را در گلدان بکارید، با آماده کردن چند گلدان، آن ها را از خاک مخلوطی از خاک باغچه و ماسه با نسبت برابر پر کنید.</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a:ln>
                  <a:noFill/>
                </a:ln>
                <a:solidFill>
                  <a:prstClr val="black"/>
                </a:solidFill>
                <a:effectLst/>
                <a:uLnTx/>
                <a:uFillTx/>
                <a:latin typeface="Corbel" panose="020B0503020204020204"/>
                <a:ea typeface="+mn-ea"/>
                <a:cs typeface="B Nazanin" panose="00000400000000000000" pitchFamily="2" charset="-78"/>
              </a:rPr>
              <a:t>برای کاشت قلمه انگور در باغچه باید خاک محل کاشت قلمه را با بیل شخم بزنید و آن را نرم کنید.</a:t>
            </a:r>
          </a:p>
        </p:txBody>
      </p:sp>
      <p:sp>
        <p:nvSpPr>
          <p:cNvPr id="5" name="Rectangle 4"/>
          <p:cNvSpPr/>
          <p:nvPr/>
        </p:nvSpPr>
        <p:spPr>
          <a:xfrm>
            <a:off x="4584879" y="3065172"/>
            <a:ext cx="4361573" cy="1815882"/>
          </a:xfrm>
          <a:prstGeom prst="rect">
            <a:avLst/>
          </a:prstGeom>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800" b="0" i="0" u="none" strike="noStrike" kern="1200" cap="none" spc="0" normalizeH="0" baseline="0" noProof="0" dirty="0">
                <a:ln>
                  <a:noFill/>
                </a:ln>
                <a:solidFill>
                  <a:prstClr val="black"/>
                </a:solidFill>
                <a:effectLst/>
                <a:uLnTx/>
                <a:uFillTx/>
                <a:latin typeface="Corbel" panose="020B0503020204020204"/>
                <a:ea typeface="+mn-ea"/>
                <a:cs typeface="B Nazanin" panose="00000400000000000000" pitchFamily="2" charset="-78"/>
              </a:rPr>
              <a:t>روش کاشت گیاهان انتخاب شده در جدول را در گروه بررسی کنید و برای هر کدام یک نمونه گیاه در جای خالی بنویسید.</a:t>
            </a:r>
          </a:p>
        </p:txBody>
      </p:sp>
      <p:pic>
        <p:nvPicPr>
          <p:cNvPr id="6" name="Picture 5"/>
          <p:cNvPicPr>
            <a:picLocks noChangeAspect="1"/>
          </p:cNvPicPr>
          <p:nvPr/>
        </p:nvPicPr>
        <p:blipFill>
          <a:blip r:embed="rId3"/>
          <a:stretch>
            <a:fillRect/>
          </a:stretch>
        </p:blipFill>
        <p:spPr>
          <a:xfrm>
            <a:off x="244698" y="2890764"/>
            <a:ext cx="4226221" cy="3694703"/>
          </a:xfrm>
          <a:prstGeom prst="rect">
            <a:avLst/>
          </a:prstGeom>
        </p:spPr>
      </p:pic>
      <p:sp>
        <p:nvSpPr>
          <p:cNvPr id="7" name="Rectangle 6"/>
          <p:cNvSpPr/>
          <p:nvPr/>
        </p:nvSpPr>
        <p:spPr>
          <a:xfrm>
            <a:off x="4400016" y="2364152"/>
            <a:ext cx="4546436" cy="461665"/>
          </a:xfrm>
          <a:prstGeom prst="rect">
            <a:avLst/>
          </a:prstGeom>
        </p:spPr>
        <p:txBody>
          <a:bodyPr wrap="non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1" i="0" u="none" strike="noStrike" kern="1200" cap="none" spc="0" normalizeH="0" baseline="0" noProof="0" dirty="0">
                <a:ln>
                  <a:noFill/>
                </a:ln>
                <a:solidFill>
                  <a:srgbClr val="FF0000"/>
                </a:solidFill>
                <a:effectLst/>
                <a:uLnTx/>
                <a:uFillTx/>
                <a:latin typeface="Corbel" panose="020B0503020204020204"/>
                <a:ea typeface="+mn-ea"/>
                <a:cs typeface="B Nazanin" panose="00000400000000000000" pitchFamily="2" charset="-78"/>
              </a:rPr>
              <a:t>چند روش برای زیاد کردن و کاشت گیاهان</a:t>
            </a:r>
          </a:p>
        </p:txBody>
      </p:sp>
      <p:sp>
        <p:nvSpPr>
          <p:cNvPr id="8" name="TextBox 7"/>
          <p:cNvSpPr txBox="1"/>
          <p:nvPr/>
        </p:nvSpPr>
        <p:spPr>
          <a:xfrm>
            <a:off x="6052711" y="5120409"/>
            <a:ext cx="2893741" cy="584775"/>
          </a:xfrm>
          <a:prstGeom prst="rect">
            <a:avLst/>
          </a:prstGeom>
          <a:noFill/>
        </p:spPr>
        <p:txBody>
          <a:bodyPr wrap="none" rtlCol="1">
            <a:spAutoFit/>
          </a:bodyPr>
          <a:lstStyle/>
          <a:p>
            <a:r>
              <a:rPr lang="fa-IR" sz="3200" b="1" dirty="0">
                <a:cs typeface="B Nazanin" panose="00000400000000000000" pitchFamily="2" charset="-78"/>
              </a:rPr>
              <a:t>جواب در صفحه بعد</a:t>
            </a:r>
          </a:p>
        </p:txBody>
      </p:sp>
      <p:pic>
        <p:nvPicPr>
          <p:cNvPr id="2" name="Picture 1">
            <a:extLst>
              <a:ext uri="{FF2B5EF4-FFF2-40B4-BE49-F238E27FC236}">
                <a16:creationId xmlns:a16="http://schemas.microsoft.com/office/drawing/2014/main" id="{2E4B9D70-7993-C547-A961-B40021E9CB1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1668" y="6504668"/>
            <a:ext cx="856517" cy="264861"/>
          </a:xfrm>
          <a:prstGeom prst="rect">
            <a:avLst/>
          </a:prstGeom>
        </p:spPr>
      </p:pic>
    </p:spTree>
    <p:extLst>
      <p:ext uri="{BB962C8B-B14F-4D97-AF65-F5344CB8AC3E}">
        <p14:creationId xmlns:p14="http://schemas.microsoft.com/office/powerpoint/2010/main" val="237810801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Rectangle 2"/>
          <p:cNvSpPr/>
          <p:nvPr/>
        </p:nvSpPr>
        <p:spPr>
          <a:xfrm>
            <a:off x="292561" y="315699"/>
            <a:ext cx="8696892" cy="461665"/>
          </a:xfrm>
          <a:prstGeom prst="rect">
            <a:avLst/>
          </a:prstGeom>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a-IR" sz="2400" b="0" i="0" u="none" strike="noStrike" kern="1200" cap="none" spc="0" normalizeH="0" baseline="0" noProof="0" dirty="0">
              <a:ln>
                <a:noFill/>
              </a:ln>
              <a:solidFill>
                <a:prstClr val="black"/>
              </a:solidFill>
              <a:effectLst/>
              <a:uLnTx/>
              <a:uFillTx/>
              <a:latin typeface="Corbel" panose="020B0503020204020204"/>
              <a:ea typeface="+mn-ea"/>
              <a:cs typeface="B Nazanin" panose="00000400000000000000" pitchFamily="2" charset="-78"/>
            </a:endParaRPr>
          </a:p>
        </p:txBody>
      </p:sp>
      <p:sp>
        <p:nvSpPr>
          <p:cNvPr id="5" name="Rectangle 4"/>
          <p:cNvSpPr/>
          <p:nvPr/>
        </p:nvSpPr>
        <p:spPr>
          <a:xfrm>
            <a:off x="314061" y="777364"/>
            <a:ext cx="8653891" cy="830997"/>
          </a:xfrm>
          <a:prstGeom prst="rect">
            <a:avLst/>
          </a:prstGeom>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a:ln>
                  <a:noFill/>
                </a:ln>
                <a:solidFill>
                  <a:prstClr val="black"/>
                </a:solidFill>
                <a:effectLst/>
                <a:uLnTx/>
                <a:uFillTx/>
                <a:latin typeface="Corbel" panose="020B0503020204020204"/>
                <a:ea typeface="+mn-ea"/>
                <a:cs typeface="B Nazanin" panose="00000400000000000000" pitchFamily="2" charset="-78"/>
              </a:rPr>
              <a:t>روش کاشت گیاهان انتخاب شده در جدول را در گروه بررسی کنید و برای هر کدام یک نمونه گیاه در جای خالی بنویسید.</a:t>
            </a:r>
          </a:p>
        </p:txBody>
      </p:sp>
      <p:sp>
        <p:nvSpPr>
          <p:cNvPr id="7" name="Rectangle 6"/>
          <p:cNvSpPr/>
          <p:nvPr/>
        </p:nvSpPr>
        <p:spPr>
          <a:xfrm>
            <a:off x="4400016" y="315699"/>
            <a:ext cx="4546436" cy="461665"/>
          </a:xfrm>
          <a:prstGeom prst="rect">
            <a:avLst/>
          </a:prstGeom>
        </p:spPr>
        <p:txBody>
          <a:bodyPr wrap="non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1" i="0" u="none" strike="noStrike" kern="1200" cap="none" spc="0" normalizeH="0" baseline="0" noProof="0" dirty="0">
                <a:ln>
                  <a:noFill/>
                </a:ln>
                <a:solidFill>
                  <a:srgbClr val="FF0000"/>
                </a:solidFill>
                <a:effectLst/>
                <a:uLnTx/>
                <a:uFillTx/>
                <a:latin typeface="Corbel" panose="020B0503020204020204"/>
                <a:ea typeface="+mn-ea"/>
                <a:cs typeface="B Nazanin" panose="00000400000000000000" pitchFamily="2" charset="-78"/>
              </a:rPr>
              <a:t>چند روش برای زیاد کردن و کاشت گیاهان</a:t>
            </a:r>
          </a:p>
        </p:txBody>
      </p:sp>
      <p:sp>
        <p:nvSpPr>
          <p:cNvPr id="8" name="TextBox 7"/>
          <p:cNvSpPr txBox="1"/>
          <p:nvPr/>
        </p:nvSpPr>
        <p:spPr>
          <a:xfrm>
            <a:off x="5711211" y="6060618"/>
            <a:ext cx="3225563" cy="523220"/>
          </a:xfrm>
          <a:prstGeom prst="rect">
            <a:avLst/>
          </a:prstGeom>
          <a:noFill/>
        </p:spPr>
        <p:txBody>
          <a:bodyPr wrap="none" rtlCol="1">
            <a:spAutoFit/>
          </a:bodyPr>
          <a:lstStyle/>
          <a:p>
            <a:r>
              <a:rPr lang="fa-IR" sz="2800" b="1" dirty="0">
                <a:cs typeface="B Nazanin" panose="00000400000000000000" pitchFamily="2" charset="-78"/>
              </a:rPr>
              <a:t>ادامه جواب در صفحه بعد</a:t>
            </a:r>
          </a:p>
        </p:txBody>
      </p:sp>
      <p:pic>
        <p:nvPicPr>
          <p:cNvPr id="3076" name="Picture 4" descr="کارکلاسی صفحه 104 کاروفناوری هفتم چند روش برای زیاد کردن و کاشت گیاهان">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6416" y="1608361"/>
            <a:ext cx="8529180" cy="445225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605FB6D9-1523-3DD0-37E2-74348AD541F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1668" y="6504668"/>
            <a:ext cx="856517" cy="264861"/>
          </a:xfrm>
          <a:prstGeom prst="rect">
            <a:avLst/>
          </a:prstGeom>
        </p:spPr>
      </p:pic>
    </p:spTree>
    <p:extLst>
      <p:ext uri="{BB962C8B-B14F-4D97-AF65-F5344CB8AC3E}">
        <p14:creationId xmlns:p14="http://schemas.microsoft.com/office/powerpoint/2010/main" val="375036203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Rectangle 2"/>
          <p:cNvSpPr/>
          <p:nvPr/>
        </p:nvSpPr>
        <p:spPr>
          <a:xfrm>
            <a:off x="292561" y="315699"/>
            <a:ext cx="8696892" cy="461665"/>
          </a:xfrm>
          <a:prstGeom prst="rect">
            <a:avLst/>
          </a:prstGeom>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a-IR" sz="2400" b="0" i="0" u="none" strike="noStrike" kern="1200" cap="none" spc="0" normalizeH="0" baseline="0" noProof="0" dirty="0">
              <a:ln>
                <a:noFill/>
              </a:ln>
              <a:solidFill>
                <a:prstClr val="black"/>
              </a:solidFill>
              <a:effectLst/>
              <a:uLnTx/>
              <a:uFillTx/>
              <a:latin typeface="Corbel" panose="020B0503020204020204"/>
              <a:ea typeface="+mn-ea"/>
              <a:cs typeface="B Nazanin" panose="00000400000000000000" pitchFamily="2" charset="-78"/>
            </a:endParaRPr>
          </a:p>
        </p:txBody>
      </p:sp>
      <p:sp>
        <p:nvSpPr>
          <p:cNvPr id="5" name="Rectangle 4"/>
          <p:cNvSpPr/>
          <p:nvPr/>
        </p:nvSpPr>
        <p:spPr>
          <a:xfrm>
            <a:off x="314061" y="777364"/>
            <a:ext cx="8653891" cy="830997"/>
          </a:xfrm>
          <a:prstGeom prst="rect">
            <a:avLst/>
          </a:prstGeom>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a:ln>
                  <a:noFill/>
                </a:ln>
                <a:solidFill>
                  <a:prstClr val="black"/>
                </a:solidFill>
                <a:effectLst/>
                <a:uLnTx/>
                <a:uFillTx/>
                <a:latin typeface="Corbel" panose="020B0503020204020204"/>
                <a:ea typeface="+mn-ea"/>
                <a:cs typeface="B Nazanin" panose="00000400000000000000" pitchFamily="2" charset="-78"/>
              </a:rPr>
              <a:t>روش کاشت گیاهان انتخاب شده در جدول را در گروه بررسی کنید و برای هر کدام یک نمونه گیاه در جای خالی بنویسید.</a:t>
            </a:r>
          </a:p>
        </p:txBody>
      </p:sp>
      <p:sp>
        <p:nvSpPr>
          <p:cNvPr id="7" name="Rectangle 6"/>
          <p:cNvSpPr/>
          <p:nvPr/>
        </p:nvSpPr>
        <p:spPr>
          <a:xfrm>
            <a:off x="4400016" y="315699"/>
            <a:ext cx="4546436" cy="461665"/>
          </a:xfrm>
          <a:prstGeom prst="rect">
            <a:avLst/>
          </a:prstGeom>
        </p:spPr>
        <p:txBody>
          <a:bodyPr wrap="non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1" i="0" u="none" strike="noStrike" kern="1200" cap="none" spc="0" normalizeH="0" baseline="0" noProof="0" dirty="0">
                <a:ln>
                  <a:noFill/>
                </a:ln>
                <a:solidFill>
                  <a:srgbClr val="FF0000"/>
                </a:solidFill>
                <a:effectLst/>
                <a:uLnTx/>
                <a:uFillTx/>
                <a:latin typeface="Corbel" panose="020B0503020204020204"/>
                <a:ea typeface="+mn-ea"/>
                <a:cs typeface="B Nazanin" panose="00000400000000000000" pitchFamily="2" charset="-78"/>
              </a:rPr>
              <a:t>چند روش برای زیاد کردن و کاشت گیاهان</a:t>
            </a:r>
          </a:p>
        </p:txBody>
      </p:sp>
      <p:pic>
        <p:nvPicPr>
          <p:cNvPr id="4098" name="Picture 2" descr="کارکلاسی صفحه 104 کاروفناوری هفتم چند روش برای زیاد کردن و کاشت گیاهان">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4061" y="1608360"/>
            <a:ext cx="8632391" cy="427982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64AC58B1-CED0-93A9-DAA7-05F16E86658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1668" y="6504668"/>
            <a:ext cx="856517" cy="264861"/>
          </a:xfrm>
          <a:prstGeom prst="rect">
            <a:avLst/>
          </a:prstGeom>
        </p:spPr>
      </p:pic>
    </p:spTree>
    <p:extLst>
      <p:ext uri="{BB962C8B-B14F-4D97-AF65-F5344CB8AC3E}">
        <p14:creationId xmlns:p14="http://schemas.microsoft.com/office/powerpoint/2010/main" val="5812087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Rectangle 2"/>
          <p:cNvSpPr/>
          <p:nvPr/>
        </p:nvSpPr>
        <p:spPr>
          <a:xfrm>
            <a:off x="1918952" y="649286"/>
            <a:ext cx="7015213" cy="1569660"/>
          </a:xfrm>
          <a:prstGeom prst="rect">
            <a:avLst/>
          </a:prstGeom>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1" i="0" u="none" strike="noStrike" kern="1200" cap="none" spc="0" normalizeH="0" baseline="0" noProof="0" dirty="0">
                <a:ln>
                  <a:noFill/>
                </a:ln>
                <a:solidFill>
                  <a:srgbClr val="FF0000"/>
                </a:solidFill>
                <a:effectLst/>
                <a:uLnTx/>
                <a:uFillTx/>
                <a:latin typeface="Corbel" panose="020B0503020204020204"/>
                <a:ea typeface="+mn-ea"/>
                <a:cs typeface="B Nazanin" panose="00000400000000000000" pitchFamily="2" charset="-78"/>
              </a:rPr>
              <a:t>آماده کردن قلمۀ شمعدانی: </a:t>
            </a: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a-IR" sz="2400" b="1" i="0" u="none" strike="noStrike" kern="1200" cap="none" spc="0" normalizeH="0" baseline="0" noProof="0" dirty="0">
              <a:ln>
                <a:noFill/>
              </a:ln>
              <a:solidFill>
                <a:srgbClr val="FF0000"/>
              </a:solidFill>
              <a:effectLst/>
              <a:uLnTx/>
              <a:uFillTx/>
              <a:latin typeface="Corbel" panose="020B0503020204020204"/>
              <a:ea typeface="+mn-ea"/>
              <a:cs typeface="B Nazanin" panose="000004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a:ln>
                  <a:noFill/>
                </a:ln>
                <a:solidFill>
                  <a:prstClr val="black"/>
                </a:solidFill>
                <a:effectLst/>
                <a:uLnTx/>
                <a:uFillTx/>
                <a:latin typeface="Corbel" panose="020B0503020204020204"/>
                <a:ea typeface="+mn-ea"/>
                <a:cs typeface="B Nazanin" panose="00000400000000000000" pitchFamily="2" charset="-78"/>
              </a:rPr>
              <a:t>یک ساقه شمعدانی را ببرید و آن را به یک یا دو قطعه10 - 5 سانتی مترى تقسیم کنید، به گونه ای که هر قطعه (قلمه) یک یا دو برگ داشته باشد.</a:t>
            </a:r>
          </a:p>
        </p:txBody>
      </p:sp>
      <p:pic>
        <p:nvPicPr>
          <p:cNvPr id="4" name="Picture 3"/>
          <p:cNvPicPr>
            <a:picLocks noChangeAspect="1"/>
          </p:cNvPicPr>
          <p:nvPr/>
        </p:nvPicPr>
        <p:blipFill>
          <a:blip r:embed="rId3"/>
          <a:stretch>
            <a:fillRect/>
          </a:stretch>
        </p:blipFill>
        <p:spPr>
          <a:xfrm>
            <a:off x="261385" y="437898"/>
            <a:ext cx="1657567" cy="1652364"/>
          </a:xfrm>
          <a:prstGeom prst="rect">
            <a:avLst/>
          </a:prstGeom>
        </p:spPr>
      </p:pic>
      <p:sp>
        <p:nvSpPr>
          <p:cNvPr id="5" name="Rectangle 4"/>
          <p:cNvSpPr/>
          <p:nvPr/>
        </p:nvSpPr>
        <p:spPr>
          <a:xfrm>
            <a:off x="261385" y="2223198"/>
            <a:ext cx="1657568" cy="584775"/>
          </a:xfrm>
          <a:prstGeom prst="rect">
            <a:avLst/>
          </a:prstGeom>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600" b="0" i="0" u="none" strike="noStrike" kern="1200" cap="none" spc="0" normalizeH="0" baseline="0" noProof="0" dirty="0">
                <a:ln>
                  <a:noFill/>
                </a:ln>
                <a:solidFill>
                  <a:prstClr val="black"/>
                </a:solidFill>
                <a:effectLst/>
                <a:uLnTx/>
                <a:uFillTx/>
                <a:latin typeface="Corbel" panose="020B0503020204020204"/>
                <a:ea typeface="+mn-ea"/>
                <a:cs typeface="B Nazanin" panose="00000400000000000000" pitchFamily="2" charset="-78"/>
              </a:rPr>
              <a:t> برش انتهای ساقه برای تهیه قلمه</a:t>
            </a:r>
          </a:p>
        </p:txBody>
      </p:sp>
      <p:sp>
        <p:nvSpPr>
          <p:cNvPr id="6" name="Rectangle 5"/>
          <p:cNvSpPr/>
          <p:nvPr/>
        </p:nvSpPr>
        <p:spPr>
          <a:xfrm>
            <a:off x="246034" y="2430334"/>
            <a:ext cx="8672780" cy="2308324"/>
          </a:xfrm>
          <a:prstGeom prst="rect">
            <a:avLst/>
          </a:prstGeom>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a-IR" sz="2400" b="0" i="0" u="none" strike="noStrike" kern="1200" cap="none" spc="0" normalizeH="0" baseline="0" noProof="0" dirty="0">
              <a:ln>
                <a:noFill/>
              </a:ln>
              <a:solidFill>
                <a:prstClr val="black"/>
              </a:solidFill>
              <a:effectLst/>
              <a:uLnTx/>
              <a:uFillTx/>
              <a:latin typeface="Corbel" panose="020B0503020204020204"/>
              <a:ea typeface="+mn-ea"/>
              <a:cs typeface="B Nazanin" panose="000004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1" i="0" u="none" strike="noStrike" kern="1200" cap="none" spc="0" normalizeH="0" baseline="0" noProof="0" dirty="0">
                <a:ln>
                  <a:noFill/>
                </a:ln>
                <a:solidFill>
                  <a:srgbClr val="FF0000"/>
                </a:solidFill>
                <a:effectLst/>
                <a:uLnTx/>
                <a:uFillTx/>
                <a:latin typeface="Corbel" panose="020B0503020204020204"/>
                <a:ea typeface="+mn-ea"/>
                <a:cs typeface="B Nazanin" panose="00000400000000000000" pitchFamily="2" charset="-78"/>
              </a:rPr>
              <a:t>آماده کردن قلمۀ پتوس</a:t>
            </a: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a-IR" sz="2400" b="0" i="0" u="none" strike="noStrike" kern="1200" cap="none" spc="0" normalizeH="0" baseline="0" noProof="0" dirty="0">
              <a:ln>
                <a:noFill/>
              </a:ln>
              <a:solidFill>
                <a:prstClr val="black"/>
              </a:solidFill>
              <a:effectLst/>
              <a:uLnTx/>
              <a:uFillTx/>
              <a:latin typeface="Corbel" panose="020B0503020204020204"/>
              <a:ea typeface="+mn-ea"/>
              <a:cs typeface="B Nazanin" panose="000004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a:ln>
                  <a:noFill/>
                </a:ln>
                <a:solidFill>
                  <a:srgbClr val="FF0000"/>
                </a:solidFill>
                <a:effectLst/>
                <a:uLnTx/>
                <a:uFillTx/>
                <a:latin typeface="Corbel" panose="020B0503020204020204"/>
                <a:ea typeface="+mn-ea"/>
                <a:cs typeface="B Nazanin" panose="00000400000000000000" pitchFamily="2" charset="-78"/>
              </a:rPr>
              <a:t>1 - </a:t>
            </a:r>
            <a:r>
              <a:rPr kumimoji="0" lang="fa-IR" sz="2400" b="0" i="0" u="none" strike="noStrike" kern="1200" cap="none" spc="0" normalizeH="0" baseline="0" noProof="0" dirty="0">
                <a:ln>
                  <a:noFill/>
                </a:ln>
                <a:solidFill>
                  <a:prstClr val="black"/>
                </a:solidFill>
                <a:effectLst/>
                <a:uLnTx/>
                <a:uFillTx/>
                <a:latin typeface="Corbel" panose="020B0503020204020204"/>
                <a:ea typeface="+mn-ea"/>
                <a:cs typeface="B Nazanin" panose="00000400000000000000" pitchFamily="2" charset="-78"/>
              </a:rPr>
              <a:t>شاخه پتوس را به اندازه 5 تا 10 سانتی متری ببرید، به گونه ای که 1 یا 2 برگ روی هر قلمه باقی بماند (برگ های اضافه را بچینید.)</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a:ln>
                  <a:noFill/>
                </a:ln>
                <a:solidFill>
                  <a:srgbClr val="FF0000"/>
                </a:solidFill>
                <a:effectLst/>
                <a:uLnTx/>
                <a:uFillTx/>
                <a:latin typeface="Corbel" panose="020B0503020204020204"/>
                <a:ea typeface="+mn-ea"/>
                <a:cs typeface="B Nazanin" panose="00000400000000000000" pitchFamily="2" charset="-78"/>
              </a:rPr>
              <a:t>2 - </a:t>
            </a:r>
            <a:r>
              <a:rPr kumimoji="0" lang="fa-IR" sz="2400" b="0" i="0" u="none" strike="noStrike" kern="1200" cap="none" spc="0" normalizeH="0" baseline="0" noProof="0" dirty="0">
                <a:ln>
                  <a:noFill/>
                </a:ln>
                <a:solidFill>
                  <a:prstClr val="black"/>
                </a:solidFill>
                <a:effectLst/>
                <a:uLnTx/>
                <a:uFillTx/>
                <a:latin typeface="Corbel" panose="020B0503020204020204"/>
                <a:ea typeface="+mn-ea"/>
                <a:cs typeface="B Nazanin" panose="00000400000000000000" pitchFamily="2" charset="-78"/>
              </a:rPr>
              <a:t>برای ریشه دار کردن قلمه پتوس، انتهای هر قلمه را در آب بگذارید تا ریشه دار شود.          </a:t>
            </a:r>
          </a:p>
        </p:txBody>
      </p:sp>
      <p:pic>
        <p:nvPicPr>
          <p:cNvPr id="7" name="Picture 6"/>
          <p:cNvPicPr>
            <a:picLocks noChangeAspect="1"/>
          </p:cNvPicPr>
          <p:nvPr/>
        </p:nvPicPr>
        <p:blipFill>
          <a:blip r:embed="rId4"/>
          <a:stretch>
            <a:fillRect/>
          </a:stretch>
        </p:blipFill>
        <p:spPr>
          <a:xfrm>
            <a:off x="261385" y="4765184"/>
            <a:ext cx="6174322" cy="1821334"/>
          </a:xfrm>
          <a:prstGeom prst="rect">
            <a:avLst/>
          </a:prstGeom>
        </p:spPr>
      </p:pic>
      <p:pic>
        <p:nvPicPr>
          <p:cNvPr id="2" name="Picture 1">
            <a:extLst>
              <a:ext uri="{FF2B5EF4-FFF2-40B4-BE49-F238E27FC236}">
                <a16:creationId xmlns:a16="http://schemas.microsoft.com/office/drawing/2014/main" id="{7E4B79D9-2E29-FC11-C247-A21ED561AF6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1668" y="6504668"/>
            <a:ext cx="856517" cy="264861"/>
          </a:xfrm>
          <a:prstGeom prst="rect">
            <a:avLst/>
          </a:prstGeom>
        </p:spPr>
      </p:pic>
    </p:spTree>
    <p:extLst>
      <p:ext uri="{BB962C8B-B14F-4D97-AF65-F5344CB8AC3E}">
        <p14:creationId xmlns:p14="http://schemas.microsoft.com/office/powerpoint/2010/main" val="200147298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500" fill="hold"/>
                                        <p:tgtEl>
                                          <p:spTgt spid="3"/>
                                        </p:tgtEl>
                                        <p:attrNameLst>
                                          <p:attrName>ppt_w</p:attrName>
                                        </p:attrNameLst>
                                      </p:cBhvr>
                                      <p:tavLst>
                                        <p:tav tm="0">
                                          <p:val>
                                            <p:fltVal val="0"/>
                                          </p:val>
                                        </p:tav>
                                        <p:tav tm="100000">
                                          <p:val>
                                            <p:strVal val="#ppt_w"/>
                                          </p:val>
                                        </p:tav>
                                      </p:tavLst>
                                    </p:anim>
                                    <p:anim calcmode="lin" valueType="num">
                                      <p:cBhvr>
                                        <p:cTn id="8" dur="1500" fill="hold"/>
                                        <p:tgtEl>
                                          <p:spTgt spid="3"/>
                                        </p:tgtEl>
                                        <p:attrNameLst>
                                          <p:attrName>ppt_h</p:attrName>
                                        </p:attrNameLst>
                                      </p:cBhvr>
                                      <p:tavLst>
                                        <p:tav tm="0">
                                          <p:val>
                                            <p:fltVal val="0"/>
                                          </p:val>
                                        </p:tav>
                                        <p:tav tm="100000">
                                          <p:val>
                                            <p:strVal val="#ppt_h"/>
                                          </p:val>
                                        </p:tav>
                                      </p:tavLst>
                                    </p:anim>
                                    <p:animEffect transition="in" filter="fade">
                                      <p:cBhvr>
                                        <p:cTn id="9" dur="1500"/>
                                        <p:tgtEl>
                                          <p:spTgt spid="3"/>
                                        </p:tgtEl>
                                      </p:cBhvr>
                                    </p:animEffect>
                                  </p:childTnLst>
                                </p:cTn>
                              </p:par>
                            </p:childTnLst>
                          </p:cTn>
                        </p:par>
                        <p:par>
                          <p:cTn id="10" fill="hold">
                            <p:stCondLst>
                              <p:cond delay="1500"/>
                            </p:stCondLst>
                            <p:childTnLst>
                              <p:par>
                                <p:cTn id="11" presetID="53" presetClass="entr" presetSubtype="16"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500" fill="hold"/>
                                        <p:tgtEl>
                                          <p:spTgt spid="4"/>
                                        </p:tgtEl>
                                        <p:attrNameLst>
                                          <p:attrName>ppt_w</p:attrName>
                                        </p:attrNameLst>
                                      </p:cBhvr>
                                      <p:tavLst>
                                        <p:tav tm="0">
                                          <p:val>
                                            <p:fltVal val="0"/>
                                          </p:val>
                                        </p:tav>
                                        <p:tav tm="100000">
                                          <p:val>
                                            <p:strVal val="#ppt_w"/>
                                          </p:val>
                                        </p:tav>
                                      </p:tavLst>
                                    </p:anim>
                                    <p:anim calcmode="lin" valueType="num">
                                      <p:cBhvr>
                                        <p:cTn id="14" dur="1500" fill="hold"/>
                                        <p:tgtEl>
                                          <p:spTgt spid="4"/>
                                        </p:tgtEl>
                                        <p:attrNameLst>
                                          <p:attrName>ppt_h</p:attrName>
                                        </p:attrNameLst>
                                      </p:cBhvr>
                                      <p:tavLst>
                                        <p:tav tm="0">
                                          <p:val>
                                            <p:fltVal val="0"/>
                                          </p:val>
                                        </p:tav>
                                        <p:tav tm="100000">
                                          <p:val>
                                            <p:strVal val="#ppt_h"/>
                                          </p:val>
                                        </p:tav>
                                      </p:tavLst>
                                    </p:anim>
                                    <p:animEffect transition="in" filter="fade">
                                      <p:cBhvr>
                                        <p:cTn id="15" dur="1500"/>
                                        <p:tgtEl>
                                          <p:spTgt spid="4"/>
                                        </p:tgtEl>
                                      </p:cBhvr>
                                    </p:animEffect>
                                  </p:childTnLst>
                                </p:cTn>
                              </p:par>
                            </p:childTnLst>
                          </p:cTn>
                        </p:par>
                        <p:par>
                          <p:cTn id="16" fill="hold">
                            <p:stCondLst>
                              <p:cond delay="3000"/>
                            </p:stCondLst>
                            <p:childTnLst>
                              <p:par>
                                <p:cTn id="17" presetID="53" presetClass="entr" presetSubtype="16"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500" fill="hold"/>
                                        <p:tgtEl>
                                          <p:spTgt spid="5"/>
                                        </p:tgtEl>
                                        <p:attrNameLst>
                                          <p:attrName>ppt_w</p:attrName>
                                        </p:attrNameLst>
                                      </p:cBhvr>
                                      <p:tavLst>
                                        <p:tav tm="0">
                                          <p:val>
                                            <p:fltVal val="0"/>
                                          </p:val>
                                        </p:tav>
                                        <p:tav tm="100000">
                                          <p:val>
                                            <p:strVal val="#ppt_w"/>
                                          </p:val>
                                        </p:tav>
                                      </p:tavLst>
                                    </p:anim>
                                    <p:anim calcmode="lin" valueType="num">
                                      <p:cBhvr>
                                        <p:cTn id="20" dur="1500" fill="hold"/>
                                        <p:tgtEl>
                                          <p:spTgt spid="5"/>
                                        </p:tgtEl>
                                        <p:attrNameLst>
                                          <p:attrName>ppt_h</p:attrName>
                                        </p:attrNameLst>
                                      </p:cBhvr>
                                      <p:tavLst>
                                        <p:tav tm="0">
                                          <p:val>
                                            <p:fltVal val="0"/>
                                          </p:val>
                                        </p:tav>
                                        <p:tav tm="100000">
                                          <p:val>
                                            <p:strVal val="#ppt_h"/>
                                          </p:val>
                                        </p:tav>
                                      </p:tavLst>
                                    </p:anim>
                                    <p:animEffect transition="in" filter="fade">
                                      <p:cBhvr>
                                        <p:cTn id="21" dur="1500"/>
                                        <p:tgtEl>
                                          <p:spTgt spid="5"/>
                                        </p:tgtEl>
                                      </p:cBhvr>
                                    </p:animEffect>
                                  </p:childTnLst>
                                </p:cTn>
                              </p:par>
                            </p:childTnLst>
                          </p:cTn>
                        </p:par>
                        <p:par>
                          <p:cTn id="22" fill="hold">
                            <p:stCondLst>
                              <p:cond delay="4500"/>
                            </p:stCondLst>
                            <p:childTnLst>
                              <p:par>
                                <p:cTn id="23" presetID="53" presetClass="entr" presetSubtype="16"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1500" fill="hold"/>
                                        <p:tgtEl>
                                          <p:spTgt spid="6"/>
                                        </p:tgtEl>
                                        <p:attrNameLst>
                                          <p:attrName>ppt_w</p:attrName>
                                        </p:attrNameLst>
                                      </p:cBhvr>
                                      <p:tavLst>
                                        <p:tav tm="0">
                                          <p:val>
                                            <p:fltVal val="0"/>
                                          </p:val>
                                        </p:tav>
                                        <p:tav tm="100000">
                                          <p:val>
                                            <p:strVal val="#ppt_w"/>
                                          </p:val>
                                        </p:tav>
                                      </p:tavLst>
                                    </p:anim>
                                    <p:anim calcmode="lin" valueType="num">
                                      <p:cBhvr>
                                        <p:cTn id="26" dur="1500" fill="hold"/>
                                        <p:tgtEl>
                                          <p:spTgt spid="6"/>
                                        </p:tgtEl>
                                        <p:attrNameLst>
                                          <p:attrName>ppt_h</p:attrName>
                                        </p:attrNameLst>
                                      </p:cBhvr>
                                      <p:tavLst>
                                        <p:tav tm="0">
                                          <p:val>
                                            <p:fltVal val="0"/>
                                          </p:val>
                                        </p:tav>
                                        <p:tav tm="100000">
                                          <p:val>
                                            <p:strVal val="#ppt_h"/>
                                          </p:val>
                                        </p:tav>
                                      </p:tavLst>
                                    </p:anim>
                                    <p:animEffect transition="in" filter="fade">
                                      <p:cBhvr>
                                        <p:cTn id="27" dur="1500"/>
                                        <p:tgtEl>
                                          <p:spTgt spid="6"/>
                                        </p:tgtEl>
                                      </p:cBhvr>
                                    </p:animEffect>
                                  </p:childTnLst>
                                </p:cTn>
                              </p:par>
                            </p:childTnLst>
                          </p:cTn>
                        </p:par>
                        <p:par>
                          <p:cTn id="28" fill="hold">
                            <p:stCondLst>
                              <p:cond delay="6000"/>
                            </p:stCondLst>
                            <p:childTnLst>
                              <p:par>
                                <p:cTn id="29" presetID="53" presetClass="entr" presetSubtype="16"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1500" fill="hold"/>
                                        <p:tgtEl>
                                          <p:spTgt spid="7"/>
                                        </p:tgtEl>
                                        <p:attrNameLst>
                                          <p:attrName>ppt_w</p:attrName>
                                        </p:attrNameLst>
                                      </p:cBhvr>
                                      <p:tavLst>
                                        <p:tav tm="0">
                                          <p:val>
                                            <p:fltVal val="0"/>
                                          </p:val>
                                        </p:tav>
                                        <p:tav tm="100000">
                                          <p:val>
                                            <p:strVal val="#ppt_w"/>
                                          </p:val>
                                        </p:tav>
                                      </p:tavLst>
                                    </p:anim>
                                    <p:anim calcmode="lin" valueType="num">
                                      <p:cBhvr>
                                        <p:cTn id="32" dur="1500" fill="hold"/>
                                        <p:tgtEl>
                                          <p:spTgt spid="7"/>
                                        </p:tgtEl>
                                        <p:attrNameLst>
                                          <p:attrName>ppt_h</p:attrName>
                                        </p:attrNameLst>
                                      </p:cBhvr>
                                      <p:tavLst>
                                        <p:tav tm="0">
                                          <p:val>
                                            <p:fltVal val="0"/>
                                          </p:val>
                                        </p:tav>
                                        <p:tav tm="100000">
                                          <p:val>
                                            <p:strVal val="#ppt_h"/>
                                          </p:val>
                                        </p:tav>
                                      </p:tavLst>
                                    </p:anim>
                                    <p:animEffect transition="in" filter="fade">
                                      <p:cBhvr>
                                        <p:cTn id="33" dur="1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Rectangle 2"/>
          <p:cNvSpPr/>
          <p:nvPr/>
        </p:nvSpPr>
        <p:spPr>
          <a:xfrm>
            <a:off x="218941" y="322946"/>
            <a:ext cx="8654603" cy="3046988"/>
          </a:xfrm>
          <a:prstGeom prst="rect">
            <a:avLst/>
          </a:prstGeom>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1" i="0" u="none" strike="noStrike" kern="1200" cap="none" spc="0" normalizeH="0" baseline="0" noProof="0" dirty="0">
                <a:ln>
                  <a:noFill/>
                </a:ln>
                <a:solidFill>
                  <a:srgbClr val="FF0000"/>
                </a:solidFill>
                <a:effectLst/>
                <a:uLnTx/>
                <a:uFillTx/>
                <a:latin typeface="Corbel" panose="020B0503020204020204"/>
                <a:ea typeface="+mn-ea"/>
                <a:cs typeface="B Nazanin" panose="00000400000000000000" pitchFamily="2" charset="-78"/>
              </a:rPr>
              <a:t>آماده کردن قلمۀ انگور و تولید نهال</a:t>
            </a: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a-IR" sz="2400" b="0" i="0" u="none" strike="noStrike" kern="1200" cap="none" spc="0" normalizeH="0" baseline="0" noProof="0" dirty="0">
              <a:ln>
                <a:noFill/>
              </a:ln>
              <a:solidFill>
                <a:prstClr val="black"/>
              </a:solidFill>
              <a:effectLst/>
              <a:uLnTx/>
              <a:uFillTx/>
              <a:latin typeface="Corbel" panose="020B0503020204020204"/>
              <a:ea typeface="+mn-ea"/>
              <a:cs typeface="B Nazanin" panose="000004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a:ln>
                  <a:noFill/>
                </a:ln>
                <a:solidFill>
                  <a:prstClr val="black"/>
                </a:solidFill>
                <a:effectLst/>
                <a:uLnTx/>
                <a:uFillTx/>
                <a:latin typeface="Corbel" panose="020B0503020204020204"/>
                <a:ea typeface="+mn-ea"/>
                <a:cs typeface="B Nazanin" panose="00000400000000000000" pitchFamily="2" charset="-78"/>
              </a:rPr>
              <a:t>1 - هنگام هرس درخت مو در اواخر زمستان، شاخه های آن را می توانید به قطعات نزدیک به 30 سانتی متری تقسیم کنید شکل 9-9 الف.</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a:ln>
                  <a:noFill/>
                </a:ln>
                <a:solidFill>
                  <a:prstClr val="black"/>
                </a:solidFill>
                <a:effectLst/>
                <a:uLnTx/>
                <a:uFillTx/>
                <a:latin typeface="Corbel" panose="020B0503020204020204"/>
                <a:ea typeface="+mn-ea"/>
                <a:cs typeface="B Nazanin" panose="00000400000000000000" pitchFamily="2" charset="-78"/>
              </a:rPr>
              <a:t>2 - قلمه ها را به مدت 24 ساعت در آب، خیس نگه دارید تا برای کاشت آماده شوند.</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a:ln>
                  <a:noFill/>
                </a:ln>
                <a:solidFill>
                  <a:prstClr val="black"/>
                </a:solidFill>
                <a:effectLst/>
                <a:uLnTx/>
                <a:uFillTx/>
                <a:latin typeface="Corbel" panose="020B0503020204020204"/>
                <a:ea typeface="+mn-ea"/>
                <a:cs typeface="B Nazanin" panose="00000400000000000000" pitchFamily="2" charset="-78"/>
              </a:rPr>
              <a:t>3 - اگر می خواهید قلمه انگور را در خانه یا گلخانه ریشه دار کنید، انتهای قلمه ها را تا عمق 5 سانتی متری در شیارهایی که در بستِر کاشت ایجاد کرده اید جای دهید. بخش پایینی قلمه را که در شیار جای دارد با خاک بپوشانید شکل 9-9 ب. </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941" y="3952441"/>
            <a:ext cx="5277643" cy="2419333"/>
          </a:xfrm>
          <a:prstGeom prst="rect">
            <a:avLst/>
          </a:prstGeom>
        </p:spPr>
      </p:pic>
      <p:sp>
        <p:nvSpPr>
          <p:cNvPr id="9" name="Rectangle 8"/>
          <p:cNvSpPr/>
          <p:nvPr/>
        </p:nvSpPr>
        <p:spPr>
          <a:xfrm>
            <a:off x="5496584" y="3554366"/>
            <a:ext cx="3376960" cy="3046988"/>
          </a:xfrm>
          <a:prstGeom prst="rect">
            <a:avLst/>
          </a:prstGeom>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a:ln>
                  <a:noFill/>
                </a:ln>
                <a:solidFill>
                  <a:prstClr val="black"/>
                </a:solidFill>
                <a:effectLst/>
                <a:uLnTx/>
                <a:uFillTx/>
                <a:latin typeface="Corbel" panose="020B0503020204020204"/>
                <a:ea typeface="+mn-ea"/>
                <a:cs typeface="B Nazanin" panose="00000400000000000000" pitchFamily="2" charset="-78"/>
              </a:rPr>
              <a:t>قلمه را می توان در جای اصلی (باغ یا باغچه) نیز کاشت تا در همان جا ریشه دار شود و رشد کند.  اگر می خواهید نهال انگور تولید کنید، بهتر است قلمه ها را در گلدا ن بکارید تا بتوانید پس از ریشه دار شدن، آن را در زمین اصلی بکارید.</a:t>
            </a:r>
          </a:p>
        </p:txBody>
      </p:sp>
      <p:pic>
        <p:nvPicPr>
          <p:cNvPr id="2" name="Picture 1">
            <a:extLst>
              <a:ext uri="{FF2B5EF4-FFF2-40B4-BE49-F238E27FC236}">
                <a16:creationId xmlns:a16="http://schemas.microsoft.com/office/drawing/2014/main" id="{55BAD302-C38D-495A-F31D-28FD6EC7D34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1668" y="6504668"/>
            <a:ext cx="856517" cy="264861"/>
          </a:xfrm>
          <a:prstGeom prst="rect">
            <a:avLst/>
          </a:prstGeom>
        </p:spPr>
      </p:pic>
    </p:spTree>
    <p:extLst>
      <p:ext uri="{BB962C8B-B14F-4D97-AF65-F5344CB8AC3E}">
        <p14:creationId xmlns:p14="http://schemas.microsoft.com/office/powerpoint/2010/main" val="373597092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500" fill="hold"/>
                                        <p:tgtEl>
                                          <p:spTgt spid="3"/>
                                        </p:tgtEl>
                                        <p:attrNameLst>
                                          <p:attrName>ppt_x</p:attrName>
                                        </p:attrNameLst>
                                      </p:cBhvr>
                                      <p:tavLst>
                                        <p:tav tm="0">
                                          <p:val>
                                            <p:strVal val="0-#ppt_w/2"/>
                                          </p:val>
                                        </p:tav>
                                        <p:tav tm="100000">
                                          <p:val>
                                            <p:strVal val="#ppt_x"/>
                                          </p:val>
                                        </p:tav>
                                      </p:tavLst>
                                    </p:anim>
                                    <p:anim calcmode="lin" valueType="num">
                                      <p:cBhvr additive="base">
                                        <p:cTn id="8" dur="1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2" presetClass="entr" presetSubtype="8"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1500" fill="hold"/>
                                        <p:tgtEl>
                                          <p:spTgt spid="8"/>
                                        </p:tgtEl>
                                        <p:attrNameLst>
                                          <p:attrName>ppt_x</p:attrName>
                                        </p:attrNameLst>
                                      </p:cBhvr>
                                      <p:tavLst>
                                        <p:tav tm="0">
                                          <p:val>
                                            <p:strVal val="0-#ppt_w/2"/>
                                          </p:val>
                                        </p:tav>
                                        <p:tav tm="100000">
                                          <p:val>
                                            <p:strVal val="#ppt_x"/>
                                          </p:val>
                                        </p:tav>
                                      </p:tavLst>
                                    </p:anim>
                                    <p:anim calcmode="lin" valueType="num">
                                      <p:cBhvr additive="base">
                                        <p:cTn id="13" dur="1500" fill="hold"/>
                                        <p:tgtEl>
                                          <p:spTgt spid="8"/>
                                        </p:tgtEl>
                                        <p:attrNameLst>
                                          <p:attrName>ppt_y</p:attrName>
                                        </p:attrNameLst>
                                      </p:cBhvr>
                                      <p:tavLst>
                                        <p:tav tm="0">
                                          <p:val>
                                            <p:strVal val="#ppt_y"/>
                                          </p:val>
                                        </p:tav>
                                        <p:tav tm="100000">
                                          <p:val>
                                            <p:strVal val="#ppt_y"/>
                                          </p:val>
                                        </p:tav>
                                      </p:tavLst>
                                    </p:anim>
                                  </p:childTnLst>
                                </p:cTn>
                              </p:par>
                            </p:childTnLst>
                          </p:cTn>
                        </p:par>
                        <p:par>
                          <p:cTn id="14" fill="hold">
                            <p:stCondLst>
                              <p:cond delay="3000"/>
                            </p:stCondLst>
                            <p:childTnLst>
                              <p:par>
                                <p:cTn id="15" presetID="2" presetClass="entr" presetSubtype="8"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1500" fill="hold"/>
                                        <p:tgtEl>
                                          <p:spTgt spid="9"/>
                                        </p:tgtEl>
                                        <p:attrNameLst>
                                          <p:attrName>ppt_x</p:attrName>
                                        </p:attrNameLst>
                                      </p:cBhvr>
                                      <p:tavLst>
                                        <p:tav tm="0">
                                          <p:val>
                                            <p:strVal val="0-#ppt_w/2"/>
                                          </p:val>
                                        </p:tav>
                                        <p:tav tm="100000">
                                          <p:val>
                                            <p:strVal val="#ppt_x"/>
                                          </p:val>
                                        </p:tav>
                                      </p:tavLst>
                                    </p:anim>
                                    <p:anim calcmode="lin" valueType="num">
                                      <p:cBhvr additive="base">
                                        <p:cTn id="18" dur="1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6" name="TextBox 5"/>
          <p:cNvSpPr txBox="1"/>
          <p:nvPr/>
        </p:nvSpPr>
        <p:spPr>
          <a:xfrm>
            <a:off x="244699" y="1630871"/>
            <a:ext cx="8680360" cy="3506601"/>
          </a:xfrm>
          <a:prstGeom prst="rect">
            <a:avLst/>
          </a:prstGeom>
          <a:noFill/>
        </p:spPr>
        <p:txBody>
          <a:bodyPr wrap="square" rtlCol="1">
            <a:spAutoFit/>
          </a:bodyPr>
          <a:lstStyle/>
          <a:p>
            <a:pPr marL="0" marR="0" lvl="0" indent="0" algn="r" defTabSz="342900" rtl="1" eaLnBrk="1" fontAlgn="auto" latinLnBrk="0" hangingPunct="1">
              <a:lnSpc>
                <a:spcPct val="150000"/>
              </a:lnSpc>
              <a:spcBef>
                <a:spcPct val="20000"/>
              </a:spcBef>
              <a:spcAft>
                <a:spcPts val="450"/>
              </a:spcAft>
              <a:buClr>
                <a:prstClr val="white"/>
              </a:buClr>
              <a:buSzPct val="80000"/>
              <a:buFontTx/>
              <a:buNone/>
              <a:tabLst/>
              <a:defRPr/>
            </a:pPr>
            <a:r>
              <a:rPr kumimoji="0" lang="fa-IR" sz="2800" b="1" i="0" u="none" strike="noStrike" kern="1200" cap="none" spc="0" normalizeH="0" baseline="0" noProof="0" dirty="0">
                <a:ln>
                  <a:noFill/>
                </a:ln>
                <a:solidFill>
                  <a:srgbClr val="FF0000"/>
                </a:solidFill>
                <a:effectLst/>
                <a:uLnTx/>
                <a:uFillTx/>
                <a:latin typeface="Arial" panose="020B0604020202020204" pitchFamily="34" charset="0"/>
                <a:ea typeface="+mn-ea"/>
                <a:cs typeface="B Nazanin" panose="00000400000000000000" pitchFamily="2" charset="-78"/>
              </a:rPr>
              <a:t>برخی از شایستگی هایی که در این پودمان بدست می آورید :</a:t>
            </a:r>
          </a:p>
          <a:p>
            <a:pPr marL="0" marR="0" lvl="0" indent="0" algn="r" defTabSz="342900" rtl="1" eaLnBrk="1" fontAlgn="auto" latinLnBrk="0" hangingPunct="1">
              <a:lnSpc>
                <a:spcPct val="150000"/>
              </a:lnSpc>
              <a:spcBef>
                <a:spcPct val="20000"/>
              </a:spcBef>
              <a:spcAft>
                <a:spcPts val="450"/>
              </a:spcAft>
              <a:buClr>
                <a:prstClr val="white"/>
              </a:buClr>
              <a:buSzPct val="80000"/>
              <a:buFontTx/>
              <a:buNone/>
              <a:tabLst/>
              <a:defRPr/>
            </a:pPr>
            <a:r>
              <a:rPr kumimoji="0" lang="fa-IR" sz="2400" b="0" i="0" u="none" strike="noStrike" kern="1200" cap="none" spc="0" normalizeH="0" baseline="0" noProof="0" dirty="0">
                <a:ln>
                  <a:noFill/>
                </a:ln>
                <a:solidFill>
                  <a:prstClr val="black"/>
                </a:solidFill>
                <a:effectLst/>
                <a:uLnTx/>
                <a:uFillTx/>
                <a:latin typeface="Arial" panose="020B0604020202020204" pitchFamily="34" charset="0"/>
                <a:ea typeface="+mn-ea"/>
                <a:cs typeface="B Nazanin" panose="00000400000000000000" pitchFamily="2" charset="-78"/>
              </a:rPr>
              <a:t>-آموزش و کاربرد مهارت هایى مانند اجراى کارهای گروهی، تفکر انتقادی، پرسش گری و ...؛</a:t>
            </a:r>
          </a:p>
          <a:p>
            <a:pPr marL="0" marR="0" lvl="0" indent="0" algn="r" defTabSz="342900" rtl="1" eaLnBrk="1" fontAlgn="auto" latinLnBrk="0" hangingPunct="1">
              <a:lnSpc>
                <a:spcPct val="150000"/>
              </a:lnSpc>
              <a:spcBef>
                <a:spcPct val="20000"/>
              </a:spcBef>
              <a:spcAft>
                <a:spcPts val="450"/>
              </a:spcAft>
              <a:buClr>
                <a:prstClr val="white"/>
              </a:buClr>
              <a:buSzPct val="80000"/>
              <a:buFontTx/>
              <a:buNone/>
              <a:tabLst/>
              <a:defRPr/>
            </a:pPr>
            <a:r>
              <a:rPr kumimoji="0" lang="fa-IR" sz="2400" b="0" i="0" u="none" strike="noStrike" kern="1200" cap="none" spc="0" normalizeH="0" baseline="0" noProof="0" dirty="0">
                <a:ln>
                  <a:noFill/>
                </a:ln>
                <a:solidFill>
                  <a:prstClr val="black"/>
                </a:solidFill>
                <a:effectLst/>
                <a:uLnTx/>
                <a:uFillTx/>
                <a:latin typeface="Arial" panose="020B0604020202020204" pitchFamily="34" charset="0"/>
                <a:ea typeface="+mn-ea"/>
                <a:cs typeface="B Nazanin" panose="00000400000000000000" pitchFamily="2" charset="-78"/>
              </a:rPr>
              <a:t>-آشنایی با مفاهیم پرورش گیاهان شرایط محیطی، ویژگی های گیاهان، مراحل پرورش و.....؛</a:t>
            </a:r>
          </a:p>
          <a:p>
            <a:pPr marL="0" marR="0" lvl="0" indent="0" algn="r" defTabSz="342900" rtl="1" eaLnBrk="1" fontAlgn="auto" latinLnBrk="0" hangingPunct="1">
              <a:lnSpc>
                <a:spcPct val="150000"/>
              </a:lnSpc>
              <a:spcBef>
                <a:spcPct val="20000"/>
              </a:spcBef>
              <a:spcAft>
                <a:spcPts val="450"/>
              </a:spcAft>
              <a:buClr>
                <a:prstClr val="white"/>
              </a:buClr>
              <a:buSzPct val="80000"/>
              <a:buFontTx/>
              <a:buNone/>
              <a:tabLst/>
              <a:defRPr/>
            </a:pPr>
            <a:r>
              <a:rPr kumimoji="0" lang="fa-IR" sz="2400" b="0" i="0" u="none" strike="noStrike" kern="1200" cap="none" spc="0" normalizeH="0" baseline="0" noProof="0" dirty="0">
                <a:ln>
                  <a:noFill/>
                </a:ln>
                <a:solidFill>
                  <a:prstClr val="black"/>
                </a:solidFill>
                <a:effectLst/>
                <a:uLnTx/>
                <a:uFillTx/>
                <a:latin typeface="Arial" panose="020B0604020202020204" pitchFamily="34" charset="0"/>
                <a:ea typeface="+mn-ea"/>
                <a:cs typeface="B Nazanin" panose="00000400000000000000" pitchFamily="2" charset="-78"/>
              </a:rPr>
              <a:t>-آشنایی با برخی مشاغل پرورش و نگه داری گیاهان؛</a:t>
            </a:r>
          </a:p>
          <a:p>
            <a:pPr marL="0" marR="0" lvl="0" indent="0" algn="r" defTabSz="342900" rtl="1" eaLnBrk="1" fontAlgn="auto" latinLnBrk="0" hangingPunct="1">
              <a:lnSpc>
                <a:spcPct val="150000"/>
              </a:lnSpc>
              <a:spcBef>
                <a:spcPct val="20000"/>
              </a:spcBef>
              <a:spcAft>
                <a:spcPts val="450"/>
              </a:spcAft>
              <a:buClr>
                <a:prstClr val="white"/>
              </a:buClr>
              <a:buSzPct val="80000"/>
              <a:buFontTx/>
              <a:buNone/>
              <a:tabLst/>
              <a:defRPr/>
            </a:pPr>
            <a:r>
              <a:rPr kumimoji="0" lang="fa-IR" sz="2400" b="0" i="0" u="none" strike="noStrike" kern="1200" cap="none" spc="0" normalizeH="0" baseline="0" noProof="0" dirty="0">
                <a:ln>
                  <a:noFill/>
                </a:ln>
                <a:solidFill>
                  <a:prstClr val="black"/>
                </a:solidFill>
                <a:effectLst/>
                <a:uLnTx/>
                <a:uFillTx/>
                <a:latin typeface="Arial" panose="020B0604020202020204" pitchFamily="34" charset="0"/>
                <a:ea typeface="+mn-ea"/>
                <a:cs typeface="B Nazanin" panose="00000400000000000000" pitchFamily="2" charset="-78"/>
              </a:rPr>
              <a:t>-تولید سبزی، گل و نهال انگور.</a:t>
            </a:r>
            <a:endParaRPr kumimoji="0" lang="fa-IR" sz="2400" b="0" i="0" u="none" strike="noStrike" kern="1200" cap="none" spc="0" normalizeH="0" baseline="0" noProof="0" dirty="0">
              <a:ln>
                <a:noFill/>
              </a:ln>
              <a:solidFill>
                <a:prstClr val="black"/>
              </a:solidFill>
              <a:effectLst/>
              <a:uLnTx/>
              <a:uFillTx/>
              <a:latin typeface="Corbel" panose="020B0503020204020204"/>
              <a:ea typeface="+mn-ea"/>
              <a:cs typeface="B Nazanin" panose="00000400000000000000" pitchFamily="2" charset="-78"/>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3346" y="610875"/>
            <a:ext cx="6841904" cy="780044"/>
          </a:xfrm>
          <a:prstGeom prst="rect">
            <a:avLst/>
          </a:prstGeom>
        </p:spPr>
      </p:pic>
      <p:pic>
        <p:nvPicPr>
          <p:cNvPr id="2" name="Picture 1">
            <a:extLst>
              <a:ext uri="{FF2B5EF4-FFF2-40B4-BE49-F238E27FC236}">
                <a16:creationId xmlns:a16="http://schemas.microsoft.com/office/drawing/2014/main" id="{5D952433-8A15-42BF-7DE3-F4D4608E1E3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1668" y="6504668"/>
            <a:ext cx="856517" cy="264861"/>
          </a:xfrm>
          <a:prstGeom prst="rect">
            <a:avLst/>
          </a:prstGeom>
        </p:spPr>
      </p:pic>
    </p:spTree>
    <p:extLst>
      <p:ext uri="{BB962C8B-B14F-4D97-AF65-F5344CB8AC3E}">
        <p14:creationId xmlns:p14="http://schemas.microsoft.com/office/powerpoint/2010/main" val="309583541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Rectangle 2"/>
          <p:cNvSpPr/>
          <p:nvPr/>
        </p:nvSpPr>
        <p:spPr>
          <a:xfrm>
            <a:off x="210676" y="429267"/>
            <a:ext cx="8697899" cy="1846659"/>
          </a:xfrm>
          <a:prstGeom prst="rect">
            <a:avLst/>
          </a:prstGeom>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1" i="0" u="none" strike="noStrike" kern="1200" cap="none" spc="0" normalizeH="0" baseline="0" noProof="0" dirty="0">
                <a:ln>
                  <a:noFill/>
                </a:ln>
                <a:solidFill>
                  <a:srgbClr val="FF0000"/>
                </a:solidFill>
                <a:effectLst/>
                <a:uLnTx/>
                <a:uFillTx/>
                <a:latin typeface="Corbel" panose="020B0503020204020204"/>
                <a:ea typeface="+mn-ea"/>
                <a:cs typeface="B Nazanin" panose="00000400000000000000" pitchFamily="2" charset="-78"/>
              </a:rPr>
              <a:t>آماده کردن بذر شوید برای کاشت:</a:t>
            </a: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a-IR" sz="1800" b="0" i="0" u="none" strike="noStrike" kern="1200" cap="none" spc="0" normalizeH="0" baseline="0" noProof="0" dirty="0">
              <a:ln>
                <a:noFill/>
              </a:ln>
              <a:solidFill>
                <a:prstClr val="black"/>
              </a:solidFill>
              <a:effectLst/>
              <a:uLnTx/>
              <a:uFillTx/>
              <a:latin typeface="Corbel" panose="020B0503020204020204"/>
              <a:ea typeface="+mn-ea"/>
              <a:cs typeface="B Nazanin" panose="000004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a:ln>
                  <a:noFill/>
                </a:ln>
                <a:solidFill>
                  <a:prstClr val="black"/>
                </a:solidFill>
                <a:effectLst/>
                <a:uLnTx/>
                <a:uFillTx/>
                <a:latin typeface="Corbel" panose="020B0503020204020204"/>
                <a:ea typeface="+mn-ea"/>
                <a:cs typeface="B Nazanin" panose="00000400000000000000" pitchFamily="2" charset="-78"/>
              </a:rPr>
              <a:t> بذر برای جوانه زدن باید سالم باشد (بیماری و آفت نداشته باشد، ترک خورده و شکسته نيز نباشد). همچنین ناخالصی نداشته باشد. بنابراین برای آماده کردن بذر شوید، باید بذری سالم و با کمترین ناخالصی خریداری کنید.</a:t>
            </a:r>
          </a:p>
        </p:txBody>
      </p:sp>
      <p:pic>
        <p:nvPicPr>
          <p:cNvPr id="2" name="Picture 1"/>
          <p:cNvPicPr>
            <a:picLocks noChangeAspect="1"/>
          </p:cNvPicPr>
          <p:nvPr/>
        </p:nvPicPr>
        <p:blipFill>
          <a:blip r:embed="rId3"/>
          <a:stretch>
            <a:fillRect/>
          </a:stretch>
        </p:blipFill>
        <p:spPr>
          <a:xfrm>
            <a:off x="313707" y="1863086"/>
            <a:ext cx="2699949" cy="2444547"/>
          </a:xfrm>
          <a:prstGeom prst="rect">
            <a:avLst/>
          </a:prstGeom>
        </p:spPr>
      </p:pic>
      <p:sp>
        <p:nvSpPr>
          <p:cNvPr id="4" name="Rectangle 3"/>
          <p:cNvSpPr/>
          <p:nvPr/>
        </p:nvSpPr>
        <p:spPr>
          <a:xfrm>
            <a:off x="3116687" y="2368259"/>
            <a:ext cx="5791888" cy="1846659"/>
          </a:xfrm>
          <a:prstGeom prst="rect">
            <a:avLst/>
          </a:prstGeom>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1" i="0" u="none" strike="noStrike" kern="1200" cap="none" spc="0" normalizeH="0" baseline="0" noProof="0" dirty="0">
                <a:ln>
                  <a:noFill/>
                </a:ln>
                <a:solidFill>
                  <a:srgbClr val="FF0000"/>
                </a:solidFill>
                <a:effectLst/>
                <a:uLnTx/>
                <a:uFillTx/>
                <a:latin typeface="Corbel" panose="020B0503020204020204"/>
                <a:ea typeface="+mn-ea"/>
                <a:cs typeface="B Nazanin" panose="00000400000000000000" pitchFamily="2" charset="-78"/>
              </a:rPr>
              <a:t> زمان کاشت</a:t>
            </a: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a-IR" sz="1800" b="0" i="0" u="none" strike="noStrike" kern="1200" cap="none" spc="0" normalizeH="0" baseline="0" noProof="0" dirty="0">
              <a:ln>
                <a:noFill/>
              </a:ln>
              <a:solidFill>
                <a:prstClr val="black"/>
              </a:solidFill>
              <a:effectLst/>
              <a:uLnTx/>
              <a:uFillTx/>
              <a:latin typeface="Corbel" panose="020B0503020204020204"/>
              <a:ea typeface="+mn-ea"/>
              <a:cs typeface="B Nazanin" panose="000004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a:ln>
                  <a:noFill/>
                </a:ln>
                <a:solidFill>
                  <a:prstClr val="black"/>
                </a:solidFill>
                <a:effectLst/>
                <a:uLnTx/>
                <a:uFillTx/>
                <a:latin typeface="Corbel" panose="020B0503020204020204"/>
                <a:ea typeface="+mn-ea"/>
                <a:cs typeface="B Nazanin" panose="00000400000000000000" pitchFamily="2" charset="-78"/>
              </a:rPr>
              <a:t>ویژگی گیاهی را که برگزیده اید بررسی کنید تا بتوانید آن را در شرایط و زمان مناسب بکارید. در زیر، زمان کاشت چند گیاه پیشنهادی را ملاحظه می كنيد.</a:t>
            </a:r>
          </a:p>
        </p:txBody>
      </p:sp>
      <p:sp>
        <p:nvSpPr>
          <p:cNvPr id="5" name="Rectangle 4"/>
          <p:cNvSpPr/>
          <p:nvPr/>
        </p:nvSpPr>
        <p:spPr>
          <a:xfrm>
            <a:off x="378102" y="4333009"/>
            <a:ext cx="8530473" cy="2308324"/>
          </a:xfrm>
          <a:prstGeom prst="rect">
            <a:avLst/>
          </a:prstGeom>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a:ln>
                  <a:noFill/>
                </a:ln>
                <a:solidFill>
                  <a:srgbClr val="FF0000"/>
                </a:solidFill>
                <a:effectLst/>
                <a:uLnTx/>
                <a:uFillTx/>
                <a:latin typeface="Corbel" panose="020B0503020204020204"/>
                <a:ea typeface="+mn-ea"/>
                <a:cs typeface="B Nazanin" panose="00000400000000000000" pitchFamily="2" charset="-78"/>
              </a:rPr>
              <a:t>شوید، </a:t>
            </a:r>
            <a:r>
              <a:rPr kumimoji="0" lang="fa-IR" sz="2400" b="0" i="0" u="none" strike="noStrike" kern="1200" cap="none" spc="0" normalizeH="0" baseline="0" noProof="0" dirty="0">
                <a:ln>
                  <a:noFill/>
                </a:ln>
                <a:solidFill>
                  <a:prstClr val="black"/>
                </a:solidFill>
                <a:effectLst/>
                <a:uLnTx/>
                <a:uFillTx/>
                <a:latin typeface="Corbel" panose="020B0503020204020204"/>
                <a:ea typeface="+mn-ea"/>
                <a:cs typeface="B Nazanin" panose="00000400000000000000" pitchFamily="2" charset="-78"/>
              </a:rPr>
              <a:t>در مناطق خنک در نیمه بهار، در مناطق معتدل در اوایل بهار و در مناطق گرمسیر در پاییز کاشته می شود.</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a:ln>
                  <a:noFill/>
                </a:ln>
                <a:solidFill>
                  <a:srgbClr val="FF0000"/>
                </a:solidFill>
                <a:effectLst/>
                <a:uLnTx/>
                <a:uFillTx/>
                <a:latin typeface="Corbel" panose="020B0503020204020204"/>
                <a:ea typeface="+mn-ea"/>
                <a:cs typeface="B Nazanin" panose="00000400000000000000" pitchFamily="2" charset="-78"/>
              </a:rPr>
              <a:t>شمعدانی، </a:t>
            </a:r>
            <a:r>
              <a:rPr kumimoji="0" lang="fa-IR" sz="2400" b="0" i="0" u="none" strike="noStrike" kern="1200" cap="none" spc="0" normalizeH="0" baseline="0" noProof="0" dirty="0">
                <a:ln>
                  <a:noFill/>
                </a:ln>
                <a:solidFill>
                  <a:prstClr val="black"/>
                </a:solidFill>
                <a:effectLst/>
                <a:uLnTx/>
                <a:uFillTx/>
                <a:latin typeface="Corbel" panose="020B0503020204020204"/>
                <a:ea typeface="+mn-ea"/>
                <a:cs typeface="B Nazanin" panose="00000400000000000000" pitchFamily="2" charset="-78"/>
              </a:rPr>
              <a:t>را ی توان در همه فصل های سال کاشت.</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a:ln>
                  <a:noFill/>
                </a:ln>
                <a:solidFill>
                  <a:srgbClr val="FF0000"/>
                </a:solidFill>
                <a:effectLst/>
                <a:uLnTx/>
                <a:uFillTx/>
                <a:latin typeface="Corbel" panose="020B0503020204020204"/>
                <a:ea typeface="+mn-ea"/>
                <a:cs typeface="B Nazanin" panose="00000400000000000000" pitchFamily="2" charset="-78"/>
              </a:rPr>
              <a:t>پتوس، </a:t>
            </a:r>
            <a:r>
              <a:rPr kumimoji="0" lang="fa-IR" sz="2400" b="0" i="0" u="none" strike="noStrike" kern="1200" cap="none" spc="0" normalizeH="0" baseline="0" noProof="0" dirty="0">
                <a:ln>
                  <a:noFill/>
                </a:ln>
                <a:solidFill>
                  <a:prstClr val="black"/>
                </a:solidFill>
                <a:effectLst/>
                <a:uLnTx/>
                <a:uFillTx/>
                <a:latin typeface="Corbel" panose="020B0503020204020204"/>
                <a:ea typeface="+mn-ea"/>
                <a:cs typeface="B Nazanin" panose="00000400000000000000" pitchFamily="2" charset="-78"/>
              </a:rPr>
              <a:t>را می توان در همه فصل های سال کاشت.</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a:ln>
                  <a:noFill/>
                </a:ln>
                <a:solidFill>
                  <a:srgbClr val="FF0000"/>
                </a:solidFill>
                <a:effectLst/>
                <a:uLnTx/>
                <a:uFillTx/>
                <a:latin typeface="Corbel" panose="020B0503020204020204"/>
                <a:ea typeface="+mn-ea"/>
                <a:cs typeface="B Nazanin" panose="00000400000000000000" pitchFamily="2" charset="-78"/>
              </a:rPr>
              <a:t>انگور، </a:t>
            </a:r>
            <a:r>
              <a:rPr kumimoji="0" lang="fa-IR" sz="2400" b="0" i="0" u="none" strike="noStrike" kern="1200" cap="none" spc="0" normalizeH="0" baseline="0" noProof="0" dirty="0">
                <a:ln>
                  <a:noFill/>
                </a:ln>
                <a:solidFill>
                  <a:prstClr val="black"/>
                </a:solidFill>
                <a:effectLst/>
                <a:uLnTx/>
                <a:uFillTx/>
                <a:latin typeface="Corbel" panose="020B0503020204020204"/>
                <a:ea typeface="+mn-ea"/>
                <a:cs typeface="B Nazanin" panose="00000400000000000000" pitchFamily="2" charset="-78"/>
              </a:rPr>
              <a:t>قلمه انگور پس از خزان درخت گرفته می شود. نهال انگور پس از سرمای زمستان در محل اصلی کاشته می شود.</a:t>
            </a:r>
          </a:p>
        </p:txBody>
      </p:sp>
      <p:pic>
        <p:nvPicPr>
          <p:cNvPr id="6" name="Picture 5">
            <a:extLst>
              <a:ext uri="{FF2B5EF4-FFF2-40B4-BE49-F238E27FC236}">
                <a16:creationId xmlns:a16="http://schemas.microsoft.com/office/drawing/2014/main" id="{C33817C3-D9F5-93E2-2ABC-E2BAA4A5D0D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1668" y="6504668"/>
            <a:ext cx="856517" cy="264861"/>
          </a:xfrm>
          <a:prstGeom prst="rect">
            <a:avLst/>
          </a:prstGeom>
        </p:spPr>
      </p:pic>
    </p:spTree>
    <p:extLst>
      <p:ext uri="{BB962C8B-B14F-4D97-AF65-F5344CB8AC3E}">
        <p14:creationId xmlns:p14="http://schemas.microsoft.com/office/powerpoint/2010/main" val="26028618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par>
                          <p:cTn id="21" fill="hold">
                            <p:stCondLst>
                              <p:cond delay="2000"/>
                            </p:stCondLst>
                            <p:childTnLst>
                              <p:par>
                                <p:cTn id="22" presetID="26" presetClass="entr" presetSubtype="0"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down)">
                                      <p:cBhvr>
                                        <p:cTn id="24" dur="580">
                                          <p:stCondLst>
                                            <p:cond delay="0"/>
                                          </p:stCondLst>
                                        </p:cTn>
                                        <p:tgtEl>
                                          <p:spTgt spid="2"/>
                                        </p:tgtEl>
                                      </p:cBhvr>
                                    </p:animEffect>
                                    <p:anim calcmode="lin" valueType="num">
                                      <p:cBhvr>
                                        <p:cTn id="25"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30" dur="26">
                                          <p:stCondLst>
                                            <p:cond delay="650"/>
                                          </p:stCondLst>
                                        </p:cTn>
                                        <p:tgtEl>
                                          <p:spTgt spid="2"/>
                                        </p:tgtEl>
                                      </p:cBhvr>
                                      <p:to x="100000" y="60000"/>
                                    </p:animScale>
                                    <p:animScale>
                                      <p:cBhvr>
                                        <p:cTn id="31" dur="166" decel="50000">
                                          <p:stCondLst>
                                            <p:cond delay="676"/>
                                          </p:stCondLst>
                                        </p:cTn>
                                        <p:tgtEl>
                                          <p:spTgt spid="2"/>
                                        </p:tgtEl>
                                      </p:cBhvr>
                                      <p:to x="100000" y="100000"/>
                                    </p:animScale>
                                    <p:animScale>
                                      <p:cBhvr>
                                        <p:cTn id="32" dur="26">
                                          <p:stCondLst>
                                            <p:cond delay="1312"/>
                                          </p:stCondLst>
                                        </p:cTn>
                                        <p:tgtEl>
                                          <p:spTgt spid="2"/>
                                        </p:tgtEl>
                                      </p:cBhvr>
                                      <p:to x="100000" y="80000"/>
                                    </p:animScale>
                                    <p:animScale>
                                      <p:cBhvr>
                                        <p:cTn id="33" dur="166" decel="50000">
                                          <p:stCondLst>
                                            <p:cond delay="1338"/>
                                          </p:stCondLst>
                                        </p:cTn>
                                        <p:tgtEl>
                                          <p:spTgt spid="2"/>
                                        </p:tgtEl>
                                      </p:cBhvr>
                                      <p:to x="100000" y="100000"/>
                                    </p:animScale>
                                    <p:animScale>
                                      <p:cBhvr>
                                        <p:cTn id="34" dur="26">
                                          <p:stCondLst>
                                            <p:cond delay="1642"/>
                                          </p:stCondLst>
                                        </p:cTn>
                                        <p:tgtEl>
                                          <p:spTgt spid="2"/>
                                        </p:tgtEl>
                                      </p:cBhvr>
                                      <p:to x="100000" y="90000"/>
                                    </p:animScale>
                                    <p:animScale>
                                      <p:cBhvr>
                                        <p:cTn id="35" dur="166" decel="50000">
                                          <p:stCondLst>
                                            <p:cond delay="1668"/>
                                          </p:stCondLst>
                                        </p:cTn>
                                        <p:tgtEl>
                                          <p:spTgt spid="2"/>
                                        </p:tgtEl>
                                      </p:cBhvr>
                                      <p:to x="100000" y="100000"/>
                                    </p:animScale>
                                    <p:animScale>
                                      <p:cBhvr>
                                        <p:cTn id="36" dur="26">
                                          <p:stCondLst>
                                            <p:cond delay="1808"/>
                                          </p:stCondLst>
                                        </p:cTn>
                                        <p:tgtEl>
                                          <p:spTgt spid="2"/>
                                        </p:tgtEl>
                                      </p:cBhvr>
                                      <p:to x="100000" y="95000"/>
                                    </p:animScale>
                                    <p:animScale>
                                      <p:cBhvr>
                                        <p:cTn id="37" dur="166" decel="50000">
                                          <p:stCondLst>
                                            <p:cond delay="1834"/>
                                          </p:stCondLst>
                                        </p:cTn>
                                        <p:tgtEl>
                                          <p:spTgt spid="2"/>
                                        </p:tgtEl>
                                      </p:cBhvr>
                                      <p:to x="100000" y="100000"/>
                                    </p:animScale>
                                  </p:childTnLst>
                                </p:cTn>
                              </p:par>
                            </p:childTnLst>
                          </p:cTn>
                        </p:par>
                        <p:par>
                          <p:cTn id="38" fill="hold">
                            <p:stCondLst>
                              <p:cond delay="4000"/>
                            </p:stCondLst>
                            <p:childTnLst>
                              <p:par>
                                <p:cTn id="39" presetID="26" presetClass="entr" presetSubtype="0" fill="hold" grpId="0"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580">
                                          <p:stCondLst>
                                            <p:cond delay="0"/>
                                          </p:stCondLst>
                                        </p:cTn>
                                        <p:tgtEl>
                                          <p:spTgt spid="4"/>
                                        </p:tgtEl>
                                      </p:cBhvr>
                                    </p:animEffect>
                                    <p:anim calcmode="lin" valueType="num">
                                      <p:cBhvr>
                                        <p:cTn id="4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47" dur="26">
                                          <p:stCondLst>
                                            <p:cond delay="650"/>
                                          </p:stCondLst>
                                        </p:cTn>
                                        <p:tgtEl>
                                          <p:spTgt spid="4"/>
                                        </p:tgtEl>
                                      </p:cBhvr>
                                      <p:to x="100000" y="60000"/>
                                    </p:animScale>
                                    <p:animScale>
                                      <p:cBhvr>
                                        <p:cTn id="48" dur="166" decel="50000">
                                          <p:stCondLst>
                                            <p:cond delay="676"/>
                                          </p:stCondLst>
                                        </p:cTn>
                                        <p:tgtEl>
                                          <p:spTgt spid="4"/>
                                        </p:tgtEl>
                                      </p:cBhvr>
                                      <p:to x="100000" y="100000"/>
                                    </p:animScale>
                                    <p:animScale>
                                      <p:cBhvr>
                                        <p:cTn id="49" dur="26">
                                          <p:stCondLst>
                                            <p:cond delay="1312"/>
                                          </p:stCondLst>
                                        </p:cTn>
                                        <p:tgtEl>
                                          <p:spTgt spid="4"/>
                                        </p:tgtEl>
                                      </p:cBhvr>
                                      <p:to x="100000" y="80000"/>
                                    </p:animScale>
                                    <p:animScale>
                                      <p:cBhvr>
                                        <p:cTn id="50" dur="166" decel="50000">
                                          <p:stCondLst>
                                            <p:cond delay="1338"/>
                                          </p:stCondLst>
                                        </p:cTn>
                                        <p:tgtEl>
                                          <p:spTgt spid="4"/>
                                        </p:tgtEl>
                                      </p:cBhvr>
                                      <p:to x="100000" y="100000"/>
                                    </p:animScale>
                                    <p:animScale>
                                      <p:cBhvr>
                                        <p:cTn id="51" dur="26">
                                          <p:stCondLst>
                                            <p:cond delay="1642"/>
                                          </p:stCondLst>
                                        </p:cTn>
                                        <p:tgtEl>
                                          <p:spTgt spid="4"/>
                                        </p:tgtEl>
                                      </p:cBhvr>
                                      <p:to x="100000" y="90000"/>
                                    </p:animScale>
                                    <p:animScale>
                                      <p:cBhvr>
                                        <p:cTn id="52" dur="166" decel="50000">
                                          <p:stCondLst>
                                            <p:cond delay="1668"/>
                                          </p:stCondLst>
                                        </p:cTn>
                                        <p:tgtEl>
                                          <p:spTgt spid="4"/>
                                        </p:tgtEl>
                                      </p:cBhvr>
                                      <p:to x="100000" y="100000"/>
                                    </p:animScale>
                                    <p:animScale>
                                      <p:cBhvr>
                                        <p:cTn id="53" dur="26">
                                          <p:stCondLst>
                                            <p:cond delay="1808"/>
                                          </p:stCondLst>
                                        </p:cTn>
                                        <p:tgtEl>
                                          <p:spTgt spid="4"/>
                                        </p:tgtEl>
                                      </p:cBhvr>
                                      <p:to x="100000" y="95000"/>
                                    </p:animScale>
                                    <p:animScale>
                                      <p:cBhvr>
                                        <p:cTn id="54" dur="166" decel="50000">
                                          <p:stCondLst>
                                            <p:cond delay="1834"/>
                                          </p:stCondLst>
                                        </p:cTn>
                                        <p:tgtEl>
                                          <p:spTgt spid="4"/>
                                        </p:tgtEl>
                                      </p:cBhvr>
                                      <p:to x="100000" y="100000"/>
                                    </p:animScale>
                                  </p:childTnLst>
                                </p:cTn>
                              </p:par>
                            </p:childTnLst>
                          </p:cTn>
                        </p:par>
                        <p:par>
                          <p:cTn id="55" fill="hold">
                            <p:stCondLst>
                              <p:cond delay="6000"/>
                            </p:stCondLst>
                            <p:childTnLst>
                              <p:par>
                                <p:cTn id="56" presetID="26" presetClass="entr" presetSubtype="0" fill="hold" grpId="0" nodeType="afterEffect">
                                  <p:stCondLst>
                                    <p:cond delay="0"/>
                                  </p:stCondLst>
                                  <p:childTnLst>
                                    <p:set>
                                      <p:cBhvr>
                                        <p:cTn id="57" dur="1" fill="hold">
                                          <p:stCondLst>
                                            <p:cond delay="0"/>
                                          </p:stCondLst>
                                        </p:cTn>
                                        <p:tgtEl>
                                          <p:spTgt spid="5"/>
                                        </p:tgtEl>
                                        <p:attrNameLst>
                                          <p:attrName>style.visibility</p:attrName>
                                        </p:attrNameLst>
                                      </p:cBhvr>
                                      <p:to>
                                        <p:strVal val="visible"/>
                                      </p:to>
                                    </p:set>
                                    <p:animEffect transition="in" filter="wipe(down)">
                                      <p:cBhvr>
                                        <p:cTn id="58" dur="580">
                                          <p:stCondLst>
                                            <p:cond delay="0"/>
                                          </p:stCondLst>
                                        </p:cTn>
                                        <p:tgtEl>
                                          <p:spTgt spid="5"/>
                                        </p:tgtEl>
                                      </p:cBhvr>
                                    </p:animEffect>
                                    <p:anim calcmode="lin" valueType="num">
                                      <p:cBhvr>
                                        <p:cTn id="59"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60"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61"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62"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63"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64" dur="26">
                                          <p:stCondLst>
                                            <p:cond delay="650"/>
                                          </p:stCondLst>
                                        </p:cTn>
                                        <p:tgtEl>
                                          <p:spTgt spid="5"/>
                                        </p:tgtEl>
                                      </p:cBhvr>
                                      <p:to x="100000" y="60000"/>
                                    </p:animScale>
                                    <p:animScale>
                                      <p:cBhvr>
                                        <p:cTn id="65" dur="166" decel="50000">
                                          <p:stCondLst>
                                            <p:cond delay="676"/>
                                          </p:stCondLst>
                                        </p:cTn>
                                        <p:tgtEl>
                                          <p:spTgt spid="5"/>
                                        </p:tgtEl>
                                      </p:cBhvr>
                                      <p:to x="100000" y="100000"/>
                                    </p:animScale>
                                    <p:animScale>
                                      <p:cBhvr>
                                        <p:cTn id="66" dur="26">
                                          <p:stCondLst>
                                            <p:cond delay="1312"/>
                                          </p:stCondLst>
                                        </p:cTn>
                                        <p:tgtEl>
                                          <p:spTgt spid="5"/>
                                        </p:tgtEl>
                                      </p:cBhvr>
                                      <p:to x="100000" y="80000"/>
                                    </p:animScale>
                                    <p:animScale>
                                      <p:cBhvr>
                                        <p:cTn id="67" dur="166" decel="50000">
                                          <p:stCondLst>
                                            <p:cond delay="1338"/>
                                          </p:stCondLst>
                                        </p:cTn>
                                        <p:tgtEl>
                                          <p:spTgt spid="5"/>
                                        </p:tgtEl>
                                      </p:cBhvr>
                                      <p:to x="100000" y="100000"/>
                                    </p:animScale>
                                    <p:animScale>
                                      <p:cBhvr>
                                        <p:cTn id="68" dur="26">
                                          <p:stCondLst>
                                            <p:cond delay="1642"/>
                                          </p:stCondLst>
                                        </p:cTn>
                                        <p:tgtEl>
                                          <p:spTgt spid="5"/>
                                        </p:tgtEl>
                                      </p:cBhvr>
                                      <p:to x="100000" y="90000"/>
                                    </p:animScale>
                                    <p:animScale>
                                      <p:cBhvr>
                                        <p:cTn id="69" dur="166" decel="50000">
                                          <p:stCondLst>
                                            <p:cond delay="1668"/>
                                          </p:stCondLst>
                                        </p:cTn>
                                        <p:tgtEl>
                                          <p:spTgt spid="5"/>
                                        </p:tgtEl>
                                      </p:cBhvr>
                                      <p:to x="100000" y="100000"/>
                                    </p:animScale>
                                    <p:animScale>
                                      <p:cBhvr>
                                        <p:cTn id="70" dur="26">
                                          <p:stCondLst>
                                            <p:cond delay="1808"/>
                                          </p:stCondLst>
                                        </p:cTn>
                                        <p:tgtEl>
                                          <p:spTgt spid="5"/>
                                        </p:tgtEl>
                                      </p:cBhvr>
                                      <p:to x="100000" y="95000"/>
                                    </p:animScale>
                                    <p:animScale>
                                      <p:cBhvr>
                                        <p:cTn id="71"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Rectangle 2"/>
          <p:cNvSpPr/>
          <p:nvPr/>
        </p:nvSpPr>
        <p:spPr>
          <a:xfrm>
            <a:off x="257577" y="446160"/>
            <a:ext cx="8615967" cy="2000548"/>
          </a:xfrm>
          <a:prstGeom prst="rect">
            <a:avLst/>
          </a:prstGeom>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1" i="0" u="none" strike="noStrike" kern="1200" cap="none" spc="0" normalizeH="0" baseline="0" noProof="0" dirty="0">
                <a:ln>
                  <a:noFill/>
                </a:ln>
                <a:solidFill>
                  <a:srgbClr val="FF0000"/>
                </a:solidFill>
                <a:effectLst/>
                <a:uLnTx/>
                <a:uFillTx/>
                <a:latin typeface="Corbel" panose="020B0503020204020204"/>
                <a:ea typeface="+mn-ea"/>
                <a:cs typeface="B Nazanin" panose="00000400000000000000" pitchFamily="2" charset="-78"/>
              </a:rPr>
              <a:t>کاشت</a:t>
            </a: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a-IR" sz="2400" b="0" i="0" u="none" strike="noStrike" kern="1200" cap="none" spc="0" normalizeH="0" baseline="0" noProof="0" dirty="0">
              <a:ln>
                <a:noFill/>
              </a:ln>
              <a:solidFill>
                <a:prstClr val="black"/>
              </a:solidFill>
              <a:effectLst/>
              <a:uLnTx/>
              <a:uFillTx/>
              <a:latin typeface="Corbel" panose="020B0503020204020204"/>
              <a:ea typeface="+mn-ea"/>
              <a:cs typeface="B Nazanin" panose="000004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a:ln>
                  <a:noFill/>
                </a:ln>
                <a:solidFill>
                  <a:prstClr val="black"/>
                </a:solidFill>
                <a:effectLst/>
                <a:uLnTx/>
                <a:uFillTx/>
                <a:latin typeface="Corbel" panose="020B0503020204020204"/>
                <a:ea typeface="+mn-ea"/>
                <a:cs typeface="B Nazanin" panose="00000400000000000000" pitchFamily="2" charset="-78"/>
              </a:rPr>
              <a:t>قرار دادن بذر دانه یا قلمه در بستر برای جوانه زدن و رشد گیاه جدید در خاک را کاشت می گویند. گیاهان با روش های دستی یا ماشینی کاشته می شوند بذرها نیز یا منظم یا درهم کاشته می شوند.</a:t>
            </a:r>
          </a:p>
        </p:txBody>
      </p:sp>
      <p:pic>
        <p:nvPicPr>
          <p:cNvPr id="2" name="Picture 1"/>
          <p:cNvPicPr>
            <a:picLocks noChangeAspect="1"/>
          </p:cNvPicPr>
          <p:nvPr/>
        </p:nvPicPr>
        <p:blipFill>
          <a:blip r:embed="rId3"/>
          <a:stretch>
            <a:fillRect/>
          </a:stretch>
        </p:blipFill>
        <p:spPr>
          <a:xfrm>
            <a:off x="385933" y="2215927"/>
            <a:ext cx="5461075" cy="4211580"/>
          </a:xfrm>
          <a:prstGeom prst="rect">
            <a:avLst/>
          </a:prstGeom>
        </p:spPr>
      </p:pic>
      <p:pic>
        <p:nvPicPr>
          <p:cNvPr id="4" name="Picture 3">
            <a:extLst>
              <a:ext uri="{FF2B5EF4-FFF2-40B4-BE49-F238E27FC236}">
                <a16:creationId xmlns:a16="http://schemas.microsoft.com/office/drawing/2014/main" id="{0F15D0BF-5DAD-02C9-97ED-DA2439C69D1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1668" y="6504668"/>
            <a:ext cx="856517" cy="264861"/>
          </a:xfrm>
          <a:prstGeom prst="rect">
            <a:avLst/>
          </a:prstGeom>
        </p:spPr>
      </p:pic>
    </p:spTree>
    <p:extLst>
      <p:ext uri="{BB962C8B-B14F-4D97-AF65-F5344CB8AC3E}">
        <p14:creationId xmlns:p14="http://schemas.microsoft.com/office/powerpoint/2010/main" val="404193857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6"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1000" fill="hold"/>
                                        <p:tgtEl>
                                          <p:spTgt spid="2"/>
                                        </p:tgtEl>
                                        <p:attrNameLst>
                                          <p:attrName>ppt_x</p:attrName>
                                        </p:attrNameLst>
                                      </p:cBhvr>
                                      <p:tavLst>
                                        <p:tav tm="0">
                                          <p:val>
                                            <p:strVal val="1+#ppt_w/2"/>
                                          </p:val>
                                        </p:tav>
                                        <p:tav tm="100000">
                                          <p:val>
                                            <p:strVal val="#ppt_x"/>
                                          </p:val>
                                        </p:tav>
                                      </p:tavLst>
                                    </p:anim>
                                    <p:anim calcmode="lin" valueType="num">
                                      <p:cBhvr additive="base">
                                        <p:cTn id="13"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Rectangle 2"/>
          <p:cNvSpPr/>
          <p:nvPr/>
        </p:nvSpPr>
        <p:spPr>
          <a:xfrm>
            <a:off x="244699" y="468003"/>
            <a:ext cx="8694586" cy="3046988"/>
          </a:xfrm>
          <a:prstGeom prst="rect">
            <a:avLst/>
          </a:prstGeom>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1" i="0" u="none" strike="noStrike" kern="1200" cap="none" spc="0" normalizeH="0" baseline="0" noProof="0" dirty="0">
                <a:ln>
                  <a:noFill/>
                </a:ln>
                <a:solidFill>
                  <a:srgbClr val="FF0000"/>
                </a:solidFill>
                <a:effectLst/>
                <a:uLnTx/>
                <a:uFillTx/>
                <a:latin typeface="Corbel" panose="020B0503020204020204"/>
                <a:ea typeface="+mn-ea"/>
                <a:cs typeface="B Nazanin" panose="00000400000000000000" pitchFamily="2" charset="-78"/>
              </a:rPr>
              <a:t>کاشت بذر شوید</a:t>
            </a: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a-IR" sz="2400" b="0" i="0" u="none" strike="noStrike" kern="1200" cap="none" spc="0" normalizeH="0" baseline="0" noProof="0" dirty="0">
              <a:ln>
                <a:noFill/>
              </a:ln>
              <a:solidFill>
                <a:prstClr val="black"/>
              </a:solidFill>
              <a:effectLst/>
              <a:uLnTx/>
              <a:uFillTx/>
              <a:latin typeface="Corbel" panose="020B0503020204020204"/>
              <a:ea typeface="+mn-ea"/>
              <a:cs typeface="B Nazanin" panose="000004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a:ln>
                  <a:noFill/>
                </a:ln>
                <a:solidFill>
                  <a:prstClr val="black"/>
                </a:solidFill>
                <a:effectLst/>
                <a:uLnTx/>
                <a:uFillTx/>
                <a:latin typeface="Corbel" panose="020B0503020204020204"/>
                <a:ea typeface="+mn-ea"/>
                <a:cs typeface="B Nazanin" panose="00000400000000000000" pitchFamily="2" charset="-78"/>
              </a:rPr>
              <a:t>1 - با میخ نشا چند شیار باریک و کم عمق در بستر کاشت ایجاد کنید.</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a:ln>
                  <a:noFill/>
                </a:ln>
                <a:solidFill>
                  <a:prstClr val="black"/>
                </a:solidFill>
                <a:effectLst/>
                <a:uLnTx/>
                <a:uFillTx/>
                <a:latin typeface="Corbel" panose="020B0503020204020204"/>
                <a:ea typeface="+mn-ea"/>
                <a:cs typeface="B Nazanin" panose="00000400000000000000" pitchFamily="2" charset="-78"/>
              </a:rPr>
              <a:t>2 - بذر دلخواه را با فاصله 5 سانتی متر و به روش خطی در شیارها بریزید.</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a:ln>
                  <a:noFill/>
                </a:ln>
                <a:solidFill>
                  <a:prstClr val="black"/>
                </a:solidFill>
                <a:effectLst/>
                <a:uLnTx/>
                <a:uFillTx/>
                <a:latin typeface="Corbel" panose="020B0503020204020204"/>
                <a:ea typeface="+mn-ea"/>
                <a:cs typeface="B Nazanin" panose="00000400000000000000" pitchFamily="2" charset="-78"/>
              </a:rPr>
              <a:t>3 - روی بذرها را با مواد سبكى مانند كود پوسيده یا ماسه بادی یا شلتوک برنج به ضخامت حدود 2 ميلی متر بپوشانید.</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a:ln>
                  <a:noFill/>
                </a:ln>
                <a:solidFill>
                  <a:prstClr val="black"/>
                </a:solidFill>
                <a:effectLst/>
                <a:uLnTx/>
                <a:uFillTx/>
                <a:latin typeface="Corbel" panose="020B0503020204020204"/>
                <a:ea typeface="+mn-ea"/>
                <a:cs typeface="B Nazanin" panose="00000400000000000000" pitchFamily="2" charset="-78"/>
              </a:rPr>
              <a:t>4 - با آبپاش محل کاشت را به آرامی آبیاری کنید.</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a:ln>
                  <a:noFill/>
                </a:ln>
                <a:solidFill>
                  <a:prstClr val="black"/>
                </a:solidFill>
                <a:effectLst/>
                <a:uLnTx/>
                <a:uFillTx/>
                <a:latin typeface="Corbel" panose="020B0503020204020204"/>
                <a:ea typeface="+mn-ea"/>
                <a:cs typeface="B Nazanin" panose="00000400000000000000" pitchFamily="2" charset="-78"/>
              </a:rPr>
              <a:t>5 - شوید را می توانید در جعبه کاشت نیز بکارید.</a:t>
            </a:r>
          </a:p>
        </p:txBody>
      </p:sp>
      <p:pic>
        <p:nvPicPr>
          <p:cNvPr id="4" name="Picture 3"/>
          <p:cNvPicPr>
            <a:picLocks noChangeAspect="1"/>
          </p:cNvPicPr>
          <p:nvPr/>
        </p:nvPicPr>
        <p:blipFill>
          <a:blip r:embed="rId3"/>
          <a:stretch>
            <a:fillRect/>
          </a:stretch>
        </p:blipFill>
        <p:spPr>
          <a:xfrm>
            <a:off x="244699" y="3514991"/>
            <a:ext cx="3999221" cy="3072548"/>
          </a:xfrm>
          <a:prstGeom prst="rect">
            <a:avLst/>
          </a:prstGeom>
        </p:spPr>
      </p:pic>
      <p:sp>
        <p:nvSpPr>
          <p:cNvPr id="5" name="Rectangle 4"/>
          <p:cNvSpPr/>
          <p:nvPr/>
        </p:nvSpPr>
        <p:spPr>
          <a:xfrm>
            <a:off x="4262907" y="3850936"/>
            <a:ext cx="4676378" cy="830997"/>
          </a:xfrm>
          <a:prstGeom prst="rect">
            <a:avLst/>
          </a:prstGeom>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1" i="0" u="none" strike="noStrike" kern="1200" cap="none" spc="0" normalizeH="0" baseline="0" noProof="0" dirty="0">
                <a:ln>
                  <a:noFill/>
                </a:ln>
                <a:solidFill>
                  <a:srgbClr val="FF0000"/>
                </a:solidFill>
                <a:effectLst/>
                <a:uLnTx/>
                <a:uFillTx/>
                <a:latin typeface="Corbel" panose="020B0503020204020204"/>
                <a:ea typeface="+mn-ea"/>
                <a:cs typeface="B Nazanin" panose="00000400000000000000" pitchFamily="2" charset="-78"/>
              </a:rPr>
              <a:t>نکته : </a:t>
            </a:r>
            <a:r>
              <a:rPr kumimoji="0" lang="fa-IR" sz="2400" b="0" i="0" u="none" strike="noStrike" kern="1200" cap="none" spc="0" normalizeH="0" baseline="0" noProof="0" dirty="0">
                <a:ln>
                  <a:noFill/>
                </a:ln>
                <a:solidFill>
                  <a:prstClr val="black"/>
                </a:solidFill>
                <a:effectLst/>
                <a:uLnTx/>
                <a:uFillTx/>
                <a:latin typeface="Corbel" panose="020B0503020204020204"/>
                <a:ea typeface="+mn-ea"/>
                <a:cs typeface="B Nazanin" panose="00000400000000000000" pitchFamily="2" charset="-78"/>
              </a:rPr>
              <a:t>می توان بذر شوید موجود در جعبه کاشت را در پشت پنجره پر نور گذاشت تا رشد کند.</a:t>
            </a:r>
          </a:p>
        </p:txBody>
      </p:sp>
      <p:pic>
        <p:nvPicPr>
          <p:cNvPr id="2" name="Picture 1">
            <a:extLst>
              <a:ext uri="{FF2B5EF4-FFF2-40B4-BE49-F238E27FC236}">
                <a16:creationId xmlns:a16="http://schemas.microsoft.com/office/drawing/2014/main" id="{6568797E-1BEB-5A01-7D12-809308B740A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1668" y="6504668"/>
            <a:ext cx="856517" cy="264861"/>
          </a:xfrm>
          <a:prstGeom prst="rect">
            <a:avLst/>
          </a:prstGeom>
        </p:spPr>
      </p:pic>
    </p:spTree>
    <p:extLst>
      <p:ext uri="{BB962C8B-B14F-4D97-AF65-F5344CB8AC3E}">
        <p14:creationId xmlns:p14="http://schemas.microsoft.com/office/powerpoint/2010/main" val="117284024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9"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0-#ppt_w/2"/>
                                          </p:val>
                                        </p:tav>
                                        <p:tav tm="100000">
                                          <p:val>
                                            <p:strVal val="#ppt_x"/>
                                          </p:val>
                                        </p:tav>
                                      </p:tavLst>
                                    </p:anim>
                                    <p:anim calcmode="lin" valueType="num">
                                      <p:cBhvr additive="base">
                                        <p:cTn id="1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Rectangle 2"/>
          <p:cNvSpPr/>
          <p:nvPr/>
        </p:nvSpPr>
        <p:spPr>
          <a:xfrm>
            <a:off x="167425" y="273490"/>
            <a:ext cx="8727705" cy="3416320"/>
          </a:xfrm>
          <a:prstGeom prst="rect">
            <a:avLst/>
          </a:prstGeom>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1" i="0" u="none" strike="noStrike" kern="1200" cap="none" spc="0" normalizeH="0" baseline="0" noProof="0" dirty="0">
                <a:ln>
                  <a:noFill/>
                </a:ln>
                <a:solidFill>
                  <a:srgbClr val="FF0000"/>
                </a:solidFill>
                <a:effectLst/>
                <a:uLnTx/>
                <a:uFillTx/>
                <a:latin typeface="Corbel" panose="020B0503020204020204"/>
                <a:ea typeface="+mn-ea"/>
                <a:cs typeface="B Nazanin" panose="00000400000000000000" pitchFamily="2" charset="-78"/>
              </a:rPr>
              <a:t>بررسی</a:t>
            </a: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a-IR" sz="2400" b="1" i="0" u="none" strike="noStrike" kern="1200" cap="none" spc="0" normalizeH="0" baseline="0" noProof="0" dirty="0">
              <a:ln>
                <a:noFill/>
              </a:ln>
              <a:solidFill>
                <a:srgbClr val="FF0000"/>
              </a:solidFill>
              <a:effectLst/>
              <a:uLnTx/>
              <a:uFillTx/>
              <a:latin typeface="Corbel" panose="020B0503020204020204"/>
              <a:ea typeface="+mn-ea"/>
              <a:cs typeface="B Nazanin" panose="000004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a:ln>
                  <a:noFill/>
                </a:ln>
                <a:solidFill>
                  <a:prstClr val="black"/>
                </a:solidFill>
                <a:effectLst/>
                <a:uLnTx/>
                <a:uFillTx/>
                <a:latin typeface="Corbel" panose="020B0503020204020204"/>
                <a:ea typeface="+mn-ea"/>
                <a:cs typeface="B Nazanin" panose="00000400000000000000" pitchFamily="2" charset="-78"/>
              </a:rPr>
              <a:t>اگر بدانید گیاهان جعفری، تره، ریحان، حسن یوسف و همیشه بهار با بذر زیاد می شوند. چگونه می توانید این گیاهان را پرورش دهید؟ درباره یکی از این گیاهان بررسی کنید و نتیجه را در کلاس ارائه دهید.</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1" i="0" u="none" strike="noStrike" kern="1200" cap="none" spc="0" normalizeH="0" baseline="0" noProof="0" dirty="0">
                <a:ln>
                  <a:noFill/>
                </a:ln>
                <a:solidFill>
                  <a:srgbClr val="FF0000"/>
                </a:solidFill>
                <a:effectLst/>
                <a:uLnTx/>
                <a:uFillTx/>
                <a:latin typeface="Corbel" panose="020B0503020204020204"/>
                <a:ea typeface="+mn-ea"/>
                <a:cs typeface="B Nazanin" panose="00000400000000000000" pitchFamily="2" charset="-78"/>
              </a:rPr>
              <a:t>کاشت قلمه های شمعدانی: </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a:ln>
                  <a:noFill/>
                </a:ln>
                <a:solidFill>
                  <a:prstClr val="black"/>
                </a:solidFill>
                <a:effectLst/>
                <a:uLnTx/>
                <a:uFillTx/>
                <a:latin typeface="Corbel" panose="020B0503020204020204"/>
                <a:ea typeface="+mn-ea"/>
                <a:cs typeface="B Nazanin" panose="00000400000000000000" pitchFamily="2" charset="-78"/>
              </a:rPr>
              <a:t>به کمک میخ نشاء یا شاخه کوچکی، حفره ای به عمق 2 سانتی متر ایجاد کنید. انتهای قلمه ها را در حفره قرار دهید. خاک کنار قلمه را با دست کمی فشار دهید تا خاک به ساقه بچسبد. گلدان را به آرامی با آبپاش آبیاری کنید، به اندازه ای که کمی آب از ته گلدان بیرون بیاید.</a:t>
            </a:r>
          </a:p>
        </p:txBody>
      </p:sp>
      <p:pic>
        <p:nvPicPr>
          <p:cNvPr id="2" name="Picture 1"/>
          <p:cNvPicPr>
            <a:picLocks noChangeAspect="1"/>
          </p:cNvPicPr>
          <p:nvPr/>
        </p:nvPicPr>
        <p:blipFill>
          <a:blip r:embed="rId3"/>
          <a:stretch>
            <a:fillRect/>
          </a:stretch>
        </p:blipFill>
        <p:spPr>
          <a:xfrm>
            <a:off x="1558344" y="4474147"/>
            <a:ext cx="7336786" cy="2021949"/>
          </a:xfrm>
          <a:prstGeom prst="rect">
            <a:avLst/>
          </a:prstGeom>
        </p:spPr>
      </p:pic>
      <p:sp>
        <p:nvSpPr>
          <p:cNvPr id="6" name="Rectangle 5"/>
          <p:cNvSpPr/>
          <p:nvPr/>
        </p:nvSpPr>
        <p:spPr>
          <a:xfrm>
            <a:off x="269447" y="3769057"/>
            <a:ext cx="8625683" cy="461665"/>
          </a:xfrm>
          <a:prstGeom prst="rect">
            <a:avLst/>
          </a:prstGeom>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1" i="0" u="none" strike="noStrike" kern="1200" cap="none" spc="0" normalizeH="0" baseline="0" noProof="0" dirty="0">
                <a:ln>
                  <a:noFill/>
                </a:ln>
                <a:solidFill>
                  <a:srgbClr val="FF0000"/>
                </a:solidFill>
                <a:effectLst/>
                <a:uLnTx/>
                <a:uFillTx/>
                <a:latin typeface="Corbel" panose="020B0503020204020204"/>
                <a:ea typeface="+mn-ea"/>
                <a:cs typeface="B Nazanin" panose="00000400000000000000" pitchFamily="2" charset="-78"/>
              </a:rPr>
              <a:t>نکته : </a:t>
            </a:r>
            <a:r>
              <a:rPr kumimoji="0" lang="fa-IR" sz="2400" b="0" i="0" u="none" strike="noStrike" kern="1200" cap="none" spc="0" normalizeH="0" baseline="0" noProof="0" dirty="0">
                <a:ln>
                  <a:noFill/>
                </a:ln>
                <a:solidFill>
                  <a:prstClr val="black"/>
                </a:solidFill>
                <a:effectLst/>
                <a:uLnTx/>
                <a:uFillTx/>
                <a:latin typeface="Corbel" panose="020B0503020204020204"/>
                <a:ea typeface="+mn-ea"/>
                <a:cs typeface="B Nazanin" panose="00000400000000000000" pitchFamily="2" charset="-78"/>
              </a:rPr>
              <a:t>هنگام قرار دادن قلمه در حفره از فشار دادن قلمه در خاک خودداری شود.</a:t>
            </a:r>
            <a:endParaRPr kumimoji="0" lang="fa-IR" sz="1350" b="0" i="0" u="none" strike="noStrike" kern="1200" cap="none" spc="0" normalizeH="0" baseline="0" noProof="0" dirty="0">
              <a:ln>
                <a:noFill/>
              </a:ln>
              <a:solidFill>
                <a:prstClr val="black"/>
              </a:solidFill>
              <a:effectLst/>
              <a:uLnTx/>
              <a:uFillTx/>
              <a:latin typeface="Corbel" panose="020B0503020204020204"/>
              <a:ea typeface="+mn-ea"/>
              <a:cs typeface="Tahoma" panose="020B0604030504040204" pitchFamily="34" charset="0"/>
            </a:endParaRPr>
          </a:p>
        </p:txBody>
      </p:sp>
      <p:pic>
        <p:nvPicPr>
          <p:cNvPr id="4" name="Picture 3">
            <a:extLst>
              <a:ext uri="{FF2B5EF4-FFF2-40B4-BE49-F238E27FC236}">
                <a16:creationId xmlns:a16="http://schemas.microsoft.com/office/drawing/2014/main" id="{D837038C-4185-7E05-0BF7-21396B7DED4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1668" y="6504668"/>
            <a:ext cx="856517" cy="264861"/>
          </a:xfrm>
          <a:prstGeom prst="rect">
            <a:avLst/>
          </a:prstGeom>
        </p:spPr>
      </p:pic>
    </p:spTree>
    <p:extLst>
      <p:ext uri="{BB962C8B-B14F-4D97-AF65-F5344CB8AC3E}">
        <p14:creationId xmlns:p14="http://schemas.microsoft.com/office/powerpoint/2010/main" val="166025066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Rectangle 2"/>
          <p:cNvSpPr/>
          <p:nvPr/>
        </p:nvSpPr>
        <p:spPr>
          <a:xfrm>
            <a:off x="3447165" y="419003"/>
            <a:ext cx="5479577" cy="5262979"/>
          </a:xfrm>
          <a:prstGeom prst="rect">
            <a:avLst/>
          </a:prstGeom>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1" i="0" u="none" strike="noStrike" kern="1200" cap="none" spc="0" normalizeH="0" baseline="0" noProof="0" dirty="0">
                <a:ln>
                  <a:noFill/>
                </a:ln>
                <a:solidFill>
                  <a:srgbClr val="FF0000"/>
                </a:solidFill>
                <a:effectLst/>
                <a:uLnTx/>
                <a:uFillTx/>
                <a:latin typeface="Corbel" panose="020B0503020204020204"/>
                <a:ea typeface="+mn-ea"/>
                <a:cs typeface="B Nazanin" panose="00000400000000000000" pitchFamily="2" charset="-78"/>
              </a:rPr>
              <a:t>کاشت قلمه های پتوس:</a:t>
            </a: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a-IR" sz="2400" b="1" i="0" u="none" strike="noStrike" kern="1200" cap="none" spc="0" normalizeH="0" baseline="0" noProof="0" dirty="0">
              <a:ln>
                <a:noFill/>
              </a:ln>
              <a:solidFill>
                <a:srgbClr val="FF0000"/>
              </a:solidFill>
              <a:effectLst/>
              <a:uLnTx/>
              <a:uFillTx/>
              <a:latin typeface="Corbel" panose="020B0503020204020204"/>
              <a:ea typeface="+mn-ea"/>
              <a:cs typeface="B Nazanin" panose="000004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a:ln>
                  <a:noFill/>
                </a:ln>
                <a:solidFill>
                  <a:prstClr val="black"/>
                </a:solidFill>
                <a:effectLst/>
                <a:uLnTx/>
                <a:uFillTx/>
                <a:latin typeface="Corbel" panose="020B0503020204020204"/>
                <a:ea typeface="+mn-ea"/>
                <a:cs typeface="B Nazanin" panose="00000400000000000000" pitchFamily="2" charset="-78"/>
              </a:rPr>
              <a:t>ساقه قلمه های ریشه دار شده در گلدان را با فاصله مناسب از لبه آن در خاک بگذارید و بقیه گلدان را با خاک مناسب پر کنید و با دست، خاک کناره قلمه ریشه دار را کمی فشار دهید. سپس مانند گلدان شمعدانی آن را آبیاری کنید.</a:t>
            </a: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a-IR" sz="2400" b="0" i="0" u="none" strike="noStrike" kern="1200" cap="none" spc="0" normalizeH="0" baseline="0" noProof="0" dirty="0">
              <a:ln>
                <a:noFill/>
              </a:ln>
              <a:solidFill>
                <a:prstClr val="black"/>
              </a:solidFill>
              <a:effectLst/>
              <a:uLnTx/>
              <a:uFillTx/>
              <a:latin typeface="Corbel" panose="020B0503020204020204"/>
              <a:ea typeface="+mn-ea"/>
              <a:cs typeface="B Nazanin" panose="000004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1" i="0" u="none" strike="noStrike" kern="1200" cap="none" spc="0" normalizeH="0" baseline="0" noProof="0" dirty="0">
                <a:ln>
                  <a:noFill/>
                </a:ln>
                <a:solidFill>
                  <a:srgbClr val="FF0000"/>
                </a:solidFill>
                <a:effectLst/>
                <a:uLnTx/>
                <a:uFillTx/>
                <a:latin typeface="Corbel" panose="020B0503020204020204"/>
                <a:ea typeface="+mn-ea"/>
                <a:cs typeface="B Nazanin" panose="00000400000000000000" pitchFamily="2" charset="-78"/>
              </a:rPr>
              <a:t>بررسی</a:t>
            </a: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a-IR" sz="2400" b="1" i="0" u="none" strike="noStrike" kern="1200" cap="none" spc="0" normalizeH="0" baseline="0" noProof="0" dirty="0">
              <a:ln>
                <a:noFill/>
              </a:ln>
              <a:solidFill>
                <a:srgbClr val="FF0000"/>
              </a:solidFill>
              <a:effectLst/>
              <a:uLnTx/>
              <a:uFillTx/>
              <a:latin typeface="Corbel" panose="020B0503020204020204"/>
              <a:ea typeface="+mn-ea"/>
              <a:cs typeface="B Nazanin" panose="000004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a:ln>
                  <a:noFill/>
                </a:ln>
                <a:solidFill>
                  <a:prstClr val="black"/>
                </a:solidFill>
                <a:effectLst/>
                <a:uLnTx/>
                <a:uFillTx/>
                <a:latin typeface="Corbel" panose="020B0503020204020204"/>
                <a:ea typeface="+mn-ea"/>
                <a:cs typeface="B Nazanin" panose="00000400000000000000" pitchFamily="2" charset="-78"/>
              </a:rPr>
              <a:t>اگر بدانید گیاهان رز، کالن کوئه و حسن یوسف را می توان با قلمه زدن زیاد کرد، چگونه می توانید این گیاهان را پرورش دهید؟ درباره یکی از گیاهان بررسی کنید و نتیجه را در کلاس ارائه دهید.</a:t>
            </a:r>
          </a:p>
        </p:txBody>
      </p:sp>
      <p:pic>
        <p:nvPicPr>
          <p:cNvPr id="4" name="Picture 3"/>
          <p:cNvPicPr>
            <a:picLocks noChangeAspect="1"/>
          </p:cNvPicPr>
          <p:nvPr/>
        </p:nvPicPr>
        <p:blipFill>
          <a:blip r:embed="rId3"/>
          <a:stretch>
            <a:fillRect/>
          </a:stretch>
        </p:blipFill>
        <p:spPr>
          <a:xfrm>
            <a:off x="305126" y="1127341"/>
            <a:ext cx="3142039" cy="5015552"/>
          </a:xfrm>
          <a:prstGeom prst="rect">
            <a:avLst/>
          </a:prstGeom>
        </p:spPr>
      </p:pic>
      <p:pic>
        <p:nvPicPr>
          <p:cNvPr id="2" name="Picture 1">
            <a:extLst>
              <a:ext uri="{FF2B5EF4-FFF2-40B4-BE49-F238E27FC236}">
                <a16:creationId xmlns:a16="http://schemas.microsoft.com/office/drawing/2014/main" id="{A125C9BD-F9D7-8891-5737-194F6DD42E0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1668" y="6504668"/>
            <a:ext cx="856517" cy="264861"/>
          </a:xfrm>
          <a:prstGeom prst="rect">
            <a:avLst/>
          </a:prstGeom>
        </p:spPr>
      </p:pic>
    </p:spTree>
    <p:extLst>
      <p:ext uri="{BB962C8B-B14F-4D97-AF65-F5344CB8AC3E}">
        <p14:creationId xmlns:p14="http://schemas.microsoft.com/office/powerpoint/2010/main" val="38288128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Horizontal)">
                                      <p:cBhvr>
                                        <p:cTn id="7" dur="1000"/>
                                        <p:tgtEl>
                                          <p:spTgt spid="3"/>
                                        </p:tgtEl>
                                      </p:cBhvr>
                                    </p:animEffect>
                                  </p:childTnLst>
                                </p:cTn>
                              </p:par>
                            </p:childTnLst>
                          </p:cTn>
                        </p:par>
                        <p:par>
                          <p:cTn id="8" fill="hold">
                            <p:stCondLst>
                              <p:cond delay="1000"/>
                            </p:stCondLst>
                            <p:childTnLst>
                              <p:par>
                                <p:cTn id="9" presetID="16" presetClass="entr" presetSubtype="42"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Horizontal)">
                                      <p:cBhvr>
                                        <p:cTn id="1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Rectangle 2"/>
          <p:cNvSpPr/>
          <p:nvPr/>
        </p:nvSpPr>
        <p:spPr>
          <a:xfrm>
            <a:off x="206062" y="608409"/>
            <a:ext cx="8710108" cy="4401205"/>
          </a:xfrm>
          <a:prstGeom prst="rect">
            <a:avLst/>
          </a:prstGeom>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800" b="1" i="0" u="none" strike="noStrike" kern="1200" cap="none" spc="0" normalizeH="0" baseline="0" noProof="0" dirty="0">
                <a:ln>
                  <a:noFill/>
                </a:ln>
                <a:solidFill>
                  <a:srgbClr val="FF0000"/>
                </a:solidFill>
                <a:effectLst/>
                <a:uLnTx/>
                <a:uFillTx/>
                <a:latin typeface="Corbel" panose="020B0503020204020204"/>
                <a:ea typeface="+mn-ea"/>
                <a:cs typeface="B Nazanin" panose="00000400000000000000" pitchFamily="2" charset="-78"/>
              </a:rPr>
              <a:t>کاشت نهال انگور: </a:t>
            </a: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a-IR" sz="2800" b="0" i="0" u="none" strike="noStrike" kern="1200" cap="none" spc="0" normalizeH="0" baseline="0" noProof="0" dirty="0">
              <a:ln>
                <a:noFill/>
              </a:ln>
              <a:solidFill>
                <a:prstClr val="black"/>
              </a:solidFill>
              <a:effectLst/>
              <a:uLnTx/>
              <a:uFillTx/>
              <a:latin typeface="Corbel" panose="020B0503020204020204"/>
              <a:ea typeface="+mn-ea"/>
              <a:cs typeface="B Nazanin" panose="000004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800" b="0" i="0" u="none" strike="noStrike" kern="1200" cap="none" spc="0" normalizeH="0" baseline="0" noProof="0" dirty="0">
                <a:ln>
                  <a:noFill/>
                </a:ln>
                <a:solidFill>
                  <a:prstClr val="black"/>
                </a:solidFill>
                <a:effectLst/>
                <a:uLnTx/>
                <a:uFillTx/>
                <a:latin typeface="Corbel" panose="020B0503020204020204"/>
                <a:ea typeface="+mn-ea"/>
                <a:cs typeface="B Nazanin" panose="00000400000000000000" pitchFamily="2" charset="-78"/>
              </a:rPr>
              <a:t>کاشت درخت ممکن است از مرحله کاشت نهال آغاز شود. برای این کار نهال با قلمه انگور را که آماده كرده ايد، در چاله ای بکارید.</a:t>
            </a: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a-IR" sz="2800" b="0" i="0" u="none" strike="noStrike" kern="1200" cap="none" spc="0" normalizeH="0" baseline="0" noProof="0" dirty="0">
              <a:ln>
                <a:noFill/>
              </a:ln>
              <a:solidFill>
                <a:prstClr val="black"/>
              </a:solidFill>
              <a:effectLst/>
              <a:uLnTx/>
              <a:uFillTx/>
              <a:latin typeface="Corbel" panose="020B0503020204020204"/>
              <a:ea typeface="+mn-ea"/>
              <a:cs typeface="B Nazanin" panose="000004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800" b="0" i="0" u="none" strike="noStrike" kern="1200" cap="none" spc="0" normalizeH="0" baseline="0" noProof="0" dirty="0">
                <a:ln>
                  <a:noFill/>
                </a:ln>
                <a:solidFill>
                  <a:prstClr val="black"/>
                </a:solidFill>
                <a:effectLst/>
                <a:uLnTx/>
                <a:uFillTx/>
                <a:latin typeface="Corbel" panose="020B0503020204020204"/>
                <a:ea typeface="+mn-ea"/>
                <a:cs typeface="B Nazanin" panose="00000400000000000000" pitchFamily="2" charset="-78"/>
              </a:rPr>
              <a:t>نهال انگور را می توانید در زمان خواب، بدون آسیب زدن به ریشه، از قلمستان بیرون آورید. برای این کار بیل را در فاصله مناسب از ریشه (نزدیک به 10 سانتی متری ریشه) در خاک فرو ببرید و با اهرم کردن، نهال را همراه با ریشه از زمین بیرون آورید. سپس آن را، در گودالی که باید کمی از ریشه نهال بزرگ تر باشد، در زمین اصلی بکارید و پیرامون ریشه را با خاک بپوشانید.</a:t>
            </a:r>
          </a:p>
        </p:txBody>
      </p:sp>
      <p:pic>
        <p:nvPicPr>
          <p:cNvPr id="2" name="Picture 1">
            <a:extLst>
              <a:ext uri="{FF2B5EF4-FFF2-40B4-BE49-F238E27FC236}">
                <a16:creationId xmlns:a16="http://schemas.microsoft.com/office/drawing/2014/main" id="{6FA30FE5-ECDF-E099-D7BC-94B01A8814A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1668" y="6504668"/>
            <a:ext cx="856517" cy="264861"/>
          </a:xfrm>
          <a:prstGeom prst="rect">
            <a:avLst/>
          </a:prstGeom>
        </p:spPr>
      </p:pic>
    </p:spTree>
    <p:extLst>
      <p:ext uri="{BB962C8B-B14F-4D97-AF65-F5344CB8AC3E}">
        <p14:creationId xmlns:p14="http://schemas.microsoft.com/office/powerpoint/2010/main" val="158650929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Rectangle 2"/>
          <p:cNvSpPr/>
          <p:nvPr/>
        </p:nvSpPr>
        <p:spPr>
          <a:xfrm>
            <a:off x="190256" y="321880"/>
            <a:ext cx="8697229" cy="6124754"/>
          </a:xfrm>
          <a:prstGeom prst="rect">
            <a:avLst/>
          </a:prstGeom>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800" b="1" i="0" u="none" strike="noStrike" kern="1200" cap="none" spc="0" normalizeH="0" baseline="0" noProof="0" dirty="0">
                <a:ln>
                  <a:noFill/>
                </a:ln>
                <a:solidFill>
                  <a:srgbClr val="FF0000"/>
                </a:solidFill>
                <a:effectLst/>
                <a:uLnTx/>
                <a:uFillTx/>
                <a:latin typeface="Corbel" panose="020B0503020204020204"/>
                <a:ea typeface="+mn-ea"/>
                <a:cs typeface="B Nazanin" panose="00000400000000000000" pitchFamily="2" charset="-78"/>
              </a:rPr>
              <a:t>روش کار</a:t>
            </a: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a-IR" sz="2800" b="0" i="0" u="none" strike="noStrike" kern="1200" cap="none" spc="0" normalizeH="0" baseline="0" noProof="0" dirty="0">
              <a:ln>
                <a:noFill/>
              </a:ln>
              <a:solidFill>
                <a:prstClr val="black"/>
              </a:solidFill>
              <a:effectLst/>
              <a:uLnTx/>
              <a:uFillTx/>
              <a:latin typeface="Corbel" panose="020B0503020204020204"/>
              <a:ea typeface="+mn-ea"/>
              <a:cs typeface="B Nazanin" panose="000004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800" b="0" i="0" u="none" strike="noStrike" kern="1200" cap="none" spc="0" normalizeH="0" baseline="0" noProof="0" dirty="0">
                <a:ln>
                  <a:noFill/>
                </a:ln>
                <a:solidFill>
                  <a:srgbClr val="FF0000"/>
                </a:solidFill>
                <a:effectLst/>
                <a:uLnTx/>
                <a:uFillTx/>
                <a:latin typeface="Corbel" panose="020B0503020204020204"/>
                <a:ea typeface="+mn-ea"/>
                <a:cs typeface="B Nazanin" panose="00000400000000000000" pitchFamily="2" charset="-78"/>
              </a:rPr>
              <a:t>1 - </a:t>
            </a:r>
            <a:r>
              <a:rPr kumimoji="0" lang="fa-IR" sz="2800" b="0" i="0" u="none" strike="noStrike" kern="1200" cap="none" spc="0" normalizeH="0" baseline="0" noProof="0" dirty="0">
                <a:ln>
                  <a:noFill/>
                </a:ln>
                <a:solidFill>
                  <a:prstClr val="black"/>
                </a:solidFill>
                <a:effectLst/>
                <a:uLnTx/>
                <a:uFillTx/>
                <a:latin typeface="Corbel" panose="020B0503020204020204"/>
                <a:ea typeface="+mn-ea"/>
                <a:cs typeface="B Nazanin" panose="00000400000000000000" pitchFamily="2" charset="-78"/>
              </a:rPr>
              <a:t>جای کاشت درخت را روی زمین مشخص کنید.</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800" b="0" i="0" u="none" strike="noStrike" kern="1200" cap="none" spc="0" normalizeH="0" baseline="0" noProof="0" dirty="0">
                <a:ln>
                  <a:noFill/>
                </a:ln>
                <a:solidFill>
                  <a:srgbClr val="FF0000"/>
                </a:solidFill>
                <a:effectLst/>
                <a:uLnTx/>
                <a:uFillTx/>
                <a:latin typeface="Corbel" panose="020B0503020204020204"/>
                <a:ea typeface="+mn-ea"/>
                <a:cs typeface="B Nazanin" panose="00000400000000000000" pitchFamily="2" charset="-78"/>
              </a:rPr>
              <a:t>2 - </a:t>
            </a:r>
            <a:r>
              <a:rPr kumimoji="0" lang="fa-IR" sz="2800" b="0" i="0" u="none" strike="noStrike" kern="1200" cap="none" spc="0" normalizeH="0" baseline="0" noProof="0" dirty="0">
                <a:ln>
                  <a:noFill/>
                </a:ln>
                <a:solidFill>
                  <a:prstClr val="black"/>
                </a:solidFill>
                <a:effectLst/>
                <a:uLnTx/>
                <a:uFillTx/>
                <a:latin typeface="Corbel" panose="020B0503020204020204"/>
                <a:ea typeface="+mn-ea"/>
                <a:cs typeface="B Nazanin" panose="00000400000000000000" pitchFamily="2" charset="-78"/>
              </a:rPr>
              <a:t>گودالی به عمق مناسب با ریشه نهال بکنید.</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800" b="0" i="0" u="none" strike="noStrike" kern="1200" cap="none" spc="0" normalizeH="0" baseline="0" noProof="0" dirty="0">
                <a:ln>
                  <a:noFill/>
                </a:ln>
                <a:solidFill>
                  <a:srgbClr val="FF0000"/>
                </a:solidFill>
                <a:effectLst/>
                <a:uLnTx/>
                <a:uFillTx/>
                <a:latin typeface="Corbel" panose="020B0503020204020204"/>
                <a:ea typeface="+mn-ea"/>
                <a:cs typeface="B Nazanin" panose="00000400000000000000" pitchFamily="2" charset="-78"/>
              </a:rPr>
              <a:t>3 -  </a:t>
            </a:r>
            <a:r>
              <a:rPr kumimoji="0" lang="fa-IR" sz="2800" b="0" i="0" u="none" strike="noStrike" kern="1200" cap="none" spc="0" normalizeH="0" baseline="0" noProof="0" dirty="0">
                <a:ln>
                  <a:noFill/>
                </a:ln>
                <a:solidFill>
                  <a:prstClr val="black"/>
                </a:solidFill>
                <a:effectLst/>
                <a:uLnTx/>
                <a:uFillTx/>
                <a:latin typeface="Corbel" panose="020B0503020204020204"/>
                <a:ea typeface="+mn-ea"/>
                <a:cs typeface="B Nazanin" panose="00000400000000000000" pitchFamily="2" charset="-78"/>
              </a:rPr>
              <a:t>هنگام کندن گودال باید دقت کنید خاک رویی با خاک زیری مخلوط نشود.</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800" b="0" i="0" u="none" strike="noStrike" kern="1200" cap="none" spc="0" normalizeH="0" baseline="0" noProof="0" dirty="0">
                <a:ln>
                  <a:noFill/>
                </a:ln>
                <a:solidFill>
                  <a:srgbClr val="FF0000"/>
                </a:solidFill>
                <a:effectLst/>
                <a:uLnTx/>
                <a:uFillTx/>
                <a:latin typeface="Corbel" panose="020B0503020204020204"/>
                <a:ea typeface="+mn-ea"/>
                <a:cs typeface="B Nazanin" panose="00000400000000000000" pitchFamily="2" charset="-78"/>
              </a:rPr>
              <a:t>4 - </a:t>
            </a:r>
            <a:r>
              <a:rPr kumimoji="0" lang="fa-IR" sz="2800" b="0" i="0" u="none" strike="noStrike" kern="1200" cap="none" spc="0" normalizeH="0" baseline="0" noProof="0" dirty="0">
                <a:ln>
                  <a:noFill/>
                </a:ln>
                <a:solidFill>
                  <a:prstClr val="black"/>
                </a:solidFill>
                <a:effectLst/>
                <a:uLnTx/>
                <a:uFillTx/>
                <a:latin typeface="Corbel" panose="020B0503020204020204"/>
                <a:ea typeface="+mn-ea"/>
                <a:cs typeface="B Nazanin" panose="00000400000000000000" pitchFamily="2" charset="-78"/>
              </a:rPr>
              <a:t>گودال را با خاک زیرین به صورت مخروطی یا کله قندی پر کنید. هنگام گذاشتن نهال در گودال، ریشه آن را روی برآمدگی بگذارید تا ریشه ها به هر طرف گسترده شود. خاک رویی را در گودال بریزید تا طوقه نهال هم سطح خاک های جانبی قرار گیرد.</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800" b="0" i="0" u="none" strike="noStrike" kern="1200" cap="none" spc="0" normalizeH="0" baseline="0" noProof="0" dirty="0">
                <a:ln>
                  <a:noFill/>
                </a:ln>
                <a:solidFill>
                  <a:srgbClr val="FF0000"/>
                </a:solidFill>
                <a:effectLst/>
                <a:uLnTx/>
                <a:uFillTx/>
                <a:latin typeface="Corbel" panose="020B0503020204020204"/>
                <a:ea typeface="+mn-ea"/>
                <a:cs typeface="B Nazanin" panose="00000400000000000000" pitchFamily="2" charset="-78"/>
              </a:rPr>
              <a:t>5 -  </a:t>
            </a:r>
            <a:r>
              <a:rPr kumimoji="0" lang="fa-IR" sz="2800" b="0" i="0" u="none" strike="noStrike" kern="1200" cap="none" spc="0" normalizeH="0" baseline="0" noProof="0" dirty="0">
                <a:ln>
                  <a:noFill/>
                </a:ln>
                <a:solidFill>
                  <a:prstClr val="black"/>
                </a:solidFill>
                <a:effectLst/>
                <a:uLnTx/>
                <a:uFillTx/>
                <a:latin typeface="Corbel" panose="020B0503020204020204"/>
                <a:ea typeface="+mn-ea"/>
                <a:cs typeface="B Nazanin" panose="00000400000000000000" pitchFamily="2" charset="-78"/>
              </a:rPr>
              <a:t>نهال را آبیاری کنید.</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800" b="0" i="0" u="none" strike="noStrike" kern="1200" cap="none" spc="0" normalizeH="0" baseline="0" noProof="0" dirty="0">
                <a:ln>
                  <a:noFill/>
                </a:ln>
                <a:solidFill>
                  <a:prstClr val="black"/>
                </a:solidFill>
                <a:effectLst/>
                <a:uLnTx/>
                <a:uFillTx/>
                <a:latin typeface="Corbel" panose="020B0503020204020204"/>
                <a:ea typeface="+mn-ea"/>
                <a:cs typeface="B Nazanin" panose="00000400000000000000" pitchFamily="2" charset="-78"/>
              </a:rPr>
              <a:t>برای کاشت نهال در محل اصلی به دو نفر نیاز است. یکی از آن ها باید ساقه نهال را طوری بگیرد که طوقه درخت در وسط گودال و کمی پایین تر از سطح زمین قرار بگیرد و دیگری با بیل یا بیلچه خاک مورد نیاز را در چاله بریزد.</a:t>
            </a:r>
          </a:p>
        </p:txBody>
      </p:sp>
      <p:pic>
        <p:nvPicPr>
          <p:cNvPr id="2" name="Picture 1">
            <a:extLst>
              <a:ext uri="{FF2B5EF4-FFF2-40B4-BE49-F238E27FC236}">
                <a16:creationId xmlns:a16="http://schemas.microsoft.com/office/drawing/2014/main" id="{D9E894A0-DB74-F950-A22D-3F07C1341C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1668" y="6504668"/>
            <a:ext cx="856517" cy="264861"/>
          </a:xfrm>
          <a:prstGeom prst="rect">
            <a:avLst/>
          </a:prstGeom>
        </p:spPr>
      </p:pic>
    </p:spTree>
    <p:extLst>
      <p:ext uri="{BB962C8B-B14F-4D97-AF65-F5344CB8AC3E}">
        <p14:creationId xmlns:p14="http://schemas.microsoft.com/office/powerpoint/2010/main" val="12157211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Rectangle 2"/>
          <p:cNvSpPr/>
          <p:nvPr/>
        </p:nvSpPr>
        <p:spPr>
          <a:xfrm>
            <a:off x="1196259" y="460040"/>
            <a:ext cx="7635922" cy="830997"/>
          </a:xfrm>
          <a:prstGeom prst="rect">
            <a:avLst/>
          </a:prstGeom>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1" i="0" u="none" strike="noStrike" kern="1200" cap="none" spc="0" normalizeH="0" baseline="0" noProof="0" dirty="0">
                <a:ln>
                  <a:noFill/>
                </a:ln>
                <a:solidFill>
                  <a:srgbClr val="FF0000"/>
                </a:solidFill>
                <a:effectLst/>
                <a:uLnTx/>
                <a:uFillTx/>
                <a:latin typeface="Corbel" panose="020B0503020204020204"/>
                <a:ea typeface="+mn-ea"/>
                <a:cs typeface="B Nazanin" panose="00000400000000000000" pitchFamily="2" charset="-78"/>
              </a:rPr>
              <a:t>بیشتر بدانیم</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a:ln>
                  <a:noFill/>
                </a:ln>
                <a:solidFill>
                  <a:prstClr val="black"/>
                </a:solidFill>
                <a:effectLst/>
                <a:uLnTx/>
                <a:uFillTx/>
                <a:latin typeface="Corbel" panose="020B0503020204020204"/>
                <a:ea typeface="+mn-ea"/>
                <a:cs typeface="B Nazanin" panose="00000400000000000000" pitchFamily="2" charset="-78"/>
              </a:rPr>
              <a:t>در جدول زمان مناسب برای کاشت نهال درختان آمده است.</a:t>
            </a:r>
          </a:p>
        </p:txBody>
      </p:sp>
      <p:pic>
        <p:nvPicPr>
          <p:cNvPr id="2" name="Picture 1"/>
          <p:cNvPicPr>
            <a:picLocks noChangeAspect="1"/>
          </p:cNvPicPr>
          <p:nvPr/>
        </p:nvPicPr>
        <p:blipFill>
          <a:blip r:embed="rId3"/>
          <a:stretch>
            <a:fillRect/>
          </a:stretch>
        </p:blipFill>
        <p:spPr>
          <a:xfrm>
            <a:off x="238234" y="1378886"/>
            <a:ext cx="8593947" cy="2628746"/>
          </a:xfrm>
          <a:prstGeom prst="rect">
            <a:avLst/>
          </a:prstGeom>
        </p:spPr>
      </p:pic>
      <p:sp>
        <p:nvSpPr>
          <p:cNvPr id="4" name="Rectangle 3"/>
          <p:cNvSpPr/>
          <p:nvPr/>
        </p:nvSpPr>
        <p:spPr>
          <a:xfrm>
            <a:off x="3265227" y="4095482"/>
            <a:ext cx="5566954" cy="1200329"/>
          </a:xfrm>
          <a:prstGeom prst="rect">
            <a:avLst/>
          </a:prstGeom>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a:ln>
                  <a:noFill/>
                </a:ln>
                <a:solidFill>
                  <a:prstClr val="black"/>
                </a:solidFill>
                <a:effectLst/>
                <a:uLnTx/>
                <a:uFillTx/>
                <a:latin typeface="Corbel" panose="020B0503020204020204"/>
                <a:ea typeface="+mn-ea"/>
                <a:cs typeface="B Nazanin" panose="00000400000000000000" pitchFamily="2" charset="-78"/>
              </a:rPr>
              <a:t>زمان کاملاً مناسب برای کاشت (-) </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a:ln>
                  <a:noFill/>
                </a:ln>
                <a:solidFill>
                  <a:prstClr val="black"/>
                </a:solidFill>
                <a:effectLst/>
                <a:uLnTx/>
                <a:uFillTx/>
                <a:latin typeface="Corbel" panose="020B0503020204020204"/>
                <a:ea typeface="+mn-ea"/>
                <a:cs typeface="B Nazanin" panose="00000400000000000000" pitchFamily="2" charset="-78"/>
              </a:rPr>
              <a:t>زمان غیر مناسب برای کاشت (</a:t>
            </a:r>
            <a:r>
              <a:rPr kumimoji="0" lang="fa-IR" sz="2400" b="0" i="0" u="none" strike="noStrike" kern="1200" cap="none" spc="0" normalizeH="0" baseline="0" noProof="0" dirty="0">
                <a:ln>
                  <a:noFill/>
                </a:ln>
                <a:solidFill>
                  <a:prstClr val="black"/>
                </a:solidFill>
                <a:effectLst/>
                <a:uLnTx/>
                <a:uFillTx/>
                <a:latin typeface="Corbel" panose="020B0503020204020204"/>
                <a:ea typeface="+mn-ea"/>
                <a:cs typeface="B Nazanin" panose="00000400000000000000" pitchFamily="2" charset="-78"/>
                <a:sym typeface="Wingdings 2" panose="05020102010507070707" pitchFamily="18" charset="2"/>
              </a:rPr>
              <a:t></a:t>
            </a:r>
            <a:r>
              <a:rPr kumimoji="0" lang="fa-IR" sz="2400" b="0" i="0" u="none" strike="noStrike" kern="1200" cap="none" spc="0" normalizeH="0" baseline="0" noProof="0" dirty="0">
                <a:ln>
                  <a:noFill/>
                </a:ln>
                <a:solidFill>
                  <a:prstClr val="black"/>
                </a:solidFill>
                <a:effectLst/>
                <a:uLnTx/>
                <a:uFillTx/>
                <a:latin typeface="Corbel" panose="020B0503020204020204"/>
                <a:ea typeface="+mn-ea"/>
                <a:cs typeface="B Nazanin" panose="00000400000000000000" pitchFamily="2" charset="-78"/>
              </a:rPr>
              <a:t>) </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a:ln>
                  <a:noFill/>
                </a:ln>
                <a:solidFill>
                  <a:prstClr val="black"/>
                </a:solidFill>
                <a:effectLst/>
                <a:uLnTx/>
                <a:uFillTx/>
                <a:latin typeface="Corbel" panose="020B0503020204020204"/>
                <a:ea typeface="+mn-ea"/>
                <a:cs typeface="B Nazanin" panose="00000400000000000000" pitchFamily="2" charset="-78"/>
              </a:rPr>
              <a:t>زمان تقریباً مناسب برای کاشت (</a:t>
            </a:r>
            <a:r>
              <a:rPr kumimoji="0" lang="fa-IR" sz="1600" b="0" i="0" u="none" strike="noStrike" kern="1200" cap="none" spc="0" normalizeH="0" baseline="0" noProof="0" dirty="0">
                <a:ln>
                  <a:noFill/>
                </a:ln>
                <a:solidFill>
                  <a:prstClr val="black"/>
                </a:solidFill>
                <a:effectLst/>
                <a:uLnTx/>
                <a:uFillTx/>
                <a:latin typeface="Corbel" panose="020B0503020204020204"/>
                <a:ea typeface="+mn-ea"/>
                <a:cs typeface="B Nazanin" panose="00000400000000000000" pitchFamily="2" charset="-78"/>
                <a:sym typeface="Wingdings 2" panose="05020102010507070707" pitchFamily="18" charset="2"/>
              </a:rPr>
              <a:t></a:t>
            </a:r>
            <a:r>
              <a:rPr kumimoji="0" lang="fa-IR" sz="2400" b="0" i="0" u="none" strike="noStrike" kern="1200" cap="none" spc="0" normalizeH="0" baseline="0" noProof="0" dirty="0">
                <a:ln>
                  <a:noFill/>
                </a:ln>
                <a:solidFill>
                  <a:prstClr val="black"/>
                </a:solidFill>
                <a:effectLst/>
                <a:uLnTx/>
                <a:uFillTx/>
                <a:latin typeface="Corbel" panose="020B0503020204020204"/>
                <a:ea typeface="+mn-ea"/>
                <a:cs typeface="B Nazanin" panose="00000400000000000000" pitchFamily="2" charset="-78"/>
                <a:sym typeface="Wingdings 2" panose="05020102010507070707" pitchFamily="18" charset="2"/>
              </a:rPr>
              <a:t>)</a:t>
            </a:r>
            <a:endParaRPr kumimoji="0" lang="fa-IR" sz="2400" b="0" i="0" u="none" strike="noStrike" kern="1200" cap="none" spc="0" normalizeH="0" baseline="0" noProof="0" dirty="0">
              <a:ln>
                <a:noFill/>
              </a:ln>
              <a:solidFill>
                <a:prstClr val="black"/>
              </a:solidFill>
              <a:effectLst/>
              <a:uLnTx/>
              <a:uFillTx/>
              <a:latin typeface="Corbel" panose="020B0503020204020204"/>
              <a:ea typeface="+mn-ea"/>
              <a:cs typeface="B Nazanin" panose="00000400000000000000" pitchFamily="2" charset="-78"/>
            </a:endParaRPr>
          </a:p>
        </p:txBody>
      </p:sp>
      <p:sp>
        <p:nvSpPr>
          <p:cNvPr id="5" name="Rectangle 4"/>
          <p:cNvSpPr/>
          <p:nvPr/>
        </p:nvSpPr>
        <p:spPr>
          <a:xfrm>
            <a:off x="90152" y="5434914"/>
            <a:ext cx="8742029" cy="830997"/>
          </a:xfrm>
          <a:prstGeom prst="rect">
            <a:avLst/>
          </a:prstGeom>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1" i="0" u="none" strike="noStrike" kern="1200" cap="none" spc="0" normalizeH="0" baseline="0" noProof="0" dirty="0">
                <a:ln>
                  <a:noFill/>
                </a:ln>
                <a:solidFill>
                  <a:srgbClr val="FF0000"/>
                </a:solidFill>
                <a:effectLst/>
                <a:uLnTx/>
                <a:uFillTx/>
                <a:latin typeface="Corbel" panose="020B0503020204020204"/>
                <a:ea typeface="+mn-ea"/>
                <a:cs typeface="B Nazanin" panose="00000400000000000000" pitchFamily="2" charset="-78"/>
              </a:rPr>
              <a:t>نکته : </a:t>
            </a:r>
            <a:r>
              <a:rPr kumimoji="0" lang="fa-IR" sz="2400" b="0" i="0" u="none" strike="noStrike" kern="1200" cap="none" spc="0" normalizeH="0" baseline="0" noProof="0" dirty="0">
                <a:ln>
                  <a:noFill/>
                </a:ln>
                <a:solidFill>
                  <a:prstClr val="black"/>
                </a:solidFill>
                <a:effectLst/>
                <a:uLnTx/>
                <a:uFillTx/>
                <a:latin typeface="Corbel" panose="020B0503020204020204"/>
                <a:ea typeface="+mn-ea"/>
                <a:cs typeface="B Nazanin" panose="00000400000000000000" pitchFamily="2" charset="-78"/>
              </a:rPr>
              <a:t>اگر نهال ریشه دار داخل گلدان باشد و بخواهید آن را در زمین بکارید، در هر فصل و ماه از سال می توانید آن را بکارید ولی نباید ریشه آسیب ببیند.</a:t>
            </a:r>
          </a:p>
        </p:txBody>
      </p:sp>
      <p:pic>
        <p:nvPicPr>
          <p:cNvPr id="6" name="Picture 5">
            <a:extLst>
              <a:ext uri="{FF2B5EF4-FFF2-40B4-BE49-F238E27FC236}">
                <a16:creationId xmlns:a16="http://schemas.microsoft.com/office/drawing/2014/main" id="{09EAFA44-059A-3BC8-A2ED-9F10E70CB26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1668" y="6504668"/>
            <a:ext cx="856517" cy="264861"/>
          </a:xfrm>
          <a:prstGeom prst="rect">
            <a:avLst/>
          </a:prstGeom>
        </p:spPr>
      </p:pic>
    </p:spTree>
    <p:extLst>
      <p:ext uri="{BB962C8B-B14F-4D97-AF65-F5344CB8AC3E}">
        <p14:creationId xmlns:p14="http://schemas.microsoft.com/office/powerpoint/2010/main" val="137926052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500" fill="hold"/>
                                        <p:tgtEl>
                                          <p:spTgt spid="3"/>
                                        </p:tgtEl>
                                        <p:attrNameLst>
                                          <p:attrName>ppt_x</p:attrName>
                                        </p:attrNameLst>
                                      </p:cBhvr>
                                      <p:tavLst>
                                        <p:tav tm="0">
                                          <p:val>
                                            <p:strVal val="1+#ppt_w/2"/>
                                          </p:val>
                                        </p:tav>
                                        <p:tav tm="100000">
                                          <p:val>
                                            <p:strVal val="#ppt_x"/>
                                          </p:val>
                                        </p:tav>
                                      </p:tavLst>
                                    </p:anim>
                                    <p:anim calcmode="lin" valueType="num">
                                      <p:cBhvr additive="base">
                                        <p:cTn id="8" dur="150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1500"/>
                            </p:stCondLst>
                            <p:childTnLst>
                              <p:par>
                                <p:cTn id="10" presetID="2" presetClass="entr" presetSubtype="3"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1500" fill="hold"/>
                                        <p:tgtEl>
                                          <p:spTgt spid="2"/>
                                        </p:tgtEl>
                                        <p:attrNameLst>
                                          <p:attrName>ppt_x</p:attrName>
                                        </p:attrNameLst>
                                      </p:cBhvr>
                                      <p:tavLst>
                                        <p:tav tm="0">
                                          <p:val>
                                            <p:strVal val="1+#ppt_w/2"/>
                                          </p:val>
                                        </p:tav>
                                        <p:tav tm="100000">
                                          <p:val>
                                            <p:strVal val="#ppt_x"/>
                                          </p:val>
                                        </p:tav>
                                      </p:tavLst>
                                    </p:anim>
                                    <p:anim calcmode="lin" valueType="num">
                                      <p:cBhvr additive="base">
                                        <p:cTn id="13" dur="1500" fill="hold"/>
                                        <p:tgtEl>
                                          <p:spTgt spid="2"/>
                                        </p:tgtEl>
                                        <p:attrNameLst>
                                          <p:attrName>ppt_y</p:attrName>
                                        </p:attrNameLst>
                                      </p:cBhvr>
                                      <p:tavLst>
                                        <p:tav tm="0">
                                          <p:val>
                                            <p:strVal val="0-#ppt_h/2"/>
                                          </p:val>
                                        </p:tav>
                                        <p:tav tm="100000">
                                          <p:val>
                                            <p:strVal val="#ppt_y"/>
                                          </p:val>
                                        </p:tav>
                                      </p:tavLst>
                                    </p:anim>
                                  </p:childTnLst>
                                </p:cTn>
                              </p:par>
                            </p:childTnLst>
                          </p:cTn>
                        </p:par>
                        <p:par>
                          <p:cTn id="14" fill="hold">
                            <p:stCondLst>
                              <p:cond delay="3000"/>
                            </p:stCondLst>
                            <p:childTnLst>
                              <p:par>
                                <p:cTn id="15" presetID="2" presetClass="entr" presetSubtype="3"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1500" fill="hold"/>
                                        <p:tgtEl>
                                          <p:spTgt spid="4"/>
                                        </p:tgtEl>
                                        <p:attrNameLst>
                                          <p:attrName>ppt_x</p:attrName>
                                        </p:attrNameLst>
                                      </p:cBhvr>
                                      <p:tavLst>
                                        <p:tav tm="0">
                                          <p:val>
                                            <p:strVal val="1+#ppt_w/2"/>
                                          </p:val>
                                        </p:tav>
                                        <p:tav tm="100000">
                                          <p:val>
                                            <p:strVal val="#ppt_x"/>
                                          </p:val>
                                        </p:tav>
                                      </p:tavLst>
                                    </p:anim>
                                    <p:anim calcmode="lin" valueType="num">
                                      <p:cBhvr additive="base">
                                        <p:cTn id="18" dur="1500" fill="hold"/>
                                        <p:tgtEl>
                                          <p:spTgt spid="4"/>
                                        </p:tgtEl>
                                        <p:attrNameLst>
                                          <p:attrName>ppt_y</p:attrName>
                                        </p:attrNameLst>
                                      </p:cBhvr>
                                      <p:tavLst>
                                        <p:tav tm="0">
                                          <p:val>
                                            <p:strVal val="0-#ppt_h/2"/>
                                          </p:val>
                                        </p:tav>
                                        <p:tav tm="100000">
                                          <p:val>
                                            <p:strVal val="#ppt_y"/>
                                          </p:val>
                                        </p:tav>
                                      </p:tavLst>
                                    </p:anim>
                                  </p:childTnLst>
                                </p:cTn>
                              </p:par>
                            </p:childTnLst>
                          </p:cTn>
                        </p:par>
                        <p:par>
                          <p:cTn id="19" fill="hold">
                            <p:stCondLst>
                              <p:cond delay="4500"/>
                            </p:stCondLst>
                            <p:childTnLst>
                              <p:par>
                                <p:cTn id="20" presetID="2" presetClass="entr" presetSubtype="3"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1500" fill="hold"/>
                                        <p:tgtEl>
                                          <p:spTgt spid="5"/>
                                        </p:tgtEl>
                                        <p:attrNameLst>
                                          <p:attrName>ppt_x</p:attrName>
                                        </p:attrNameLst>
                                      </p:cBhvr>
                                      <p:tavLst>
                                        <p:tav tm="0">
                                          <p:val>
                                            <p:strVal val="1+#ppt_w/2"/>
                                          </p:val>
                                        </p:tav>
                                        <p:tav tm="100000">
                                          <p:val>
                                            <p:strVal val="#ppt_x"/>
                                          </p:val>
                                        </p:tav>
                                      </p:tavLst>
                                    </p:anim>
                                    <p:anim calcmode="lin" valueType="num">
                                      <p:cBhvr additive="base">
                                        <p:cTn id="23" dur="1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Rectangle 2"/>
          <p:cNvSpPr/>
          <p:nvPr/>
        </p:nvSpPr>
        <p:spPr>
          <a:xfrm>
            <a:off x="206061" y="287276"/>
            <a:ext cx="8763929" cy="2554545"/>
          </a:xfrm>
          <a:prstGeom prst="rect">
            <a:avLst/>
          </a:prstGeom>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1" i="0" u="none" strike="noStrike" kern="1200" cap="none" spc="0" normalizeH="0" baseline="0" noProof="0" dirty="0">
                <a:ln>
                  <a:noFill/>
                </a:ln>
                <a:solidFill>
                  <a:srgbClr val="FF0000"/>
                </a:solidFill>
                <a:effectLst/>
                <a:uLnTx/>
                <a:uFillTx/>
                <a:latin typeface="Corbel" panose="020B0503020204020204"/>
                <a:ea typeface="+mn-ea"/>
                <a:cs typeface="B Nazanin" panose="00000400000000000000" pitchFamily="2" charset="-78"/>
              </a:rPr>
              <a:t>داشت</a:t>
            </a:r>
            <a:endParaRPr kumimoji="0" lang="fa-IR" sz="2800" b="1" i="0" u="none" strike="noStrike" kern="1200" cap="none" spc="0" normalizeH="0" baseline="0" noProof="0" dirty="0">
              <a:ln>
                <a:noFill/>
              </a:ln>
              <a:solidFill>
                <a:srgbClr val="FF0000"/>
              </a:solidFill>
              <a:effectLst/>
              <a:uLnTx/>
              <a:uFillTx/>
              <a:latin typeface="Corbel" panose="020B0503020204020204"/>
              <a:ea typeface="+mn-ea"/>
              <a:cs typeface="B Nazanin" panose="000004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a:ln>
                  <a:noFill/>
                </a:ln>
                <a:solidFill>
                  <a:prstClr val="black"/>
                </a:solidFill>
                <a:effectLst/>
                <a:uLnTx/>
                <a:uFillTx/>
                <a:latin typeface="Corbel" panose="020B0503020204020204"/>
                <a:ea typeface="+mn-ea"/>
                <a:cs typeface="B Nazanin" panose="00000400000000000000" pitchFamily="2" charset="-78"/>
              </a:rPr>
              <a:t>داشت به کارهایی مانند آبیاری، سله شکنی، وجین کردن، کود دادن، سم پاشی، واکاری و خاک دادن پای بوته ها می گویند که برای نگهداری و پرورش گیاه پس از کاشت انجام می شود. به عبارتی دیگر به کلیه کارهایی که انجام می گیرد تا گیاه تربیت شده و به رشد مناسب برسد، داشت گفته می شود.</a:t>
            </a: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a-IR" sz="1600" b="0" i="0" u="none" strike="noStrike" kern="1200" cap="none" spc="0" normalizeH="0" baseline="0" noProof="0" dirty="0">
              <a:ln>
                <a:noFill/>
              </a:ln>
              <a:solidFill>
                <a:prstClr val="black"/>
              </a:solidFill>
              <a:effectLst/>
              <a:uLnTx/>
              <a:uFillTx/>
              <a:latin typeface="Corbel" panose="020B0503020204020204"/>
              <a:ea typeface="+mn-ea"/>
              <a:cs typeface="B Nazanin" panose="000004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1" i="0" u="none" strike="noStrike" kern="1200" cap="none" spc="0" normalizeH="0" baseline="0" noProof="0" dirty="0">
                <a:ln>
                  <a:noFill/>
                </a:ln>
                <a:solidFill>
                  <a:srgbClr val="FF0000"/>
                </a:solidFill>
                <a:effectLst/>
                <a:uLnTx/>
                <a:uFillTx/>
                <a:latin typeface="Corbel" panose="020B0503020204020204"/>
                <a:ea typeface="+mn-ea"/>
                <a:cs typeface="B Nazanin" panose="00000400000000000000" pitchFamily="2" charset="-78"/>
              </a:rPr>
              <a:t>بیشتر بدانیم</a:t>
            </a:r>
          </a:p>
        </p:txBody>
      </p:sp>
      <p:pic>
        <p:nvPicPr>
          <p:cNvPr id="2" name="Picture 1"/>
          <p:cNvPicPr>
            <a:picLocks noChangeAspect="1"/>
          </p:cNvPicPr>
          <p:nvPr/>
        </p:nvPicPr>
        <p:blipFill>
          <a:blip r:embed="rId3"/>
          <a:stretch>
            <a:fillRect/>
          </a:stretch>
        </p:blipFill>
        <p:spPr>
          <a:xfrm>
            <a:off x="247846" y="1844357"/>
            <a:ext cx="4340180" cy="3071051"/>
          </a:xfrm>
          <a:prstGeom prst="rect">
            <a:avLst/>
          </a:prstGeom>
        </p:spPr>
      </p:pic>
      <p:pic>
        <p:nvPicPr>
          <p:cNvPr id="5" name="Picture 4"/>
          <p:cNvPicPr>
            <a:picLocks noChangeAspect="1"/>
          </p:cNvPicPr>
          <p:nvPr/>
        </p:nvPicPr>
        <p:blipFill>
          <a:blip r:embed="rId4"/>
          <a:stretch>
            <a:fillRect/>
          </a:stretch>
        </p:blipFill>
        <p:spPr>
          <a:xfrm>
            <a:off x="247846" y="4915408"/>
            <a:ext cx="4340180" cy="1719060"/>
          </a:xfrm>
          <a:prstGeom prst="rect">
            <a:avLst/>
          </a:prstGeom>
        </p:spPr>
      </p:pic>
      <p:sp>
        <p:nvSpPr>
          <p:cNvPr id="6" name="Rectangle 5"/>
          <p:cNvSpPr/>
          <p:nvPr/>
        </p:nvSpPr>
        <p:spPr>
          <a:xfrm>
            <a:off x="4752303" y="2899142"/>
            <a:ext cx="4217688" cy="1938992"/>
          </a:xfrm>
          <a:prstGeom prst="rect">
            <a:avLst/>
          </a:prstGeom>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a:ln>
                  <a:noFill/>
                </a:ln>
                <a:solidFill>
                  <a:prstClr val="black"/>
                </a:solidFill>
                <a:effectLst/>
                <a:uLnTx/>
                <a:uFillTx/>
                <a:latin typeface="Corbel" panose="020B0503020204020204"/>
                <a:ea typeface="+mn-ea"/>
                <a:cs typeface="B Nazanin" panose="00000400000000000000" pitchFamily="2" charset="-78"/>
              </a:rPr>
              <a:t>يكى از كارهاى مهم داشت، آبیاری است. آبیاری باید متناسب با شرایط آب و هوایی و نیاز گیاه انجام شود و غفلت از این کار به خشک شدن یا پوسیدن ریشه و از بین رفتن آن در چند روز، می انجامد</a:t>
            </a:r>
            <a:endParaRPr kumimoji="0" lang="fa-IR" sz="2400" b="0" i="0" u="none" strike="noStrike" kern="1200" cap="none" spc="0" normalizeH="0" baseline="0" noProof="0" dirty="0">
              <a:ln>
                <a:noFill/>
              </a:ln>
              <a:solidFill>
                <a:prstClr val="black"/>
              </a:solidFill>
              <a:effectLst/>
              <a:uLnTx/>
              <a:uFillTx/>
              <a:latin typeface="Corbel" panose="020B0503020204020204"/>
              <a:ea typeface="+mn-ea"/>
              <a:cs typeface="Tahoma" panose="020B0604030504040204" pitchFamily="34" charset="0"/>
            </a:endParaRPr>
          </a:p>
        </p:txBody>
      </p:sp>
      <p:sp>
        <p:nvSpPr>
          <p:cNvPr id="4" name="Rectangle 3"/>
          <p:cNvSpPr/>
          <p:nvPr/>
        </p:nvSpPr>
        <p:spPr>
          <a:xfrm>
            <a:off x="4933964" y="6049417"/>
            <a:ext cx="2521844" cy="400110"/>
          </a:xfrm>
          <a:prstGeom prst="rect">
            <a:avLst/>
          </a:prstGeom>
        </p:spPr>
        <p:txBody>
          <a:bodyPr wrap="non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000" b="0" i="0" u="none" strike="noStrike" kern="1200" cap="none" spc="0" normalizeH="0" baseline="0" noProof="0" dirty="0">
                <a:ln>
                  <a:noFill/>
                </a:ln>
                <a:solidFill>
                  <a:srgbClr val="FF0000"/>
                </a:solidFill>
                <a:effectLst/>
                <a:uLnTx/>
                <a:uFillTx/>
                <a:latin typeface="Corbel" panose="020B0503020204020204"/>
                <a:ea typeface="+mn-ea"/>
                <a:cs typeface="B Nazanin" panose="00000400000000000000" pitchFamily="2" charset="-78"/>
              </a:rPr>
              <a:t>برخى از كارهاى مرحله داشت.</a:t>
            </a:r>
          </a:p>
        </p:txBody>
      </p:sp>
      <p:pic>
        <p:nvPicPr>
          <p:cNvPr id="7" name="Picture 6">
            <a:extLst>
              <a:ext uri="{FF2B5EF4-FFF2-40B4-BE49-F238E27FC236}">
                <a16:creationId xmlns:a16="http://schemas.microsoft.com/office/drawing/2014/main" id="{3D8921B0-68C4-3E99-3AE8-F83B10BA3B5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1668" y="6504668"/>
            <a:ext cx="856517" cy="264861"/>
          </a:xfrm>
          <a:prstGeom prst="rect">
            <a:avLst/>
          </a:prstGeom>
        </p:spPr>
      </p:pic>
    </p:spTree>
    <p:extLst>
      <p:ext uri="{BB962C8B-B14F-4D97-AF65-F5344CB8AC3E}">
        <p14:creationId xmlns:p14="http://schemas.microsoft.com/office/powerpoint/2010/main" val="384136858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1000"/>
                                        <p:tgtEl>
                                          <p:spTgt spid="3"/>
                                        </p:tgtEl>
                                      </p:cBhvr>
                                    </p:animEffect>
                                  </p:childTnLst>
                                </p:cTn>
                              </p:par>
                            </p:childTnLst>
                          </p:cTn>
                        </p:par>
                        <p:par>
                          <p:cTn id="8" fill="hold">
                            <p:stCondLst>
                              <p:cond delay="1000"/>
                            </p:stCondLst>
                            <p:childTnLst>
                              <p:par>
                                <p:cTn id="9" presetID="14" presetClass="entr" presetSubtype="1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randombar(horizontal)">
                                      <p:cBhvr>
                                        <p:cTn id="11" dur="1000"/>
                                        <p:tgtEl>
                                          <p:spTgt spid="2"/>
                                        </p:tgtEl>
                                      </p:cBhvr>
                                    </p:animEffect>
                                  </p:childTnLst>
                                </p:cTn>
                              </p:par>
                            </p:childTnLst>
                          </p:cTn>
                        </p:par>
                        <p:par>
                          <p:cTn id="12" fill="hold">
                            <p:stCondLst>
                              <p:cond delay="2000"/>
                            </p:stCondLst>
                            <p:childTnLst>
                              <p:par>
                                <p:cTn id="13" presetID="14" presetClass="entr" presetSubtype="1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1000"/>
                                        <p:tgtEl>
                                          <p:spTgt spid="5"/>
                                        </p:tgtEl>
                                      </p:cBhvr>
                                    </p:animEffect>
                                  </p:childTnLst>
                                </p:cTn>
                              </p:par>
                            </p:childTnLst>
                          </p:cTn>
                        </p:par>
                        <p:par>
                          <p:cTn id="16" fill="hold">
                            <p:stCondLst>
                              <p:cond delay="3000"/>
                            </p:stCondLst>
                            <p:childTnLst>
                              <p:par>
                                <p:cTn id="17" presetID="14" presetClass="entr" presetSubtype="1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randombar(horizontal)">
                                      <p:cBhvr>
                                        <p:cTn id="19" dur="1000"/>
                                        <p:tgtEl>
                                          <p:spTgt spid="6"/>
                                        </p:tgtEl>
                                      </p:cBhvr>
                                    </p:animEffect>
                                  </p:childTnLst>
                                </p:cTn>
                              </p:par>
                            </p:childTnLst>
                          </p:cTn>
                        </p:par>
                        <p:par>
                          <p:cTn id="20" fill="hold">
                            <p:stCondLst>
                              <p:cond delay="4000"/>
                            </p:stCondLst>
                            <p:childTnLst>
                              <p:par>
                                <p:cTn id="21" presetID="16" presetClass="entr" presetSubtype="2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arn(inVertical)">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Rectangle 2"/>
          <p:cNvSpPr/>
          <p:nvPr/>
        </p:nvSpPr>
        <p:spPr>
          <a:xfrm>
            <a:off x="244699" y="760775"/>
            <a:ext cx="8663542" cy="5262979"/>
          </a:xfrm>
          <a:prstGeom prst="rect">
            <a:avLst/>
          </a:prstGeom>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800" b="1" i="0" u="none" strike="noStrike" kern="1200" cap="none" spc="0" normalizeH="0" baseline="0" noProof="0" dirty="0">
                <a:ln>
                  <a:noFill/>
                </a:ln>
                <a:solidFill>
                  <a:srgbClr val="FF0000"/>
                </a:solidFill>
                <a:effectLst/>
                <a:uLnTx/>
                <a:uFillTx/>
                <a:latin typeface="Corbel" panose="020B0503020204020204"/>
                <a:ea typeface="+mn-ea"/>
                <a:cs typeface="B Nazanin" panose="00000400000000000000" pitchFamily="2" charset="-78"/>
              </a:rPr>
              <a:t>نگهداری شوید، شمعدانی، نهال انگور و پتوس</a:t>
            </a: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a-IR" sz="2800" b="0" i="0" u="none" strike="noStrike" kern="1200" cap="none" spc="0" normalizeH="0" baseline="0" noProof="0" dirty="0">
              <a:ln>
                <a:noFill/>
              </a:ln>
              <a:solidFill>
                <a:prstClr val="black"/>
              </a:solidFill>
              <a:effectLst/>
              <a:uLnTx/>
              <a:uFillTx/>
              <a:latin typeface="Corbel" panose="020B0503020204020204"/>
              <a:ea typeface="+mn-ea"/>
              <a:cs typeface="B Nazanin" panose="000004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800" b="0" i="0" u="none" strike="noStrike" kern="1200" cap="none" spc="0" normalizeH="0" baseline="0" noProof="0" dirty="0">
                <a:ln>
                  <a:noFill/>
                </a:ln>
                <a:solidFill>
                  <a:prstClr val="black"/>
                </a:solidFill>
                <a:effectLst/>
                <a:uLnTx/>
                <a:uFillTx/>
                <a:latin typeface="Corbel" panose="020B0503020204020204"/>
                <a:ea typeface="+mn-ea"/>
                <a:cs typeface="B Nazanin" panose="00000400000000000000" pitchFamily="2" charset="-78"/>
              </a:rPr>
              <a:t>- در دوره رشد، از گیاه خود نگهداری کنید. نگذارید بستر كاشت خشک شود.</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800" b="0" i="0" u="none" strike="noStrike" kern="1200" cap="none" spc="0" normalizeH="0" baseline="0" noProof="0" dirty="0">
                <a:ln>
                  <a:noFill/>
                </a:ln>
                <a:solidFill>
                  <a:prstClr val="black"/>
                </a:solidFill>
                <a:effectLst/>
                <a:uLnTx/>
                <a:uFillTx/>
                <a:latin typeface="Corbel" panose="020B0503020204020204"/>
                <a:ea typeface="+mn-ea"/>
                <a:cs typeface="B Nazanin" panose="00000400000000000000" pitchFamily="2" charset="-78"/>
              </a:rPr>
              <a:t>- در فاصله كاشت تا برداشت، کشت خود را بررسی کنید. هر نوع گياهى به جز گياه اصلى در مزرعه، علف هرز محسوب مى شود. و بايد بی درنگ حذف گردد.</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800" b="0" i="0" u="none" strike="noStrike" kern="1200" cap="none" spc="0" normalizeH="0" baseline="0" noProof="0" dirty="0">
                <a:ln>
                  <a:noFill/>
                </a:ln>
                <a:solidFill>
                  <a:prstClr val="black"/>
                </a:solidFill>
                <a:effectLst/>
                <a:uLnTx/>
                <a:uFillTx/>
                <a:latin typeface="Corbel" panose="020B0503020204020204"/>
                <a:ea typeface="+mn-ea"/>
                <a:cs typeface="B Nazanin" panose="00000400000000000000" pitchFamily="2" charset="-78"/>
              </a:rPr>
              <a:t>- ميانگين رشد هفتگی گیاه را با خط كش اندازه بگيرید و در گزارش نهايى بياورید.</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800" b="0" i="0" u="none" strike="noStrike" kern="1200" cap="none" spc="0" normalizeH="0" baseline="0" noProof="0" dirty="0">
                <a:ln>
                  <a:noFill/>
                </a:ln>
                <a:solidFill>
                  <a:prstClr val="black"/>
                </a:solidFill>
                <a:effectLst/>
                <a:uLnTx/>
                <a:uFillTx/>
                <a:latin typeface="Corbel" panose="020B0503020204020204"/>
                <a:ea typeface="+mn-ea"/>
                <a:cs typeface="B Nazanin" panose="00000400000000000000" pitchFamily="2" charset="-78"/>
              </a:rPr>
              <a:t>- بستر کاشت قلمه ها باید همواره به اندازه کافی نم دار باشد. برای این کار می توانید قلمه ها را با روش های گوناگون آبیاری کنید.</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800" b="0" i="0" u="none" strike="noStrike" kern="1200" cap="none" spc="0" normalizeH="0" baseline="0" noProof="0" dirty="0">
                <a:ln>
                  <a:noFill/>
                </a:ln>
                <a:solidFill>
                  <a:prstClr val="black"/>
                </a:solidFill>
                <a:effectLst/>
                <a:uLnTx/>
                <a:uFillTx/>
                <a:latin typeface="Corbel" panose="020B0503020204020204"/>
                <a:ea typeface="+mn-ea"/>
                <a:cs typeface="B Nazanin" panose="00000400000000000000" pitchFamily="2" charset="-78"/>
              </a:rPr>
              <a:t>- در مناطق سردسیر و معتدل می توان، بعد از پایان سرمای زمستان و اوایل بهار، گلدان شمعدانی را در فضای بیرون قرارداد.اگر بخواهید می توانید بوته ها را از گلدان درآورید و در باغچه بکارید.</a:t>
            </a:r>
          </a:p>
        </p:txBody>
      </p:sp>
      <p:pic>
        <p:nvPicPr>
          <p:cNvPr id="2" name="Picture 1">
            <a:extLst>
              <a:ext uri="{FF2B5EF4-FFF2-40B4-BE49-F238E27FC236}">
                <a16:creationId xmlns:a16="http://schemas.microsoft.com/office/drawing/2014/main" id="{94F9BDCF-094F-CB7A-C250-DC92FC1CC2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1668" y="6504668"/>
            <a:ext cx="856517" cy="264861"/>
          </a:xfrm>
          <a:prstGeom prst="rect">
            <a:avLst/>
          </a:prstGeom>
        </p:spPr>
      </p:pic>
    </p:spTree>
    <p:extLst>
      <p:ext uri="{BB962C8B-B14F-4D97-AF65-F5344CB8AC3E}">
        <p14:creationId xmlns:p14="http://schemas.microsoft.com/office/powerpoint/2010/main" val="45323969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5" name="Rectangle 4"/>
          <p:cNvSpPr/>
          <p:nvPr/>
        </p:nvSpPr>
        <p:spPr>
          <a:xfrm>
            <a:off x="265795" y="788598"/>
            <a:ext cx="8656532" cy="3970318"/>
          </a:xfrm>
          <a:prstGeom prst="rect">
            <a:avLst/>
          </a:prstGeom>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800" b="0" i="0" u="none" strike="noStrike" kern="1200" cap="none" spc="0" normalizeH="0" baseline="0" noProof="0" dirty="0">
                <a:ln>
                  <a:noFill/>
                </a:ln>
                <a:solidFill>
                  <a:prstClr val="black"/>
                </a:solidFill>
                <a:effectLst/>
                <a:uLnTx/>
                <a:uFillTx/>
                <a:latin typeface="Corbel" panose="020B0503020204020204"/>
                <a:ea typeface="+mn-ea"/>
                <a:cs typeface="B Nazanin" panose="00000400000000000000" pitchFamily="2" charset="-78"/>
              </a:rPr>
              <a:t>ایران یکی از نخستین کشورهایی است که در آن کشاورزی انجام شده است. حفاری هایی که در اطراف کاشان به عمل آمده است، نشان می دهد که در شش هزار سال گذشته ایرانی ها کشاورزی پیشرفته ای داشته اند. امروزه نیز لازم است راه گذشتگان را براى گسترش کشاورزی ادامه دهیم.</a:t>
            </a: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a-IR" sz="2800" b="0" i="0" u="none" strike="noStrike" kern="1200" cap="none" spc="0" normalizeH="0" baseline="0" noProof="0" dirty="0">
              <a:ln>
                <a:noFill/>
              </a:ln>
              <a:solidFill>
                <a:prstClr val="black"/>
              </a:solidFill>
              <a:effectLst/>
              <a:uLnTx/>
              <a:uFillTx/>
              <a:latin typeface="Corbel" panose="020B0503020204020204"/>
              <a:ea typeface="+mn-ea"/>
              <a:cs typeface="B Nazanin" panose="000004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800" b="0" i="0" u="none" strike="noStrike" kern="1200" cap="none" spc="0" normalizeH="0" baseline="0" noProof="0" dirty="0">
                <a:ln>
                  <a:noFill/>
                </a:ln>
                <a:solidFill>
                  <a:prstClr val="black"/>
                </a:solidFill>
                <a:effectLst/>
                <a:uLnTx/>
                <a:uFillTx/>
                <a:latin typeface="Corbel" panose="020B0503020204020204"/>
                <a:ea typeface="+mn-ea"/>
                <a:cs typeface="B Nazanin" panose="00000400000000000000" pitchFamily="2" charset="-78"/>
              </a:rPr>
              <a:t>با پرورش گیاهان، شما می توانید محیط زندگی زیبا داشته باشید یا مواد خوراکی سالمی برای مصرف خانواده خود آماده کنید.</a:t>
            </a: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a-IR" sz="2800" b="0" i="0" u="none" strike="noStrike" kern="1200" cap="none" spc="0" normalizeH="0" baseline="0" noProof="0" dirty="0">
              <a:ln>
                <a:noFill/>
              </a:ln>
              <a:solidFill>
                <a:prstClr val="black"/>
              </a:solidFill>
              <a:effectLst/>
              <a:uLnTx/>
              <a:uFillTx/>
              <a:latin typeface="Corbel" panose="020B0503020204020204"/>
              <a:ea typeface="+mn-ea"/>
              <a:cs typeface="B Nazanin" panose="000004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800" b="0" i="0" u="none" strike="noStrike" kern="1200" cap="none" spc="0" normalizeH="0" baseline="0" noProof="0" dirty="0">
                <a:ln>
                  <a:noFill/>
                </a:ln>
                <a:solidFill>
                  <a:prstClr val="black"/>
                </a:solidFill>
                <a:effectLst/>
                <a:uLnTx/>
                <a:uFillTx/>
                <a:latin typeface="Corbel" panose="020B0503020204020204"/>
                <a:ea typeface="+mn-ea"/>
                <a:cs typeface="B Nazanin" panose="00000400000000000000" pitchFamily="2" charset="-78"/>
              </a:rPr>
              <a:t>همچنین بخشی را به فروش برسانید و درآمدی به دست آورید.</a:t>
            </a:r>
          </a:p>
        </p:txBody>
      </p:sp>
      <p:pic>
        <p:nvPicPr>
          <p:cNvPr id="2" name="Picture 1">
            <a:extLst>
              <a:ext uri="{FF2B5EF4-FFF2-40B4-BE49-F238E27FC236}">
                <a16:creationId xmlns:a16="http://schemas.microsoft.com/office/drawing/2014/main" id="{2CED86A9-5575-D034-DF77-80D4C01D662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1668" y="6504668"/>
            <a:ext cx="856517" cy="264861"/>
          </a:xfrm>
          <a:prstGeom prst="rect">
            <a:avLst/>
          </a:prstGeom>
        </p:spPr>
      </p:pic>
    </p:spTree>
    <p:extLst>
      <p:ext uri="{BB962C8B-B14F-4D97-AF65-F5344CB8AC3E}">
        <p14:creationId xmlns:p14="http://schemas.microsoft.com/office/powerpoint/2010/main" val="288555807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Rectangle 2"/>
          <p:cNvSpPr/>
          <p:nvPr/>
        </p:nvSpPr>
        <p:spPr>
          <a:xfrm>
            <a:off x="199767" y="611178"/>
            <a:ext cx="8738171" cy="4893647"/>
          </a:xfrm>
          <a:prstGeom prst="rect">
            <a:avLst/>
          </a:prstGeom>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a:ln>
                  <a:noFill/>
                </a:ln>
                <a:solidFill>
                  <a:prstClr val="black"/>
                </a:solidFill>
                <a:effectLst/>
                <a:uLnTx/>
                <a:uFillTx/>
                <a:latin typeface="Corbel" panose="020B0503020204020204"/>
                <a:ea typeface="+mn-ea"/>
                <a:cs typeface="B Nazanin" panose="00000400000000000000" pitchFamily="2" charset="-78"/>
              </a:rPr>
              <a:t>- اگر ریشه گل، گلدان را پر کند، رشد آن کاهش می یابد. در این هنگام باید گلدان را با گلدانی بزرگ تر (قطر گلدان 2 سانتی متر یا بیشتر باشد) عوض کنید. برای این کار باید گل را هنگامی که خاک گلدان کمی خشک شده است، از گلدان کوچک در آورید و بدون این که خاک اطراف ریشه از هم بپاشد آن را در گلدان بزر گتر بکارید.</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a:ln>
                  <a:noFill/>
                </a:ln>
                <a:solidFill>
                  <a:prstClr val="black"/>
                </a:solidFill>
                <a:effectLst/>
                <a:uLnTx/>
                <a:uFillTx/>
                <a:latin typeface="Corbel" panose="020B0503020204020204"/>
                <a:ea typeface="+mn-ea"/>
                <a:cs typeface="B Nazanin" panose="00000400000000000000" pitchFamily="2" charset="-78"/>
              </a:rPr>
              <a:t>- ساقه های پتوس را با هَرَس کردن به شکل مرتب آرایش دهید یا با بستن ریسمان، آن ها را روی دیوار هدایت کنید.</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a:ln>
                  <a:noFill/>
                </a:ln>
                <a:solidFill>
                  <a:prstClr val="black"/>
                </a:solidFill>
                <a:effectLst/>
                <a:uLnTx/>
                <a:uFillTx/>
                <a:latin typeface="Corbel" panose="020B0503020204020204"/>
                <a:ea typeface="+mn-ea"/>
                <a:cs typeface="B Nazanin" panose="00000400000000000000" pitchFamily="2" charset="-78"/>
              </a:rPr>
              <a:t>- برخی گیاهان را که نیاز غذایی بیشتری دارند، می توان در فصل رشد به طور ماهانه با کودهای محلول در آب تغذیه کرد.</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a:ln>
                  <a:noFill/>
                </a:ln>
                <a:solidFill>
                  <a:prstClr val="black"/>
                </a:solidFill>
                <a:effectLst/>
                <a:uLnTx/>
                <a:uFillTx/>
                <a:latin typeface="Corbel" panose="020B0503020204020204"/>
                <a:ea typeface="+mn-ea"/>
                <a:cs typeface="B Nazanin" panose="00000400000000000000" pitchFamily="2" charset="-78"/>
              </a:rPr>
              <a:t>- بعد از کاشت نهال، مراقبت های ویژه ای مانند آبیاری، مبارزه با بیماری ها و کنترل آفات، هرس کردن، کود دادن، مبارزه با علف های هرز، ترمیم جوی های آبیاری و نرم کردن خاک پای درختان در زمان های مشخصی انجام می شود.</a:t>
            </a: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a-IR" sz="2400" b="0" i="0" u="none" strike="noStrike" kern="1200" cap="none" spc="0" normalizeH="0" baseline="0" noProof="0" dirty="0">
              <a:ln>
                <a:noFill/>
              </a:ln>
              <a:solidFill>
                <a:prstClr val="black"/>
              </a:solidFill>
              <a:effectLst/>
              <a:uLnTx/>
              <a:uFillTx/>
              <a:latin typeface="Corbel" panose="020B0503020204020204"/>
              <a:ea typeface="+mn-ea"/>
              <a:cs typeface="B Nazanin" panose="000004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1" i="0" u="none" strike="noStrike" kern="1200" cap="none" spc="0" normalizeH="0" baseline="0" noProof="0" dirty="0">
                <a:ln>
                  <a:noFill/>
                </a:ln>
                <a:solidFill>
                  <a:srgbClr val="FF0000"/>
                </a:solidFill>
                <a:effectLst/>
                <a:uLnTx/>
                <a:uFillTx/>
                <a:latin typeface="Corbel" panose="020B0503020204020204"/>
                <a:ea typeface="+mn-ea"/>
                <a:cs typeface="B Nazanin" panose="00000400000000000000" pitchFamily="2" charset="-78"/>
              </a:rPr>
              <a:t>نکته : </a:t>
            </a:r>
            <a:r>
              <a:rPr kumimoji="0" lang="fa-IR" sz="2400" b="0" i="0" u="none" strike="noStrike" kern="1200" cap="none" spc="0" normalizeH="0" baseline="0" noProof="0" dirty="0">
                <a:ln>
                  <a:noFill/>
                </a:ln>
                <a:solidFill>
                  <a:prstClr val="black"/>
                </a:solidFill>
                <a:effectLst/>
                <a:uLnTx/>
                <a:uFillTx/>
                <a:latin typeface="Corbel" panose="020B0503020204020204"/>
                <a:ea typeface="+mn-ea"/>
                <a:cs typeface="B Nazanin" panose="00000400000000000000" pitchFamily="2" charset="-78"/>
              </a:rPr>
              <a:t>زمان هرس درختان پیش از بیدار شدن آن ها از خواب زمستانه است.</a:t>
            </a:r>
          </a:p>
        </p:txBody>
      </p:sp>
      <p:pic>
        <p:nvPicPr>
          <p:cNvPr id="2" name="Picture 1">
            <a:extLst>
              <a:ext uri="{FF2B5EF4-FFF2-40B4-BE49-F238E27FC236}">
                <a16:creationId xmlns:a16="http://schemas.microsoft.com/office/drawing/2014/main" id="{B3FE18E4-E724-B0ED-EE20-B527CAAF399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1668" y="6504668"/>
            <a:ext cx="856517" cy="264861"/>
          </a:xfrm>
          <a:prstGeom prst="rect">
            <a:avLst/>
          </a:prstGeom>
        </p:spPr>
      </p:pic>
    </p:spTree>
    <p:extLst>
      <p:ext uri="{BB962C8B-B14F-4D97-AF65-F5344CB8AC3E}">
        <p14:creationId xmlns:p14="http://schemas.microsoft.com/office/powerpoint/2010/main" val="88422832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Rectangle 2"/>
          <p:cNvSpPr/>
          <p:nvPr/>
        </p:nvSpPr>
        <p:spPr>
          <a:xfrm>
            <a:off x="280042" y="529279"/>
            <a:ext cx="8590209" cy="1846659"/>
          </a:xfrm>
          <a:prstGeom prst="rect">
            <a:avLst/>
          </a:prstGeom>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1" i="0" u="none" strike="noStrike" kern="1200" cap="none" spc="0" normalizeH="0" baseline="0" noProof="0" dirty="0">
                <a:ln>
                  <a:noFill/>
                </a:ln>
                <a:solidFill>
                  <a:srgbClr val="FF0000"/>
                </a:solidFill>
                <a:effectLst/>
                <a:uLnTx/>
                <a:uFillTx/>
                <a:latin typeface="Corbel" panose="020B0503020204020204"/>
                <a:ea typeface="+mn-ea"/>
                <a:cs typeface="B Nazanin" panose="00000400000000000000" pitchFamily="2" charset="-78"/>
              </a:rPr>
              <a:t>برداشت</a:t>
            </a: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a-IR" sz="1800" b="1" i="0" u="none" strike="noStrike" kern="1200" cap="none" spc="0" normalizeH="0" baseline="0" noProof="0" dirty="0">
              <a:ln>
                <a:noFill/>
              </a:ln>
              <a:solidFill>
                <a:srgbClr val="FF0000"/>
              </a:solidFill>
              <a:effectLst/>
              <a:uLnTx/>
              <a:uFillTx/>
              <a:latin typeface="Corbel" panose="020B0503020204020204"/>
              <a:ea typeface="+mn-ea"/>
              <a:cs typeface="B Nazanin" panose="000004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a:ln>
                  <a:noFill/>
                </a:ln>
                <a:solidFill>
                  <a:prstClr val="black"/>
                </a:solidFill>
                <a:effectLst/>
                <a:uLnTx/>
                <a:uFillTx/>
                <a:latin typeface="Corbel" panose="020B0503020204020204"/>
                <a:ea typeface="+mn-ea"/>
                <a:cs typeface="B Nazanin" panose="00000400000000000000" pitchFamily="2" charset="-78"/>
              </a:rPr>
              <a:t>پس از رسیدن بخش مورد استفاده گیاه، باید آن را با دست یا ماشین برداشت کنید. بسته به نوع کشت و هدف تولید، ممکن است گیاه در مراحل گوناگونی مانند تولید گل یا میوه و ... برداشت شود.</a:t>
            </a:r>
          </a:p>
        </p:txBody>
      </p:sp>
      <p:sp>
        <p:nvSpPr>
          <p:cNvPr id="2" name="Rectangle 1"/>
          <p:cNvSpPr/>
          <p:nvPr/>
        </p:nvSpPr>
        <p:spPr>
          <a:xfrm>
            <a:off x="280042" y="2098939"/>
            <a:ext cx="8590210" cy="1846659"/>
          </a:xfrm>
          <a:prstGeom prst="rect">
            <a:avLst/>
          </a:prstGeom>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a-IR" sz="2400" b="0" i="0" u="none" strike="noStrike" kern="1200" cap="none" spc="0" normalizeH="0" baseline="0" noProof="0" dirty="0">
              <a:ln>
                <a:noFill/>
              </a:ln>
              <a:solidFill>
                <a:srgbClr val="ABDAFC"/>
              </a:solidFill>
              <a:effectLst/>
              <a:uLnTx/>
              <a:uFillTx/>
              <a:latin typeface="Corbel" panose="020B0503020204020204"/>
              <a:ea typeface="+mn-ea"/>
              <a:cs typeface="B Nazanin" panose="000004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1" i="0" u="none" strike="noStrike" kern="1200" cap="none" spc="0" normalizeH="0" baseline="0" noProof="0" dirty="0">
                <a:ln>
                  <a:noFill/>
                </a:ln>
                <a:solidFill>
                  <a:srgbClr val="FF0000"/>
                </a:solidFill>
                <a:effectLst/>
                <a:uLnTx/>
                <a:uFillTx/>
                <a:latin typeface="Corbel" panose="020B0503020204020204"/>
                <a:ea typeface="+mn-ea"/>
                <a:cs typeface="B Nazanin" panose="00000400000000000000" pitchFamily="2" charset="-78"/>
              </a:rPr>
              <a:t>پرسش</a:t>
            </a: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a-IR" sz="1800" b="1" i="0" u="none" strike="noStrike" kern="1200" cap="none" spc="0" normalizeH="0" baseline="0" noProof="0" dirty="0">
              <a:ln>
                <a:noFill/>
              </a:ln>
              <a:solidFill>
                <a:srgbClr val="FF0000"/>
              </a:solidFill>
              <a:effectLst/>
              <a:uLnTx/>
              <a:uFillTx/>
              <a:latin typeface="Corbel" panose="020B0503020204020204"/>
              <a:ea typeface="+mn-ea"/>
              <a:cs typeface="B Nazanin" panose="000004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a:ln>
                  <a:noFill/>
                </a:ln>
                <a:solidFill>
                  <a:prstClr val="black"/>
                </a:solidFill>
                <a:effectLst/>
                <a:uLnTx/>
                <a:uFillTx/>
                <a:latin typeface="Corbel" panose="020B0503020204020204"/>
                <a:ea typeface="+mn-ea"/>
                <a:cs typeface="B Nazanin" panose="00000400000000000000" pitchFamily="2" charset="-78"/>
              </a:rPr>
              <a:t>هدف کشت گیاهان زیر، برداشت کدام بخش (دانه، میوه، ساقه و برگ، بخش زیرزمینی) از گیاه است؟</a:t>
            </a:r>
          </a:p>
        </p:txBody>
      </p:sp>
      <p:pic>
        <p:nvPicPr>
          <p:cNvPr id="4" name="Picture 3"/>
          <p:cNvPicPr>
            <a:picLocks noChangeAspect="1"/>
          </p:cNvPicPr>
          <p:nvPr/>
        </p:nvPicPr>
        <p:blipFill>
          <a:blip r:embed="rId3"/>
          <a:stretch>
            <a:fillRect/>
          </a:stretch>
        </p:blipFill>
        <p:spPr>
          <a:xfrm>
            <a:off x="268140" y="4735308"/>
            <a:ext cx="6758933" cy="1879591"/>
          </a:xfrm>
          <a:prstGeom prst="rect">
            <a:avLst/>
          </a:prstGeom>
        </p:spPr>
      </p:pic>
      <p:sp>
        <p:nvSpPr>
          <p:cNvPr id="5" name="Rectangle 4"/>
          <p:cNvSpPr/>
          <p:nvPr/>
        </p:nvSpPr>
        <p:spPr>
          <a:xfrm>
            <a:off x="1974711" y="4270442"/>
            <a:ext cx="3345788" cy="400110"/>
          </a:xfrm>
          <a:prstGeom prst="rect">
            <a:avLst/>
          </a:prstGeom>
        </p:spPr>
        <p:txBody>
          <a:bodyPr wrap="non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000" b="0" i="0" u="none" strike="noStrike" kern="1200" cap="none" spc="0" normalizeH="0" baseline="0" noProof="0" dirty="0">
                <a:ln>
                  <a:noFill/>
                </a:ln>
                <a:solidFill>
                  <a:srgbClr val="FF0000"/>
                </a:solidFill>
                <a:effectLst/>
                <a:uLnTx/>
                <a:uFillTx/>
                <a:latin typeface="Corbel" panose="020B0503020204020204"/>
                <a:ea typeface="+mn-ea"/>
                <a:cs typeface="B Nazanin" panose="00000400000000000000" pitchFamily="2" charset="-78"/>
              </a:rPr>
              <a:t>جدول هدف اصلی کشت برخی از گیاهان</a:t>
            </a:r>
          </a:p>
        </p:txBody>
      </p:sp>
      <p:sp>
        <p:nvSpPr>
          <p:cNvPr id="7" name="TextBox 6"/>
          <p:cNvSpPr txBox="1"/>
          <p:nvPr/>
        </p:nvSpPr>
        <p:spPr>
          <a:xfrm>
            <a:off x="5976510" y="3945598"/>
            <a:ext cx="2893741" cy="584775"/>
          </a:xfrm>
          <a:prstGeom prst="rect">
            <a:avLst/>
          </a:prstGeom>
          <a:noFill/>
        </p:spPr>
        <p:txBody>
          <a:bodyPr wrap="none" rtlCol="1">
            <a:spAutoFit/>
          </a:bodyPr>
          <a:lstStyle/>
          <a:p>
            <a:r>
              <a:rPr lang="fa-IR" sz="3200" b="1" dirty="0">
                <a:cs typeface="B Nazanin" panose="00000400000000000000" pitchFamily="2" charset="-78"/>
              </a:rPr>
              <a:t>جواب در صفحه بعد</a:t>
            </a:r>
          </a:p>
        </p:txBody>
      </p:sp>
      <p:pic>
        <p:nvPicPr>
          <p:cNvPr id="6" name="Picture 5">
            <a:extLst>
              <a:ext uri="{FF2B5EF4-FFF2-40B4-BE49-F238E27FC236}">
                <a16:creationId xmlns:a16="http://schemas.microsoft.com/office/drawing/2014/main" id="{A102D243-C35B-07CF-809D-FA89299262A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1668" y="6504668"/>
            <a:ext cx="856517" cy="264861"/>
          </a:xfrm>
          <a:prstGeom prst="rect">
            <a:avLst/>
          </a:prstGeom>
        </p:spPr>
      </p:pic>
    </p:spTree>
    <p:extLst>
      <p:ext uri="{BB962C8B-B14F-4D97-AF65-F5344CB8AC3E}">
        <p14:creationId xmlns:p14="http://schemas.microsoft.com/office/powerpoint/2010/main" val="286203070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Rectangle 1"/>
          <p:cNvSpPr/>
          <p:nvPr/>
        </p:nvSpPr>
        <p:spPr>
          <a:xfrm>
            <a:off x="193027" y="290946"/>
            <a:ext cx="8753425" cy="1200329"/>
          </a:xfrm>
          <a:prstGeom prst="rect">
            <a:avLst/>
          </a:prstGeom>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1" i="0" u="none" strike="noStrike" kern="1200" cap="none" spc="0" normalizeH="0" baseline="0" noProof="0" dirty="0">
                <a:ln>
                  <a:noFill/>
                </a:ln>
                <a:solidFill>
                  <a:srgbClr val="FF0000"/>
                </a:solidFill>
                <a:effectLst/>
                <a:uLnTx/>
                <a:uFillTx/>
                <a:latin typeface="Corbel" panose="020B0503020204020204"/>
                <a:ea typeface="+mn-ea"/>
                <a:cs typeface="B Nazanin" panose="00000400000000000000" pitchFamily="2" charset="-78"/>
              </a:rPr>
              <a:t>پرسش</a:t>
            </a:r>
            <a:endParaRPr kumimoji="0" lang="fa-IR" sz="1800" b="1" i="0" u="none" strike="noStrike" kern="1200" cap="none" spc="0" normalizeH="0" baseline="0" noProof="0" dirty="0">
              <a:ln>
                <a:noFill/>
              </a:ln>
              <a:solidFill>
                <a:srgbClr val="FF0000"/>
              </a:solidFill>
              <a:effectLst/>
              <a:uLnTx/>
              <a:uFillTx/>
              <a:latin typeface="Corbel" panose="020B0503020204020204"/>
              <a:ea typeface="+mn-ea"/>
              <a:cs typeface="B Nazanin" panose="000004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a:ln>
                  <a:noFill/>
                </a:ln>
                <a:solidFill>
                  <a:prstClr val="black"/>
                </a:solidFill>
                <a:effectLst/>
                <a:uLnTx/>
                <a:uFillTx/>
                <a:latin typeface="Corbel" panose="020B0503020204020204"/>
                <a:ea typeface="+mn-ea"/>
                <a:cs typeface="B Nazanin" panose="00000400000000000000" pitchFamily="2" charset="-78"/>
              </a:rPr>
              <a:t>هدف کشت گیاهان زیر، برداشت کدام بخش (دانه، میوه، ساقه و برگ، بخش زیرزمینی) از گیاه است؟</a:t>
            </a:r>
          </a:p>
        </p:txBody>
      </p:sp>
      <p:graphicFrame>
        <p:nvGraphicFramePr>
          <p:cNvPr id="7" name="Table 6"/>
          <p:cNvGraphicFramePr>
            <a:graphicFrameLocks noGrp="1"/>
          </p:cNvGraphicFramePr>
          <p:nvPr>
            <p:extLst>
              <p:ext uri="{D42A27DB-BD31-4B8C-83A1-F6EECF244321}">
                <p14:modId xmlns:p14="http://schemas.microsoft.com/office/powerpoint/2010/main" val="2950128485"/>
              </p:ext>
            </p:extLst>
          </p:nvPr>
        </p:nvGraphicFramePr>
        <p:xfrm>
          <a:off x="309739" y="1805693"/>
          <a:ext cx="8520000" cy="4799488"/>
        </p:xfrm>
        <a:graphic>
          <a:graphicData uri="http://schemas.openxmlformats.org/drawingml/2006/table">
            <a:tbl>
              <a:tblPr rtl="1"/>
              <a:tblGrid>
                <a:gridCol w="4260000">
                  <a:extLst>
                    <a:ext uri="{9D8B030D-6E8A-4147-A177-3AD203B41FA5}">
                      <a16:colId xmlns:a16="http://schemas.microsoft.com/office/drawing/2014/main" val="1340811226"/>
                    </a:ext>
                  </a:extLst>
                </a:gridCol>
                <a:gridCol w="4260000">
                  <a:extLst>
                    <a:ext uri="{9D8B030D-6E8A-4147-A177-3AD203B41FA5}">
                      <a16:colId xmlns:a16="http://schemas.microsoft.com/office/drawing/2014/main" val="909493106"/>
                    </a:ext>
                  </a:extLst>
                </a:gridCol>
              </a:tblGrid>
              <a:tr h="464128">
                <a:tc>
                  <a:txBody>
                    <a:bodyPr/>
                    <a:lstStyle/>
                    <a:p>
                      <a:pPr algn="ctr" rtl="1"/>
                      <a:r>
                        <a:rPr lang="fa-IR" sz="2800" dirty="0">
                          <a:solidFill>
                            <a:srgbClr val="FF0000"/>
                          </a:solidFill>
                          <a:effectLst/>
                          <a:latin typeface="tahoma" panose="020B0604030504040204" pitchFamily="34" charset="0"/>
                          <a:cs typeface="B Nazanin" panose="00000400000000000000" pitchFamily="2" charset="-78"/>
                        </a:rPr>
                        <a:t>نام گیاه</a:t>
                      </a:r>
                      <a:endParaRPr lang="fa-IR" sz="2800" dirty="0">
                        <a:cs typeface="B Nazanin" panose="00000400000000000000" pitchFamily="2" charset="-78"/>
                      </a:endParaRPr>
                    </a:p>
                  </a:txBody>
                  <a:tcPr marL="3408" marR="3408" marT="3408" marB="34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r>
                        <a:rPr lang="fa-IR" sz="2800" dirty="0">
                          <a:solidFill>
                            <a:srgbClr val="FF0000"/>
                          </a:solidFill>
                          <a:effectLst/>
                          <a:latin typeface="tahoma" panose="020B0604030504040204" pitchFamily="34" charset="0"/>
                          <a:cs typeface="B Nazanin" panose="00000400000000000000" pitchFamily="2" charset="-78"/>
                        </a:rPr>
                        <a:t>هدف اصلی کشت </a:t>
                      </a:r>
                      <a:endParaRPr lang="fa-IR" sz="2800" dirty="0">
                        <a:effectLst/>
                        <a:cs typeface="B Nazanin" panose="00000400000000000000" pitchFamily="2" charset="-78"/>
                      </a:endParaRPr>
                    </a:p>
                  </a:txBody>
                  <a:tcPr marL="3408" marR="3408" marT="3408" marB="34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29828564"/>
                  </a:ext>
                </a:extLst>
              </a:tr>
              <a:tr h="269240">
                <a:tc>
                  <a:txBody>
                    <a:bodyPr/>
                    <a:lstStyle/>
                    <a:p>
                      <a:pPr lvl="0" algn="ctr" rtl="1"/>
                      <a:r>
                        <a:rPr lang="fa-IR" sz="2800" dirty="0">
                          <a:solidFill>
                            <a:srgbClr val="0000FF"/>
                          </a:solidFill>
                          <a:effectLst/>
                          <a:latin typeface="tahoma" panose="020B0604030504040204" pitchFamily="34" charset="0"/>
                          <a:cs typeface="B Nazanin" panose="00000400000000000000" pitchFamily="2" charset="-78"/>
                        </a:rPr>
                        <a:t>آفتاب گردان</a:t>
                      </a:r>
                      <a:endParaRPr lang="fa-IR" sz="2800" dirty="0">
                        <a:cs typeface="B Nazanin" panose="00000400000000000000" pitchFamily="2" charset="-78"/>
                      </a:endParaRPr>
                    </a:p>
                  </a:txBody>
                  <a:tcPr marL="3408" marR="3408" marT="3408" marB="34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lvl="0" algn="ctr" rtl="1"/>
                      <a:r>
                        <a:rPr lang="fa-IR" sz="2800">
                          <a:solidFill>
                            <a:srgbClr val="0000FF"/>
                          </a:solidFill>
                          <a:effectLst/>
                          <a:latin typeface="tahoma" panose="020B0604030504040204" pitchFamily="34" charset="0"/>
                          <a:cs typeface="B Nazanin" panose="00000400000000000000" pitchFamily="2" charset="-78"/>
                        </a:rPr>
                        <a:t>دانه</a:t>
                      </a:r>
                      <a:endParaRPr lang="fa-IR" sz="2800">
                        <a:cs typeface="B Nazanin" panose="00000400000000000000" pitchFamily="2" charset="-78"/>
                      </a:endParaRPr>
                    </a:p>
                  </a:txBody>
                  <a:tcPr marL="3408" marR="3408" marT="3408" marB="34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83820069"/>
                  </a:ext>
                </a:extLst>
              </a:tr>
              <a:tr h="269240">
                <a:tc>
                  <a:txBody>
                    <a:bodyPr/>
                    <a:lstStyle/>
                    <a:p>
                      <a:pPr lvl="0" algn="ctr" rtl="1"/>
                      <a:r>
                        <a:rPr lang="fa-IR" sz="2800" dirty="0">
                          <a:solidFill>
                            <a:srgbClr val="008000"/>
                          </a:solidFill>
                          <a:effectLst/>
                          <a:latin typeface="tahoma" panose="020B0604030504040204" pitchFamily="34" charset="0"/>
                          <a:cs typeface="B Nazanin" panose="00000400000000000000" pitchFamily="2" charset="-78"/>
                        </a:rPr>
                        <a:t>پنبه</a:t>
                      </a:r>
                      <a:endParaRPr lang="fa-IR" sz="2800" dirty="0">
                        <a:cs typeface="B Nazanin" panose="00000400000000000000" pitchFamily="2" charset="-78"/>
                      </a:endParaRPr>
                    </a:p>
                  </a:txBody>
                  <a:tcPr marL="3408" marR="3408" marT="3408" marB="34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lvl="0" algn="ctr" rtl="1"/>
                      <a:r>
                        <a:rPr lang="fa-IR" sz="2800">
                          <a:solidFill>
                            <a:srgbClr val="008000"/>
                          </a:solidFill>
                          <a:effectLst/>
                          <a:latin typeface="tahoma" panose="020B0604030504040204" pitchFamily="34" charset="0"/>
                          <a:cs typeface="B Nazanin" panose="00000400000000000000" pitchFamily="2" charset="-78"/>
                        </a:rPr>
                        <a:t>الیاف - دانه</a:t>
                      </a:r>
                      <a:endParaRPr lang="fa-IR" sz="2800">
                        <a:cs typeface="B Nazanin" panose="00000400000000000000" pitchFamily="2" charset="-78"/>
                      </a:endParaRPr>
                    </a:p>
                  </a:txBody>
                  <a:tcPr marL="3408" marR="3408" marT="3408" marB="34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28526241"/>
                  </a:ext>
                </a:extLst>
              </a:tr>
              <a:tr h="269240">
                <a:tc>
                  <a:txBody>
                    <a:bodyPr/>
                    <a:lstStyle/>
                    <a:p>
                      <a:pPr lvl="0" algn="ctr" rtl="1"/>
                      <a:r>
                        <a:rPr lang="fa-IR" sz="2800" dirty="0">
                          <a:solidFill>
                            <a:srgbClr val="0000FF"/>
                          </a:solidFill>
                          <a:effectLst/>
                          <a:latin typeface="tahoma" panose="020B0604030504040204" pitchFamily="34" charset="0"/>
                          <a:cs typeface="B Nazanin" panose="00000400000000000000" pitchFamily="2" charset="-78"/>
                        </a:rPr>
                        <a:t>سیب درختی</a:t>
                      </a:r>
                      <a:endParaRPr lang="fa-IR" sz="2800" dirty="0">
                        <a:cs typeface="B Nazanin" panose="00000400000000000000" pitchFamily="2" charset="-78"/>
                      </a:endParaRPr>
                    </a:p>
                  </a:txBody>
                  <a:tcPr marL="3408" marR="3408" marT="3408" marB="34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lvl="0" algn="ctr" rtl="1"/>
                      <a:r>
                        <a:rPr lang="fa-IR" sz="2800">
                          <a:solidFill>
                            <a:srgbClr val="0000FF"/>
                          </a:solidFill>
                          <a:effectLst/>
                          <a:latin typeface="tahoma" panose="020B0604030504040204" pitchFamily="34" charset="0"/>
                          <a:cs typeface="B Nazanin" panose="00000400000000000000" pitchFamily="2" charset="-78"/>
                        </a:rPr>
                        <a:t>میوه</a:t>
                      </a:r>
                      <a:endParaRPr lang="fa-IR" sz="2800">
                        <a:cs typeface="B Nazanin" panose="00000400000000000000" pitchFamily="2" charset="-78"/>
                      </a:endParaRPr>
                    </a:p>
                  </a:txBody>
                  <a:tcPr marL="3408" marR="3408" marT="3408" marB="34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9949289"/>
                  </a:ext>
                </a:extLst>
              </a:tr>
              <a:tr h="269240">
                <a:tc>
                  <a:txBody>
                    <a:bodyPr/>
                    <a:lstStyle/>
                    <a:p>
                      <a:pPr lvl="0" algn="ctr" rtl="1"/>
                      <a:r>
                        <a:rPr lang="fa-IR" sz="2800" dirty="0">
                          <a:solidFill>
                            <a:srgbClr val="008000"/>
                          </a:solidFill>
                          <a:effectLst/>
                          <a:latin typeface="tahoma" panose="020B0604030504040204" pitchFamily="34" charset="0"/>
                          <a:cs typeface="B Nazanin" panose="00000400000000000000" pitchFamily="2" charset="-78"/>
                        </a:rPr>
                        <a:t>گل رز</a:t>
                      </a:r>
                      <a:endParaRPr lang="fa-IR" sz="2800" dirty="0">
                        <a:cs typeface="B Nazanin" panose="00000400000000000000" pitchFamily="2" charset="-78"/>
                      </a:endParaRPr>
                    </a:p>
                  </a:txBody>
                  <a:tcPr marL="3408" marR="3408" marT="3408" marB="34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lvl="0" algn="ctr" rtl="1"/>
                      <a:r>
                        <a:rPr lang="fa-IR" sz="2800">
                          <a:solidFill>
                            <a:srgbClr val="008000"/>
                          </a:solidFill>
                          <a:effectLst/>
                          <a:latin typeface="tahoma" panose="020B0604030504040204" pitchFamily="34" charset="0"/>
                          <a:cs typeface="B Nazanin" panose="00000400000000000000" pitchFamily="2" charset="-78"/>
                        </a:rPr>
                        <a:t>گل</a:t>
                      </a:r>
                      <a:endParaRPr lang="fa-IR" sz="2800">
                        <a:cs typeface="B Nazanin" panose="00000400000000000000" pitchFamily="2" charset="-78"/>
                      </a:endParaRPr>
                    </a:p>
                  </a:txBody>
                  <a:tcPr marL="3408" marR="3408" marT="3408" marB="34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00254423"/>
                  </a:ext>
                </a:extLst>
              </a:tr>
              <a:tr h="269240">
                <a:tc>
                  <a:txBody>
                    <a:bodyPr/>
                    <a:lstStyle/>
                    <a:p>
                      <a:pPr lvl="0" algn="ctr" rtl="1"/>
                      <a:r>
                        <a:rPr lang="fa-IR" sz="2800" dirty="0">
                          <a:solidFill>
                            <a:srgbClr val="0000FF"/>
                          </a:solidFill>
                          <a:effectLst/>
                          <a:latin typeface="tahoma" panose="020B0604030504040204" pitchFamily="34" charset="0"/>
                          <a:cs typeface="B Nazanin" panose="00000400000000000000" pitchFamily="2" charset="-78"/>
                        </a:rPr>
                        <a:t>کرفس</a:t>
                      </a:r>
                      <a:endParaRPr lang="fa-IR" sz="2800" dirty="0">
                        <a:cs typeface="B Nazanin" panose="00000400000000000000" pitchFamily="2" charset="-78"/>
                      </a:endParaRPr>
                    </a:p>
                  </a:txBody>
                  <a:tcPr marL="3408" marR="3408" marT="3408" marB="34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lvl="0" algn="ctr" rtl="1"/>
                      <a:r>
                        <a:rPr lang="fa-IR" sz="2800">
                          <a:solidFill>
                            <a:srgbClr val="0000FF"/>
                          </a:solidFill>
                          <a:effectLst/>
                          <a:latin typeface="tahoma" panose="020B0604030504040204" pitchFamily="34" charset="0"/>
                          <a:cs typeface="B Nazanin" panose="00000400000000000000" pitchFamily="2" charset="-78"/>
                        </a:rPr>
                        <a:t>برگ و دمبرگ</a:t>
                      </a:r>
                      <a:endParaRPr lang="fa-IR" sz="2800">
                        <a:cs typeface="B Nazanin" panose="00000400000000000000" pitchFamily="2" charset="-78"/>
                      </a:endParaRPr>
                    </a:p>
                  </a:txBody>
                  <a:tcPr marL="3408" marR="3408" marT="3408" marB="34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59550345"/>
                  </a:ext>
                </a:extLst>
              </a:tr>
              <a:tr h="269240">
                <a:tc>
                  <a:txBody>
                    <a:bodyPr/>
                    <a:lstStyle/>
                    <a:p>
                      <a:pPr lvl="0" algn="ctr" rtl="1"/>
                      <a:r>
                        <a:rPr lang="fa-IR" sz="2800" dirty="0">
                          <a:solidFill>
                            <a:srgbClr val="008000"/>
                          </a:solidFill>
                          <a:effectLst/>
                          <a:latin typeface="tahoma" panose="020B0604030504040204" pitchFamily="34" charset="0"/>
                          <a:cs typeface="B Nazanin" panose="00000400000000000000" pitchFamily="2" charset="-78"/>
                        </a:rPr>
                        <a:t>سیب زمینی</a:t>
                      </a:r>
                      <a:endParaRPr lang="fa-IR" sz="2800" dirty="0">
                        <a:cs typeface="B Nazanin" panose="00000400000000000000" pitchFamily="2" charset="-78"/>
                      </a:endParaRPr>
                    </a:p>
                  </a:txBody>
                  <a:tcPr marL="3408" marR="3408" marT="3408" marB="34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lvl="0" algn="ctr" rtl="1"/>
                      <a:r>
                        <a:rPr lang="fa-IR" sz="2800" dirty="0">
                          <a:solidFill>
                            <a:srgbClr val="008000"/>
                          </a:solidFill>
                          <a:effectLst/>
                          <a:latin typeface="tahoma" panose="020B0604030504040204" pitchFamily="34" charset="0"/>
                          <a:cs typeface="B Nazanin" panose="00000400000000000000" pitchFamily="2" charset="-78"/>
                        </a:rPr>
                        <a:t>غده زیر زمینی</a:t>
                      </a:r>
                      <a:endParaRPr lang="fa-IR" sz="2800" dirty="0">
                        <a:cs typeface="B Nazanin" panose="00000400000000000000" pitchFamily="2" charset="-78"/>
                      </a:endParaRPr>
                    </a:p>
                  </a:txBody>
                  <a:tcPr marL="3408" marR="3408" marT="3408" marB="34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60637644"/>
                  </a:ext>
                </a:extLst>
              </a:tr>
              <a:tr h="269240">
                <a:tc>
                  <a:txBody>
                    <a:bodyPr/>
                    <a:lstStyle/>
                    <a:p>
                      <a:pPr lvl="0" algn="ctr" rtl="1"/>
                      <a:r>
                        <a:rPr lang="fa-IR" sz="2800" dirty="0">
                          <a:solidFill>
                            <a:srgbClr val="0000FF"/>
                          </a:solidFill>
                          <a:effectLst/>
                          <a:latin typeface="tahoma" panose="020B0604030504040204" pitchFamily="34" charset="0"/>
                          <a:cs typeface="B Nazanin" panose="00000400000000000000" pitchFamily="2" charset="-78"/>
                        </a:rPr>
                        <a:t>پتوس</a:t>
                      </a:r>
                      <a:endParaRPr lang="fa-IR" sz="2800" dirty="0">
                        <a:cs typeface="B Nazanin" panose="00000400000000000000" pitchFamily="2" charset="-78"/>
                      </a:endParaRPr>
                    </a:p>
                  </a:txBody>
                  <a:tcPr marL="3408" marR="3408" marT="3408" marB="34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lvl="0" algn="ctr" rtl="1"/>
                      <a:r>
                        <a:rPr lang="fa-IR" sz="2800" dirty="0">
                          <a:solidFill>
                            <a:srgbClr val="0000FF"/>
                          </a:solidFill>
                          <a:effectLst/>
                          <a:latin typeface="tahoma" panose="020B0604030504040204" pitchFamily="34" charset="0"/>
                          <a:cs typeface="B Nazanin" panose="00000400000000000000" pitchFamily="2" charset="-78"/>
                        </a:rPr>
                        <a:t>زیبایی</a:t>
                      </a:r>
                      <a:endParaRPr lang="fa-IR" sz="2800" dirty="0">
                        <a:cs typeface="B Nazanin" panose="00000400000000000000" pitchFamily="2" charset="-78"/>
                      </a:endParaRPr>
                    </a:p>
                  </a:txBody>
                  <a:tcPr marL="3408" marR="3408" marT="3408" marB="34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79895978"/>
                  </a:ext>
                </a:extLst>
              </a:tr>
              <a:tr h="269240">
                <a:tc>
                  <a:txBody>
                    <a:bodyPr/>
                    <a:lstStyle/>
                    <a:p>
                      <a:pPr lvl="0" algn="ctr" rtl="1"/>
                      <a:r>
                        <a:rPr lang="fa-IR" sz="2800">
                          <a:solidFill>
                            <a:srgbClr val="008000"/>
                          </a:solidFill>
                          <a:effectLst/>
                          <a:latin typeface="tahoma" panose="020B0604030504040204" pitchFamily="34" charset="0"/>
                          <a:cs typeface="B Nazanin" panose="00000400000000000000" pitchFamily="2" charset="-78"/>
                        </a:rPr>
                        <a:t>لاله واژگون</a:t>
                      </a:r>
                      <a:endParaRPr lang="fa-IR" sz="2800">
                        <a:cs typeface="B Nazanin" panose="00000400000000000000" pitchFamily="2" charset="-78"/>
                      </a:endParaRPr>
                    </a:p>
                  </a:txBody>
                  <a:tcPr marL="3408" marR="3408" marT="3408" marB="34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lvl="0" algn="ctr" rtl="1"/>
                      <a:r>
                        <a:rPr lang="fa-IR" sz="2800" dirty="0">
                          <a:solidFill>
                            <a:srgbClr val="008000"/>
                          </a:solidFill>
                          <a:effectLst/>
                          <a:latin typeface="tahoma" panose="020B0604030504040204" pitchFamily="34" charset="0"/>
                          <a:cs typeface="B Nazanin" panose="00000400000000000000" pitchFamily="2" charset="-78"/>
                        </a:rPr>
                        <a:t>گل – پیاز گل</a:t>
                      </a:r>
                      <a:endParaRPr lang="fa-IR" sz="2800" dirty="0">
                        <a:cs typeface="B Nazanin" panose="00000400000000000000" pitchFamily="2" charset="-78"/>
                      </a:endParaRPr>
                    </a:p>
                  </a:txBody>
                  <a:tcPr marL="3408" marR="3408" marT="3408" marB="34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62729577"/>
                  </a:ext>
                </a:extLst>
              </a:tr>
              <a:tr h="269240">
                <a:tc>
                  <a:txBody>
                    <a:bodyPr/>
                    <a:lstStyle/>
                    <a:p>
                      <a:pPr lvl="0" algn="ctr" rtl="1"/>
                      <a:r>
                        <a:rPr lang="fa-IR" sz="2800">
                          <a:solidFill>
                            <a:srgbClr val="0000FF"/>
                          </a:solidFill>
                          <a:effectLst/>
                          <a:latin typeface="tahoma" panose="020B0604030504040204" pitchFamily="34" charset="0"/>
                          <a:cs typeface="B Nazanin" panose="00000400000000000000" pitchFamily="2" charset="-78"/>
                        </a:rPr>
                        <a:t>گندم</a:t>
                      </a:r>
                      <a:endParaRPr lang="fa-IR" sz="2800">
                        <a:cs typeface="B Nazanin" panose="00000400000000000000" pitchFamily="2" charset="-78"/>
                      </a:endParaRPr>
                    </a:p>
                  </a:txBody>
                  <a:tcPr marL="3408" marR="3408" marT="3408" marB="34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lvl="0" algn="ctr" rtl="1"/>
                      <a:r>
                        <a:rPr lang="fa-IR" sz="2800" dirty="0">
                          <a:solidFill>
                            <a:srgbClr val="0000FF"/>
                          </a:solidFill>
                          <a:effectLst/>
                          <a:latin typeface="tahoma" panose="020B0604030504040204" pitchFamily="34" charset="0"/>
                          <a:cs typeface="B Nazanin" panose="00000400000000000000" pitchFamily="2" charset="-78"/>
                        </a:rPr>
                        <a:t>دانه</a:t>
                      </a:r>
                      <a:endParaRPr lang="fa-IR" sz="2800" dirty="0">
                        <a:cs typeface="B Nazanin" panose="00000400000000000000" pitchFamily="2" charset="-78"/>
                      </a:endParaRPr>
                    </a:p>
                  </a:txBody>
                  <a:tcPr marL="3408" marR="3408" marT="3408" marB="34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52542139"/>
                  </a:ext>
                </a:extLst>
              </a:tr>
              <a:tr h="269240">
                <a:tc>
                  <a:txBody>
                    <a:bodyPr/>
                    <a:lstStyle/>
                    <a:p>
                      <a:pPr lvl="0" algn="ctr" rtl="1"/>
                      <a:r>
                        <a:rPr lang="fa-IR" sz="2800" dirty="0">
                          <a:cs typeface="B Nazanin" panose="00000400000000000000" pitchFamily="2" charset="-78"/>
                        </a:rPr>
                        <a:t>کلم</a:t>
                      </a:r>
                    </a:p>
                  </a:txBody>
                  <a:tcPr marL="3408" marR="3408" marT="3408" marB="34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lvl="0" algn="ctr" rtl="1"/>
                      <a:r>
                        <a:rPr lang="fa-IR" sz="2800" dirty="0">
                          <a:cs typeface="B Nazanin" panose="00000400000000000000" pitchFamily="2" charset="-78"/>
                        </a:rPr>
                        <a:t>برگ</a:t>
                      </a:r>
                    </a:p>
                  </a:txBody>
                  <a:tcPr marL="3408" marR="3408" marT="3408" marB="34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92825179"/>
                  </a:ext>
                </a:extLst>
              </a:tr>
            </a:tbl>
          </a:graphicData>
        </a:graphic>
      </p:graphicFrame>
      <p:sp>
        <p:nvSpPr>
          <p:cNvPr id="8" name="TextBox 7"/>
          <p:cNvSpPr txBox="1"/>
          <p:nvPr/>
        </p:nvSpPr>
        <p:spPr>
          <a:xfrm>
            <a:off x="3550870" y="1125264"/>
            <a:ext cx="2037737" cy="523220"/>
          </a:xfrm>
          <a:prstGeom prst="rect">
            <a:avLst/>
          </a:prstGeom>
          <a:noFill/>
        </p:spPr>
        <p:txBody>
          <a:bodyPr wrap="none" rtlCol="1">
            <a:spAutoFit/>
          </a:bodyPr>
          <a:lstStyle/>
          <a:p>
            <a:r>
              <a:rPr lang="fa-IR" sz="2800" b="1" dirty="0">
                <a:cs typeface="B Nazanin" panose="00000400000000000000" pitchFamily="2" charset="-78"/>
                <a:hlinkClick r:id="rId3"/>
              </a:rPr>
              <a:t>جواب در سایت</a:t>
            </a:r>
            <a:endParaRPr lang="fa-IR" sz="2800" b="1" dirty="0">
              <a:cs typeface="B Nazanin" panose="00000400000000000000" pitchFamily="2" charset="-78"/>
            </a:endParaRPr>
          </a:p>
        </p:txBody>
      </p:sp>
      <p:pic>
        <p:nvPicPr>
          <p:cNvPr id="3" name="Picture 2">
            <a:extLst>
              <a:ext uri="{FF2B5EF4-FFF2-40B4-BE49-F238E27FC236}">
                <a16:creationId xmlns:a16="http://schemas.microsoft.com/office/drawing/2014/main" id="{58EEF4B9-A5E9-232D-D795-D78FA63A3E4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1668" y="6504668"/>
            <a:ext cx="856517" cy="264861"/>
          </a:xfrm>
          <a:prstGeom prst="rect">
            <a:avLst/>
          </a:prstGeom>
        </p:spPr>
      </p:pic>
    </p:spTree>
    <p:extLst>
      <p:ext uri="{BB962C8B-B14F-4D97-AF65-F5344CB8AC3E}">
        <p14:creationId xmlns:p14="http://schemas.microsoft.com/office/powerpoint/2010/main" val="423729393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Rectangle 2"/>
          <p:cNvSpPr/>
          <p:nvPr/>
        </p:nvSpPr>
        <p:spPr>
          <a:xfrm>
            <a:off x="194481" y="367236"/>
            <a:ext cx="8743458" cy="4154984"/>
          </a:xfrm>
          <a:prstGeom prst="rect">
            <a:avLst/>
          </a:prstGeom>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a:ln>
                  <a:noFill/>
                </a:ln>
                <a:solidFill>
                  <a:srgbClr val="FF0000"/>
                </a:solidFill>
                <a:effectLst/>
                <a:uLnTx/>
                <a:uFillTx/>
                <a:latin typeface="Corbel" panose="020B0503020204020204"/>
                <a:ea typeface="+mn-ea"/>
                <a:cs typeface="B Nazanin" panose="00000400000000000000" pitchFamily="2" charset="-78"/>
              </a:rPr>
              <a:t>برداشت شوید: </a:t>
            </a:r>
            <a:r>
              <a:rPr kumimoji="0" lang="fa-IR" sz="2400" b="0" i="0" u="none" strike="noStrike" kern="1200" cap="none" spc="0" normalizeH="0" baseline="0" noProof="0" dirty="0">
                <a:ln>
                  <a:noFill/>
                </a:ln>
                <a:solidFill>
                  <a:prstClr val="black"/>
                </a:solidFill>
                <a:effectLst/>
                <a:uLnTx/>
                <a:uFillTx/>
                <a:latin typeface="Corbel" panose="020B0503020204020204"/>
                <a:ea typeface="+mn-ea"/>
                <a:cs typeface="B Nazanin" panose="00000400000000000000" pitchFamily="2" charset="-78"/>
              </a:rPr>
              <a:t>سبزی شوید را پس از رشد کافی و پیش از به گل رفتن می توانید برداشت کنید. برای برداشت، ساقه را با داس یا قیچی از نزدیک سطح زمین ببرید و در دسته های مناسب بسته بندی و به بازار عرضه کنید. بستر کاشت را پس از برداشت، بلافاصله آبیاری کنید. از محل ساقه های باقی مانده به تدریج جوانه های جدیدی رشد می کند و بعد از مدتی دوباره قابل برداشت می شود.</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a:ln>
                  <a:noFill/>
                </a:ln>
                <a:solidFill>
                  <a:srgbClr val="FF0000"/>
                </a:solidFill>
                <a:effectLst/>
                <a:uLnTx/>
                <a:uFillTx/>
                <a:latin typeface="Corbel" panose="020B0503020204020204"/>
                <a:ea typeface="+mn-ea"/>
                <a:cs typeface="B Nazanin" panose="00000400000000000000" pitchFamily="2" charset="-78"/>
              </a:rPr>
              <a:t>برداشت شمعدانی: </a:t>
            </a:r>
            <a:r>
              <a:rPr kumimoji="0" lang="fa-IR" sz="2400" b="0" i="0" u="none" strike="noStrike" kern="1200" cap="none" spc="0" normalizeH="0" baseline="0" noProof="0" dirty="0">
                <a:ln>
                  <a:noFill/>
                </a:ln>
                <a:solidFill>
                  <a:prstClr val="black"/>
                </a:solidFill>
                <a:effectLst/>
                <a:uLnTx/>
                <a:uFillTx/>
                <a:latin typeface="Corbel" panose="020B0503020204020204"/>
                <a:ea typeface="+mn-ea"/>
                <a:cs typeface="B Nazanin" panose="00000400000000000000" pitchFamily="2" charset="-78"/>
              </a:rPr>
              <a:t>می توانید گلدان های گل شمعدانی را هنگامی که به گل رفته اند در بازار بفروشید. </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a:ln>
                  <a:noFill/>
                </a:ln>
                <a:solidFill>
                  <a:srgbClr val="FF0000"/>
                </a:solidFill>
                <a:effectLst/>
                <a:uLnTx/>
                <a:uFillTx/>
                <a:latin typeface="Corbel" panose="020B0503020204020204"/>
                <a:ea typeface="+mn-ea"/>
                <a:cs typeface="B Nazanin" panose="00000400000000000000" pitchFamily="2" charset="-78"/>
              </a:rPr>
              <a:t>پتوس: </a:t>
            </a:r>
            <a:r>
              <a:rPr kumimoji="0" lang="fa-IR" sz="2400" b="0" i="0" u="none" strike="noStrike" kern="1200" cap="none" spc="0" normalizeH="0" baseline="0" noProof="0" dirty="0">
                <a:ln>
                  <a:noFill/>
                </a:ln>
                <a:solidFill>
                  <a:prstClr val="black"/>
                </a:solidFill>
                <a:effectLst/>
                <a:uLnTx/>
                <a:uFillTx/>
                <a:latin typeface="Corbel" panose="020B0503020204020204"/>
                <a:ea typeface="+mn-ea"/>
                <a:cs typeface="B Nazanin" panose="00000400000000000000" pitchFamily="2" charset="-78"/>
              </a:rPr>
              <a:t>پس از آن که گیاه کمی رشد کرد و ساقه های آن از لبه گلدان آویزان شد یا گلدان را پر کرد می توانید آن ها را در بازار بفروشید.</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a:ln>
                  <a:noFill/>
                </a:ln>
                <a:solidFill>
                  <a:srgbClr val="FF0000"/>
                </a:solidFill>
                <a:effectLst/>
                <a:uLnTx/>
                <a:uFillTx/>
                <a:latin typeface="Corbel" panose="020B0503020204020204"/>
                <a:ea typeface="+mn-ea"/>
                <a:cs typeface="B Nazanin" panose="00000400000000000000" pitchFamily="2" charset="-78"/>
              </a:rPr>
              <a:t>نهال انگور: </a:t>
            </a:r>
            <a:r>
              <a:rPr kumimoji="0" lang="fa-IR" sz="2400" b="0" i="0" u="none" strike="noStrike" kern="1200" cap="none" spc="0" normalizeH="0" baseline="0" noProof="0" dirty="0">
                <a:ln>
                  <a:noFill/>
                </a:ln>
                <a:solidFill>
                  <a:prstClr val="black"/>
                </a:solidFill>
                <a:effectLst/>
                <a:uLnTx/>
                <a:uFillTx/>
                <a:latin typeface="Corbel" panose="020B0503020204020204"/>
                <a:ea typeface="+mn-ea"/>
                <a:cs typeface="B Nazanin" panose="00000400000000000000" pitchFamily="2" charset="-78"/>
              </a:rPr>
              <a:t>نهال ها در پاییز همان سال آماده کاشت در محل اصلی یا فروش هستند و می توانید آن ها را با گلدان بفروشید.</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2864" y="4956142"/>
            <a:ext cx="4542044" cy="1740712"/>
          </a:xfrm>
          <a:prstGeom prst="rect">
            <a:avLst/>
          </a:prstGeom>
        </p:spPr>
      </p:pic>
      <p:pic>
        <p:nvPicPr>
          <p:cNvPr id="7" name="Picture 6"/>
          <p:cNvPicPr>
            <a:picLocks noChangeAspect="1"/>
          </p:cNvPicPr>
          <p:nvPr/>
        </p:nvPicPr>
        <p:blipFill>
          <a:blip r:embed="rId4"/>
          <a:stretch>
            <a:fillRect/>
          </a:stretch>
        </p:blipFill>
        <p:spPr>
          <a:xfrm>
            <a:off x="194480" y="4956142"/>
            <a:ext cx="4098384" cy="1740712"/>
          </a:xfrm>
          <a:prstGeom prst="rect">
            <a:avLst/>
          </a:prstGeom>
        </p:spPr>
      </p:pic>
    </p:spTree>
    <p:extLst>
      <p:ext uri="{BB962C8B-B14F-4D97-AF65-F5344CB8AC3E}">
        <p14:creationId xmlns:p14="http://schemas.microsoft.com/office/powerpoint/2010/main" val="322592989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 presetClass="entr" presetSubtype="3"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1000" fill="hold"/>
                                        <p:tgtEl>
                                          <p:spTgt spid="6"/>
                                        </p:tgtEl>
                                        <p:attrNameLst>
                                          <p:attrName>ppt_x</p:attrName>
                                        </p:attrNameLst>
                                      </p:cBhvr>
                                      <p:tavLst>
                                        <p:tav tm="0">
                                          <p:val>
                                            <p:strVal val="1+#ppt_w/2"/>
                                          </p:val>
                                        </p:tav>
                                        <p:tav tm="100000">
                                          <p:val>
                                            <p:strVal val="#ppt_x"/>
                                          </p:val>
                                        </p:tav>
                                      </p:tavLst>
                                    </p:anim>
                                    <p:anim calcmode="lin" valueType="num">
                                      <p:cBhvr additive="base">
                                        <p:cTn id="13" dur="1000" fill="hold"/>
                                        <p:tgtEl>
                                          <p:spTgt spid="6"/>
                                        </p:tgtEl>
                                        <p:attrNameLst>
                                          <p:attrName>ppt_y</p:attrName>
                                        </p:attrNameLst>
                                      </p:cBhvr>
                                      <p:tavLst>
                                        <p:tav tm="0">
                                          <p:val>
                                            <p:strVal val="0-#ppt_h/2"/>
                                          </p:val>
                                        </p:tav>
                                        <p:tav tm="100000">
                                          <p:val>
                                            <p:strVal val="#ppt_y"/>
                                          </p:val>
                                        </p:tav>
                                      </p:tavLst>
                                    </p:anim>
                                  </p:childTnLst>
                                </p:cTn>
                              </p:par>
                            </p:childTnLst>
                          </p:cTn>
                        </p:par>
                        <p:par>
                          <p:cTn id="14" fill="hold">
                            <p:stCondLst>
                              <p:cond delay="2000"/>
                            </p:stCondLst>
                            <p:childTnLst>
                              <p:par>
                                <p:cTn id="15" presetID="2" presetClass="entr" presetSubtype="3"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1000" fill="hold"/>
                                        <p:tgtEl>
                                          <p:spTgt spid="7"/>
                                        </p:tgtEl>
                                        <p:attrNameLst>
                                          <p:attrName>ppt_x</p:attrName>
                                        </p:attrNameLst>
                                      </p:cBhvr>
                                      <p:tavLst>
                                        <p:tav tm="0">
                                          <p:val>
                                            <p:strVal val="1+#ppt_w/2"/>
                                          </p:val>
                                        </p:tav>
                                        <p:tav tm="100000">
                                          <p:val>
                                            <p:strVal val="#ppt_x"/>
                                          </p:val>
                                        </p:tav>
                                      </p:tavLst>
                                    </p:anim>
                                    <p:anim calcmode="lin" valueType="num">
                                      <p:cBhvr additive="base">
                                        <p:cTn id="18" dur="10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Rectangle 2"/>
          <p:cNvSpPr/>
          <p:nvPr/>
        </p:nvSpPr>
        <p:spPr>
          <a:xfrm>
            <a:off x="218941" y="315897"/>
            <a:ext cx="8707464" cy="4893647"/>
          </a:xfrm>
          <a:prstGeom prst="rect">
            <a:avLst/>
          </a:prstGeom>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1" i="0" u="none" strike="noStrike" kern="1200" cap="none" spc="0" normalizeH="0" baseline="0" noProof="0" dirty="0">
                <a:ln>
                  <a:noFill/>
                </a:ln>
                <a:solidFill>
                  <a:srgbClr val="FF0000"/>
                </a:solidFill>
                <a:effectLst/>
                <a:uLnTx/>
                <a:uFillTx/>
                <a:latin typeface="Corbel" panose="020B0503020204020204"/>
                <a:ea typeface="+mn-ea"/>
                <a:cs typeface="B Nazanin" panose="00000400000000000000" pitchFamily="2" charset="-78"/>
              </a:rPr>
              <a:t>نکته : </a:t>
            </a:r>
            <a:r>
              <a:rPr kumimoji="0" lang="fa-IR" sz="2400" b="0" i="0" u="none" strike="noStrike" kern="1200" cap="none" spc="0" normalizeH="0" baseline="0" noProof="0" dirty="0">
                <a:ln>
                  <a:noFill/>
                </a:ln>
                <a:solidFill>
                  <a:prstClr val="black"/>
                </a:solidFill>
                <a:effectLst/>
                <a:uLnTx/>
                <a:uFillTx/>
                <a:latin typeface="Corbel" panose="020B0503020204020204"/>
                <a:ea typeface="+mn-ea"/>
                <a:cs typeface="B Nazanin" panose="00000400000000000000" pitchFamily="2" charset="-78"/>
              </a:rPr>
              <a:t>در زمینه کشاورزی، تولید محصولات ارگانیک که در پرورش آن ها موادی مانند کود شیمیایی، سم و مانند آن ها به کار گرفته نشده باشد، پر طرفدار است، زیرا امروزه ثابت شده کاربرد بسیاری از مواد شیمیایی در دراز مدت به بدن انسان و طبیعت آسیب می رساند.</a:t>
            </a: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a-IR" sz="2400" b="0" i="0" u="none" strike="noStrike" kern="1200" cap="none" spc="0" normalizeH="0" baseline="0" noProof="0" dirty="0">
              <a:ln>
                <a:noFill/>
              </a:ln>
              <a:solidFill>
                <a:prstClr val="black"/>
              </a:solidFill>
              <a:effectLst/>
              <a:uLnTx/>
              <a:uFillTx/>
              <a:latin typeface="Corbel" panose="020B0503020204020204"/>
              <a:ea typeface="+mn-ea"/>
              <a:cs typeface="B Nazanin" panose="000004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1" i="0" u="none" strike="noStrike" kern="1200" cap="none" spc="0" normalizeH="0" baseline="0" noProof="0" dirty="0">
                <a:ln>
                  <a:noFill/>
                </a:ln>
                <a:solidFill>
                  <a:srgbClr val="FF0000"/>
                </a:solidFill>
                <a:effectLst/>
                <a:uLnTx/>
                <a:uFillTx/>
                <a:latin typeface="Corbel" panose="020B0503020204020204"/>
                <a:ea typeface="+mn-ea"/>
                <a:cs typeface="B Nazanin" panose="00000400000000000000" pitchFamily="2" charset="-78"/>
              </a:rPr>
              <a:t>پرورش سبزه های کوزه ای</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a:ln>
                  <a:noFill/>
                </a:ln>
                <a:solidFill>
                  <a:prstClr val="black"/>
                </a:solidFill>
                <a:effectLst/>
                <a:uLnTx/>
                <a:uFillTx/>
                <a:latin typeface="Corbel" panose="020B0503020204020204"/>
                <a:ea typeface="+mn-ea"/>
                <a:cs typeface="B Nazanin" panose="00000400000000000000" pitchFamily="2" charset="-78"/>
              </a:rPr>
              <a:t>سبزه کوزه ای را مى توانید با یک کوزه سفالی و کمی بذر تره تیزک (شاهی) درست کنید. این سبزه برای سفره هفت سین خانواده یا فروش در بازارچه مناسب است.</a:t>
            </a: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a-IR" sz="2400" b="0" i="0" u="none" strike="noStrike" kern="1200" cap="none" spc="0" normalizeH="0" baseline="0" noProof="0" dirty="0">
              <a:ln>
                <a:noFill/>
              </a:ln>
              <a:solidFill>
                <a:prstClr val="black"/>
              </a:solidFill>
              <a:effectLst/>
              <a:uLnTx/>
              <a:uFillTx/>
              <a:latin typeface="Corbel" panose="020B0503020204020204"/>
              <a:ea typeface="+mn-ea"/>
              <a:cs typeface="B Nazanin" panose="000004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1" i="0" u="none" strike="noStrike" kern="1200" cap="none" spc="0" normalizeH="0" baseline="0" noProof="0" dirty="0">
                <a:ln>
                  <a:noFill/>
                </a:ln>
                <a:solidFill>
                  <a:srgbClr val="FF0000"/>
                </a:solidFill>
                <a:effectLst/>
                <a:uLnTx/>
                <a:uFillTx/>
                <a:latin typeface="Corbel" panose="020B0503020204020204"/>
                <a:ea typeface="+mn-ea"/>
                <a:cs typeface="B Nazanin" panose="00000400000000000000" pitchFamily="2" charset="-78"/>
              </a:rPr>
              <a:t>روش کار</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a:ln>
                  <a:noFill/>
                </a:ln>
                <a:solidFill>
                  <a:prstClr val="black"/>
                </a:solidFill>
                <a:effectLst/>
                <a:uLnTx/>
                <a:uFillTx/>
                <a:latin typeface="Corbel" panose="020B0503020204020204"/>
                <a:ea typeface="+mn-ea"/>
                <a:cs typeface="B Nazanin" panose="00000400000000000000" pitchFamily="2" charset="-78"/>
              </a:rPr>
              <a:t>- کوزه را از آب پر کنید و یک شبانه روز آن را نگه داری كنيد تا جدار کوزه کاملاً خیس شود.</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a:ln>
                  <a:noFill/>
                </a:ln>
                <a:solidFill>
                  <a:prstClr val="black"/>
                </a:solidFill>
                <a:effectLst/>
                <a:uLnTx/>
                <a:uFillTx/>
                <a:latin typeface="Corbel" panose="020B0503020204020204"/>
                <a:ea typeface="+mn-ea"/>
                <a:cs typeface="B Nazanin" panose="00000400000000000000" pitchFamily="2" charset="-78"/>
              </a:rPr>
              <a:t>- یک جوراب نایلونی کهنه روی کوزه بکشید.</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a:ln>
                  <a:noFill/>
                </a:ln>
                <a:solidFill>
                  <a:prstClr val="black"/>
                </a:solidFill>
                <a:effectLst/>
                <a:uLnTx/>
                <a:uFillTx/>
                <a:latin typeface="Corbel" panose="020B0503020204020204"/>
                <a:ea typeface="+mn-ea"/>
                <a:cs typeface="B Nazanin" panose="00000400000000000000" pitchFamily="2" charset="-78"/>
              </a:rPr>
              <a:t>- بذر شاهی را که بیست و چهار ساعت در آب خیس کرده اید، به آرامی با دست چنان روی کوزه بکشید که بذرها به طور یکنواخت همه جا پخش شوند.</a:t>
            </a:r>
          </a:p>
        </p:txBody>
      </p:sp>
      <p:pic>
        <p:nvPicPr>
          <p:cNvPr id="2" name="Picture 1">
            <a:extLst>
              <a:ext uri="{FF2B5EF4-FFF2-40B4-BE49-F238E27FC236}">
                <a16:creationId xmlns:a16="http://schemas.microsoft.com/office/drawing/2014/main" id="{F8E99E51-3B41-8465-3D61-98F818E0C43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1668" y="6504668"/>
            <a:ext cx="856517" cy="264861"/>
          </a:xfrm>
          <a:prstGeom prst="rect">
            <a:avLst/>
          </a:prstGeom>
        </p:spPr>
      </p:pic>
    </p:spTree>
    <p:extLst>
      <p:ext uri="{BB962C8B-B14F-4D97-AF65-F5344CB8AC3E}">
        <p14:creationId xmlns:p14="http://schemas.microsoft.com/office/powerpoint/2010/main" val="46410629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Rectangle 2"/>
          <p:cNvSpPr/>
          <p:nvPr/>
        </p:nvSpPr>
        <p:spPr>
          <a:xfrm>
            <a:off x="218941" y="457388"/>
            <a:ext cx="8667482" cy="3046988"/>
          </a:xfrm>
          <a:prstGeom prst="rect">
            <a:avLst/>
          </a:prstGeom>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a:ln>
                  <a:noFill/>
                </a:ln>
                <a:solidFill>
                  <a:prstClr val="black"/>
                </a:solidFill>
                <a:effectLst/>
                <a:uLnTx/>
                <a:uFillTx/>
                <a:latin typeface="Corbel" panose="020B0503020204020204"/>
                <a:ea typeface="+mn-ea"/>
                <a:cs typeface="B Nazanin" panose="00000400000000000000" pitchFamily="2" charset="-78"/>
              </a:rPr>
              <a:t>- کوزه را همواره پر از آب نگه داری كنيد تا آب از داخل کوزه به جداره آن راه یابد و بذر شاهی جوانه بزند. با این کار ریشه شاهی به سطح بیرونی کوزه می چسبد.</a:t>
            </a: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a-IR" sz="2400" b="0" i="0" u="none" strike="noStrike" kern="1200" cap="none" spc="0" normalizeH="0" baseline="0" noProof="0" dirty="0">
              <a:ln>
                <a:noFill/>
              </a:ln>
              <a:solidFill>
                <a:prstClr val="black"/>
              </a:solidFill>
              <a:effectLst/>
              <a:uLnTx/>
              <a:uFillTx/>
              <a:latin typeface="Corbel" panose="020B0503020204020204"/>
              <a:ea typeface="+mn-ea"/>
              <a:cs typeface="B Nazanin" panose="000004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a:ln>
                  <a:noFill/>
                </a:ln>
                <a:solidFill>
                  <a:prstClr val="black"/>
                </a:solidFill>
                <a:effectLst/>
                <a:uLnTx/>
                <a:uFillTx/>
                <a:latin typeface="Corbel" panose="020B0503020204020204"/>
                <a:ea typeface="+mn-ea"/>
                <a:cs typeface="B Nazanin" panose="00000400000000000000" pitchFamily="2" charset="-78"/>
              </a:rPr>
              <a:t>- کوزه را در محل پر نور قرار دهید و گا هگاهی آن را بچرخانید تا نور به همه جای آن برسد. بعد از چند روز کوزه سبز می شود و از تماشای آن لذت خواهید برد.</a:t>
            </a: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a-IR" sz="2400" b="0" i="0" u="none" strike="noStrike" kern="1200" cap="none" spc="0" normalizeH="0" baseline="0" noProof="0" dirty="0">
              <a:ln>
                <a:noFill/>
              </a:ln>
              <a:solidFill>
                <a:prstClr val="black"/>
              </a:solidFill>
              <a:effectLst/>
              <a:uLnTx/>
              <a:uFillTx/>
              <a:latin typeface="Corbel" panose="020B0503020204020204"/>
              <a:ea typeface="+mn-ea"/>
              <a:cs typeface="B Nazanin" panose="000004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a:ln>
                  <a:noFill/>
                </a:ln>
                <a:solidFill>
                  <a:prstClr val="black"/>
                </a:solidFill>
                <a:effectLst/>
                <a:uLnTx/>
                <a:uFillTx/>
                <a:latin typeface="Corbel" panose="020B0503020204020204"/>
                <a:ea typeface="+mn-ea"/>
                <a:cs typeface="B Nazanin" panose="00000400000000000000" pitchFamily="2" charset="-78"/>
              </a:rPr>
              <a:t>اگر بخواهید برای فروش در نوروز سبزه بکارید، بهتر است سبزه را در کوزه هایی با شکل های زیبا بکارید تا افراد بیشتری تولیدات شما را بخرند.</a:t>
            </a:r>
          </a:p>
        </p:txBody>
      </p:sp>
      <p:pic>
        <p:nvPicPr>
          <p:cNvPr id="2" name="Picture 1"/>
          <p:cNvPicPr>
            <a:picLocks noChangeAspect="1"/>
          </p:cNvPicPr>
          <p:nvPr/>
        </p:nvPicPr>
        <p:blipFill>
          <a:blip r:embed="rId3"/>
          <a:stretch>
            <a:fillRect/>
          </a:stretch>
        </p:blipFill>
        <p:spPr>
          <a:xfrm>
            <a:off x="218941" y="3349966"/>
            <a:ext cx="3683358" cy="3179580"/>
          </a:xfrm>
          <a:prstGeom prst="rect">
            <a:avLst/>
          </a:prstGeom>
        </p:spPr>
      </p:pic>
      <p:pic>
        <p:nvPicPr>
          <p:cNvPr id="4" name="Picture 3">
            <a:extLst>
              <a:ext uri="{FF2B5EF4-FFF2-40B4-BE49-F238E27FC236}">
                <a16:creationId xmlns:a16="http://schemas.microsoft.com/office/drawing/2014/main" id="{457298B7-7644-1AC3-182C-ABBED7AAFB1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1668" y="6504668"/>
            <a:ext cx="856517" cy="264861"/>
          </a:xfrm>
          <a:prstGeom prst="rect">
            <a:avLst/>
          </a:prstGeom>
        </p:spPr>
      </p:pic>
    </p:spTree>
    <p:extLst>
      <p:ext uri="{BB962C8B-B14F-4D97-AF65-F5344CB8AC3E}">
        <p14:creationId xmlns:p14="http://schemas.microsoft.com/office/powerpoint/2010/main" val="279991009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6"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1+#ppt_w/2"/>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Rectangle 2"/>
          <p:cNvSpPr/>
          <p:nvPr/>
        </p:nvSpPr>
        <p:spPr>
          <a:xfrm>
            <a:off x="262023" y="203595"/>
            <a:ext cx="8640426" cy="1569660"/>
          </a:xfrm>
          <a:prstGeom prst="rect">
            <a:avLst/>
          </a:prstGeom>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a-IR" sz="2400" b="0" i="0" u="none" strike="noStrike" kern="1200" cap="none" spc="0" normalizeH="0" baseline="0" noProof="0" dirty="0">
              <a:ln>
                <a:noFill/>
              </a:ln>
              <a:solidFill>
                <a:prstClr val="black"/>
              </a:solidFill>
              <a:effectLst/>
              <a:uLnTx/>
              <a:uFillTx/>
              <a:latin typeface="Corbel" panose="020B0503020204020204"/>
              <a:ea typeface="+mn-ea"/>
              <a:cs typeface="B Nazanin" panose="000004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1" i="0" u="none" strike="noStrike" kern="1200" cap="none" spc="0" normalizeH="0" baseline="0" noProof="0" dirty="0">
                <a:ln>
                  <a:noFill/>
                </a:ln>
                <a:solidFill>
                  <a:srgbClr val="FF0000"/>
                </a:solidFill>
                <a:effectLst/>
                <a:uLnTx/>
                <a:uFillTx/>
                <a:latin typeface="Corbel" panose="020B0503020204020204"/>
                <a:ea typeface="+mn-ea"/>
                <a:cs typeface="B Nazanin" panose="00000400000000000000" pitchFamily="2" charset="-78"/>
              </a:rPr>
              <a:t>نکته : </a:t>
            </a:r>
            <a:r>
              <a:rPr kumimoji="0" lang="fa-IR" sz="2400" b="0" i="0" u="none" strike="noStrike" kern="1200" cap="none" spc="0" normalizeH="0" baseline="0" noProof="0" dirty="0">
                <a:ln>
                  <a:noFill/>
                </a:ln>
                <a:solidFill>
                  <a:prstClr val="black"/>
                </a:solidFill>
                <a:effectLst/>
                <a:uLnTx/>
                <a:uFillTx/>
                <a:latin typeface="Corbel" panose="020B0503020204020204"/>
                <a:ea typeface="+mn-ea"/>
                <a:cs typeface="B Nazanin" panose="00000400000000000000" pitchFamily="2" charset="-78"/>
              </a:rPr>
              <a:t>برخی از گیاهان، مانند دیفن باخیا، نرگس، گل صد تومانی و ... که در محیط خانه یا باغچه پرورش داده می شوند، سمی هستند و می توانند برای افراد خانه به ویژه کودکان خطرناک باشند. برخی از گل های سمی در شکل </a:t>
            </a:r>
            <a:r>
              <a:rPr lang="fa-IR" sz="2400" dirty="0">
                <a:solidFill>
                  <a:prstClr val="black"/>
                </a:solidFill>
                <a:latin typeface="Corbel" panose="020B0503020204020204"/>
                <a:cs typeface="B Nazanin" panose="00000400000000000000" pitchFamily="2" charset="-78"/>
              </a:rPr>
              <a:t>زیر </a:t>
            </a:r>
            <a:r>
              <a:rPr kumimoji="0" lang="fa-IR" sz="2400" b="0" i="0" u="none" strike="noStrike" kern="1200" cap="none" spc="0" normalizeH="0" baseline="0" noProof="0" dirty="0">
                <a:ln>
                  <a:noFill/>
                </a:ln>
                <a:solidFill>
                  <a:prstClr val="black"/>
                </a:solidFill>
                <a:effectLst/>
                <a:uLnTx/>
                <a:uFillTx/>
                <a:latin typeface="Corbel" panose="020B0503020204020204"/>
                <a:ea typeface="+mn-ea"/>
                <a:cs typeface="B Nazanin" panose="00000400000000000000" pitchFamily="2" charset="-78"/>
              </a:rPr>
              <a:t>نشان داده شده است.</a:t>
            </a:r>
          </a:p>
        </p:txBody>
      </p:sp>
      <p:pic>
        <p:nvPicPr>
          <p:cNvPr id="4" name="Picture 3"/>
          <p:cNvPicPr>
            <a:picLocks noChangeAspect="1"/>
          </p:cNvPicPr>
          <p:nvPr/>
        </p:nvPicPr>
        <p:blipFill>
          <a:blip r:embed="rId3"/>
          <a:stretch>
            <a:fillRect/>
          </a:stretch>
        </p:blipFill>
        <p:spPr>
          <a:xfrm>
            <a:off x="262023" y="3975380"/>
            <a:ext cx="6099673" cy="2580306"/>
          </a:xfrm>
          <a:prstGeom prst="rect">
            <a:avLst/>
          </a:prstGeom>
        </p:spPr>
      </p:pic>
      <p:sp>
        <p:nvSpPr>
          <p:cNvPr id="5" name="Rectangle 4"/>
          <p:cNvSpPr/>
          <p:nvPr/>
        </p:nvSpPr>
        <p:spPr>
          <a:xfrm>
            <a:off x="262023" y="1870204"/>
            <a:ext cx="8640426" cy="1508105"/>
          </a:xfrm>
          <a:prstGeom prst="rect">
            <a:avLst/>
          </a:prstGeom>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1" i="0" u="none" strike="noStrike" kern="1200" cap="none" spc="0" normalizeH="0" baseline="0" noProof="0" dirty="0">
                <a:ln>
                  <a:noFill/>
                </a:ln>
                <a:solidFill>
                  <a:srgbClr val="FF0000"/>
                </a:solidFill>
                <a:effectLst/>
                <a:uLnTx/>
                <a:uFillTx/>
                <a:latin typeface="Corbel" panose="020B0503020204020204"/>
                <a:ea typeface="+mn-ea"/>
                <a:cs typeface="B Nazanin" panose="00000400000000000000" pitchFamily="2" charset="-78"/>
              </a:rPr>
              <a:t>بررسی</a:t>
            </a: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a-IR" sz="2000" b="0" i="0" u="none" strike="noStrike" kern="1200" cap="none" spc="0" normalizeH="0" baseline="0" noProof="0" dirty="0">
              <a:ln>
                <a:noFill/>
              </a:ln>
              <a:solidFill>
                <a:prstClr val="black"/>
              </a:solidFill>
              <a:effectLst/>
              <a:uLnTx/>
              <a:uFillTx/>
              <a:latin typeface="Corbel" panose="020B0503020204020204"/>
              <a:ea typeface="+mn-ea"/>
              <a:cs typeface="B Nazanin" panose="000004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a:ln>
                  <a:noFill/>
                </a:ln>
                <a:solidFill>
                  <a:prstClr val="black"/>
                </a:solidFill>
                <a:effectLst/>
                <a:uLnTx/>
                <a:uFillTx/>
                <a:latin typeface="Corbel" panose="020B0503020204020204"/>
                <a:ea typeface="+mn-ea"/>
                <a:cs typeface="B Nazanin" panose="00000400000000000000" pitchFamily="2" charset="-78"/>
              </a:rPr>
              <a:t>درباره گیاهان سمی و آسیب زایی آن ها در گروه خود در اینترنت بررسی کنید و نتیجه را در کلاس ارائه نمایید.</a:t>
            </a:r>
          </a:p>
        </p:txBody>
      </p:sp>
      <p:sp>
        <p:nvSpPr>
          <p:cNvPr id="6" name="TextBox 5"/>
          <p:cNvSpPr txBox="1"/>
          <p:nvPr/>
        </p:nvSpPr>
        <p:spPr>
          <a:xfrm>
            <a:off x="6008708" y="3362222"/>
            <a:ext cx="2893741" cy="584775"/>
          </a:xfrm>
          <a:prstGeom prst="rect">
            <a:avLst/>
          </a:prstGeom>
          <a:noFill/>
        </p:spPr>
        <p:txBody>
          <a:bodyPr wrap="none" rtlCol="1">
            <a:spAutoFit/>
          </a:bodyPr>
          <a:lstStyle/>
          <a:p>
            <a:r>
              <a:rPr lang="fa-IR" sz="3200" b="1" dirty="0">
                <a:cs typeface="B Nazanin" panose="00000400000000000000" pitchFamily="2" charset="-78"/>
              </a:rPr>
              <a:t>جواب در صفحه بعد</a:t>
            </a:r>
          </a:p>
        </p:txBody>
      </p:sp>
      <p:pic>
        <p:nvPicPr>
          <p:cNvPr id="2" name="Picture 1">
            <a:extLst>
              <a:ext uri="{FF2B5EF4-FFF2-40B4-BE49-F238E27FC236}">
                <a16:creationId xmlns:a16="http://schemas.microsoft.com/office/drawing/2014/main" id="{CB3E859D-8F6E-BA53-7915-9BA121AF3C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1668" y="6504668"/>
            <a:ext cx="856517" cy="264861"/>
          </a:xfrm>
          <a:prstGeom prst="rect">
            <a:avLst/>
          </a:prstGeom>
        </p:spPr>
      </p:pic>
    </p:spTree>
    <p:extLst>
      <p:ext uri="{BB962C8B-B14F-4D97-AF65-F5344CB8AC3E}">
        <p14:creationId xmlns:p14="http://schemas.microsoft.com/office/powerpoint/2010/main" val="140239287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5" name="Rectangle 4"/>
          <p:cNvSpPr/>
          <p:nvPr/>
        </p:nvSpPr>
        <p:spPr>
          <a:xfrm>
            <a:off x="275878" y="200854"/>
            <a:ext cx="8640426" cy="5693866"/>
          </a:xfrm>
          <a:prstGeom prst="rect">
            <a:avLst/>
          </a:prstGeom>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1" i="0" u="none" strike="noStrike" kern="1200" cap="none" spc="0" normalizeH="0" baseline="0" noProof="0" dirty="0">
                <a:ln>
                  <a:noFill/>
                </a:ln>
                <a:solidFill>
                  <a:srgbClr val="FF0000"/>
                </a:solidFill>
                <a:effectLst/>
                <a:uLnTx/>
                <a:uFillTx/>
                <a:latin typeface="Corbel" panose="020B0503020204020204"/>
                <a:ea typeface="+mn-ea"/>
                <a:cs typeface="B Nazanin" panose="00000400000000000000" pitchFamily="2" charset="-78"/>
              </a:rPr>
              <a:t>بررسی</a:t>
            </a:r>
            <a:endParaRPr kumimoji="0" lang="fa-IR" sz="2000" b="0" i="0" u="none" strike="noStrike" kern="1200" cap="none" spc="0" normalizeH="0" baseline="0" noProof="0" dirty="0">
              <a:ln>
                <a:noFill/>
              </a:ln>
              <a:solidFill>
                <a:prstClr val="black"/>
              </a:solidFill>
              <a:effectLst/>
              <a:uLnTx/>
              <a:uFillTx/>
              <a:latin typeface="Corbel" panose="020B0503020204020204"/>
              <a:ea typeface="+mn-ea"/>
              <a:cs typeface="B Nazanin" panose="000004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a:ln>
                  <a:noFill/>
                </a:ln>
                <a:solidFill>
                  <a:prstClr val="black"/>
                </a:solidFill>
                <a:effectLst/>
                <a:uLnTx/>
                <a:uFillTx/>
                <a:latin typeface="Corbel" panose="020B0503020204020204"/>
                <a:ea typeface="+mn-ea"/>
                <a:cs typeface="B Nazanin" panose="00000400000000000000" pitchFamily="2" charset="-78"/>
              </a:rPr>
              <a:t>درباره گیاهان سمی و آسیب زایی آن ها در گروه خود در اینترنت بررسی کنید و نتیجه را در کلاس ارائه نمایید.   </a:t>
            </a:r>
            <a:r>
              <a:rPr kumimoji="0" lang="fa-IR" sz="2800" b="1" i="0" u="none" strike="noStrike" kern="1200" cap="none" spc="0" normalizeH="0" baseline="0" noProof="0" dirty="0">
                <a:ln>
                  <a:noFill/>
                </a:ln>
                <a:solidFill>
                  <a:srgbClr val="FF0000"/>
                </a:solidFill>
                <a:effectLst/>
                <a:uLnTx/>
                <a:uFillTx/>
                <a:latin typeface="Corbel" panose="020B0503020204020204"/>
                <a:ea typeface="+mn-ea"/>
                <a:cs typeface="B Nazanin" panose="00000400000000000000" pitchFamily="2" charset="-78"/>
              </a:rPr>
              <a:t>جواب</a:t>
            </a:r>
          </a:p>
          <a:p>
            <a:pPr lvl="0" algn="just" rtl="1">
              <a:defRPr/>
            </a:pPr>
            <a:r>
              <a:rPr lang="fa-IR" sz="2400" dirty="0">
                <a:solidFill>
                  <a:prstClr val="black"/>
                </a:solidFill>
                <a:cs typeface="B Nazanin" panose="00000400000000000000" pitchFamily="2" charset="-78"/>
              </a:rPr>
              <a:t>گل ها و گیاهان با تمام فواید و زیبایی های که دارند ممکن است سمی و مضر نیز باشند که اگر استفاده نابجا از بعضی از آنها شود باعث مریضی و حتی مرگ انسان می شود.</a:t>
            </a:r>
          </a:p>
          <a:p>
            <a:pPr lvl="0" algn="just" rtl="1">
              <a:defRPr/>
            </a:pPr>
            <a:r>
              <a:rPr lang="fa-IR" sz="2400" dirty="0">
                <a:solidFill>
                  <a:prstClr val="black"/>
                </a:solidFill>
                <a:cs typeface="B Nazanin" panose="00000400000000000000" pitchFamily="2" charset="-78"/>
              </a:rPr>
              <a:t>گیاهان از طرق زیر باعث مسمومیت افراد می شوند :</a:t>
            </a:r>
          </a:p>
          <a:p>
            <a:pPr lvl="0" algn="just" rtl="1">
              <a:defRPr/>
            </a:pPr>
            <a:r>
              <a:rPr lang="fa-IR" sz="2400" dirty="0">
                <a:solidFill>
                  <a:prstClr val="black"/>
                </a:solidFill>
                <a:cs typeface="B Nazanin" panose="00000400000000000000" pitchFamily="2" charset="-78"/>
              </a:rPr>
              <a:t>در اثرخورده شدن: خوردن بخشی از گیاه سمی</a:t>
            </a:r>
          </a:p>
          <a:p>
            <a:pPr lvl="0" algn="just" rtl="1">
              <a:defRPr/>
            </a:pPr>
            <a:r>
              <a:rPr lang="fa-IR" sz="2400" dirty="0">
                <a:solidFill>
                  <a:prstClr val="black"/>
                </a:solidFill>
                <a:cs typeface="B Nazanin" panose="00000400000000000000" pitchFamily="2" charset="-78"/>
              </a:rPr>
              <a:t>در اثر تماس با بدن : تماس با گیاه سمی سبب ایجاد التهاب پوستی و .... می شود.</a:t>
            </a:r>
          </a:p>
          <a:p>
            <a:pPr lvl="0" algn="just" rtl="1">
              <a:defRPr/>
            </a:pPr>
            <a:r>
              <a:rPr lang="fa-IR" sz="2400" dirty="0">
                <a:solidFill>
                  <a:prstClr val="black"/>
                </a:solidFill>
                <a:cs typeface="B Nazanin" panose="00000400000000000000" pitchFamily="2" charset="-78"/>
              </a:rPr>
              <a:t>در اثر حس بویایی فرد : جذب سم از طریق تنفس</a:t>
            </a:r>
          </a:p>
          <a:p>
            <a:pPr lvl="0" algn="just" rtl="1">
              <a:defRPr/>
            </a:pPr>
            <a:r>
              <a:rPr lang="fa-IR" sz="2400" dirty="0">
                <a:solidFill>
                  <a:srgbClr val="FF0000"/>
                </a:solidFill>
                <a:cs typeface="B Nazanin" panose="00000400000000000000" pitchFamily="2" charset="-78"/>
              </a:rPr>
              <a:t>نام بعضی از گیاهان سمی</a:t>
            </a:r>
          </a:p>
          <a:p>
            <a:pPr lvl="0" algn="just" rtl="1">
              <a:defRPr/>
            </a:pPr>
            <a:r>
              <a:rPr lang="fa-IR" sz="2400" dirty="0">
                <a:solidFill>
                  <a:prstClr val="black"/>
                </a:solidFill>
                <a:cs typeface="B Nazanin" panose="00000400000000000000" pitchFamily="2" charset="-78"/>
              </a:rPr>
              <a:t>گل خرزهره - گیاه سایه شب یا گیلاس سیاه یا گیلاس شیطانی - کرچک باقلا و...</a:t>
            </a:r>
          </a:p>
          <a:p>
            <a:pPr lvl="0" algn="just" rtl="1">
              <a:defRPr/>
            </a:pPr>
            <a:r>
              <a:rPr lang="fa-IR" sz="2400" dirty="0">
                <a:solidFill>
                  <a:srgbClr val="FF0000"/>
                </a:solidFill>
                <a:cs typeface="B Nazanin" panose="00000400000000000000" pitchFamily="2" charset="-78"/>
              </a:rPr>
              <a:t>در اثر مسمومیت با گیاهان سمی عوارض زیر ممکن است در افراد ایجاد شود :</a:t>
            </a:r>
          </a:p>
          <a:p>
            <a:pPr lvl="0" algn="just" rtl="1">
              <a:defRPr/>
            </a:pPr>
            <a:r>
              <a:rPr lang="fa-IR" sz="2400" dirty="0">
                <a:solidFill>
                  <a:prstClr val="black"/>
                </a:solidFill>
                <a:cs typeface="B Nazanin" panose="00000400000000000000" pitchFamily="2" charset="-78"/>
              </a:rPr>
              <a:t>استفراغ - تهوع - دل درد - تاول زدن و قرمزی پوست - درد در ناحیه بلع تا معده - زمختی دهان - خفگی و خفقان - خونریزی درونی - قرمزی چشم - تلخی دهان - تشنگی - هذیان گویی کما و مرگ</a:t>
            </a:r>
            <a:endParaRPr kumimoji="0" lang="fa-IR" sz="2400" b="0" i="0" u="none" strike="noStrike" kern="1200" cap="none" spc="0" normalizeH="0" baseline="0" noProof="0" dirty="0">
              <a:ln>
                <a:noFill/>
              </a:ln>
              <a:solidFill>
                <a:prstClr val="black"/>
              </a:solidFill>
              <a:effectLst/>
              <a:uLnTx/>
              <a:uFillTx/>
              <a:latin typeface="Corbel" panose="020B0503020204020204"/>
              <a:ea typeface="+mn-ea"/>
              <a:cs typeface="B Nazanin" panose="00000400000000000000" pitchFamily="2" charset="-78"/>
            </a:endParaRPr>
          </a:p>
        </p:txBody>
      </p:sp>
      <p:pic>
        <p:nvPicPr>
          <p:cNvPr id="2" name="Picture 1">
            <a:extLst>
              <a:ext uri="{FF2B5EF4-FFF2-40B4-BE49-F238E27FC236}">
                <a16:creationId xmlns:a16="http://schemas.microsoft.com/office/drawing/2014/main" id="{ADD69F82-DEBD-6303-25BC-495BE7F5E6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1668" y="6504668"/>
            <a:ext cx="856517" cy="264861"/>
          </a:xfrm>
          <a:prstGeom prst="rect">
            <a:avLst/>
          </a:prstGeom>
        </p:spPr>
      </p:pic>
    </p:spTree>
    <p:extLst>
      <p:ext uri="{BB962C8B-B14F-4D97-AF65-F5344CB8AC3E}">
        <p14:creationId xmlns:p14="http://schemas.microsoft.com/office/powerpoint/2010/main" val="384404439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Rectangle 2"/>
          <p:cNvSpPr/>
          <p:nvPr/>
        </p:nvSpPr>
        <p:spPr>
          <a:xfrm>
            <a:off x="238068" y="249020"/>
            <a:ext cx="8648355" cy="6370975"/>
          </a:xfrm>
          <a:prstGeom prst="rect">
            <a:avLst/>
          </a:prstGeom>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1" i="0" u="none" strike="noStrike" kern="1200" cap="none" spc="0" normalizeH="0" baseline="0" noProof="0" dirty="0">
                <a:ln>
                  <a:noFill/>
                </a:ln>
                <a:solidFill>
                  <a:srgbClr val="FF0000"/>
                </a:solidFill>
                <a:effectLst/>
                <a:uLnTx/>
                <a:uFillTx/>
                <a:latin typeface="Corbel" panose="020B0503020204020204"/>
                <a:ea typeface="+mn-ea"/>
                <a:cs typeface="B Nazanin" panose="00000400000000000000" pitchFamily="2" charset="-78"/>
              </a:rPr>
              <a:t>خواص دارویی برخی از گیاهان و میوه ها</a:t>
            </a: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a-IR" sz="2000" b="0" i="0" u="none" strike="noStrike" kern="1200" cap="none" spc="0" normalizeH="0" baseline="0" noProof="0" dirty="0">
              <a:ln>
                <a:noFill/>
              </a:ln>
              <a:solidFill>
                <a:prstClr val="black"/>
              </a:solidFill>
              <a:effectLst/>
              <a:uLnTx/>
              <a:uFillTx/>
              <a:latin typeface="Corbel" panose="020B0503020204020204"/>
              <a:ea typeface="+mn-ea"/>
              <a:cs typeface="B Nazanin" panose="000004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a:ln>
                  <a:noFill/>
                </a:ln>
                <a:solidFill>
                  <a:prstClr val="black"/>
                </a:solidFill>
                <a:effectLst/>
                <a:uLnTx/>
                <a:uFillTx/>
                <a:latin typeface="Corbel" panose="020B0503020204020204"/>
                <a:ea typeface="+mn-ea"/>
                <a:cs typeface="B Nazanin" panose="00000400000000000000" pitchFamily="2" charset="-78"/>
              </a:rPr>
              <a:t>خاصیت آرام بخشی، درمان آفت دهان، ضد استرس، رفع سردرد، درمان بی خوابی و تقویت کننده لثه از جمله خواص معجزه گر </a:t>
            </a:r>
            <a:r>
              <a:rPr kumimoji="0" lang="fa-IR" sz="2400" b="0" i="0" u="none" strike="noStrike" kern="1200" cap="none" spc="0" normalizeH="0" baseline="0" noProof="0" dirty="0">
                <a:ln>
                  <a:noFill/>
                </a:ln>
                <a:solidFill>
                  <a:srgbClr val="FF0000"/>
                </a:solidFill>
                <a:effectLst/>
                <a:uLnTx/>
                <a:uFillTx/>
                <a:latin typeface="Corbel" panose="020B0503020204020204"/>
                <a:ea typeface="+mn-ea"/>
                <a:cs typeface="B Nazanin" panose="00000400000000000000" pitchFamily="2" charset="-78"/>
              </a:rPr>
              <a:t>گلاب</a:t>
            </a:r>
            <a:r>
              <a:rPr kumimoji="0" lang="fa-IR" sz="2400" b="0" i="0" u="none" strike="noStrike" kern="1200" cap="none" spc="0" normalizeH="0" baseline="0" noProof="0" dirty="0">
                <a:ln>
                  <a:noFill/>
                </a:ln>
                <a:solidFill>
                  <a:prstClr val="black"/>
                </a:solidFill>
                <a:effectLst/>
                <a:uLnTx/>
                <a:uFillTx/>
                <a:latin typeface="Corbel" panose="020B0503020204020204"/>
                <a:ea typeface="+mn-ea"/>
                <a:cs typeface="B Nazanin" panose="00000400000000000000" pitchFamily="2" charset="-78"/>
              </a:rPr>
              <a:t> است.</a:t>
            </a: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a-IR" sz="2400" b="0" i="0" u="none" strike="noStrike" kern="1200" cap="none" spc="0" normalizeH="0" baseline="0" noProof="0" dirty="0">
              <a:ln>
                <a:noFill/>
              </a:ln>
              <a:solidFill>
                <a:prstClr val="black"/>
              </a:solidFill>
              <a:effectLst/>
              <a:uLnTx/>
              <a:uFillTx/>
              <a:latin typeface="Corbel" panose="020B0503020204020204"/>
              <a:ea typeface="+mn-ea"/>
              <a:cs typeface="B Nazanin" panose="000004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a:ln>
                  <a:noFill/>
                </a:ln>
                <a:solidFill>
                  <a:srgbClr val="FF0000"/>
                </a:solidFill>
                <a:effectLst/>
                <a:uLnTx/>
                <a:uFillTx/>
                <a:latin typeface="Corbel" panose="020B0503020204020204"/>
                <a:ea typeface="+mn-ea"/>
                <a:cs typeface="B Nazanin" panose="00000400000000000000" pitchFamily="2" charset="-78"/>
              </a:rPr>
              <a:t>جوی دوسر </a:t>
            </a:r>
            <a:r>
              <a:rPr kumimoji="0" lang="fa-IR" sz="2400" b="0" i="0" u="none" strike="noStrike" kern="1200" cap="none" spc="0" normalizeH="0" baseline="0" noProof="0" dirty="0">
                <a:ln>
                  <a:noFill/>
                </a:ln>
                <a:solidFill>
                  <a:prstClr val="black"/>
                </a:solidFill>
                <a:effectLst/>
                <a:uLnTx/>
                <a:uFillTx/>
                <a:latin typeface="Corbel" panose="020B0503020204020204"/>
                <a:ea typeface="+mn-ea"/>
                <a:cs typeface="B Nazanin" panose="00000400000000000000" pitchFamily="2" charset="-78"/>
              </a:rPr>
              <a:t>می تواند میزان قند خون را کنترل کند. این ماده غذایی برای کنترل و ایجاد تعادل در دستگاه عصبی نیز مفید است چون باعث تقسیم بندی میزان مناسب سروتونین در مغز می شود.</a:t>
            </a: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a-IR" sz="2400" b="0" i="0" u="none" strike="noStrike" kern="1200" cap="none" spc="0" normalizeH="0" baseline="0" noProof="0" dirty="0">
              <a:ln>
                <a:noFill/>
              </a:ln>
              <a:solidFill>
                <a:prstClr val="black"/>
              </a:solidFill>
              <a:effectLst/>
              <a:uLnTx/>
              <a:uFillTx/>
              <a:latin typeface="Corbel" panose="020B0503020204020204"/>
              <a:ea typeface="+mn-ea"/>
              <a:cs typeface="B Nazanin" panose="000004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a:ln>
                  <a:noFill/>
                </a:ln>
                <a:solidFill>
                  <a:prstClr val="black"/>
                </a:solidFill>
                <a:effectLst/>
                <a:uLnTx/>
                <a:uFillTx/>
                <a:latin typeface="Corbel" panose="020B0503020204020204"/>
                <a:ea typeface="+mn-ea"/>
                <a:cs typeface="B Nazanin" panose="00000400000000000000" pitchFamily="2" charset="-78"/>
              </a:rPr>
              <a:t>در طب سنتی از </a:t>
            </a:r>
            <a:r>
              <a:rPr kumimoji="0" lang="fa-IR" sz="2400" b="0" i="0" u="none" strike="noStrike" kern="1200" cap="none" spc="0" normalizeH="0" baseline="0" noProof="0" dirty="0">
                <a:ln>
                  <a:noFill/>
                </a:ln>
                <a:solidFill>
                  <a:srgbClr val="FF0000"/>
                </a:solidFill>
                <a:effectLst/>
                <a:uLnTx/>
                <a:uFillTx/>
                <a:latin typeface="Corbel" panose="020B0503020204020204"/>
                <a:ea typeface="+mn-ea"/>
                <a:cs typeface="B Nazanin" panose="00000400000000000000" pitchFamily="2" charset="-78"/>
              </a:rPr>
              <a:t>آویشن</a:t>
            </a:r>
            <a:r>
              <a:rPr kumimoji="0" lang="fa-IR" sz="2400" b="0" i="0" u="none" strike="noStrike" kern="1200" cap="none" spc="0" normalizeH="0" baseline="0" noProof="0" dirty="0">
                <a:ln>
                  <a:noFill/>
                </a:ln>
                <a:solidFill>
                  <a:prstClr val="black"/>
                </a:solidFill>
                <a:effectLst/>
                <a:uLnTx/>
                <a:uFillTx/>
                <a:latin typeface="Corbel" panose="020B0503020204020204"/>
                <a:ea typeface="+mn-ea"/>
                <a:cs typeface="B Nazanin" panose="00000400000000000000" pitchFamily="2" charset="-78"/>
              </a:rPr>
              <a:t> برای درمان مشکلات تنفسی مانند سرفه، برای تسکین التهاب های پوستی، برای مقابله با ریزش موها، برای مقابله با پلاک دندان استفاده می شود.</a:t>
            </a: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a-IR" sz="2400" b="0" i="0" u="none" strike="noStrike" kern="1200" cap="none" spc="0" normalizeH="0" baseline="0" noProof="0" dirty="0">
              <a:ln>
                <a:noFill/>
              </a:ln>
              <a:solidFill>
                <a:prstClr val="black"/>
              </a:solidFill>
              <a:effectLst/>
              <a:uLnTx/>
              <a:uFillTx/>
              <a:latin typeface="Corbel" panose="020B0503020204020204"/>
              <a:ea typeface="+mn-ea"/>
              <a:cs typeface="B Nazanin" panose="000004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a:ln>
                  <a:noFill/>
                </a:ln>
                <a:solidFill>
                  <a:prstClr val="black"/>
                </a:solidFill>
                <a:effectLst/>
                <a:uLnTx/>
                <a:uFillTx/>
                <a:latin typeface="Corbel" panose="020B0503020204020204"/>
                <a:ea typeface="+mn-ea"/>
                <a:cs typeface="B Nazanin" panose="00000400000000000000" pitchFamily="2" charset="-78"/>
              </a:rPr>
              <a:t>برخی از فواید </a:t>
            </a:r>
            <a:r>
              <a:rPr kumimoji="0" lang="fa-IR" sz="2400" b="0" i="0" u="none" strike="noStrike" kern="1200" cap="none" spc="0" normalizeH="0" baseline="0" noProof="0" dirty="0">
                <a:ln>
                  <a:noFill/>
                </a:ln>
                <a:solidFill>
                  <a:srgbClr val="FF0000"/>
                </a:solidFill>
                <a:effectLst/>
                <a:uLnTx/>
                <a:uFillTx/>
                <a:latin typeface="Corbel" panose="020B0503020204020204"/>
                <a:ea typeface="+mn-ea"/>
                <a:cs typeface="B Nazanin" panose="00000400000000000000" pitchFamily="2" charset="-78"/>
              </a:rPr>
              <a:t>میخک،تحریک</a:t>
            </a:r>
            <a:r>
              <a:rPr kumimoji="0" lang="fa-IR" sz="2400" b="0" i="0" u="none" strike="noStrike" kern="1200" cap="none" spc="0" normalizeH="0" baseline="0" noProof="0" dirty="0">
                <a:ln>
                  <a:noFill/>
                </a:ln>
                <a:solidFill>
                  <a:prstClr val="black"/>
                </a:solidFill>
                <a:effectLst/>
                <a:uLnTx/>
                <a:uFillTx/>
                <a:latin typeface="Corbel" panose="020B0503020204020204"/>
                <a:ea typeface="+mn-ea"/>
                <a:cs typeface="B Nazanin" panose="00000400000000000000" pitchFamily="2" charset="-78"/>
              </a:rPr>
              <a:t> دستگاه گوارش و کمک به هضم غذا، کاهش درد دندان،درمان سرفه می باشد.</a:t>
            </a: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a-IR" sz="2400" b="0" i="0" u="none" strike="noStrike" kern="1200" cap="none" spc="0" normalizeH="0" baseline="0" noProof="0" dirty="0">
              <a:ln>
                <a:noFill/>
              </a:ln>
              <a:solidFill>
                <a:prstClr val="black"/>
              </a:solidFill>
              <a:effectLst/>
              <a:uLnTx/>
              <a:uFillTx/>
              <a:latin typeface="Corbel" panose="020B0503020204020204"/>
              <a:ea typeface="+mn-ea"/>
              <a:cs typeface="B Nazanin" panose="000004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a:ln>
                  <a:noFill/>
                </a:ln>
                <a:solidFill>
                  <a:srgbClr val="FF0000"/>
                </a:solidFill>
                <a:effectLst/>
                <a:uLnTx/>
                <a:uFillTx/>
                <a:latin typeface="Corbel" panose="020B0503020204020204"/>
                <a:ea typeface="+mn-ea"/>
                <a:cs typeface="B Nazanin" panose="00000400000000000000" pitchFamily="2" charset="-78"/>
              </a:rPr>
              <a:t>زردچوبه</a:t>
            </a:r>
            <a:r>
              <a:rPr kumimoji="0" lang="fa-IR" sz="2400" b="0" i="0" u="none" strike="noStrike" kern="1200" cap="none" spc="0" normalizeH="0" baseline="0" noProof="0" dirty="0">
                <a:ln>
                  <a:noFill/>
                </a:ln>
                <a:solidFill>
                  <a:prstClr val="black"/>
                </a:solidFill>
                <a:effectLst/>
                <a:uLnTx/>
                <a:uFillTx/>
                <a:latin typeface="Corbel" panose="020B0503020204020204"/>
                <a:ea typeface="+mn-ea"/>
                <a:cs typeface="B Nazanin" panose="00000400000000000000" pitchFamily="2" charset="-78"/>
              </a:rPr>
              <a:t> برای درد گلو و تقویت کلی بدن معجزه می کند. زردچوبه اثرات ضد التهابی و ضد درد شبیه داروهای مسکن معمولی را داراست.</a:t>
            </a:r>
          </a:p>
        </p:txBody>
      </p:sp>
      <p:pic>
        <p:nvPicPr>
          <p:cNvPr id="2" name="Picture 1">
            <a:extLst>
              <a:ext uri="{FF2B5EF4-FFF2-40B4-BE49-F238E27FC236}">
                <a16:creationId xmlns:a16="http://schemas.microsoft.com/office/drawing/2014/main" id="{C2E32DD6-C2DD-132B-26F0-7B47695AFD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1668" y="6504668"/>
            <a:ext cx="856517" cy="264861"/>
          </a:xfrm>
          <a:prstGeom prst="rect">
            <a:avLst/>
          </a:prstGeom>
        </p:spPr>
      </p:pic>
    </p:spTree>
    <p:extLst>
      <p:ext uri="{BB962C8B-B14F-4D97-AF65-F5344CB8AC3E}">
        <p14:creationId xmlns:p14="http://schemas.microsoft.com/office/powerpoint/2010/main" val="37054423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Rectangle 2"/>
          <p:cNvSpPr/>
          <p:nvPr/>
        </p:nvSpPr>
        <p:spPr>
          <a:xfrm>
            <a:off x="244698" y="509864"/>
            <a:ext cx="8660899" cy="4893647"/>
          </a:xfrm>
          <a:prstGeom prst="rect">
            <a:avLst/>
          </a:prstGeom>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a:ln>
                  <a:noFill/>
                </a:ln>
                <a:solidFill>
                  <a:prstClr val="black"/>
                </a:solidFill>
                <a:effectLst/>
                <a:uLnTx/>
                <a:uFillTx/>
                <a:latin typeface="Corbel" panose="020B0503020204020204"/>
                <a:ea typeface="+mn-ea"/>
                <a:cs typeface="B Nazanin" panose="00000400000000000000" pitchFamily="2" charset="-78"/>
              </a:rPr>
              <a:t>در طب سنتی </a:t>
            </a:r>
            <a:r>
              <a:rPr kumimoji="0" lang="fa-IR" sz="2400" b="0" i="0" u="none" strike="noStrike" kern="1200" cap="none" spc="0" normalizeH="0" baseline="0" noProof="0" dirty="0">
                <a:ln>
                  <a:noFill/>
                </a:ln>
                <a:solidFill>
                  <a:srgbClr val="FF0000"/>
                </a:solidFill>
                <a:effectLst/>
                <a:uLnTx/>
                <a:uFillTx/>
                <a:latin typeface="Corbel" panose="020B0503020204020204"/>
                <a:ea typeface="+mn-ea"/>
                <a:cs typeface="B Nazanin" panose="00000400000000000000" pitchFamily="2" charset="-78"/>
              </a:rPr>
              <a:t>رازیانه</a:t>
            </a:r>
            <a:r>
              <a:rPr kumimoji="0" lang="fa-IR" sz="2400" b="0" i="0" u="none" strike="noStrike" kern="1200" cap="none" spc="0" normalizeH="0" baseline="0" noProof="0" dirty="0">
                <a:ln>
                  <a:noFill/>
                </a:ln>
                <a:solidFill>
                  <a:prstClr val="black"/>
                </a:solidFill>
                <a:effectLst/>
                <a:uLnTx/>
                <a:uFillTx/>
                <a:latin typeface="Corbel" panose="020B0503020204020204"/>
                <a:ea typeface="+mn-ea"/>
                <a:cs typeface="B Nazanin" panose="00000400000000000000" pitchFamily="2" charset="-78"/>
              </a:rPr>
              <a:t> به عنوان ضد نفخ، مدر، دفع کننده سنگ های کلیه و مجاری ادراری، افزایش دهنده شیر مادران مورد استفاده قرار می گیرد.</a:t>
            </a: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a-IR" sz="2400" b="0" i="0" u="none" strike="noStrike" kern="1200" cap="none" spc="0" normalizeH="0" baseline="0" noProof="0" dirty="0">
              <a:ln>
                <a:noFill/>
              </a:ln>
              <a:solidFill>
                <a:prstClr val="black"/>
              </a:solidFill>
              <a:effectLst/>
              <a:uLnTx/>
              <a:uFillTx/>
              <a:latin typeface="Corbel" panose="020B0503020204020204"/>
              <a:ea typeface="+mn-ea"/>
              <a:cs typeface="B Nazanin" panose="000004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a:ln>
                  <a:noFill/>
                </a:ln>
                <a:solidFill>
                  <a:prstClr val="black"/>
                </a:solidFill>
                <a:effectLst/>
                <a:uLnTx/>
                <a:uFillTx/>
                <a:latin typeface="Corbel" panose="020B0503020204020204"/>
                <a:ea typeface="+mn-ea"/>
                <a:cs typeface="B Nazanin" panose="00000400000000000000" pitchFamily="2" charset="-78"/>
              </a:rPr>
              <a:t>دم کرده ریشه </a:t>
            </a:r>
            <a:r>
              <a:rPr kumimoji="0" lang="fa-IR" sz="2400" b="0" i="0" u="none" strike="noStrike" kern="1200" cap="none" spc="0" normalizeH="0" baseline="0" noProof="0" dirty="0">
                <a:ln>
                  <a:noFill/>
                </a:ln>
                <a:solidFill>
                  <a:srgbClr val="FF0000"/>
                </a:solidFill>
                <a:effectLst/>
                <a:uLnTx/>
                <a:uFillTx/>
                <a:latin typeface="Corbel" panose="020B0503020204020204"/>
                <a:ea typeface="+mn-ea"/>
                <a:cs typeface="B Nazanin" panose="00000400000000000000" pitchFamily="2" charset="-78"/>
              </a:rPr>
              <a:t>گل ختمی چینی </a:t>
            </a:r>
            <a:r>
              <a:rPr kumimoji="0" lang="fa-IR" sz="2400" b="0" i="0" u="none" strike="noStrike" kern="1200" cap="none" spc="0" normalizeH="0" baseline="0" noProof="0" dirty="0">
                <a:ln>
                  <a:noFill/>
                </a:ln>
                <a:solidFill>
                  <a:prstClr val="black"/>
                </a:solidFill>
                <a:effectLst/>
                <a:uLnTx/>
                <a:uFillTx/>
                <a:latin typeface="Corbel" panose="020B0503020204020204"/>
                <a:ea typeface="+mn-ea"/>
                <a:cs typeface="B Nazanin" panose="00000400000000000000" pitchFamily="2" charset="-78"/>
              </a:rPr>
              <a:t>تب را پایین می آورد، قند خون را تنظیم می کند. برای دفع سنگ کلیه مؤثر است.</a:t>
            </a: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a-IR" sz="2400" b="0" i="0" u="none" strike="noStrike" kern="1200" cap="none" spc="0" normalizeH="0" baseline="0" noProof="0" dirty="0">
              <a:ln>
                <a:noFill/>
              </a:ln>
              <a:solidFill>
                <a:prstClr val="black"/>
              </a:solidFill>
              <a:effectLst/>
              <a:uLnTx/>
              <a:uFillTx/>
              <a:latin typeface="Corbel" panose="020B0503020204020204"/>
              <a:ea typeface="+mn-ea"/>
              <a:cs typeface="B Nazanin" panose="000004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a:ln>
                  <a:noFill/>
                </a:ln>
                <a:solidFill>
                  <a:srgbClr val="FF0000"/>
                </a:solidFill>
                <a:effectLst/>
                <a:uLnTx/>
                <a:uFillTx/>
                <a:latin typeface="Corbel" panose="020B0503020204020204"/>
                <a:ea typeface="+mn-ea"/>
                <a:cs typeface="B Nazanin" panose="00000400000000000000" pitchFamily="2" charset="-78"/>
              </a:rPr>
              <a:t>بوقناق</a:t>
            </a:r>
            <a:r>
              <a:rPr kumimoji="0" lang="fa-IR" sz="2400" b="0" i="0" u="none" strike="noStrike" kern="1200" cap="none" spc="0" normalizeH="0" baseline="0" noProof="0" dirty="0">
                <a:ln>
                  <a:noFill/>
                </a:ln>
                <a:solidFill>
                  <a:prstClr val="black"/>
                </a:solidFill>
                <a:effectLst/>
                <a:uLnTx/>
                <a:uFillTx/>
                <a:latin typeface="Corbel" panose="020B0503020204020204"/>
                <a:ea typeface="+mn-ea"/>
                <a:cs typeface="B Nazanin" panose="00000400000000000000" pitchFamily="2" charset="-78"/>
              </a:rPr>
              <a:t> یک گونه از گیاهان گل دار است که انواع زیادی دارد. از اثرات درمانی این گیاه می توان به درمان مرض قند اشاره نمود. بوقناق چون میزان تولید گلبول های قرمز را افزایش می دهد برای درمان کم خونی مفید است.</a:t>
            </a: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a-IR" sz="2400" b="0" i="0" u="none" strike="noStrike" kern="1200" cap="none" spc="0" normalizeH="0" baseline="0" noProof="0" dirty="0">
              <a:ln>
                <a:noFill/>
              </a:ln>
              <a:solidFill>
                <a:prstClr val="black"/>
              </a:solidFill>
              <a:effectLst/>
              <a:uLnTx/>
              <a:uFillTx/>
              <a:latin typeface="Corbel" panose="020B0503020204020204"/>
              <a:ea typeface="+mn-ea"/>
              <a:cs typeface="B Nazanin" panose="000004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a:ln>
                  <a:noFill/>
                </a:ln>
                <a:solidFill>
                  <a:srgbClr val="FF0000"/>
                </a:solidFill>
                <a:effectLst/>
                <a:uLnTx/>
                <a:uFillTx/>
                <a:latin typeface="Corbel" panose="020B0503020204020204"/>
                <a:ea typeface="+mn-ea"/>
                <a:cs typeface="B Nazanin" panose="00000400000000000000" pitchFamily="2" charset="-78"/>
              </a:rPr>
              <a:t>هسته انگور </a:t>
            </a:r>
            <a:r>
              <a:rPr kumimoji="0" lang="fa-IR" sz="2400" b="0" i="0" u="none" strike="noStrike" kern="1200" cap="none" spc="0" normalizeH="0" baseline="0" noProof="0" dirty="0">
                <a:ln>
                  <a:noFill/>
                </a:ln>
                <a:solidFill>
                  <a:prstClr val="black"/>
                </a:solidFill>
                <a:effectLst/>
                <a:uLnTx/>
                <a:uFillTx/>
                <a:latin typeface="Corbel" panose="020B0503020204020204"/>
                <a:ea typeface="+mn-ea"/>
                <a:cs typeface="B Nazanin" panose="00000400000000000000" pitchFamily="2" charset="-78"/>
              </a:rPr>
              <a:t>سرشار از آنتی اکسیدان است. هسته انگور برای مقابله با آلودگی، برای تحریک و تصفیه خون، برای داشتن موهایی سالم تر استفاده می شود. هسته انگور ضدباکتری و ضدالتهاب، مفید برای بینایی و ضد سرطان است.</a:t>
            </a:r>
          </a:p>
        </p:txBody>
      </p:sp>
      <p:pic>
        <p:nvPicPr>
          <p:cNvPr id="2" name="Picture 1">
            <a:extLst>
              <a:ext uri="{FF2B5EF4-FFF2-40B4-BE49-F238E27FC236}">
                <a16:creationId xmlns:a16="http://schemas.microsoft.com/office/drawing/2014/main" id="{FC73F7C8-B291-C72D-40A1-56A4E365C1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1668" y="6504668"/>
            <a:ext cx="856517" cy="264861"/>
          </a:xfrm>
          <a:prstGeom prst="rect">
            <a:avLst/>
          </a:prstGeom>
        </p:spPr>
      </p:pic>
    </p:spTree>
    <p:extLst>
      <p:ext uri="{BB962C8B-B14F-4D97-AF65-F5344CB8AC3E}">
        <p14:creationId xmlns:p14="http://schemas.microsoft.com/office/powerpoint/2010/main" val="216201359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Rectangle 1"/>
          <p:cNvSpPr/>
          <p:nvPr/>
        </p:nvSpPr>
        <p:spPr>
          <a:xfrm>
            <a:off x="208371" y="905071"/>
            <a:ext cx="8739028" cy="4031873"/>
          </a:xfrm>
          <a:prstGeom prst="rect">
            <a:avLst/>
          </a:prstGeom>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3200" b="0" i="0" u="none" strike="noStrike" kern="1200" cap="none" spc="0" normalizeH="0" baseline="0" noProof="0" dirty="0">
                <a:ln>
                  <a:noFill/>
                </a:ln>
                <a:solidFill>
                  <a:prstClr val="black"/>
                </a:solidFill>
                <a:effectLst/>
                <a:uLnTx/>
                <a:uFillTx/>
                <a:latin typeface="Corbel" panose="020B0503020204020204"/>
                <a:ea typeface="+mn-ea"/>
                <a:cs typeface="B Nazanin" panose="00000400000000000000" pitchFamily="2" charset="-78"/>
              </a:rPr>
              <a:t>در این پودمان شما پرورش گیاهانی مانند شوید، گیاهان آپارتمانی مانند شمعدانی و پتوس، نهال درخت انگور و کشت سبزه نوروز را یاد می گیرید. </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3200" b="0" i="0" u="none" strike="noStrike" kern="1200" cap="none" spc="0" normalizeH="0" baseline="0" noProof="0" dirty="0">
                <a:ln>
                  <a:noFill/>
                </a:ln>
                <a:solidFill>
                  <a:prstClr val="black"/>
                </a:solidFill>
                <a:effectLst/>
                <a:uLnTx/>
                <a:uFillTx/>
                <a:latin typeface="Corbel" panose="020B0503020204020204"/>
                <a:ea typeface="+mn-ea"/>
                <a:cs typeface="B Nazanin" panose="00000400000000000000" pitchFamily="2" charset="-78"/>
              </a:rPr>
              <a:t>همچنین می توانید به جای گل، نهال و سبزه ای که در کتاب آموزش داده شده، روش پرورش گل، نهال و سبزه دیگری را که برای این درس آماده شده است انتخاب کنید یا حتی متناسب با شرایط منطقه و با هماهنگی با دبیر خود، نمونه های دیگری را به دلخواه پرورش دهید.</a:t>
            </a:r>
          </a:p>
        </p:txBody>
      </p:sp>
      <p:pic>
        <p:nvPicPr>
          <p:cNvPr id="3" name="Picture 2">
            <a:extLst>
              <a:ext uri="{FF2B5EF4-FFF2-40B4-BE49-F238E27FC236}">
                <a16:creationId xmlns:a16="http://schemas.microsoft.com/office/drawing/2014/main" id="{541E9051-58C8-3DA2-B9DD-947CD9A0A3C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1668" y="6504668"/>
            <a:ext cx="856517" cy="264861"/>
          </a:xfrm>
          <a:prstGeom prst="rect">
            <a:avLst/>
          </a:prstGeom>
        </p:spPr>
      </p:pic>
    </p:spTree>
    <p:extLst>
      <p:ext uri="{BB962C8B-B14F-4D97-AF65-F5344CB8AC3E}">
        <p14:creationId xmlns:p14="http://schemas.microsoft.com/office/powerpoint/2010/main" val="399367454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5" name="Rectangle 4"/>
          <p:cNvSpPr/>
          <p:nvPr/>
        </p:nvSpPr>
        <p:spPr>
          <a:xfrm>
            <a:off x="346918" y="330896"/>
            <a:ext cx="8597360" cy="2000548"/>
          </a:xfrm>
          <a:prstGeom prst="rect">
            <a:avLst/>
          </a:prstGeom>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800" b="1" i="0" u="none" strike="noStrike" kern="1200" cap="none" spc="0" normalizeH="0" baseline="0" noProof="0" dirty="0">
                <a:ln>
                  <a:noFill/>
                </a:ln>
                <a:solidFill>
                  <a:srgbClr val="FF0000"/>
                </a:solidFill>
                <a:effectLst/>
                <a:uLnTx/>
                <a:uFillTx/>
                <a:latin typeface="Corbel" panose="020B0503020204020204"/>
                <a:ea typeface="+mn-ea"/>
                <a:cs typeface="B Nazanin" panose="00000400000000000000" pitchFamily="2" charset="-78"/>
              </a:rPr>
              <a:t>بررسی</a:t>
            </a:r>
            <a:endParaRPr kumimoji="0" lang="fa-IR" sz="2400" b="1" i="0" u="none" strike="noStrike" kern="1200" cap="none" spc="0" normalizeH="0" baseline="0" noProof="0" dirty="0">
              <a:ln>
                <a:noFill/>
              </a:ln>
              <a:solidFill>
                <a:srgbClr val="FF0000"/>
              </a:solidFill>
              <a:effectLst/>
              <a:uLnTx/>
              <a:uFillTx/>
              <a:latin typeface="Corbel" panose="020B0503020204020204"/>
              <a:ea typeface="+mn-ea"/>
              <a:cs typeface="B Nazanin" panose="000004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a-IR" sz="2400" b="0" i="0" u="none" strike="noStrike" kern="1200" cap="none" spc="0" normalizeH="0" baseline="0" noProof="0" dirty="0">
              <a:ln>
                <a:noFill/>
              </a:ln>
              <a:solidFill>
                <a:prstClr val="black"/>
              </a:solidFill>
              <a:effectLst/>
              <a:uLnTx/>
              <a:uFillTx/>
              <a:latin typeface="Corbel" panose="020B0503020204020204"/>
              <a:ea typeface="+mn-ea"/>
              <a:cs typeface="B Nazanin" panose="000004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a:ln>
                  <a:noFill/>
                </a:ln>
                <a:solidFill>
                  <a:prstClr val="black"/>
                </a:solidFill>
                <a:effectLst/>
                <a:uLnTx/>
                <a:uFillTx/>
                <a:latin typeface="Corbel" panose="020B0503020204020204"/>
                <a:ea typeface="+mn-ea"/>
                <a:cs typeface="B Nazanin" panose="00000400000000000000" pitchFamily="2" charset="-78"/>
              </a:rPr>
              <a:t>در شکل </a:t>
            </a:r>
            <a:r>
              <a:rPr lang="fa-IR" sz="2400" dirty="0">
                <a:solidFill>
                  <a:prstClr val="black"/>
                </a:solidFill>
                <a:latin typeface="Corbel" panose="020B0503020204020204"/>
                <a:cs typeface="B Nazanin" panose="00000400000000000000" pitchFamily="2" charset="-78"/>
              </a:rPr>
              <a:t>زیر </a:t>
            </a:r>
            <a:r>
              <a:rPr kumimoji="0" lang="fa-IR" sz="2400" b="0" i="0" u="none" strike="noStrike" kern="1200" cap="none" spc="0" normalizeH="0" baseline="0" noProof="0" dirty="0">
                <a:ln>
                  <a:noFill/>
                </a:ln>
                <a:solidFill>
                  <a:prstClr val="black"/>
                </a:solidFill>
                <a:effectLst/>
                <a:uLnTx/>
                <a:uFillTx/>
                <a:latin typeface="Corbel" panose="020B0503020204020204"/>
                <a:ea typeface="+mn-ea"/>
                <a:cs typeface="B Nazanin" panose="00000400000000000000" pitchFamily="2" charset="-78"/>
              </a:rPr>
              <a:t>اهمیت گیاهان براى آماده كردن یک نمونه خوراک نشان داده شده است. اين شکل را در گروه بررسی کنید و نتیجه را در کلاس ارائه دهید.</a:t>
            </a: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a-IR" sz="2400" b="0" i="0" u="none" strike="noStrike" kern="1200" cap="none" spc="0" normalizeH="0" baseline="0" noProof="0" dirty="0">
              <a:ln>
                <a:noFill/>
              </a:ln>
              <a:solidFill>
                <a:prstClr val="black"/>
              </a:solidFill>
              <a:effectLst/>
              <a:uLnTx/>
              <a:uFillTx/>
              <a:latin typeface="Corbel" panose="020B0503020204020204"/>
              <a:ea typeface="+mn-ea"/>
              <a:cs typeface="B Nazanin" panose="00000400000000000000" pitchFamily="2" charset="-78"/>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080" y="2033564"/>
            <a:ext cx="4197375" cy="4570214"/>
          </a:xfrm>
          <a:prstGeom prst="rect">
            <a:avLst/>
          </a:prstGeom>
        </p:spPr>
      </p:pic>
      <p:pic>
        <p:nvPicPr>
          <p:cNvPr id="2" name="Picture 1">
            <a:extLst>
              <a:ext uri="{FF2B5EF4-FFF2-40B4-BE49-F238E27FC236}">
                <a16:creationId xmlns:a16="http://schemas.microsoft.com/office/drawing/2014/main" id="{BD015A6C-D520-38D1-E23D-C5CA4A850BB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1668" y="6504668"/>
            <a:ext cx="856517" cy="264861"/>
          </a:xfrm>
          <a:prstGeom prst="rect">
            <a:avLst/>
          </a:prstGeom>
        </p:spPr>
      </p:pic>
    </p:spTree>
    <p:extLst>
      <p:ext uri="{BB962C8B-B14F-4D97-AF65-F5344CB8AC3E}">
        <p14:creationId xmlns:p14="http://schemas.microsoft.com/office/powerpoint/2010/main" val="410425418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2" presetClass="entr" presetSubtype="1"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1500" fill="hold"/>
                                        <p:tgtEl>
                                          <p:spTgt spid="4"/>
                                        </p:tgtEl>
                                        <p:attrNameLst>
                                          <p:attrName>ppt_x</p:attrName>
                                        </p:attrNameLst>
                                      </p:cBhvr>
                                      <p:tavLst>
                                        <p:tav tm="0">
                                          <p:val>
                                            <p:strVal val="#ppt_x"/>
                                          </p:val>
                                        </p:tav>
                                        <p:tav tm="100000">
                                          <p:val>
                                            <p:strVal val="#ppt_x"/>
                                          </p:val>
                                        </p:tav>
                                      </p:tavLst>
                                    </p:anim>
                                    <p:anim calcmode="lin" valueType="num">
                                      <p:cBhvr additive="base">
                                        <p:cTn id="15" dur="1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5" name="Rectangle 4"/>
          <p:cNvSpPr/>
          <p:nvPr/>
        </p:nvSpPr>
        <p:spPr>
          <a:xfrm>
            <a:off x="386365" y="374487"/>
            <a:ext cx="8536386" cy="1200329"/>
          </a:xfrm>
          <a:prstGeom prst="rect">
            <a:avLst/>
          </a:prstGeom>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a:ln>
                  <a:noFill/>
                </a:ln>
                <a:solidFill>
                  <a:prstClr val="black"/>
                </a:solidFill>
                <a:effectLst/>
                <a:uLnTx/>
                <a:uFillTx/>
                <a:latin typeface="Corbel" panose="020B0503020204020204"/>
                <a:ea typeface="+mn-ea"/>
                <a:cs typeface="B Nazanin" panose="00000400000000000000" pitchFamily="2" charset="-78"/>
              </a:rPr>
              <a:t>شغل بخشی از مردم کشور ما کشاورزی است. مشاغل مربوط به کشاورزی را می توان در چند گروه زراعت، باغبانی، ماشین های کشاورزی، دامپروری، صنایع غذایی و منابع طبیعی دسته بندی کرد.</a:t>
            </a:r>
          </a:p>
        </p:txBody>
      </p:sp>
      <p:pic>
        <p:nvPicPr>
          <p:cNvPr id="2" name="Picture 1"/>
          <p:cNvPicPr>
            <a:picLocks noChangeAspect="1"/>
          </p:cNvPicPr>
          <p:nvPr/>
        </p:nvPicPr>
        <p:blipFill>
          <a:blip r:embed="rId3"/>
          <a:stretch>
            <a:fillRect/>
          </a:stretch>
        </p:blipFill>
        <p:spPr>
          <a:xfrm>
            <a:off x="244697" y="4562337"/>
            <a:ext cx="6014435" cy="2059901"/>
          </a:xfrm>
          <a:prstGeom prst="rect">
            <a:avLst/>
          </a:prstGeom>
        </p:spPr>
      </p:pic>
      <p:sp>
        <p:nvSpPr>
          <p:cNvPr id="3" name="Rectangle 2"/>
          <p:cNvSpPr/>
          <p:nvPr/>
        </p:nvSpPr>
        <p:spPr>
          <a:xfrm>
            <a:off x="386365" y="1875392"/>
            <a:ext cx="8523507" cy="3416320"/>
          </a:xfrm>
          <a:prstGeom prst="rect">
            <a:avLst/>
          </a:prstGeom>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a:ln>
                  <a:noFill/>
                </a:ln>
                <a:solidFill>
                  <a:prstClr val="black"/>
                </a:solidFill>
                <a:effectLst/>
                <a:uLnTx/>
                <a:uFillTx/>
                <a:latin typeface="Corbel" panose="020B0503020204020204"/>
                <a:ea typeface="+mn-ea"/>
                <a:cs typeface="B Nazanin" panose="00000400000000000000" pitchFamily="2" charset="-78"/>
              </a:rPr>
              <a:t>کشاورزان برای پرورش گیاهان، بسیار تلاش می کنند. كارهاى كشاورزى را می توان به صورت زير دسته بندى كرد.</a:t>
            </a: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a-IR" sz="2400" b="0" i="0" u="none" strike="noStrike" kern="1200" cap="none" spc="0" normalizeH="0" baseline="0" noProof="0" dirty="0">
              <a:ln>
                <a:noFill/>
              </a:ln>
              <a:solidFill>
                <a:prstClr val="black"/>
              </a:solidFill>
              <a:effectLst/>
              <a:uLnTx/>
              <a:uFillTx/>
              <a:latin typeface="Corbel" panose="020B0503020204020204"/>
              <a:ea typeface="+mn-ea"/>
              <a:cs typeface="B Nazanin" panose="00000400000000000000" pitchFamily="2" charset="-78"/>
            </a:endParaRPr>
          </a:p>
          <a:p>
            <a:pPr marL="342900" marR="0" lvl="0" indent="-342900" algn="just"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a-IR" sz="2400" b="0" i="0" u="none" strike="noStrike" kern="1200" cap="none" spc="0" normalizeH="0" baseline="0" noProof="0" dirty="0">
                <a:ln>
                  <a:noFill/>
                </a:ln>
                <a:solidFill>
                  <a:prstClr val="black"/>
                </a:solidFill>
                <a:effectLst/>
                <a:uLnTx/>
                <a:uFillTx/>
                <a:latin typeface="Corbel" panose="020B0503020204020204"/>
                <a:ea typeface="+mn-ea"/>
                <a:cs typeface="B Nazanin" panose="00000400000000000000" pitchFamily="2" charset="-78"/>
              </a:rPr>
              <a:t>بررسی امکان پرورش یک گیاه در یک ناحیه آب و هوایی</a:t>
            </a:r>
          </a:p>
          <a:p>
            <a:pPr marL="342900" marR="0" lvl="0" indent="-342900" algn="just"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a-IR" sz="2400" b="0" i="0" u="none" strike="noStrike" kern="1200" cap="none" spc="0" normalizeH="0" baseline="0" noProof="0" dirty="0">
                <a:ln>
                  <a:noFill/>
                </a:ln>
                <a:solidFill>
                  <a:prstClr val="black"/>
                </a:solidFill>
                <a:effectLst/>
                <a:uLnTx/>
                <a:uFillTx/>
                <a:latin typeface="Corbel" panose="020B0503020204020204"/>
                <a:ea typeface="+mn-ea"/>
                <a:cs typeface="B Nazanin" panose="00000400000000000000" pitchFamily="2" charset="-78"/>
              </a:rPr>
              <a:t>آماده کردن بستر کاشت</a:t>
            </a:r>
          </a:p>
          <a:p>
            <a:pPr marL="342900" marR="0" lvl="0" indent="-342900" algn="just"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a-IR" sz="2400" b="0" i="0" u="none" strike="noStrike" kern="1200" cap="none" spc="0" normalizeH="0" baseline="0" noProof="0" dirty="0">
                <a:ln>
                  <a:noFill/>
                </a:ln>
                <a:solidFill>
                  <a:prstClr val="black"/>
                </a:solidFill>
                <a:effectLst/>
                <a:uLnTx/>
                <a:uFillTx/>
                <a:latin typeface="Corbel" panose="020B0503020204020204"/>
                <a:ea typeface="+mn-ea"/>
                <a:cs typeface="B Nazanin" panose="00000400000000000000" pitchFamily="2" charset="-78"/>
              </a:rPr>
              <a:t>کاشت</a:t>
            </a:r>
          </a:p>
          <a:p>
            <a:pPr marL="342900" marR="0" lvl="0" indent="-342900" algn="just"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a-IR" sz="2400" b="0" i="0" u="none" strike="noStrike" kern="1200" cap="none" spc="0" normalizeH="0" baseline="0" noProof="0" dirty="0">
                <a:ln>
                  <a:noFill/>
                </a:ln>
                <a:solidFill>
                  <a:prstClr val="black"/>
                </a:solidFill>
                <a:effectLst/>
                <a:uLnTx/>
                <a:uFillTx/>
                <a:latin typeface="Corbel" panose="020B0503020204020204"/>
                <a:ea typeface="+mn-ea"/>
                <a:cs typeface="B Nazanin" panose="00000400000000000000" pitchFamily="2" charset="-78"/>
              </a:rPr>
              <a:t>داشت</a:t>
            </a:r>
          </a:p>
          <a:p>
            <a:pPr marL="342900" marR="0" lvl="0" indent="-342900" algn="just"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a-IR" sz="2400" b="0" i="0" u="none" strike="noStrike" kern="1200" cap="none" spc="0" normalizeH="0" baseline="0" noProof="0" dirty="0">
                <a:ln>
                  <a:noFill/>
                </a:ln>
                <a:solidFill>
                  <a:prstClr val="black"/>
                </a:solidFill>
                <a:effectLst/>
                <a:uLnTx/>
                <a:uFillTx/>
                <a:latin typeface="Corbel" panose="020B0503020204020204"/>
                <a:ea typeface="+mn-ea"/>
                <a:cs typeface="B Nazanin" panose="00000400000000000000" pitchFamily="2" charset="-78"/>
              </a:rPr>
              <a:t>برداشت</a:t>
            </a:r>
          </a:p>
          <a:p>
            <a:pPr marL="342900" marR="0" lvl="0" indent="-342900" algn="just"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a-IR" sz="2400" b="0" i="0" u="none" strike="noStrike" kern="1200" cap="none" spc="0" normalizeH="0" baseline="0" noProof="0" dirty="0">
                <a:ln>
                  <a:noFill/>
                </a:ln>
                <a:solidFill>
                  <a:prstClr val="black"/>
                </a:solidFill>
                <a:effectLst/>
                <a:uLnTx/>
                <a:uFillTx/>
                <a:latin typeface="Corbel" panose="020B0503020204020204"/>
                <a:ea typeface="+mn-ea"/>
                <a:cs typeface="B Nazanin" panose="00000400000000000000" pitchFamily="2" charset="-78"/>
              </a:rPr>
              <a:t>کارهای پس از برداشت</a:t>
            </a:r>
          </a:p>
        </p:txBody>
      </p:sp>
      <p:pic>
        <p:nvPicPr>
          <p:cNvPr id="4" name="Picture 3">
            <a:extLst>
              <a:ext uri="{FF2B5EF4-FFF2-40B4-BE49-F238E27FC236}">
                <a16:creationId xmlns:a16="http://schemas.microsoft.com/office/drawing/2014/main" id="{808DFEE9-0B47-1B58-73BC-CF04EC82B25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1668" y="6504668"/>
            <a:ext cx="856517" cy="264861"/>
          </a:xfrm>
          <a:prstGeom prst="rect">
            <a:avLst/>
          </a:prstGeom>
        </p:spPr>
      </p:pic>
    </p:spTree>
    <p:extLst>
      <p:ext uri="{BB962C8B-B14F-4D97-AF65-F5344CB8AC3E}">
        <p14:creationId xmlns:p14="http://schemas.microsoft.com/office/powerpoint/2010/main" val="230514489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5" name="Rectangle 4"/>
          <p:cNvSpPr/>
          <p:nvPr/>
        </p:nvSpPr>
        <p:spPr>
          <a:xfrm>
            <a:off x="143640" y="361608"/>
            <a:ext cx="8755662" cy="1569660"/>
          </a:xfrm>
          <a:prstGeom prst="rect">
            <a:avLst/>
          </a:prstGeom>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1" i="0" u="none" strike="noStrike" kern="1200" cap="none" spc="0" normalizeH="0" baseline="0" noProof="0" dirty="0">
                <a:ln>
                  <a:noFill/>
                </a:ln>
                <a:solidFill>
                  <a:srgbClr val="FF0000"/>
                </a:solidFill>
                <a:effectLst/>
                <a:uLnTx/>
                <a:uFillTx/>
                <a:latin typeface="Corbel" panose="020B0503020204020204"/>
                <a:ea typeface="+mn-ea"/>
                <a:cs typeface="B Nazanin" panose="00000400000000000000" pitchFamily="2" charset="-78"/>
              </a:rPr>
              <a:t>بررسی امکان پرورش یک گیاه در یک ناحیه آب و هوایی</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a:ln>
                  <a:noFill/>
                </a:ln>
                <a:solidFill>
                  <a:prstClr val="black"/>
                </a:solidFill>
                <a:effectLst/>
                <a:uLnTx/>
                <a:uFillTx/>
                <a:latin typeface="Corbel" panose="020B0503020204020204"/>
                <a:ea typeface="+mn-ea"/>
                <a:cs typeface="B Nazanin" panose="00000400000000000000" pitchFamily="2" charset="-78"/>
              </a:rPr>
              <a:t>محيط زندگى گياه در واقع سيستمى است با اجزاى گوناگون و گیاهان بخشی از آن هستند. برای درست کار کردن این سیستم، باید همه عوامل و نیازهای گياهان (دمای هوا، میزان آب، بستر کاشت، مواد غذایی، رطوبت هوا و سایر نیازها) تأمین شود.</a:t>
            </a:r>
          </a:p>
        </p:txBody>
      </p:sp>
      <p:sp>
        <p:nvSpPr>
          <p:cNvPr id="4" name="Rectangle 3"/>
          <p:cNvSpPr/>
          <p:nvPr/>
        </p:nvSpPr>
        <p:spPr>
          <a:xfrm>
            <a:off x="3953814" y="2025448"/>
            <a:ext cx="4945488" cy="2677656"/>
          </a:xfrm>
          <a:prstGeom prst="rect">
            <a:avLst/>
          </a:prstGeom>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1" i="0" u="none" strike="noStrike" kern="1200" cap="none" spc="0" normalizeH="0" baseline="0" noProof="0" dirty="0">
                <a:ln>
                  <a:noFill/>
                </a:ln>
                <a:solidFill>
                  <a:srgbClr val="FF0000"/>
                </a:solidFill>
                <a:effectLst/>
                <a:uLnTx/>
                <a:uFillTx/>
                <a:latin typeface="Corbel" panose="020B0503020204020204"/>
                <a:ea typeface="+mn-ea"/>
                <a:cs typeface="B Nazanin" panose="00000400000000000000" pitchFamily="2" charset="-78"/>
              </a:rPr>
              <a:t>کار غیرکلاسی</a:t>
            </a: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a-IR" sz="2400" b="0" i="0" u="none" strike="noStrike" kern="1200" cap="none" spc="0" normalizeH="0" baseline="0" noProof="0" dirty="0">
              <a:ln>
                <a:noFill/>
              </a:ln>
              <a:solidFill>
                <a:prstClr val="black"/>
              </a:solidFill>
              <a:effectLst/>
              <a:uLnTx/>
              <a:uFillTx/>
              <a:latin typeface="Corbel" panose="020B0503020204020204"/>
              <a:ea typeface="+mn-ea"/>
              <a:cs typeface="B Nazanin" panose="000004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a-IR" sz="2400" b="0" i="0" u="none" strike="noStrike" kern="1200" cap="none" spc="0" normalizeH="0" baseline="0" noProof="0" dirty="0">
              <a:ln>
                <a:noFill/>
              </a:ln>
              <a:solidFill>
                <a:prstClr val="black"/>
              </a:solidFill>
              <a:effectLst/>
              <a:uLnTx/>
              <a:uFillTx/>
              <a:latin typeface="Corbel" panose="020B0503020204020204"/>
              <a:ea typeface="+mn-ea"/>
              <a:cs typeface="B Nazanin" panose="000004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a:ln>
                  <a:noFill/>
                </a:ln>
                <a:solidFill>
                  <a:prstClr val="black"/>
                </a:solidFill>
                <a:effectLst/>
                <a:uLnTx/>
                <a:uFillTx/>
                <a:latin typeface="Corbel" panose="020B0503020204020204"/>
                <a:ea typeface="+mn-ea"/>
                <a:cs typeface="B Nazanin" panose="00000400000000000000" pitchFamily="2" charset="-78"/>
              </a:rPr>
              <a:t>با بررسی منابع کتابخانه ای و اینترنتی یا پرسش از کشاورزان و باغبانان جاهای خالی جدول را پرکنید. در ستون خالی سمت چپ ویژگی های یک گل رایج در منطقه خود را بنویسید.</a:t>
            </a:r>
          </a:p>
        </p:txBody>
      </p:sp>
      <p:pic>
        <p:nvPicPr>
          <p:cNvPr id="6" name="Picture 5"/>
          <p:cNvPicPr>
            <a:picLocks noChangeAspect="1"/>
          </p:cNvPicPr>
          <p:nvPr/>
        </p:nvPicPr>
        <p:blipFill>
          <a:blip r:embed="rId3"/>
          <a:stretch>
            <a:fillRect/>
          </a:stretch>
        </p:blipFill>
        <p:spPr>
          <a:xfrm>
            <a:off x="230844" y="2691685"/>
            <a:ext cx="3586167" cy="3916302"/>
          </a:xfrm>
          <a:prstGeom prst="rect">
            <a:avLst/>
          </a:prstGeom>
        </p:spPr>
      </p:pic>
      <p:sp>
        <p:nvSpPr>
          <p:cNvPr id="2" name="Rectangle 1"/>
          <p:cNvSpPr/>
          <p:nvPr/>
        </p:nvSpPr>
        <p:spPr>
          <a:xfrm>
            <a:off x="3219719" y="2488965"/>
            <a:ext cx="5679583" cy="461665"/>
          </a:xfrm>
          <a:prstGeom prst="rect">
            <a:avLst/>
          </a:prstGeom>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a:ln>
                  <a:noFill/>
                </a:ln>
                <a:solidFill>
                  <a:prstClr val="black"/>
                </a:solidFill>
                <a:effectLst/>
                <a:uLnTx/>
                <a:uFillTx/>
                <a:latin typeface="Corbel" panose="020B0503020204020204"/>
                <a:ea typeface="+mn-ea"/>
                <a:cs typeface="B Nazanin" panose="00000400000000000000" pitchFamily="2" charset="-78"/>
              </a:rPr>
              <a:t>بررسی شرایط محیطی مناسب برای پرورش چند گیاه</a:t>
            </a:r>
          </a:p>
        </p:txBody>
      </p:sp>
      <p:sp>
        <p:nvSpPr>
          <p:cNvPr id="7" name="TextBox 6"/>
          <p:cNvSpPr txBox="1"/>
          <p:nvPr/>
        </p:nvSpPr>
        <p:spPr>
          <a:xfrm>
            <a:off x="6005561" y="4874233"/>
            <a:ext cx="2893741" cy="584775"/>
          </a:xfrm>
          <a:prstGeom prst="rect">
            <a:avLst/>
          </a:prstGeom>
          <a:noFill/>
        </p:spPr>
        <p:txBody>
          <a:bodyPr wrap="none" rtlCol="1">
            <a:spAutoFit/>
          </a:bodyPr>
          <a:lstStyle/>
          <a:p>
            <a:r>
              <a:rPr lang="fa-IR" sz="3200" b="1" dirty="0">
                <a:cs typeface="B Nazanin" panose="00000400000000000000" pitchFamily="2" charset="-78"/>
              </a:rPr>
              <a:t>جواب در صفحه بعد</a:t>
            </a:r>
          </a:p>
        </p:txBody>
      </p:sp>
      <p:pic>
        <p:nvPicPr>
          <p:cNvPr id="3" name="Picture 2">
            <a:extLst>
              <a:ext uri="{FF2B5EF4-FFF2-40B4-BE49-F238E27FC236}">
                <a16:creationId xmlns:a16="http://schemas.microsoft.com/office/drawing/2014/main" id="{71D19AE0-7679-C297-2F41-0E8FE178A9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1668" y="6504668"/>
            <a:ext cx="856517" cy="264861"/>
          </a:xfrm>
          <a:prstGeom prst="rect">
            <a:avLst/>
          </a:prstGeom>
        </p:spPr>
      </p:pic>
    </p:spTree>
    <p:extLst>
      <p:ext uri="{BB962C8B-B14F-4D97-AF65-F5344CB8AC3E}">
        <p14:creationId xmlns:p14="http://schemas.microsoft.com/office/powerpoint/2010/main" val="77509541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Rectangle 3"/>
          <p:cNvSpPr/>
          <p:nvPr/>
        </p:nvSpPr>
        <p:spPr>
          <a:xfrm>
            <a:off x="6827526" y="271491"/>
            <a:ext cx="2049462" cy="523220"/>
          </a:xfrm>
          <a:prstGeom prst="rect">
            <a:avLst/>
          </a:prstGeom>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800" b="1" i="0" u="none" strike="noStrike" kern="1200" cap="none" spc="0" normalizeH="0" baseline="0" noProof="0" dirty="0">
                <a:ln>
                  <a:noFill/>
                </a:ln>
                <a:solidFill>
                  <a:srgbClr val="FF0000"/>
                </a:solidFill>
                <a:effectLst/>
                <a:uLnTx/>
                <a:uFillTx/>
                <a:latin typeface="Corbel" panose="020B0503020204020204"/>
                <a:ea typeface="+mn-ea"/>
                <a:cs typeface="B Nazanin" panose="00000400000000000000" pitchFamily="2" charset="-78"/>
              </a:rPr>
              <a:t>کار غیرکلاسی</a:t>
            </a:r>
          </a:p>
        </p:txBody>
      </p:sp>
      <p:sp>
        <p:nvSpPr>
          <p:cNvPr id="2" name="Rectangle 1"/>
          <p:cNvSpPr/>
          <p:nvPr/>
        </p:nvSpPr>
        <p:spPr>
          <a:xfrm>
            <a:off x="191200" y="271491"/>
            <a:ext cx="6636326" cy="523220"/>
          </a:xfrm>
          <a:prstGeom prst="rect">
            <a:avLst/>
          </a:prstGeom>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800" b="0" i="0" u="none" strike="noStrike" kern="1200" cap="none" spc="0" normalizeH="0" baseline="0" noProof="0" dirty="0">
                <a:ln>
                  <a:noFill/>
                </a:ln>
                <a:solidFill>
                  <a:prstClr val="black"/>
                </a:solidFill>
                <a:effectLst/>
                <a:uLnTx/>
                <a:uFillTx/>
                <a:latin typeface="Corbel" panose="020B0503020204020204"/>
                <a:ea typeface="+mn-ea"/>
                <a:cs typeface="B Nazanin" panose="00000400000000000000" pitchFamily="2" charset="-78"/>
              </a:rPr>
              <a:t>بررسی شرایط محیطی مناسب برای پرورش چند گیاه</a:t>
            </a:r>
            <a:endParaRPr kumimoji="0" lang="fa-IR" sz="3200" b="1" i="0" u="none" strike="noStrike" kern="1200" cap="none" spc="0" normalizeH="0" baseline="0" noProof="0" dirty="0">
              <a:ln>
                <a:noFill/>
              </a:ln>
              <a:solidFill>
                <a:prstClr val="black"/>
              </a:solidFill>
              <a:effectLst/>
              <a:uLnTx/>
              <a:uFillTx/>
              <a:latin typeface="Corbel" panose="020B0503020204020204"/>
              <a:ea typeface="+mn-ea"/>
              <a:cs typeface="B Nazanin" panose="00000400000000000000" pitchFamily="2" charset="-78"/>
              <a:hlinkClick r:id="rId3"/>
            </a:endParaRPr>
          </a:p>
        </p:txBody>
      </p:sp>
      <p:pic>
        <p:nvPicPr>
          <p:cNvPr id="1026" name="Picture 2" descr="کارکلاسی صفحه 100 کاروفناوری هفتم بررسی شرایط محیطی پرورش گیاهان">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0438" y="843992"/>
            <a:ext cx="6325349" cy="565379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C51B2E1D-B0DE-9228-8149-91DD445F8D0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1668" y="6504668"/>
            <a:ext cx="856517" cy="264861"/>
          </a:xfrm>
          <a:prstGeom prst="rect">
            <a:avLst/>
          </a:prstGeom>
        </p:spPr>
      </p:pic>
    </p:spTree>
    <p:extLst>
      <p:ext uri="{BB962C8B-B14F-4D97-AF65-F5344CB8AC3E}">
        <p14:creationId xmlns:p14="http://schemas.microsoft.com/office/powerpoint/2010/main" val="14381162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5" name="Rectangle 4"/>
          <p:cNvSpPr/>
          <p:nvPr/>
        </p:nvSpPr>
        <p:spPr>
          <a:xfrm>
            <a:off x="218941" y="451761"/>
            <a:ext cx="8669085" cy="2677656"/>
          </a:xfrm>
          <a:prstGeom prst="rect">
            <a:avLst/>
          </a:prstGeom>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1" i="0" u="none" strike="noStrike" kern="1200" cap="none" spc="0" normalizeH="0" baseline="0" noProof="0" dirty="0">
                <a:ln>
                  <a:noFill/>
                </a:ln>
                <a:solidFill>
                  <a:srgbClr val="FF0000"/>
                </a:solidFill>
                <a:effectLst/>
                <a:uLnTx/>
                <a:uFillTx/>
                <a:latin typeface="Corbel" panose="020B0503020204020204"/>
                <a:ea typeface="+mn-ea"/>
                <a:cs typeface="B Nazanin" panose="00000400000000000000" pitchFamily="2" charset="-78"/>
              </a:rPr>
              <a:t>آماده کردن بستر کاشت</a:t>
            </a: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a-IR" sz="2400" b="0" i="0" u="none" strike="noStrike" kern="1200" cap="none" spc="0" normalizeH="0" baseline="0" noProof="0" dirty="0">
              <a:ln>
                <a:noFill/>
              </a:ln>
              <a:solidFill>
                <a:prstClr val="black"/>
              </a:solidFill>
              <a:effectLst/>
              <a:uLnTx/>
              <a:uFillTx/>
              <a:latin typeface="Corbel" panose="020B0503020204020204"/>
              <a:ea typeface="+mn-ea"/>
              <a:cs typeface="B Nazanin" panose="000004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1" i="0" u="none" strike="noStrike" kern="1200" cap="none" spc="0" normalizeH="0" baseline="0" noProof="0" dirty="0">
                <a:ln>
                  <a:noFill/>
                </a:ln>
                <a:solidFill>
                  <a:srgbClr val="00B0F0"/>
                </a:solidFill>
                <a:effectLst/>
                <a:uLnTx/>
                <a:uFillTx/>
                <a:latin typeface="Corbel" panose="020B0503020204020204"/>
                <a:ea typeface="+mn-ea"/>
                <a:cs typeface="B Nazanin" panose="00000400000000000000" pitchFamily="2" charset="-78"/>
              </a:rPr>
              <a:t>بستر کاشت: </a:t>
            </a:r>
            <a:r>
              <a:rPr kumimoji="0" lang="fa-IR" sz="2400" b="0" i="0" u="none" strike="noStrike" kern="1200" cap="none" spc="0" normalizeH="0" baseline="0" noProof="0" dirty="0">
                <a:ln>
                  <a:noFill/>
                </a:ln>
                <a:solidFill>
                  <a:prstClr val="black"/>
                </a:solidFill>
                <a:effectLst/>
                <a:uLnTx/>
                <a:uFillTx/>
                <a:latin typeface="Corbel" panose="020B0503020204020204"/>
                <a:ea typeface="+mn-ea"/>
                <a:cs typeface="B Nazanin" panose="00000400000000000000" pitchFamily="2" charset="-78"/>
              </a:rPr>
              <a:t>به جایی که شرایط لازم را برای جوانه زدن گیاه دارد و بذر در آن کاشته می شود، بستر کاشت می گویند.</a:t>
            </a: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a-IR" sz="2400" b="0" i="0" u="none" strike="noStrike" kern="1200" cap="none" spc="0" normalizeH="0" baseline="0" noProof="0" dirty="0">
              <a:ln>
                <a:noFill/>
              </a:ln>
              <a:solidFill>
                <a:prstClr val="black"/>
              </a:solidFill>
              <a:effectLst/>
              <a:uLnTx/>
              <a:uFillTx/>
              <a:latin typeface="Corbel" panose="020B0503020204020204"/>
              <a:ea typeface="+mn-ea"/>
              <a:cs typeface="B Nazanin" panose="000004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1" i="0" u="none" strike="noStrike" kern="1200" cap="none" spc="0" normalizeH="0" baseline="0" noProof="0" dirty="0">
                <a:ln>
                  <a:noFill/>
                </a:ln>
                <a:solidFill>
                  <a:srgbClr val="00B0F0"/>
                </a:solidFill>
                <a:effectLst/>
                <a:uLnTx/>
                <a:uFillTx/>
                <a:latin typeface="Corbel" panose="020B0503020204020204"/>
                <a:ea typeface="+mn-ea"/>
                <a:cs typeface="B Nazanin" panose="00000400000000000000" pitchFamily="2" charset="-78"/>
              </a:rPr>
              <a:t>بذر: </a:t>
            </a:r>
            <a:r>
              <a:rPr kumimoji="0" lang="fa-IR" sz="2400" b="0" i="0" u="none" strike="noStrike" kern="1200" cap="none" spc="0" normalizeH="0" baseline="0" noProof="0" dirty="0">
                <a:ln>
                  <a:noFill/>
                </a:ln>
                <a:solidFill>
                  <a:prstClr val="black"/>
                </a:solidFill>
                <a:effectLst/>
                <a:uLnTx/>
                <a:uFillTx/>
                <a:latin typeface="Corbel" panose="020B0503020204020204"/>
                <a:ea typeface="+mn-ea"/>
                <a:cs typeface="B Nazanin" panose="00000400000000000000" pitchFamily="2" charset="-78"/>
              </a:rPr>
              <a:t>بذر بخشی از گیاه، مانند دانه، غده، ساقه و برگ است که با کاشت و پرورش آن، گیاه دیگری مانند گیاه قبلی تولید می شود.</a:t>
            </a:r>
          </a:p>
        </p:txBody>
      </p:sp>
      <p:pic>
        <p:nvPicPr>
          <p:cNvPr id="2" name="Picture 1"/>
          <p:cNvPicPr>
            <a:picLocks noChangeAspect="1"/>
          </p:cNvPicPr>
          <p:nvPr/>
        </p:nvPicPr>
        <p:blipFill>
          <a:blip r:embed="rId3"/>
          <a:stretch>
            <a:fillRect/>
          </a:stretch>
        </p:blipFill>
        <p:spPr>
          <a:xfrm>
            <a:off x="291705" y="4069724"/>
            <a:ext cx="8596321" cy="1805433"/>
          </a:xfrm>
          <a:prstGeom prst="rect">
            <a:avLst/>
          </a:prstGeom>
        </p:spPr>
      </p:pic>
      <p:pic>
        <p:nvPicPr>
          <p:cNvPr id="3" name="Picture 2">
            <a:extLst>
              <a:ext uri="{FF2B5EF4-FFF2-40B4-BE49-F238E27FC236}">
                <a16:creationId xmlns:a16="http://schemas.microsoft.com/office/drawing/2014/main" id="{B0C5F060-F603-51DD-B63D-45D4270F1CC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1668" y="6504668"/>
            <a:ext cx="856517" cy="264861"/>
          </a:xfrm>
          <a:prstGeom prst="rect">
            <a:avLst/>
          </a:prstGeom>
        </p:spPr>
      </p:pic>
    </p:spTree>
    <p:extLst>
      <p:ext uri="{BB962C8B-B14F-4D97-AF65-F5344CB8AC3E}">
        <p14:creationId xmlns:p14="http://schemas.microsoft.com/office/powerpoint/2010/main" val="40476813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42" presetClass="entr" presetSubtype="0"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Basis">
  <a:themeElements>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D9D01AC2-EE7D-4E49-99EE-8E62E4E7E8A7}"/>
    </a:ext>
  </a:extLst>
</a:theme>
</file>

<file path=ppt/theme/theme2.xml><?xml version="1.0" encoding="utf-8"?>
<a:theme xmlns:a="http://schemas.openxmlformats.org/drawingml/2006/main" name="Organic">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10.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11.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12.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13.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14.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15.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16.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17.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18.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19.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2.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20.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21.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22.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23.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24.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25.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26.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27.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28.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29.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3.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30.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31.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32.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33.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34.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35.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36.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37.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38.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4.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5.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6.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7.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8.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9.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docProps/app.xml><?xml version="1.0" encoding="utf-8"?>
<Properties xmlns="http://schemas.openxmlformats.org/officeDocument/2006/extended-properties" xmlns:vt="http://schemas.openxmlformats.org/officeDocument/2006/docPropsVTypes">
  <TotalTime>103</TotalTime>
  <Words>3914</Words>
  <Application>Microsoft Office PowerPoint</Application>
  <PresentationFormat>On-screen Show (4:3)</PresentationFormat>
  <Paragraphs>260</Paragraphs>
  <Slides>39</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39</vt:i4>
      </vt:variant>
    </vt:vector>
  </HeadingPairs>
  <TitlesOfParts>
    <vt:vector size="48" baseType="lpstr">
      <vt:lpstr>Baasem</vt:lpstr>
      <vt:lpstr>Arial</vt:lpstr>
      <vt:lpstr>Corbel</vt:lpstr>
      <vt:lpstr>Calibri</vt:lpstr>
      <vt:lpstr>Tahoma</vt:lpstr>
      <vt:lpstr>B Nazanin</vt:lpstr>
      <vt:lpstr>Garamond</vt:lpstr>
      <vt:lpstr>Basis</vt:lpstr>
      <vt:lpstr>Organic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seyyedsultan.sheikhi</Manager>
  <Company>suherfe.blog.ir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10-giyahan.suherfe.blog.ir</dc:title>
  <dc:subject>10-giyahan.suherfe.blog.ir</dc:subject>
  <dc:creator>suherfe.blog.ir</dc:creator>
  <cp:keywords>10-giyahan.suherfe.blog.ir</cp:keywords>
  <dc:description>10-giyahan.suherfe.blog.ir</dc:description>
  <cp:lastModifiedBy>aligodarzi321@gmail.com</cp:lastModifiedBy>
  <cp:revision>103</cp:revision>
  <dcterms:created xsi:type="dcterms:W3CDTF">2020-03-19T09:55:33Z</dcterms:created>
  <dcterms:modified xsi:type="dcterms:W3CDTF">2024-09-10T07:14:47Z</dcterms:modified>
  <cp:category>10-giyahan.suherfe.blog.ir</cp:category>
  <cp:version>7-9</cp:version>
</cp:coreProperties>
</file>