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80" r:id="rId1"/>
    <p:sldMasterId id="2147484228" r:id="rId2"/>
  </p:sldMasterIdLst>
  <p:notesMasterIdLst>
    <p:notesMasterId r:id="rId37"/>
  </p:notesMasterIdLst>
  <p:sldIdLst>
    <p:sldId id="431" r:id="rId3"/>
    <p:sldId id="257" r:id="rId4"/>
    <p:sldId id="331" r:id="rId5"/>
    <p:sldId id="332"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65" r:id="rId20"/>
    <p:sldId id="347" r:id="rId21"/>
    <p:sldId id="349" r:id="rId22"/>
    <p:sldId id="350" r:id="rId23"/>
    <p:sldId id="351" r:id="rId24"/>
    <p:sldId id="352" r:id="rId25"/>
    <p:sldId id="353" r:id="rId26"/>
    <p:sldId id="366" r:id="rId27"/>
    <p:sldId id="356" r:id="rId28"/>
    <p:sldId id="367" r:id="rId29"/>
    <p:sldId id="357" r:id="rId30"/>
    <p:sldId id="358" r:id="rId31"/>
    <p:sldId id="359" r:id="rId32"/>
    <p:sldId id="360" r:id="rId33"/>
    <p:sldId id="368" r:id="rId34"/>
    <p:sldId id="380" r:id="rId35"/>
    <p:sldId id="362" r:id="rId36"/>
  </p:sldIdLst>
  <p:sldSz cx="9144000" cy="6858000" type="screen4x3"/>
  <p:notesSz cx="6858000" cy="9144000"/>
  <p:embeddedFontLst>
    <p:embeddedFont>
      <p:font typeface="B Nazanin" panose="00000400000000000000" pitchFamily="2" charset="-78"/>
      <p:regular r:id="rId38"/>
      <p:bold r:id="rId39"/>
    </p:embeddedFont>
    <p:embeddedFont>
      <p:font typeface="Corbel" panose="020B0503020204020204" pitchFamily="34" charset="0"/>
      <p:regular r:id="rId40"/>
      <p:bold r:id="rId41"/>
      <p:italic r:id="rId42"/>
      <p:boldItalic r:id="rId43"/>
    </p:embeddedFont>
    <p:embeddedFont>
      <p:font typeface="Garamond" panose="02020404030301010803" pitchFamily="18" charset="0"/>
      <p:regular r:id="rId44"/>
      <p:bold r:id="rId45"/>
      <p: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C48CA8-B304-4CA5-A71B-D30E5E024E06}">
          <p14:sldIdLst>
            <p14:sldId id="431"/>
            <p14:sldId id="257"/>
            <p14:sldId id="331"/>
            <p14:sldId id="332"/>
          </p14:sldIdLst>
        </p14:section>
        <p14:section name="Untitled Section" id="{1D9FC4B7-A770-4FD7-8AF4-EB80FED8B4E3}">
          <p14:sldIdLst>
            <p14:sldId id="334"/>
            <p14:sldId id="335"/>
            <p14:sldId id="336"/>
            <p14:sldId id="337"/>
            <p14:sldId id="338"/>
            <p14:sldId id="339"/>
            <p14:sldId id="340"/>
            <p14:sldId id="341"/>
            <p14:sldId id="342"/>
            <p14:sldId id="343"/>
            <p14:sldId id="344"/>
            <p14:sldId id="345"/>
            <p14:sldId id="346"/>
            <p14:sldId id="365"/>
            <p14:sldId id="347"/>
            <p14:sldId id="349"/>
            <p14:sldId id="350"/>
            <p14:sldId id="351"/>
            <p14:sldId id="352"/>
            <p14:sldId id="353"/>
            <p14:sldId id="366"/>
            <p14:sldId id="356"/>
            <p14:sldId id="367"/>
            <p14:sldId id="357"/>
            <p14:sldId id="358"/>
            <p14:sldId id="359"/>
            <p14:sldId id="360"/>
            <p14:sldId id="368"/>
            <p14:sldId id="380"/>
            <p14:sldId id="3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4884" autoAdjust="0"/>
  </p:normalViewPr>
  <p:slideViewPr>
    <p:cSldViewPr snapToGrid="0">
      <p:cViewPr varScale="1">
        <p:scale>
          <a:sx n="54" d="100"/>
          <a:sy n="54" d="100"/>
        </p:scale>
        <p:origin x="1422"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285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2E378-14E8-4022-AECC-6AF5CE3B2852}" type="datetimeFigureOut">
              <a:rPr lang="fa-IR" smtClean="0"/>
              <a:t>07/03/1446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27B9D-B696-40CB-952A-D756C770BAF8}" type="slidenum">
              <a:rPr lang="fa-IR" smtClean="0"/>
              <a:t>‹#›</a:t>
            </a:fld>
            <a:endParaRPr lang="fa-IR"/>
          </a:p>
        </p:txBody>
      </p:sp>
    </p:spTree>
    <p:extLst>
      <p:ext uri="{BB962C8B-B14F-4D97-AF65-F5344CB8AC3E}">
        <p14:creationId xmlns:p14="http://schemas.microsoft.com/office/powerpoint/2010/main" val="417660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a:t>
            </a:fld>
            <a:endParaRPr lang="fa-IR"/>
          </a:p>
        </p:txBody>
      </p:sp>
    </p:spTree>
    <p:extLst>
      <p:ext uri="{BB962C8B-B14F-4D97-AF65-F5344CB8AC3E}">
        <p14:creationId xmlns:p14="http://schemas.microsoft.com/office/powerpoint/2010/main" val="1667007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11</a:t>
            </a:fld>
            <a:endParaRPr lang="fa-IR"/>
          </a:p>
        </p:txBody>
      </p:sp>
    </p:spTree>
    <p:extLst>
      <p:ext uri="{BB962C8B-B14F-4D97-AF65-F5344CB8AC3E}">
        <p14:creationId xmlns:p14="http://schemas.microsoft.com/office/powerpoint/2010/main" val="344345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12</a:t>
            </a:fld>
            <a:endParaRPr lang="fa-IR"/>
          </a:p>
        </p:txBody>
      </p:sp>
    </p:spTree>
    <p:extLst>
      <p:ext uri="{BB962C8B-B14F-4D97-AF65-F5344CB8AC3E}">
        <p14:creationId xmlns:p14="http://schemas.microsoft.com/office/powerpoint/2010/main" val="398461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13</a:t>
            </a:fld>
            <a:endParaRPr lang="fa-IR"/>
          </a:p>
        </p:txBody>
      </p:sp>
    </p:spTree>
    <p:extLst>
      <p:ext uri="{BB962C8B-B14F-4D97-AF65-F5344CB8AC3E}">
        <p14:creationId xmlns:p14="http://schemas.microsoft.com/office/powerpoint/2010/main" val="211298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14</a:t>
            </a:fld>
            <a:endParaRPr lang="fa-IR"/>
          </a:p>
        </p:txBody>
      </p:sp>
    </p:spTree>
    <p:extLst>
      <p:ext uri="{BB962C8B-B14F-4D97-AF65-F5344CB8AC3E}">
        <p14:creationId xmlns:p14="http://schemas.microsoft.com/office/powerpoint/2010/main" val="366843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15</a:t>
            </a:fld>
            <a:endParaRPr lang="fa-IR"/>
          </a:p>
        </p:txBody>
      </p:sp>
    </p:spTree>
    <p:extLst>
      <p:ext uri="{BB962C8B-B14F-4D97-AF65-F5344CB8AC3E}">
        <p14:creationId xmlns:p14="http://schemas.microsoft.com/office/powerpoint/2010/main" val="956958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16</a:t>
            </a:fld>
            <a:endParaRPr lang="fa-IR"/>
          </a:p>
        </p:txBody>
      </p:sp>
    </p:spTree>
    <p:extLst>
      <p:ext uri="{BB962C8B-B14F-4D97-AF65-F5344CB8AC3E}">
        <p14:creationId xmlns:p14="http://schemas.microsoft.com/office/powerpoint/2010/main" val="3251487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17</a:t>
            </a:fld>
            <a:endParaRPr lang="fa-IR"/>
          </a:p>
        </p:txBody>
      </p:sp>
    </p:spTree>
    <p:extLst>
      <p:ext uri="{BB962C8B-B14F-4D97-AF65-F5344CB8AC3E}">
        <p14:creationId xmlns:p14="http://schemas.microsoft.com/office/powerpoint/2010/main" val="246601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18</a:t>
            </a:fld>
            <a:endParaRPr lang="fa-IR"/>
          </a:p>
        </p:txBody>
      </p:sp>
    </p:spTree>
    <p:extLst>
      <p:ext uri="{BB962C8B-B14F-4D97-AF65-F5344CB8AC3E}">
        <p14:creationId xmlns:p14="http://schemas.microsoft.com/office/powerpoint/2010/main" val="3972977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19</a:t>
            </a:fld>
            <a:endParaRPr lang="fa-IR"/>
          </a:p>
        </p:txBody>
      </p:sp>
    </p:spTree>
    <p:extLst>
      <p:ext uri="{BB962C8B-B14F-4D97-AF65-F5344CB8AC3E}">
        <p14:creationId xmlns:p14="http://schemas.microsoft.com/office/powerpoint/2010/main" val="2718482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20</a:t>
            </a:fld>
            <a:endParaRPr lang="fa-IR"/>
          </a:p>
        </p:txBody>
      </p:sp>
    </p:spTree>
    <p:extLst>
      <p:ext uri="{BB962C8B-B14F-4D97-AF65-F5344CB8AC3E}">
        <p14:creationId xmlns:p14="http://schemas.microsoft.com/office/powerpoint/2010/main" val="321182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3</a:t>
            </a:fld>
            <a:endParaRPr lang="fa-IR"/>
          </a:p>
        </p:txBody>
      </p:sp>
    </p:spTree>
    <p:extLst>
      <p:ext uri="{BB962C8B-B14F-4D97-AF65-F5344CB8AC3E}">
        <p14:creationId xmlns:p14="http://schemas.microsoft.com/office/powerpoint/2010/main" val="2608196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21</a:t>
            </a:fld>
            <a:endParaRPr lang="fa-IR"/>
          </a:p>
        </p:txBody>
      </p:sp>
    </p:spTree>
    <p:extLst>
      <p:ext uri="{BB962C8B-B14F-4D97-AF65-F5344CB8AC3E}">
        <p14:creationId xmlns:p14="http://schemas.microsoft.com/office/powerpoint/2010/main" val="329667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22</a:t>
            </a:fld>
            <a:endParaRPr lang="fa-IR"/>
          </a:p>
        </p:txBody>
      </p:sp>
    </p:spTree>
    <p:extLst>
      <p:ext uri="{BB962C8B-B14F-4D97-AF65-F5344CB8AC3E}">
        <p14:creationId xmlns:p14="http://schemas.microsoft.com/office/powerpoint/2010/main" val="1075984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23</a:t>
            </a:fld>
            <a:endParaRPr lang="fa-IR"/>
          </a:p>
        </p:txBody>
      </p:sp>
    </p:spTree>
    <p:extLst>
      <p:ext uri="{BB962C8B-B14F-4D97-AF65-F5344CB8AC3E}">
        <p14:creationId xmlns:p14="http://schemas.microsoft.com/office/powerpoint/2010/main" val="1647962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24</a:t>
            </a:fld>
            <a:endParaRPr lang="fa-IR"/>
          </a:p>
        </p:txBody>
      </p:sp>
    </p:spTree>
    <p:extLst>
      <p:ext uri="{BB962C8B-B14F-4D97-AF65-F5344CB8AC3E}">
        <p14:creationId xmlns:p14="http://schemas.microsoft.com/office/powerpoint/2010/main" val="4161875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25</a:t>
            </a:fld>
            <a:endParaRPr lang="fa-IR"/>
          </a:p>
        </p:txBody>
      </p:sp>
    </p:spTree>
    <p:extLst>
      <p:ext uri="{BB962C8B-B14F-4D97-AF65-F5344CB8AC3E}">
        <p14:creationId xmlns:p14="http://schemas.microsoft.com/office/powerpoint/2010/main" val="323803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26</a:t>
            </a:fld>
            <a:endParaRPr lang="fa-IR"/>
          </a:p>
        </p:txBody>
      </p:sp>
    </p:spTree>
    <p:extLst>
      <p:ext uri="{BB962C8B-B14F-4D97-AF65-F5344CB8AC3E}">
        <p14:creationId xmlns:p14="http://schemas.microsoft.com/office/powerpoint/2010/main" val="389819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27</a:t>
            </a:fld>
            <a:endParaRPr lang="fa-IR"/>
          </a:p>
        </p:txBody>
      </p:sp>
    </p:spTree>
    <p:extLst>
      <p:ext uri="{BB962C8B-B14F-4D97-AF65-F5344CB8AC3E}">
        <p14:creationId xmlns:p14="http://schemas.microsoft.com/office/powerpoint/2010/main" val="2838217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28</a:t>
            </a:fld>
            <a:endParaRPr lang="fa-IR"/>
          </a:p>
        </p:txBody>
      </p:sp>
    </p:spTree>
    <p:extLst>
      <p:ext uri="{BB962C8B-B14F-4D97-AF65-F5344CB8AC3E}">
        <p14:creationId xmlns:p14="http://schemas.microsoft.com/office/powerpoint/2010/main" val="2823780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29</a:t>
            </a:fld>
            <a:endParaRPr lang="fa-IR"/>
          </a:p>
        </p:txBody>
      </p:sp>
    </p:spTree>
    <p:extLst>
      <p:ext uri="{BB962C8B-B14F-4D97-AF65-F5344CB8AC3E}">
        <p14:creationId xmlns:p14="http://schemas.microsoft.com/office/powerpoint/2010/main" val="3339481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30</a:t>
            </a:fld>
            <a:endParaRPr lang="fa-IR"/>
          </a:p>
        </p:txBody>
      </p:sp>
    </p:spTree>
    <p:extLst>
      <p:ext uri="{BB962C8B-B14F-4D97-AF65-F5344CB8AC3E}">
        <p14:creationId xmlns:p14="http://schemas.microsoft.com/office/powerpoint/2010/main" val="163140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4</a:t>
            </a:fld>
            <a:endParaRPr lang="fa-IR"/>
          </a:p>
        </p:txBody>
      </p:sp>
    </p:spTree>
    <p:extLst>
      <p:ext uri="{BB962C8B-B14F-4D97-AF65-F5344CB8AC3E}">
        <p14:creationId xmlns:p14="http://schemas.microsoft.com/office/powerpoint/2010/main" val="1839093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31</a:t>
            </a:fld>
            <a:endParaRPr lang="fa-IR"/>
          </a:p>
        </p:txBody>
      </p:sp>
    </p:spTree>
    <p:extLst>
      <p:ext uri="{BB962C8B-B14F-4D97-AF65-F5344CB8AC3E}">
        <p14:creationId xmlns:p14="http://schemas.microsoft.com/office/powerpoint/2010/main" val="2491899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32</a:t>
            </a:fld>
            <a:endParaRPr lang="fa-IR"/>
          </a:p>
        </p:txBody>
      </p:sp>
    </p:spTree>
    <p:extLst>
      <p:ext uri="{BB962C8B-B14F-4D97-AF65-F5344CB8AC3E}">
        <p14:creationId xmlns:p14="http://schemas.microsoft.com/office/powerpoint/2010/main" val="2175891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33</a:t>
            </a:fld>
            <a:endParaRPr lang="fa-IR"/>
          </a:p>
        </p:txBody>
      </p:sp>
    </p:spTree>
    <p:extLst>
      <p:ext uri="{BB962C8B-B14F-4D97-AF65-F5344CB8AC3E}">
        <p14:creationId xmlns:p14="http://schemas.microsoft.com/office/powerpoint/2010/main" val="3724626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34</a:t>
            </a:fld>
            <a:endParaRPr lang="fa-IR"/>
          </a:p>
        </p:txBody>
      </p:sp>
    </p:spTree>
    <p:extLst>
      <p:ext uri="{BB962C8B-B14F-4D97-AF65-F5344CB8AC3E}">
        <p14:creationId xmlns:p14="http://schemas.microsoft.com/office/powerpoint/2010/main" val="51167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5</a:t>
            </a:fld>
            <a:endParaRPr lang="fa-IR"/>
          </a:p>
        </p:txBody>
      </p:sp>
    </p:spTree>
    <p:extLst>
      <p:ext uri="{BB962C8B-B14F-4D97-AF65-F5344CB8AC3E}">
        <p14:creationId xmlns:p14="http://schemas.microsoft.com/office/powerpoint/2010/main" val="243026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6</a:t>
            </a:fld>
            <a:endParaRPr lang="fa-IR"/>
          </a:p>
        </p:txBody>
      </p:sp>
    </p:spTree>
    <p:extLst>
      <p:ext uri="{BB962C8B-B14F-4D97-AF65-F5344CB8AC3E}">
        <p14:creationId xmlns:p14="http://schemas.microsoft.com/office/powerpoint/2010/main" val="119371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7</a:t>
            </a:fld>
            <a:endParaRPr lang="fa-IR"/>
          </a:p>
        </p:txBody>
      </p:sp>
    </p:spTree>
    <p:extLst>
      <p:ext uri="{BB962C8B-B14F-4D97-AF65-F5344CB8AC3E}">
        <p14:creationId xmlns:p14="http://schemas.microsoft.com/office/powerpoint/2010/main" val="24412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8</a:t>
            </a:fld>
            <a:endParaRPr lang="fa-IR"/>
          </a:p>
        </p:txBody>
      </p:sp>
    </p:spTree>
    <p:extLst>
      <p:ext uri="{BB962C8B-B14F-4D97-AF65-F5344CB8AC3E}">
        <p14:creationId xmlns:p14="http://schemas.microsoft.com/office/powerpoint/2010/main" val="105645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9</a:t>
            </a:fld>
            <a:endParaRPr lang="fa-IR"/>
          </a:p>
        </p:txBody>
      </p:sp>
    </p:spTree>
    <p:extLst>
      <p:ext uri="{BB962C8B-B14F-4D97-AF65-F5344CB8AC3E}">
        <p14:creationId xmlns:p14="http://schemas.microsoft.com/office/powerpoint/2010/main" val="2879779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10</a:t>
            </a:fld>
            <a:endParaRPr lang="fa-IR"/>
          </a:p>
        </p:txBody>
      </p:sp>
    </p:spTree>
    <p:extLst>
      <p:ext uri="{BB962C8B-B14F-4D97-AF65-F5344CB8AC3E}">
        <p14:creationId xmlns:p14="http://schemas.microsoft.com/office/powerpoint/2010/main" val="369218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AAD347D-5ACD-4C99-B74B-A9C85AD731AF}" type="datetimeFigureOut">
              <a:rPr lang="en-US" smtClean="0"/>
              <a:t>9/10/2024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02111984F565}" type="slidenum">
              <a:rPr lang="en-US" smtClean="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66091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7404812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315204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16321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649954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819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230857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128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152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01517610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4249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5964270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911111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215162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832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3647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774566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452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268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37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04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2375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1533386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9/10/2024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7030957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041947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3864423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5141786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223075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4509A250-FF31-4206-8172-F9D3106AACB1}" type="datetimeFigureOut">
              <a:rPr lang="en-US" smtClean="0"/>
              <a:t>9/10/2024</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619556263"/>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73248928"/>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 id="2147484243" r:id="rId15"/>
    <p:sldLayoutId id="2147484244" r:id="rId16"/>
    <p:sldLayoutId id="2147484245"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9.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9.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8.xml"/><Relationship Id="rId5" Type="http://schemas.openxmlformats.org/officeDocument/2006/relationships/image" Target="../media/image9.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9.xml"/><Relationship Id="rId5" Type="http://schemas.openxmlformats.org/officeDocument/2006/relationships/image" Target="../media/image9.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20.xml"/><Relationship Id="rId5" Type="http://schemas.openxmlformats.org/officeDocument/2006/relationships/image" Target="../media/image9.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21.xml"/><Relationship Id="rId5" Type="http://schemas.openxmlformats.org/officeDocument/2006/relationships/image" Target="../media/image9.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22.xml"/><Relationship Id="rId5" Type="http://schemas.openxmlformats.org/officeDocument/2006/relationships/image" Target="../media/image9.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23.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24.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hemeOverride" Target="../theme/themeOverride2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hemeOverride" Target="../theme/themeOverride26.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hemeOverride" Target="../theme/themeOverride2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hemeOverride" Target="../theme/themeOverride28.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9.pn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hemeOverride" Target="../theme/themeOverride29.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hemeOverride" Target="../theme/themeOverride30.xml"/><Relationship Id="rId5" Type="http://schemas.openxmlformats.org/officeDocument/2006/relationships/image" Target="../media/image9.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hemeOverride" Target="../theme/themeOverride31.xml"/><Relationship Id="rId5" Type="http://schemas.openxmlformats.org/officeDocument/2006/relationships/image" Target="../media/image9.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hemeOverride" Target="../theme/themeOverride32.xml"/><Relationship Id="rId6" Type="http://schemas.openxmlformats.org/officeDocument/2006/relationships/image" Target="../media/image9.png"/><Relationship Id="rId5" Type="http://schemas.openxmlformats.org/officeDocument/2006/relationships/image" Target="../media/image36.jpeg"/><Relationship Id="rId4" Type="http://schemas.openxmlformats.org/officeDocument/2006/relationships/hyperlink" Target="http://bayanbox.ir/view/5734567937740788822/kar-135-suherfe.blog.ir.jpg"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hemeOverride" Target="../theme/themeOverride33.xml"/><Relationship Id="rId5" Type="http://schemas.openxmlformats.org/officeDocument/2006/relationships/image" Target="../media/image9.pn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3.jpeg"/><Relationship Id="rId5" Type="http://schemas.openxmlformats.org/officeDocument/2006/relationships/hyperlink" Target="http://suherfe.blog.ir/" TargetMode="External"/><Relationship Id="rId4" Type="http://schemas.openxmlformats.org/officeDocument/2006/relationships/hyperlink" Target="http://suherfe.blog.ir/post/kar.120.7"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openxmlformats.org/officeDocument/2006/relationships/image" Target="../media/image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a:solidFill>
            <a:schemeClr val="accent1">
              <a:lumMod val="20000"/>
              <a:lumOff val="80000"/>
            </a:schemeClr>
          </a:solidFill>
          <a:ln>
            <a:solidFill>
              <a:srgbClr val="00B050"/>
            </a:solidFill>
          </a:ln>
        </p:spPr>
        <p:style>
          <a:lnRef idx="0">
            <a:schemeClr val="accent5"/>
          </a:lnRef>
          <a:fillRef idx="3">
            <a:schemeClr val="accent5"/>
          </a:fillRef>
          <a:effectRef idx="3">
            <a:schemeClr val="accent5"/>
          </a:effectRef>
          <a:fontRef idx="minor">
            <a:schemeClr val="lt1"/>
          </a:fontRef>
        </p:style>
        <p:txBody>
          <a:bodyPr rtlCol="1" anchor="ctr"/>
          <a:lstStyle/>
          <a:p>
            <a:pPr lvl="0" algn="ctr" defTabSz="342892">
              <a:defRPr/>
            </a:pPr>
            <a:r>
              <a:rPr lang="fa-IR" sz="6600" dirty="0">
                <a:solidFill>
                  <a:srgbClr val="C00000"/>
                </a:solidFill>
                <a:latin typeface="Baasem" panose="020B7200000000000000" pitchFamily="34" charset="0"/>
                <a:cs typeface="B Titr" panose="00000700000000000000" pitchFamily="2" charset="-78"/>
              </a:rPr>
              <a:t>پاورپوینت</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 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8000" b="1" i="0" u="none"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Baasem" panose="020B7200000000000000" pitchFamily="34" charset="0"/>
                <a:ea typeface="+mn-ea"/>
                <a:cs typeface="B Titr" panose="00000700000000000000" pitchFamily="2" charset="-78"/>
              </a:rPr>
              <a:t>پوشاک</a:t>
            </a:r>
            <a:endParaRPr kumimoji="0" lang="fa-IR" sz="7200" b="1" i="0" u="none"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400" b="0" i="0" u="none" strike="noStrike" kern="1200" cap="none" spc="0" normalizeH="0" baseline="0" noProof="0" dirty="0">
                <a:ln>
                  <a:noFill/>
                </a:ln>
                <a:solidFill>
                  <a:srgbClr val="00B050"/>
                </a:solidFill>
                <a:effectLst/>
                <a:uLnTx/>
                <a:uFillTx/>
                <a:latin typeface="Baasem" panose="020B7200000000000000" pitchFamily="34" charset="0"/>
                <a:ea typeface="+mn-ea"/>
                <a:cs typeface="B Titr" panose="00000700000000000000" pitchFamily="2" charset="-78"/>
              </a:rPr>
              <a:t>کاروفناوری هفتم</a:t>
            </a:r>
          </a:p>
        </p:txBody>
      </p:sp>
      <p:pic>
        <p:nvPicPr>
          <p:cNvPr id="2" name="Picture 1">
            <a:extLst>
              <a:ext uri="{FF2B5EF4-FFF2-40B4-BE49-F238E27FC236}">
                <a16:creationId xmlns:a16="http://schemas.microsoft.com/office/drawing/2014/main" id="{A94DADAA-A986-35F6-70A9-A95C449BC42A}"/>
              </a:ext>
            </a:extLst>
          </p:cNvPr>
          <p:cNvPicPr>
            <a:picLocks noChangeAspect="1"/>
          </p:cNvPicPr>
          <p:nvPr/>
        </p:nvPicPr>
        <p:blipFill>
          <a:blip r:embed="rId3"/>
          <a:stretch>
            <a:fillRect/>
          </a:stretch>
        </p:blipFill>
        <p:spPr>
          <a:xfrm>
            <a:off x="231819" y="6366849"/>
            <a:ext cx="958663" cy="296448"/>
          </a:xfrm>
          <a:prstGeom prst="rect">
            <a:avLst/>
          </a:prstGeom>
        </p:spPr>
      </p:pic>
    </p:spTree>
    <p:extLst>
      <p:ext uri="{BB962C8B-B14F-4D97-AF65-F5344CB8AC3E}">
        <p14:creationId xmlns:p14="http://schemas.microsoft.com/office/powerpoint/2010/main" val="71776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778503" y="924326"/>
            <a:ext cx="7579886" cy="5747918"/>
          </a:xfrm>
          <a:prstGeom prst="rect">
            <a:avLst/>
          </a:prstGeom>
        </p:spPr>
      </p:pic>
      <p:sp>
        <p:nvSpPr>
          <p:cNvPr id="4" name="Rectangle 3"/>
          <p:cNvSpPr/>
          <p:nvPr/>
        </p:nvSpPr>
        <p:spPr>
          <a:xfrm>
            <a:off x="3467823" y="348323"/>
            <a:ext cx="2201245" cy="461665"/>
          </a:xfrm>
          <a:prstGeom prst="rect">
            <a:avLst/>
          </a:prstGeom>
        </p:spPr>
        <p:txBody>
          <a:bodyPr wrap="none">
            <a:spAutoFit/>
          </a:bodyPr>
          <a:lstStyle/>
          <a:p>
            <a:pPr algn="just" rtl="1"/>
            <a:r>
              <a:rPr lang="fa-IR" sz="2400" b="1" dirty="0">
                <a:solidFill>
                  <a:srgbClr val="FF0000"/>
                </a:solidFill>
                <a:cs typeface="B Nazanin" panose="00000400000000000000" pitchFamily="2" charset="-78"/>
              </a:rPr>
              <a:t>مراحل دوخت دکمه</a:t>
            </a:r>
          </a:p>
        </p:txBody>
      </p:sp>
      <p:pic>
        <p:nvPicPr>
          <p:cNvPr id="3" name="Picture 2">
            <a:extLst>
              <a:ext uri="{FF2B5EF4-FFF2-40B4-BE49-F238E27FC236}">
                <a16:creationId xmlns:a16="http://schemas.microsoft.com/office/drawing/2014/main" id="{B7AA5246-ED6A-F59C-33B0-1165D92EFF73}"/>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1555777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44699" y="368048"/>
            <a:ext cx="8654602" cy="4154984"/>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 کلاسی</a:t>
            </a:r>
          </a:p>
          <a:p>
            <a:pPr algn="just" rtl="1"/>
            <a:r>
              <a:rPr lang="fa-IR" sz="2400" dirty="0">
                <a:solidFill>
                  <a:srgbClr val="00B0F0"/>
                </a:solidFill>
                <a:cs typeface="B Nazanin" panose="00000400000000000000" pitchFamily="2" charset="-78"/>
              </a:rPr>
              <a:t>دوخت جا دکمه بندینک نخی</a:t>
            </a:r>
          </a:p>
          <a:p>
            <a:pPr algn="just" rtl="1"/>
            <a:endParaRPr lang="fa-IR" dirty="0">
              <a:solidFill>
                <a:srgbClr val="00B0F0"/>
              </a:solidFill>
              <a:cs typeface="B Nazanin" panose="00000400000000000000" pitchFamily="2" charset="-78"/>
            </a:endParaRPr>
          </a:p>
          <a:p>
            <a:pPr algn="just" rtl="1"/>
            <a:r>
              <a:rPr lang="fa-IR" sz="2400" dirty="0">
                <a:solidFill>
                  <a:srgbClr val="002060"/>
                </a:solidFill>
                <a:cs typeface="B Nazanin" panose="00000400000000000000" pitchFamily="2" charset="-78"/>
              </a:rPr>
              <a:t>1 - سوزن را با نخ رنگ مناسب، دولا نخ کرده و به اندازه قطر دکمه یک حلقه ایجاد کنید </a:t>
            </a:r>
          </a:p>
          <a:p>
            <a:pPr algn="just" rtl="1"/>
            <a:r>
              <a:rPr lang="fa-IR" sz="2400" dirty="0">
                <a:solidFill>
                  <a:srgbClr val="002060"/>
                </a:solidFill>
                <a:cs typeface="B Nazanin" panose="00000400000000000000" pitchFamily="2" charset="-78"/>
              </a:rPr>
              <a:t>شکل 26 -10</a:t>
            </a:r>
          </a:p>
          <a:p>
            <a:pPr algn="just" rtl="1"/>
            <a:r>
              <a:rPr lang="fa-IR" sz="2400" dirty="0">
                <a:solidFill>
                  <a:srgbClr val="002060"/>
                </a:solidFill>
                <a:cs typeface="B Nazanin" panose="00000400000000000000" pitchFamily="2" charset="-78"/>
              </a:rPr>
              <a:t>2 - سوزن را دور پایه بندینک ایجاد شده حلقه کنید </a:t>
            </a:r>
          </a:p>
          <a:p>
            <a:pPr algn="just" rtl="1"/>
            <a:r>
              <a:rPr lang="fa-IR" sz="2400" dirty="0">
                <a:solidFill>
                  <a:srgbClr val="002060"/>
                </a:solidFill>
                <a:cs typeface="B Nazanin" panose="00000400000000000000" pitchFamily="2" charset="-78"/>
              </a:rPr>
              <a:t>شکل 27 -10</a:t>
            </a:r>
          </a:p>
          <a:p>
            <a:pPr algn="just" rtl="1"/>
            <a:r>
              <a:rPr lang="fa-IR" sz="2400" dirty="0">
                <a:solidFill>
                  <a:srgbClr val="002060"/>
                </a:solidFill>
                <a:cs typeface="B Nazanin" panose="00000400000000000000" pitchFamily="2" charset="-78"/>
              </a:rPr>
              <a:t>3 - دور حلقه را به روش دندان موشی بدوزید </a:t>
            </a:r>
          </a:p>
          <a:p>
            <a:pPr algn="just" rtl="1"/>
            <a:r>
              <a:rPr lang="fa-IR" sz="2400" dirty="0">
                <a:solidFill>
                  <a:srgbClr val="002060"/>
                </a:solidFill>
                <a:cs typeface="B Nazanin" panose="00000400000000000000" pitchFamily="2" charset="-78"/>
              </a:rPr>
              <a:t>شکل 28 -10</a:t>
            </a:r>
          </a:p>
          <a:p>
            <a:pPr algn="just" rtl="1"/>
            <a:r>
              <a:rPr lang="fa-IR" sz="2400" dirty="0">
                <a:solidFill>
                  <a:srgbClr val="002060"/>
                </a:solidFill>
                <a:cs typeface="B Nazanin" panose="00000400000000000000" pitchFamily="2" charset="-78"/>
              </a:rPr>
              <a:t>4 - در پایان دوخت جادکمه بندینکی، نخ دوخت را محکم کاری کنید (کور کنید )</a:t>
            </a:r>
          </a:p>
          <a:p>
            <a:pPr algn="just" rtl="1"/>
            <a:r>
              <a:rPr lang="fa-IR" sz="2400" dirty="0">
                <a:solidFill>
                  <a:srgbClr val="002060"/>
                </a:solidFill>
                <a:cs typeface="B Nazanin" panose="00000400000000000000" pitchFamily="2" charset="-78"/>
              </a:rPr>
              <a:t>شکل 29-10 </a:t>
            </a:r>
          </a:p>
        </p:txBody>
      </p:sp>
      <p:pic>
        <p:nvPicPr>
          <p:cNvPr id="2" name="Picture 1"/>
          <p:cNvPicPr>
            <a:picLocks noChangeAspect="1"/>
          </p:cNvPicPr>
          <p:nvPr/>
        </p:nvPicPr>
        <p:blipFill>
          <a:blip r:embed="rId4"/>
          <a:stretch>
            <a:fillRect/>
          </a:stretch>
        </p:blipFill>
        <p:spPr>
          <a:xfrm>
            <a:off x="231820" y="4553153"/>
            <a:ext cx="7693123" cy="2059907"/>
          </a:xfrm>
          <a:prstGeom prst="rect">
            <a:avLst/>
          </a:prstGeom>
        </p:spPr>
      </p:pic>
      <p:pic>
        <p:nvPicPr>
          <p:cNvPr id="3" name="Picture 2">
            <a:extLst>
              <a:ext uri="{FF2B5EF4-FFF2-40B4-BE49-F238E27FC236}">
                <a16:creationId xmlns:a16="http://schemas.microsoft.com/office/drawing/2014/main" id="{393C31FC-752D-85F1-83E5-54AE2AE0E1AD}"/>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71136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7576" y="703859"/>
            <a:ext cx="8628845" cy="4893647"/>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اتو کردن لباس</a:t>
            </a:r>
          </a:p>
          <a:p>
            <a:pPr algn="just" rtl="1"/>
            <a:endParaRPr lang="fa-IR" sz="2400" dirty="0">
              <a:solidFill>
                <a:srgbClr val="FF0000"/>
              </a:solidFill>
              <a:cs typeface="B Nazanin" panose="00000400000000000000" pitchFamily="2" charset="-78"/>
            </a:endParaRPr>
          </a:p>
          <a:p>
            <a:pPr algn="just" rtl="1"/>
            <a:r>
              <a:rPr lang="fa-IR" sz="2400" dirty="0">
                <a:cs typeface="B Nazanin" panose="00000400000000000000" pitchFamily="2" charset="-78"/>
              </a:rPr>
              <a:t>اتو کردن برای جلوه بخشیدن به لباس به اندازه دوخت مهم است. اتو کردن خوب و دقت در آن، لباس را خوش دوخت نشان می دهد. در اتو کردن لباس به موارد زیر توجه کنید:</a:t>
            </a:r>
          </a:p>
          <a:p>
            <a:pPr algn="just" rtl="1"/>
            <a:endParaRPr lang="fa-IR" sz="2400" dirty="0">
              <a:cs typeface="B Nazanin" panose="00000400000000000000" pitchFamily="2" charset="-78"/>
            </a:endParaRPr>
          </a:p>
          <a:p>
            <a:pPr algn="just" rtl="1"/>
            <a:r>
              <a:rPr lang="fa-IR" sz="2400" dirty="0">
                <a:solidFill>
                  <a:srgbClr val="FF0000"/>
                </a:solidFill>
                <a:cs typeface="B Nazanin" panose="00000400000000000000" pitchFamily="2" charset="-78"/>
              </a:rPr>
              <a:t>1 - </a:t>
            </a:r>
            <a:r>
              <a:rPr lang="fa-IR" sz="2400" dirty="0">
                <a:cs typeface="B Nazanin" panose="00000400000000000000" pitchFamily="2" charset="-78"/>
              </a:rPr>
              <a:t>اتو و میز اتو را نزدیک ماشین دوخت قرار دهید تا پس از دوختن هر درز، بتوانید بلافاصله آن را اتو کنید.</a:t>
            </a:r>
          </a:p>
          <a:p>
            <a:pPr algn="just" rtl="1"/>
            <a:endParaRPr lang="fa-IR" sz="2400" dirty="0">
              <a:cs typeface="B Nazanin" panose="00000400000000000000" pitchFamily="2" charset="-78"/>
            </a:endParaRPr>
          </a:p>
          <a:p>
            <a:pPr algn="just" rtl="1"/>
            <a:r>
              <a:rPr lang="fa-IR" sz="2400" dirty="0">
                <a:solidFill>
                  <a:srgbClr val="FF0000"/>
                </a:solidFill>
                <a:cs typeface="B Nazanin" panose="00000400000000000000" pitchFamily="2" charset="-78"/>
              </a:rPr>
              <a:t>2 - </a:t>
            </a:r>
            <a:r>
              <a:rPr lang="fa-IR" sz="2400" dirty="0">
                <a:cs typeface="B Nazanin" panose="00000400000000000000" pitchFamily="2" charset="-78"/>
              </a:rPr>
              <a:t>بعد از گرم شدن اتو، با سرانگشت یک قطره آب به کف آن بچکانید، اگر آب بدون بخار شدن در سطح فلز پخش شد، دمای اتو پایین تر از </a:t>
            </a:r>
            <a:r>
              <a:rPr lang="en-US" sz="1600" dirty="0">
                <a:cs typeface="B Nazanin" panose="00000400000000000000" pitchFamily="2" charset="-78"/>
              </a:rPr>
              <a:t>C</a:t>
            </a:r>
            <a:r>
              <a:rPr lang="en-US" sz="2400" dirty="0">
                <a:cs typeface="B Nazanin" panose="00000400000000000000" pitchFamily="2" charset="-78"/>
              </a:rPr>
              <a:t>°</a:t>
            </a:r>
            <a:r>
              <a:rPr lang="fa-IR" sz="2400" dirty="0">
                <a:cs typeface="B Nazanin" panose="00000400000000000000" pitchFamily="2" charset="-78"/>
              </a:rPr>
              <a:t> 150 است اگر آب بلافاصله تبخیر شد دمای اتو حدود </a:t>
            </a:r>
            <a:r>
              <a:rPr lang="en-US" sz="1600" dirty="0">
                <a:cs typeface="B Nazanin" panose="00000400000000000000" pitchFamily="2" charset="-78"/>
              </a:rPr>
              <a:t>C</a:t>
            </a:r>
            <a:r>
              <a:rPr lang="en-US" sz="2400" dirty="0">
                <a:cs typeface="B Nazanin" panose="00000400000000000000" pitchFamily="2" charset="-78"/>
              </a:rPr>
              <a:t>° </a:t>
            </a:r>
            <a:r>
              <a:rPr lang="fa-IR" sz="2400" dirty="0">
                <a:cs typeface="B Nazanin" panose="00000400000000000000" pitchFamily="2" charset="-78"/>
              </a:rPr>
              <a:t>200 - 180 می باشد. </a:t>
            </a:r>
          </a:p>
          <a:p>
            <a:pPr algn="just" rtl="1"/>
            <a:endParaRPr lang="fa-IR" sz="2400" dirty="0">
              <a:cs typeface="B Nazanin" panose="00000400000000000000" pitchFamily="2" charset="-78"/>
            </a:endParaRPr>
          </a:p>
          <a:p>
            <a:pPr algn="just" rtl="1"/>
            <a:r>
              <a:rPr lang="fa-IR" sz="2400" dirty="0">
                <a:solidFill>
                  <a:srgbClr val="FF0000"/>
                </a:solidFill>
                <a:cs typeface="B Nazanin" panose="00000400000000000000" pitchFamily="2" charset="-78"/>
              </a:rPr>
              <a:t>3 - </a:t>
            </a:r>
            <a:r>
              <a:rPr lang="fa-IR" sz="2400" dirty="0">
                <a:cs typeface="B Nazanin" panose="00000400000000000000" pitchFamily="2" charset="-78"/>
              </a:rPr>
              <a:t>آب پاشیدن بر روی پارچه هنگام اتوکاری باعث براق شدن یا کش آمدن پارچه می شود.</a:t>
            </a:r>
          </a:p>
        </p:txBody>
      </p:sp>
      <p:pic>
        <p:nvPicPr>
          <p:cNvPr id="2" name="Picture 1">
            <a:extLst>
              <a:ext uri="{FF2B5EF4-FFF2-40B4-BE49-F238E27FC236}">
                <a16:creationId xmlns:a16="http://schemas.microsoft.com/office/drawing/2014/main" id="{593F4423-99FD-6B2B-679B-40A75A89C3AA}"/>
              </a:ext>
            </a:extLst>
          </p:cNvPr>
          <p:cNvPicPr>
            <a:picLocks noChangeAspect="1"/>
          </p:cNvPicPr>
          <p:nvPr/>
        </p:nvPicPr>
        <p:blipFill>
          <a:blip r:embed="rId4"/>
          <a:stretch>
            <a:fillRect/>
          </a:stretch>
        </p:blipFill>
        <p:spPr>
          <a:xfrm>
            <a:off x="231819" y="6366849"/>
            <a:ext cx="958663" cy="296448"/>
          </a:xfrm>
          <a:prstGeom prst="rect">
            <a:avLst/>
          </a:prstGeom>
        </p:spPr>
      </p:pic>
    </p:spTree>
    <p:extLst>
      <p:ext uri="{BB962C8B-B14F-4D97-AF65-F5344CB8AC3E}">
        <p14:creationId xmlns:p14="http://schemas.microsoft.com/office/powerpoint/2010/main" val="3085006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83335" y="596213"/>
            <a:ext cx="8628845" cy="5632311"/>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نکات ایمنی</a:t>
            </a:r>
            <a:endParaRPr lang="fa-IR" sz="2400" b="1" dirty="0">
              <a:solidFill>
                <a:srgbClr val="002060"/>
              </a:solidFill>
              <a:cs typeface="B Nazanin" panose="00000400000000000000" pitchFamily="2" charset="-78"/>
            </a:endParaRPr>
          </a:p>
          <a:p>
            <a:pPr algn="just" rtl="1"/>
            <a:endParaRPr lang="fa-IR" sz="2400" dirty="0">
              <a:solidFill>
                <a:srgbClr val="002060"/>
              </a:solidFill>
              <a:cs typeface="B Nazanin" panose="00000400000000000000" pitchFamily="2" charset="-78"/>
            </a:endParaRPr>
          </a:p>
          <a:p>
            <a:pPr algn="just" rtl="1"/>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هنگام استفاده از اتو به مراقبت های مهم ایمنی زیر دقت کنید:</a:t>
            </a:r>
          </a:p>
          <a:p>
            <a:pPr algn="just" rtl="1"/>
            <a:endParaRPr lang="fa-IR" sz="2400" dirty="0">
              <a:solidFill>
                <a:srgbClr val="002060"/>
              </a:solidFill>
              <a:cs typeface="B Nazanin" panose="00000400000000000000" pitchFamily="2" charset="-78"/>
            </a:endParaRPr>
          </a:p>
          <a:p>
            <a:pPr algn="just" rtl="1"/>
            <a:r>
              <a:rPr lang="fa-IR" sz="2400" dirty="0">
                <a:solidFill>
                  <a:srgbClr val="002060"/>
                </a:solidFill>
                <a:cs typeface="B Nazanin" panose="00000400000000000000" pitchFamily="2" charset="-78"/>
              </a:rPr>
              <a:t> </a:t>
            </a:r>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پس از پایان کار، اتو را از پریز برق بیرون بکشید تا کاملاً سرد شود. سپس آن را جمع کنید و درجاى محفوظ قرار دهید.</a:t>
            </a:r>
          </a:p>
          <a:p>
            <a:pPr algn="just" rtl="1"/>
            <a:r>
              <a:rPr lang="fa-IR" sz="2400" dirty="0">
                <a:solidFill>
                  <a:srgbClr val="002060"/>
                </a:solidFill>
                <a:cs typeface="B Nazanin" panose="00000400000000000000" pitchFamily="2" charset="-78"/>
              </a:rPr>
              <a:t> </a:t>
            </a:r>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هرگز کف اتو را با اشیاى تیز مانند کارد، قیچى و.. تمیز نکنید؛ زیرا سطح صیقلى آن ناصاف مى شود.</a:t>
            </a:r>
          </a:p>
          <a:p>
            <a:pPr algn="just" rtl="1"/>
            <a:r>
              <a:rPr lang="fa-IR" sz="2400" dirty="0">
                <a:solidFill>
                  <a:srgbClr val="002060"/>
                </a:solidFill>
                <a:cs typeface="B Nazanin" panose="00000400000000000000" pitchFamily="2" charset="-78"/>
              </a:rPr>
              <a:t> </a:t>
            </a:r>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روى قزن قفلى، دکمه فشارى و انواع دکمه را هرگز اتو نزنید؛ زیرا باعث خرابى کف اتو مى شود.</a:t>
            </a:r>
          </a:p>
          <a:p>
            <a:pPr algn="just" rtl="1"/>
            <a:r>
              <a:rPr lang="fa-IR" sz="2400" dirty="0">
                <a:solidFill>
                  <a:srgbClr val="002060"/>
                </a:solidFill>
                <a:cs typeface="B Nazanin" panose="00000400000000000000" pitchFamily="2" charset="-78"/>
              </a:rPr>
              <a:t> </a:t>
            </a:r>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قبل از وصل کردن اتو به جریان برق از سلامت سیم و پریز مطمئن شوید.</a:t>
            </a:r>
          </a:p>
          <a:p>
            <a:pPr algn="just" rtl="1"/>
            <a:r>
              <a:rPr lang="fa-IR" sz="2400" dirty="0">
                <a:solidFill>
                  <a:srgbClr val="002060"/>
                </a:solidFill>
                <a:cs typeface="B Nazanin" panose="00000400000000000000" pitchFamily="2" charset="-78"/>
              </a:rPr>
              <a:t> </a:t>
            </a:r>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تماس دست مرطوب با سیم و پریز برق باعث برق گرفتگى می شود.</a:t>
            </a:r>
          </a:p>
          <a:p>
            <a:pPr algn="just" rtl="1"/>
            <a:r>
              <a:rPr lang="fa-IR" sz="2400" dirty="0">
                <a:solidFill>
                  <a:srgbClr val="002060"/>
                </a:solidFill>
                <a:cs typeface="B Nazanin" panose="00000400000000000000" pitchFamily="2" charset="-78"/>
              </a:rPr>
              <a:t> </a:t>
            </a:r>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عمل اتو زدن، حتماً باید در روز و در اتاق کاملاً روشن انجام شود؛ زیرا در شب، علاوه بر آنکه فشار زیادى به شبکه برق کشور تحمیل می شود، باعث می گردد لکه هاى برق افتادگى پارچه و همچنین چروک های ریز آن از چشم پنهان بماند.</a:t>
            </a:r>
          </a:p>
        </p:txBody>
      </p:sp>
      <p:pic>
        <p:nvPicPr>
          <p:cNvPr id="2" name="Picture 1">
            <a:extLst>
              <a:ext uri="{FF2B5EF4-FFF2-40B4-BE49-F238E27FC236}">
                <a16:creationId xmlns:a16="http://schemas.microsoft.com/office/drawing/2014/main" id="{EC28E3C9-A487-891E-41B0-E06472352C46}"/>
              </a:ext>
            </a:extLst>
          </p:cNvPr>
          <p:cNvPicPr>
            <a:picLocks noChangeAspect="1"/>
          </p:cNvPicPr>
          <p:nvPr/>
        </p:nvPicPr>
        <p:blipFill>
          <a:blip r:embed="rId4"/>
          <a:stretch>
            <a:fillRect/>
          </a:stretch>
        </p:blipFill>
        <p:spPr>
          <a:xfrm>
            <a:off x="231819" y="6366849"/>
            <a:ext cx="958663" cy="296448"/>
          </a:xfrm>
          <a:prstGeom prst="rect">
            <a:avLst/>
          </a:prstGeom>
        </p:spPr>
      </p:pic>
    </p:spTree>
    <p:extLst>
      <p:ext uri="{BB962C8B-B14F-4D97-AF65-F5344CB8AC3E}">
        <p14:creationId xmlns:p14="http://schemas.microsoft.com/office/powerpoint/2010/main" val="2964647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97908" y="289766"/>
            <a:ext cx="8814272" cy="1323439"/>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p>
          <a:p>
            <a:pPr algn="just" rtl="1"/>
            <a:endParaRPr lang="fa-IR" sz="800" dirty="0">
              <a:solidFill>
                <a:srgbClr val="FF0000"/>
              </a:solidFill>
              <a:cs typeface="B Nazanin" panose="00000400000000000000" pitchFamily="2" charset="-78"/>
            </a:endParaRPr>
          </a:p>
          <a:p>
            <a:pPr algn="just" rtl="1"/>
            <a:r>
              <a:rPr lang="fa-IR" sz="2400" dirty="0">
                <a:solidFill>
                  <a:srgbClr val="00B050"/>
                </a:solidFill>
                <a:cs typeface="B Nazanin" panose="00000400000000000000" pitchFamily="2" charset="-78"/>
              </a:rPr>
              <a:t>اتو کردن یک پیراهن</a:t>
            </a:r>
          </a:p>
          <a:p>
            <a:pPr algn="just" rtl="1"/>
            <a:r>
              <a:rPr lang="fa-IR" sz="2400" dirty="0">
                <a:solidFill>
                  <a:srgbClr val="002060"/>
                </a:solidFill>
                <a:cs typeface="B Nazanin" panose="00000400000000000000" pitchFamily="2" charset="-78"/>
              </a:rPr>
              <a:t>یک پیراهن را قبل از خشک شدن کامل با رعایت نکات ایمنی اتو بزنید.</a:t>
            </a:r>
          </a:p>
        </p:txBody>
      </p:sp>
      <p:pic>
        <p:nvPicPr>
          <p:cNvPr id="2" name="Picture 1"/>
          <p:cNvPicPr>
            <a:picLocks noChangeAspect="1"/>
          </p:cNvPicPr>
          <p:nvPr/>
        </p:nvPicPr>
        <p:blipFill>
          <a:blip r:embed="rId4"/>
          <a:stretch>
            <a:fillRect/>
          </a:stretch>
        </p:blipFill>
        <p:spPr>
          <a:xfrm>
            <a:off x="1274687" y="1712890"/>
            <a:ext cx="7560220" cy="4886632"/>
          </a:xfrm>
          <a:prstGeom prst="rect">
            <a:avLst/>
          </a:prstGeom>
        </p:spPr>
      </p:pic>
      <p:pic>
        <p:nvPicPr>
          <p:cNvPr id="3" name="Picture 2">
            <a:extLst>
              <a:ext uri="{FF2B5EF4-FFF2-40B4-BE49-F238E27FC236}">
                <a16:creationId xmlns:a16="http://schemas.microsoft.com/office/drawing/2014/main" id="{7FAE7926-5CC2-1FC9-6484-C04333986F05}"/>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1092809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06061" y="576031"/>
            <a:ext cx="8724956" cy="2308324"/>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دوخت ماشینی</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پس از مشاهده مراحل راه اندازی ماشین دوخت، مراحل نخ کردن ماشین، انواع ماسوره و جا انداختن آن، تنظیم کشش نخ و مراحل دوخت با پایه ساده در نرم افزار، کارکلاسی زیر را انجام دهید. </a:t>
            </a:r>
          </a:p>
          <a:p>
            <a:pPr algn="just" rtl="1"/>
            <a:r>
              <a:rPr lang="fa-IR" sz="2400" dirty="0">
                <a:cs typeface="B Nazanin" panose="00000400000000000000" pitchFamily="2" charset="-78"/>
              </a:rPr>
              <a:t>در شکل زیر نمونه هایی از ماشین دوخت آورده شده است.</a:t>
            </a:r>
          </a:p>
        </p:txBody>
      </p:sp>
      <p:pic>
        <p:nvPicPr>
          <p:cNvPr id="2" name="Picture 1"/>
          <p:cNvPicPr>
            <a:picLocks noChangeAspect="1"/>
          </p:cNvPicPr>
          <p:nvPr/>
        </p:nvPicPr>
        <p:blipFill>
          <a:blip r:embed="rId4"/>
          <a:stretch>
            <a:fillRect/>
          </a:stretch>
        </p:blipFill>
        <p:spPr>
          <a:xfrm>
            <a:off x="399568" y="3162629"/>
            <a:ext cx="8531449" cy="2851805"/>
          </a:xfrm>
          <a:prstGeom prst="rect">
            <a:avLst/>
          </a:prstGeom>
        </p:spPr>
      </p:pic>
      <p:pic>
        <p:nvPicPr>
          <p:cNvPr id="3" name="Picture 2">
            <a:extLst>
              <a:ext uri="{FF2B5EF4-FFF2-40B4-BE49-F238E27FC236}">
                <a16:creationId xmlns:a16="http://schemas.microsoft.com/office/drawing/2014/main" id="{F9EEF733-6BA4-9A01-E68B-06B0CD1263B3}"/>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3276651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80304" y="309094"/>
            <a:ext cx="8718997" cy="5201424"/>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نکات ایمنی</a:t>
            </a:r>
          </a:p>
          <a:p>
            <a:pPr algn="just" rtl="1"/>
            <a:endParaRPr lang="fa-IR" sz="2000" dirty="0">
              <a:solidFill>
                <a:srgbClr val="002060"/>
              </a:solidFill>
              <a:cs typeface="B Nazanin" panose="00000400000000000000" pitchFamily="2" charset="-78"/>
            </a:endParaRPr>
          </a:p>
          <a:p>
            <a:pPr algn="just" rtl="1"/>
            <a:r>
              <a:rPr lang="fa-IR" sz="2400" dirty="0">
                <a:solidFill>
                  <a:srgbClr val="002060"/>
                </a:solidFill>
                <a:cs typeface="B Nazanin" panose="00000400000000000000" pitchFamily="2" charset="-78"/>
              </a:rPr>
              <a:t>هنگام استفاده از ماشین هاى دوخت برقى، لازم است به مراقبت هاى مهم ایمنى زیر توجه کنید:</a:t>
            </a:r>
          </a:p>
          <a:p>
            <a:pPr algn="just" rtl="1"/>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وقتى ماشین دوخت در حال استفاده نیست نباید دو شاخه آن در پریز برق باشد. حتماً پس از اتمام کار دو شاخه را از پریز خارج کنید.</a:t>
            </a:r>
          </a:p>
          <a:p>
            <a:pPr algn="just" rtl="1"/>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هنگام بالا و پایین رفتن سوزن، کاملاً مواظب باشید؛ به طورى که هنگام دوخت به ماشین دوخت توجه کنید.</a:t>
            </a:r>
          </a:p>
          <a:p>
            <a:pPr algn="just" rtl="1"/>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هیچ شىء سنگینى را روى پدال ماشین دوخت قرار ندهید؛ زیرا چرخ به طور غیر ارادى به کار مى افتد و ممکن است پدال یا موتور بسوزد.</a:t>
            </a:r>
          </a:p>
          <a:p>
            <a:pPr algn="just" rtl="1"/>
            <a:r>
              <a:rPr lang="fa-IR" sz="2400" b="1"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وقتى براى اولین بار از ماشین دوخت استفاده مى کنید، یک تکه پارچه باطله، زیر پایه دوخت آن قرار دهید و ماشین دوخت را بدون نخ، چند دقیقه به کار اندازید. چنانچه روغنى از آن نشت کرد، آن را پاک کنید.</a:t>
            </a:r>
          </a:p>
          <a:p>
            <a:pPr algn="just" rtl="1"/>
            <a:endParaRPr lang="fa-IR" sz="2400" dirty="0">
              <a:solidFill>
                <a:srgbClr val="002060"/>
              </a:solidFill>
              <a:cs typeface="B Nazanin" panose="00000400000000000000" pitchFamily="2" charset="-78"/>
            </a:endParaRPr>
          </a:p>
        </p:txBody>
      </p:sp>
      <p:pic>
        <p:nvPicPr>
          <p:cNvPr id="2" name="Picture 1">
            <a:extLst>
              <a:ext uri="{FF2B5EF4-FFF2-40B4-BE49-F238E27FC236}">
                <a16:creationId xmlns:a16="http://schemas.microsoft.com/office/drawing/2014/main" id="{5CDA9991-0605-25DD-4043-3597D4A9DB34}"/>
              </a:ext>
            </a:extLst>
          </p:cNvPr>
          <p:cNvPicPr>
            <a:picLocks noChangeAspect="1"/>
          </p:cNvPicPr>
          <p:nvPr/>
        </p:nvPicPr>
        <p:blipFill>
          <a:blip r:embed="rId4"/>
          <a:stretch>
            <a:fillRect/>
          </a:stretch>
        </p:blipFill>
        <p:spPr>
          <a:xfrm>
            <a:off x="231819" y="6366849"/>
            <a:ext cx="958663" cy="296448"/>
          </a:xfrm>
          <a:prstGeom prst="rect">
            <a:avLst/>
          </a:prstGeom>
        </p:spPr>
      </p:pic>
    </p:spTree>
    <p:extLst>
      <p:ext uri="{BB962C8B-B14F-4D97-AF65-F5344CB8AC3E}">
        <p14:creationId xmlns:p14="http://schemas.microsoft.com/office/powerpoint/2010/main" val="1584657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7576" y="527131"/>
            <a:ext cx="8628845" cy="5632311"/>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نکات ایمنی</a:t>
            </a:r>
          </a:p>
          <a:p>
            <a:pPr algn="just" rtl="1"/>
            <a:endParaRPr lang="fa-IR" sz="2400" b="1" dirty="0">
              <a:solidFill>
                <a:srgbClr val="FF0000"/>
              </a:solidFill>
              <a:cs typeface="B Nazanin" panose="00000400000000000000" pitchFamily="2" charset="-78"/>
            </a:endParaRPr>
          </a:p>
          <a:p>
            <a:pPr algn="just" rtl="1"/>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اگر سیم یا دو شاخه ماشین دوخت خراب است از آن استفاده نکنید. اگر ماشین دوخت خوب کار نمی کند، اگر زمین خورده ا صدمه دیده یا در آب افتاده است، هرگز از آن استفاده نکنید و براى آزمایش، تعمیر یا رفع اشکالات مکانیکى یا فنى به نزدیک ترین نمایندگى مجاز یا مرکز سرویس مراجعه کنید.</a:t>
            </a:r>
            <a:endParaRPr lang="fa-IR" sz="2400" b="1" dirty="0">
              <a:solidFill>
                <a:srgbClr val="FF0000"/>
              </a:solidFill>
              <a:cs typeface="B Nazanin" panose="00000400000000000000" pitchFamily="2" charset="-78"/>
            </a:endParaRPr>
          </a:p>
          <a:p>
            <a:pPr algn="just" rtl="1"/>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زمانى که جریان هوا به راحتى داخل ماشین دوخت نمى شود، هرگز از ماشین دوخت استفاده نکنید. مجارى ورود هوا به داخل ماشین دوخت و پدال را از تجمع پرز، گرد و غبار و تکه هاى پارچه، باز و پاکیزه نگه دارید.</a:t>
            </a:r>
          </a:p>
          <a:p>
            <a:pPr algn="just" rtl="1"/>
            <a:r>
              <a:rPr lang="fa-IR" sz="2400" dirty="0">
                <a:solidFill>
                  <a:srgbClr val="002060"/>
                </a:solidFill>
                <a:cs typeface="B Nazanin" panose="00000400000000000000" pitchFamily="2" charset="-78"/>
              </a:rPr>
              <a:t> </a:t>
            </a:r>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براى بیرون آوردن دو شاخه از پریز، سیم را نکشید؛ دو شاخه را با انگشت بگیرید و بیرون بیاورید.</a:t>
            </a:r>
          </a:p>
          <a:p>
            <a:pPr algn="just" rtl="1"/>
            <a:r>
              <a:rPr lang="fa-IR" sz="2400" dirty="0">
                <a:solidFill>
                  <a:srgbClr val="002060"/>
                </a:solidFill>
                <a:cs typeface="B Nazanin" panose="00000400000000000000" pitchFamily="2" charset="-78"/>
              </a:rPr>
              <a:t> </a:t>
            </a:r>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انگشتان را از تمام قطعات متحرک دور نگه دارید، به خصوص مواظب انگشتان خود در اطراف سوزن باشید.</a:t>
            </a:r>
          </a:p>
          <a:p>
            <a:pPr algn="just" rtl="1"/>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از سوزن خم شده استفاده نکنید.</a:t>
            </a:r>
          </a:p>
          <a:p>
            <a:pPr algn="just" rtl="1"/>
            <a:r>
              <a:rPr lang="fa-IR" sz="2400" dirty="0">
                <a:solidFill>
                  <a:srgbClr val="002060"/>
                </a:solidFill>
                <a:cs typeface="B Nazanin" panose="00000400000000000000" pitchFamily="2" charset="-78"/>
              </a:rPr>
              <a:t> </a:t>
            </a:r>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هنگام دوخت، پارچه را فشار ندهید یا نکشید.</a:t>
            </a:r>
          </a:p>
        </p:txBody>
      </p:sp>
      <p:pic>
        <p:nvPicPr>
          <p:cNvPr id="2" name="Picture 1">
            <a:extLst>
              <a:ext uri="{FF2B5EF4-FFF2-40B4-BE49-F238E27FC236}">
                <a16:creationId xmlns:a16="http://schemas.microsoft.com/office/drawing/2014/main" id="{DCD859D0-E530-EE82-9883-DD38C0FBB1A7}"/>
              </a:ext>
            </a:extLst>
          </p:cNvPr>
          <p:cNvPicPr>
            <a:picLocks noChangeAspect="1"/>
          </p:cNvPicPr>
          <p:nvPr/>
        </p:nvPicPr>
        <p:blipFill>
          <a:blip r:embed="rId4"/>
          <a:stretch>
            <a:fillRect/>
          </a:stretch>
        </p:blipFill>
        <p:spPr>
          <a:xfrm>
            <a:off x="231819" y="6366849"/>
            <a:ext cx="958663" cy="296448"/>
          </a:xfrm>
          <a:prstGeom prst="rect">
            <a:avLst/>
          </a:prstGeom>
        </p:spPr>
      </p:pic>
    </p:spTree>
    <p:extLst>
      <p:ext uri="{BB962C8B-B14F-4D97-AF65-F5344CB8AC3E}">
        <p14:creationId xmlns:p14="http://schemas.microsoft.com/office/powerpoint/2010/main" val="751274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7576" y="527131"/>
            <a:ext cx="8628845" cy="5262979"/>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نکات ایمنی</a:t>
            </a:r>
          </a:p>
          <a:p>
            <a:pPr algn="just" rtl="1"/>
            <a:endParaRPr lang="fa-IR" sz="2400" b="1" dirty="0">
              <a:solidFill>
                <a:srgbClr val="FF0000"/>
              </a:solidFill>
              <a:cs typeface="B Nazanin" panose="00000400000000000000" pitchFamily="2" charset="-78"/>
            </a:endParaRPr>
          </a:p>
          <a:p>
            <a:pPr algn="just" rtl="1"/>
            <a:r>
              <a:rPr lang="fa-IR" sz="2400"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هنگام نخ کردن سوزن، تعویض سوزن، نخ کردن یا تعویض ماسوره، تعویض پایه یا کارهاى دیگر، ابتدا کلید اصلى ماشین دوخت را خاموش کنید.</a:t>
            </a:r>
          </a:p>
          <a:p>
            <a:pPr algn="just" rtl="1"/>
            <a:r>
              <a:rPr lang="fa-IR" sz="2400" b="1" dirty="0">
                <a:solidFill>
                  <a:srgbClr val="FF0000"/>
                </a:solidFill>
                <a:cs typeface="B Nazanin" panose="00000400000000000000" pitchFamily="2" charset="-78"/>
              </a:rPr>
              <a:t>-</a:t>
            </a:r>
            <a:r>
              <a:rPr lang="fa-IR" sz="2400" dirty="0">
                <a:solidFill>
                  <a:srgbClr val="002060"/>
                </a:solidFill>
                <a:cs typeface="B Nazanin" panose="00000400000000000000" pitchFamily="2" charset="-78"/>
              </a:rPr>
              <a:t> مطابق دستورالعمل دفترچه راهنمای ماشین دوخت پس از هر 15 تا 20 ساعت کار با آن، یک قطره روغن در محل گردش قلاب بریزید، دقت کنید هنگام روغن کاری دو شاخه اصلی را از پریز بیرون بکشید.</a:t>
            </a:r>
          </a:p>
          <a:p>
            <a:pPr algn="just" rtl="1"/>
            <a:endParaRPr lang="fa-IR" sz="2400" dirty="0">
              <a:solidFill>
                <a:srgbClr val="002060"/>
              </a:solidFill>
              <a:cs typeface="B Nazanin" panose="00000400000000000000" pitchFamily="2" charset="-78"/>
            </a:endParaRPr>
          </a:p>
          <a:p>
            <a:pPr algn="just" rtl="1"/>
            <a:r>
              <a:rPr lang="fa-IR" sz="2400" dirty="0">
                <a:solidFill>
                  <a:srgbClr val="FF0000"/>
                </a:solidFill>
                <a:cs typeface="B Nazanin" panose="00000400000000000000" pitchFamily="2" charset="-78"/>
              </a:rPr>
              <a:t> دلایل شکستن سوزن دوخت که باید از آن ها پرهیز کرد:</a:t>
            </a:r>
          </a:p>
          <a:p>
            <a:pPr algn="just" rtl="1"/>
            <a:r>
              <a:rPr lang="fa-IR" sz="2400" dirty="0">
                <a:solidFill>
                  <a:srgbClr val="002060"/>
                </a:solidFill>
                <a:cs typeface="B Nazanin" panose="00000400000000000000" pitchFamily="2" charset="-78"/>
              </a:rPr>
              <a:t>1 ضخامت پارچه با نوع سوزن هماهنگ نباشد.</a:t>
            </a:r>
          </a:p>
          <a:p>
            <a:pPr algn="just" rtl="1"/>
            <a:r>
              <a:rPr lang="fa-IR" sz="2400" dirty="0">
                <a:solidFill>
                  <a:srgbClr val="002060"/>
                </a:solidFill>
                <a:cs typeface="B Nazanin" panose="00000400000000000000" pitchFamily="2" charset="-78"/>
              </a:rPr>
              <a:t>2 پیچ نگهدارنده سوزن محکم بسته نشده باشد.</a:t>
            </a:r>
          </a:p>
          <a:p>
            <a:pPr algn="just" rtl="1"/>
            <a:r>
              <a:rPr lang="fa-IR" sz="2400" dirty="0">
                <a:solidFill>
                  <a:srgbClr val="002060"/>
                </a:solidFill>
                <a:cs typeface="B Nazanin" panose="00000400000000000000" pitchFamily="2" charset="-78"/>
              </a:rPr>
              <a:t>3 در اتمام کار، پارچه از زیر پایه با فشار کشیده شود.</a:t>
            </a:r>
          </a:p>
          <a:p>
            <a:pPr algn="just" rtl="1"/>
            <a:r>
              <a:rPr lang="fa-IR" sz="2400" dirty="0">
                <a:solidFill>
                  <a:srgbClr val="002060"/>
                </a:solidFill>
                <a:cs typeface="B Nazanin" panose="00000400000000000000" pitchFamily="2" charset="-78"/>
              </a:rPr>
              <a:t>4  نوک سوزن خم شده باشد.</a:t>
            </a:r>
          </a:p>
          <a:p>
            <a:pPr algn="just" rtl="1"/>
            <a:endParaRPr lang="fa-IR" sz="2400" dirty="0">
              <a:solidFill>
                <a:srgbClr val="002060"/>
              </a:solidFill>
              <a:cs typeface="B Nazanin" panose="00000400000000000000" pitchFamily="2" charset="-78"/>
            </a:endParaRPr>
          </a:p>
        </p:txBody>
      </p:sp>
      <p:pic>
        <p:nvPicPr>
          <p:cNvPr id="2" name="Picture 1">
            <a:extLst>
              <a:ext uri="{FF2B5EF4-FFF2-40B4-BE49-F238E27FC236}">
                <a16:creationId xmlns:a16="http://schemas.microsoft.com/office/drawing/2014/main" id="{A6E3383C-F1A0-53A3-B0D8-F70CE31B5F86}"/>
              </a:ext>
            </a:extLst>
          </p:cNvPr>
          <p:cNvPicPr>
            <a:picLocks noChangeAspect="1"/>
          </p:cNvPicPr>
          <p:nvPr/>
        </p:nvPicPr>
        <p:blipFill>
          <a:blip r:embed="rId4"/>
          <a:stretch>
            <a:fillRect/>
          </a:stretch>
        </p:blipFill>
        <p:spPr>
          <a:xfrm>
            <a:off x="231819" y="6366849"/>
            <a:ext cx="958663" cy="296448"/>
          </a:xfrm>
          <a:prstGeom prst="rect">
            <a:avLst/>
          </a:prstGeom>
        </p:spPr>
      </p:pic>
    </p:spTree>
    <p:extLst>
      <p:ext uri="{BB962C8B-B14F-4D97-AF65-F5344CB8AC3E}">
        <p14:creationId xmlns:p14="http://schemas.microsoft.com/office/powerpoint/2010/main" val="3961599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06062" y="291734"/>
            <a:ext cx="8680360" cy="3831818"/>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 کلاسی</a:t>
            </a:r>
          </a:p>
          <a:p>
            <a:pPr algn="just" rtl="1"/>
            <a:endParaRPr lang="fa-IR" sz="1400" dirty="0">
              <a:cs typeface="B Nazanin" panose="00000400000000000000" pitchFamily="2" charset="-78"/>
            </a:endParaRPr>
          </a:p>
          <a:p>
            <a:pPr algn="just" rtl="1"/>
            <a:r>
              <a:rPr lang="fa-IR" sz="2400" dirty="0">
                <a:solidFill>
                  <a:srgbClr val="00B0F0"/>
                </a:solidFill>
                <a:cs typeface="B Nazanin" panose="00000400000000000000" pitchFamily="2" charset="-78"/>
              </a:rPr>
              <a:t>شروع به دوخت با ماشین دوخت</a:t>
            </a:r>
          </a:p>
          <a:p>
            <a:pPr algn="just" rtl="1"/>
            <a:endParaRPr lang="fa-IR" sz="1400" dirty="0">
              <a:cs typeface="B Nazanin" panose="00000400000000000000" pitchFamily="2" charset="-78"/>
            </a:endParaRPr>
          </a:p>
          <a:p>
            <a:pPr algn="just" rtl="1"/>
            <a:r>
              <a:rPr lang="fa-IR" sz="2300" dirty="0">
                <a:cs typeface="B Nazanin" panose="00000400000000000000" pitchFamily="2" charset="-78"/>
              </a:rPr>
              <a:t>1- با 1/5سانتی متر فاصله از لبه پارچه، سوزن را داخل پارچه کرده ابتدای دوخت را محکم کنید. </a:t>
            </a:r>
          </a:p>
          <a:p>
            <a:pPr algn="just" rtl="1"/>
            <a:r>
              <a:rPr lang="fa-IR" sz="2400" dirty="0">
                <a:cs typeface="B Nazanin" panose="00000400000000000000" pitchFamily="2" charset="-78"/>
              </a:rPr>
              <a:t>شکل 32-10</a:t>
            </a:r>
          </a:p>
          <a:p>
            <a:pPr algn="just" rtl="1"/>
            <a:r>
              <a:rPr lang="fa-IR" sz="2400" dirty="0">
                <a:cs typeface="B Nazanin" panose="00000400000000000000" pitchFamily="2" charset="-78"/>
              </a:rPr>
              <a:t>2- سپس به دوخت ادامه دهید، انتهای دوخت را محکم کنید شکل 33 - 10</a:t>
            </a:r>
          </a:p>
          <a:p>
            <a:pPr algn="just" rtl="1"/>
            <a:r>
              <a:rPr lang="fa-IR" sz="2400" dirty="0">
                <a:cs typeface="B Nazanin" panose="00000400000000000000" pitchFamily="2" charset="-78"/>
              </a:rPr>
              <a:t>3- انتهای دو نخ را با قیچی جدا کنید شکل 34 - 10</a:t>
            </a:r>
          </a:p>
          <a:p>
            <a:pPr algn="just" rtl="1"/>
            <a:r>
              <a:rPr lang="fa-IR" sz="2400" dirty="0">
                <a:cs typeface="B Nazanin" panose="00000400000000000000" pitchFamily="2" charset="-78"/>
              </a:rPr>
              <a:t>4 - در پایان دوخت، انتهای دو نخ را از داخل حلقه ایجاد شده رد کنید شکل 35 – 10</a:t>
            </a:r>
          </a:p>
          <a:p>
            <a:pPr algn="just" rtl="1"/>
            <a:r>
              <a:rPr lang="fa-IR" sz="2400" dirty="0">
                <a:cs typeface="B Nazanin" panose="00000400000000000000" pitchFamily="2" charset="-78"/>
              </a:rPr>
              <a:t> با سوزن حلقه را به پایین حرکت دهید، دو نخ را بکشید شکل 36  -10</a:t>
            </a:r>
          </a:p>
          <a:p>
            <a:pPr algn="just" rtl="1"/>
            <a:r>
              <a:rPr lang="fa-IR" sz="2400" dirty="0">
                <a:cs typeface="B Nazanin" panose="00000400000000000000" pitchFamily="2" charset="-78"/>
              </a:rPr>
              <a:t>گره در انتهای کار محکم می شود شکل 37 -10</a:t>
            </a:r>
          </a:p>
        </p:txBody>
      </p:sp>
      <p:pic>
        <p:nvPicPr>
          <p:cNvPr id="3" name="Picture 2"/>
          <p:cNvPicPr>
            <a:picLocks noChangeAspect="1"/>
          </p:cNvPicPr>
          <p:nvPr/>
        </p:nvPicPr>
        <p:blipFill>
          <a:blip r:embed="rId4"/>
          <a:stretch>
            <a:fillRect/>
          </a:stretch>
        </p:blipFill>
        <p:spPr>
          <a:xfrm>
            <a:off x="206061" y="3940935"/>
            <a:ext cx="3688267" cy="2639175"/>
          </a:xfrm>
          <a:prstGeom prst="rect">
            <a:avLst/>
          </a:prstGeom>
        </p:spPr>
      </p:pic>
      <p:pic>
        <p:nvPicPr>
          <p:cNvPr id="2" name="Picture 1">
            <a:extLst>
              <a:ext uri="{FF2B5EF4-FFF2-40B4-BE49-F238E27FC236}">
                <a16:creationId xmlns:a16="http://schemas.microsoft.com/office/drawing/2014/main" id="{0A4101E5-4EEE-35B6-46E0-76146C7B80D5}"/>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2957914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31819" y="1842070"/>
            <a:ext cx="8693913" cy="3077766"/>
          </a:xfrm>
          <a:prstGeom prst="rect">
            <a:avLst/>
          </a:prstGeom>
        </p:spPr>
        <p:txBody>
          <a:bodyPr wrap="square">
            <a:spAutoFit/>
          </a:bodyPr>
          <a:lstStyle/>
          <a:p>
            <a:pPr algn="r" rtl="1"/>
            <a:r>
              <a:rPr lang="fa-IR" sz="2800" b="1" dirty="0">
                <a:solidFill>
                  <a:srgbClr val="FF0000"/>
                </a:solidFill>
                <a:latin typeface="Amuzeh-New-Bold"/>
                <a:cs typeface="B Nazanin" panose="00000400000000000000" pitchFamily="2" charset="-78"/>
              </a:rPr>
              <a:t>برخی از شایستگی هایی که در این پودمان به دست می آورید:</a:t>
            </a:r>
          </a:p>
          <a:p>
            <a:pPr algn="r" rtl="1"/>
            <a:endParaRPr lang="fa-IR" sz="2200" b="1" dirty="0">
              <a:solidFill>
                <a:srgbClr val="002060"/>
              </a:solidFill>
              <a:latin typeface="Amuzeh-New-Bold"/>
              <a:cs typeface="B Nazanin" panose="00000400000000000000" pitchFamily="2" charset="-78"/>
            </a:endParaRPr>
          </a:p>
          <a:p>
            <a:pPr algn="r" rtl="1">
              <a:lnSpc>
                <a:spcPct val="150000"/>
              </a:lnSpc>
            </a:pPr>
            <a:r>
              <a:rPr lang="fa-IR" sz="2400" dirty="0">
                <a:latin typeface="AmuzehNewNormalPS"/>
                <a:cs typeface="B Nazanin" panose="00000400000000000000" pitchFamily="2" charset="-78"/>
              </a:rPr>
              <a:t>آموزش و کاربرد مهارت هایی مانند انجام کارهای گروهی، تفکر انتقادی، پرسش گری و ...؛</a:t>
            </a:r>
          </a:p>
          <a:p>
            <a:pPr algn="r" rtl="1">
              <a:lnSpc>
                <a:spcPct val="150000"/>
              </a:lnSpc>
            </a:pPr>
            <a:r>
              <a:rPr lang="fa-IR" sz="2400" dirty="0">
                <a:latin typeface="AmuzehNewNormalPS"/>
                <a:cs typeface="B Nazanin" panose="00000400000000000000" pitchFamily="2" charset="-78"/>
              </a:rPr>
              <a:t>آشنایی با برخی از مفاهیم صنایع پوشاک انواع دوخت دستی، ماشین دوخت، ترسیم الگو و ...؛</a:t>
            </a:r>
          </a:p>
          <a:p>
            <a:pPr algn="r" rtl="1">
              <a:lnSpc>
                <a:spcPct val="150000"/>
              </a:lnSpc>
            </a:pPr>
            <a:r>
              <a:rPr lang="fa-IR" sz="2400" dirty="0">
                <a:latin typeface="AmuzehNewNormalPS"/>
                <a:cs typeface="B Nazanin" panose="00000400000000000000" pitchFamily="2" charset="-78"/>
              </a:rPr>
              <a:t>آشنایی با برخی مشاغل صنایع پوشاک؛</a:t>
            </a:r>
          </a:p>
          <a:p>
            <a:pPr algn="r" rtl="1">
              <a:lnSpc>
                <a:spcPct val="150000"/>
              </a:lnSpc>
            </a:pPr>
            <a:r>
              <a:rPr lang="fa-IR" sz="2400" dirty="0">
                <a:latin typeface="AmuzehNewNormalPS"/>
                <a:cs typeface="B Nazanin" panose="00000400000000000000" pitchFamily="2" charset="-78"/>
              </a:rPr>
              <a:t>گزینش درست پوشاک شخصی.</a:t>
            </a:r>
            <a:endParaRPr lang="fa-IR" sz="2400" dirty="0">
              <a:cs typeface="B Nazanin" panose="00000400000000000000"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038" y="770184"/>
            <a:ext cx="6374784" cy="672250"/>
          </a:xfrm>
          <a:prstGeom prst="rect">
            <a:avLst/>
          </a:prstGeom>
        </p:spPr>
      </p:pic>
      <p:pic>
        <p:nvPicPr>
          <p:cNvPr id="5" name="Picture 4">
            <a:extLst>
              <a:ext uri="{FF2B5EF4-FFF2-40B4-BE49-F238E27FC236}">
                <a16:creationId xmlns:a16="http://schemas.microsoft.com/office/drawing/2014/main" id="{3C428F3E-450F-C6E9-B77F-0A972B9C52EE}"/>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2454391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02372" y="356227"/>
            <a:ext cx="8684052" cy="2677656"/>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endParaRPr lang="fa-IR" dirty="0">
              <a:solidFill>
                <a:srgbClr val="FF0000"/>
              </a:solidFill>
              <a:cs typeface="B Nazanin" panose="00000400000000000000" pitchFamily="2" charset="-78"/>
            </a:endParaRPr>
          </a:p>
          <a:p>
            <a:pPr algn="just" rtl="1"/>
            <a:r>
              <a:rPr lang="fa-IR" sz="2400" dirty="0">
                <a:solidFill>
                  <a:srgbClr val="00B050"/>
                </a:solidFill>
                <a:cs typeface="B Nazanin" panose="00000400000000000000" pitchFamily="2" charset="-78"/>
              </a:rPr>
              <a:t>دوخت پاکدوزی ساده</a:t>
            </a:r>
          </a:p>
          <a:p>
            <a:pPr algn="just" rtl="1"/>
            <a:endParaRPr lang="fa-IR" sz="2400" dirty="0">
              <a:solidFill>
                <a:srgbClr val="00B050"/>
              </a:solidFill>
              <a:cs typeface="B Nazanin" panose="00000400000000000000" pitchFamily="2" charset="-78"/>
            </a:endParaRPr>
          </a:p>
          <a:p>
            <a:pPr algn="just" rtl="1"/>
            <a:r>
              <a:rPr lang="fa-IR" sz="2400" dirty="0">
                <a:solidFill>
                  <a:srgbClr val="002060"/>
                </a:solidFill>
                <a:cs typeface="B Nazanin" panose="00000400000000000000" pitchFamily="2" charset="-78"/>
              </a:rPr>
              <a:t>از خط درز به اندازه 1/5 سانتی متر اندازه گرفته به فاصله 10 سانتی متر لبه اضافی را چرت بزنید شکل 38  -10 </a:t>
            </a:r>
          </a:p>
          <a:p>
            <a:pPr algn="just" rtl="1"/>
            <a:r>
              <a:rPr lang="fa-IR" sz="2400" dirty="0">
                <a:solidFill>
                  <a:srgbClr val="002060"/>
                </a:solidFill>
                <a:cs typeface="B Nazanin" panose="00000400000000000000" pitchFamily="2" charset="-78"/>
              </a:rPr>
              <a:t>لبه زاپاس را با دوخت ساده بدوزید، سپس لبه زاپاس را با قیچی زیگزاک قیچی کنید</a:t>
            </a:r>
          </a:p>
          <a:p>
            <a:pPr algn="just" rtl="1"/>
            <a:r>
              <a:rPr lang="fa-IR" sz="2400" dirty="0">
                <a:solidFill>
                  <a:srgbClr val="002060"/>
                </a:solidFill>
                <a:cs typeface="B Nazanin" panose="00000400000000000000" pitchFamily="2" charset="-78"/>
              </a:rPr>
              <a:t>شکل 39 - 10</a:t>
            </a:r>
          </a:p>
        </p:txBody>
      </p:sp>
      <p:pic>
        <p:nvPicPr>
          <p:cNvPr id="2" name="Picture 1"/>
          <p:cNvPicPr>
            <a:picLocks noChangeAspect="1"/>
          </p:cNvPicPr>
          <p:nvPr/>
        </p:nvPicPr>
        <p:blipFill>
          <a:blip r:embed="rId4"/>
          <a:stretch>
            <a:fillRect/>
          </a:stretch>
        </p:blipFill>
        <p:spPr>
          <a:xfrm>
            <a:off x="202372" y="3271234"/>
            <a:ext cx="6891302" cy="3273122"/>
          </a:xfrm>
          <a:prstGeom prst="rect">
            <a:avLst/>
          </a:prstGeom>
        </p:spPr>
      </p:pic>
      <p:pic>
        <p:nvPicPr>
          <p:cNvPr id="3" name="Picture 2">
            <a:extLst>
              <a:ext uri="{FF2B5EF4-FFF2-40B4-BE49-F238E27FC236}">
                <a16:creationId xmlns:a16="http://schemas.microsoft.com/office/drawing/2014/main" id="{525A01B2-C36C-C1DF-2D25-97F180501904}"/>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545281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70455" y="456928"/>
            <a:ext cx="8603089" cy="2308324"/>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endParaRPr lang="fa-IR" sz="2400" dirty="0">
              <a:cs typeface="B Nazanin" panose="00000400000000000000" pitchFamily="2" charset="-78"/>
            </a:endParaRPr>
          </a:p>
          <a:p>
            <a:pPr algn="just" rtl="1"/>
            <a:r>
              <a:rPr lang="fa-IR" sz="2400" dirty="0">
                <a:solidFill>
                  <a:srgbClr val="00B0F0"/>
                </a:solidFill>
                <a:cs typeface="B Nazanin" panose="00000400000000000000" pitchFamily="2" charset="-78"/>
              </a:rPr>
              <a:t>دوخت پاکدوزی برگردان دوزی</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از لبه زاپاس با فاصله 3 میلی متر از لبه را با دوخت ساده بدوزید شکل 40 -10  </a:t>
            </a:r>
          </a:p>
          <a:p>
            <a:pPr algn="just" rtl="1"/>
            <a:r>
              <a:rPr lang="fa-IR" sz="2400" dirty="0">
                <a:cs typeface="B Nazanin" panose="00000400000000000000" pitchFamily="2" charset="-78"/>
              </a:rPr>
              <a:t>لبه دوخته شده را تا کرده و اتو بزنید شکل 41 - 10 </a:t>
            </a:r>
          </a:p>
          <a:p>
            <a:pPr algn="just" rtl="1"/>
            <a:r>
              <a:rPr lang="fa-IR" sz="2400" dirty="0">
                <a:cs typeface="B Nazanin" panose="00000400000000000000" pitchFamily="2" charset="-78"/>
              </a:rPr>
              <a:t>لبه تا شده را با دوخت ساده بدوزید شکل 42  -10</a:t>
            </a:r>
          </a:p>
        </p:txBody>
      </p:sp>
      <p:pic>
        <p:nvPicPr>
          <p:cNvPr id="3" name="Picture 2"/>
          <p:cNvPicPr>
            <a:picLocks noChangeAspect="1"/>
          </p:cNvPicPr>
          <p:nvPr/>
        </p:nvPicPr>
        <p:blipFill>
          <a:blip r:embed="rId4"/>
          <a:stretch>
            <a:fillRect/>
          </a:stretch>
        </p:blipFill>
        <p:spPr>
          <a:xfrm>
            <a:off x="1408726" y="3200517"/>
            <a:ext cx="7464818" cy="2603276"/>
          </a:xfrm>
          <a:prstGeom prst="rect">
            <a:avLst/>
          </a:prstGeom>
        </p:spPr>
      </p:pic>
      <p:pic>
        <p:nvPicPr>
          <p:cNvPr id="2" name="Picture 1">
            <a:extLst>
              <a:ext uri="{FF2B5EF4-FFF2-40B4-BE49-F238E27FC236}">
                <a16:creationId xmlns:a16="http://schemas.microsoft.com/office/drawing/2014/main" id="{B9487CD7-44BD-42DC-74F3-B9146A3BE015}"/>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176441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93183" y="434569"/>
            <a:ext cx="8706118" cy="3046988"/>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endParaRPr lang="fa-IR" sz="2400" dirty="0">
              <a:cs typeface="B Nazanin" panose="00000400000000000000" pitchFamily="2" charset="-78"/>
            </a:endParaRPr>
          </a:p>
          <a:p>
            <a:pPr algn="just" rtl="1"/>
            <a:r>
              <a:rPr lang="fa-IR" sz="2400" dirty="0">
                <a:solidFill>
                  <a:srgbClr val="00B0F0"/>
                </a:solidFill>
                <a:cs typeface="B Nazanin" panose="00000400000000000000" pitchFamily="2" charset="-78"/>
              </a:rPr>
              <a:t>روش های شکافتن دوخت ساده</a:t>
            </a:r>
          </a:p>
          <a:p>
            <a:pPr algn="just" rtl="1"/>
            <a:endParaRPr lang="fa-IR" sz="2400" dirty="0">
              <a:cs typeface="B Nazanin" panose="00000400000000000000" pitchFamily="2" charset="-78"/>
            </a:endParaRPr>
          </a:p>
          <a:p>
            <a:pPr algn="just" rtl="1"/>
            <a:r>
              <a:rPr lang="fa-IR" sz="2400" dirty="0">
                <a:solidFill>
                  <a:srgbClr val="FF0000"/>
                </a:solidFill>
                <a:cs typeface="B Nazanin" panose="00000400000000000000" pitchFamily="2" charset="-78"/>
              </a:rPr>
              <a:t>روش اول</a:t>
            </a:r>
          </a:p>
          <a:p>
            <a:pPr algn="just" rtl="1"/>
            <a:r>
              <a:rPr lang="fa-IR" sz="2400" dirty="0">
                <a:cs typeface="B Nazanin" panose="00000400000000000000" pitchFamily="2" charset="-78"/>
              </a:rPr>
              <a:t>1 - نخ درز دوخته شده را به وسیله بشکاف بکشید تا نخ های پارچه پاره شود شکل 43  -10</a:t>
            </a:r>
          </a:p>
          <a:p>
            <a:pPr algn="just" rtl="1"/>
            <a:r>
              <a:rPr lang="fa-IR" sz="2400" dirty="0">
                <a:cs typeface="B Nazanin" panose="00000400000000000000" pitchFamily="2" charset="-78"/>
              </a:rPr>
              <a:t>2 - یکبار نخ را از رو و دوباره نخ را از زیر پارچه بکشید شکل 44  -10</a:t>
            </a:r>
          </a:p>
          <a:p>
            <a:pPr algn="just" rtl="1"/>
            <a:r>
              <a:rPr lang="fa-IR" sz="2400" dirty="0">
                <a:solidFill>
                  <a:srgbClr val="FF0000"/>
                </a:solidFill>
                <a:cs typeface="B Nazanin" panose="00000400000000000000" pitchFamily="2" charset="-78"/>
              </a:rPr>
              <a:t>روش دوم: </a:t>
            </a:r>
          </a:p>
          <a:p>
            <a:pPr algn="just" rtl="1"/>
            <a:r>
              <a:rPr lang="fa-IR" sz="2400" dirty="0">
                <a:cs typeface="B Nazanin" panose="00000400000000000000" pitchFamily="2" charset="-78"/>
              </a:rPr>
              <a:t>درز را باز کرده و از وسط، به وسیله بشکاف درز دوخته شده را باز کنید شکل 45-10 </a:t>
            </a:r>
          </a:p>
        </p:txBody>
      </p:sp>
      <p:pic>
        <p:nvPicPr>
          <p:cNvPr id="2" name="Picture 1"/>
          <p:cNvPicPr>
            <a:picLocks noChangeAspect="1"/>
          </p:cNvPicPr>
          <p:nvPr/>
        </p:nvPicPr>
        <p:blipFill>
          <a:blip r:embed="rId4"/>
          <a:stretch>
            <a:fillRect/>
          </a:stretch>
        </p:blipFill>
        <p:spPr>
          <a:xfrm>
            <a:off x="2877877" y="3602035"/>
            <a:ext cx="6021424" cy="2357411"/>
          </a:xfrm>
          <a:prstGeom prst="rect">
            <a:avLst/>
          </a:prstGeom>
        </p:spPr>
      </p:pic>
      <p:pic>
        <p:nvPicPr>
          <p:cNvPr id="3" name="Picture 2">
            <a:extLst>
              <a:ext uri="{FF2B5EF4-FFF2-40B4-BE49-F238E27FC236}">
                <a16:creationId xmlns:a16="http://schemas.microsoft.com/office/drawing/2014/main" id="{69DD3234-0FAC-CF2E-BBC7-482A211419DA}"/>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171205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44698" y="469446"/>
            <a:ext cx="8680361" cy="2308324"/>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endParaRPr lang="fa-IR" sz="2400" dirty="0">
              <a:solidFill>
                <a:srgbClr val="FF0000"/>
              </a:solidFill>
              <a:cs typeface="B Nazanin" panose="00000400000000000000" pitchFamily="2" charset="-78"/>
            </a:endParaRPr>
          </a:p>
          <a:p>
            <a:pPr algn="just" rtl="1"/>
            <a:r>
              <a:rPr lang="fa-IR" sz="2400" dirty="0">
                <a:solidFill>
                  <a:srgbClr val="00B0F0"/>
                </a:solidFill>
                <a:cs typeface="B Nazanin" panose="00000400000000000000" pitchFamily="2" charset="-78"/>
              </a:rPr>
              <a:t>دوخت رو بالشی</a:t>
            </a:r>
          </a:p>
          <a:p>
            <a:pPr algn="just" rtl="1"/>
            <a:endParaRPr lang="fa-IR" sz="2400" dirty="0">
              <a:solidFill>
                <a:srgbClr val="00B050"/>
              </a:solidFill>
              <a:cs typeface="B Nazanin" panose="00000400000000000000" pitchFamily="2" charset="-78"/>
            </a:endParaRPr>
          </a:p>
          <a:p>
            <a:pPr algn="just" rtl="1"/>
            <a:r>
              <a:rPr lang="fa-IR" sz="2400" dirty="0">
                <a:solidFill>
                  <a:srgbClr val="00B050"/>
                </a:solidFill>
                <a:cs typeface="B Nazanin" panose="00000400000000000000" pitchFamily="2" charset="-78"/>
              </a:rPr>
              <a:t>ابزار و مواد مورد نیاز: </a:t>
            </a:r>
            <a:r>
              <a:rPr lang="fa-IR" sz="2400" dirty="0">
                <a:solidFill>
                  <a:schemeClr val="accent6">
                    <a:lumMod val="50000"/>
                  </a:schemeClr>
                </a:solidFill>
                <a:cs typeface="B Nazanin" panose="00000400000000000000" pitchFamily="2" charset="-78"/>
              </a:rPr>
              <a:t>خط کش، متر، سوزن ته گرد، سوزن دوخت دستی و ماشین دوخت، نخ دوخت، ماشین دوخت، اتو بخار، قیچی برش، پارچه مناسب روبالشی، مِل خیاطی، کاغذ الگو و در صورت نیاز نمونه بالش شکل 46  -10</a:t>
            </a:r>
          </a:p>
        </p:txBody>
      </p:sp>
      <p:pic>
        <p:nvPicPr>
          <p:cNvPr id="3" name="Picture 2"/>
          <p:cNvPicPr>
            <a:picLocks noChangeAspect="1"/>
          </p:cNvPicPr>
          <p:nvPr/>
        </p:nvPicPr>
        <p:blipFill>
          <a:blip r:embed="rId4"/>
          <a:stretch>
            <a:fillRect/>
          </a:stretch>
        </p:blipFill>
        <p:spPr>
          <a:xfrm>
            <a:off x="4197505" y="2919439"/>
            <a:ext cx="4714675" cy="3679747"/>
          </a:xfrm>
          <a:prstGeom prst="rect">
            <a:avLst/>
          </a:prstGeom>
        </p:spPr>
      </p:pic>
      <p:pic>
        <p:nvPicPr>
          <p:cNvPr id="2" name="Picture 1">
            <a:extLst>
              <a:ext uri="{FF2B5EF4-FFF2-40B4-BE49-F238E27FC236}">
                <a16:creationId xmlns:a16="http://schemas.microsoft.com/office/drawing/2014/main" id="{9638EDD3-F288-AD4F-4481-7A84958137FD}"/>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355507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31820" y="338664"/>
            <a:ext cx="8654604" cy="1569660"/>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مراحل کار:</a:t>
            </a:r>
          </a:p>
          <a:p>
            <a:pPr algn="just" rtl="1"/>
            <a:endParaRPr lang="fa-IR" sz="2400" dirty="0">
              <a:solidFill>
                <a:srgbClr val="FF0000"/>
              </a:solidFill>
              <a:cs typeface="B Nazanin" panose="00000400000000000000" pitchFamily="2" charset="-78"/>
            </a:endParaRPr>
          </a:p>
          <a:p>
            <a:pPr algn="just" rtl="1"/>
            <a:r>
              <a:rPr lang="fa-IR" sz="2400" dirty="0">
                <a:solidFill>
                  <a:srgbClr val="FF0000"/>
                </a:solidFill>
                <a:cs typeface="B Nazanin" panose="00000400000000000000" pitchFamily="2" charset="-78"/>
              </a:rPr>
              <a:t>1-</a:t>
            </a:r>
            <a:r>
              <a:rPr lang="fa-IR" sz="2400" dirty="0">
                <a:solidFill>
                  <a:schemeClr val="accent6">
                    <a:lumMod val="50000"/>
                  </a:schemeClr>
                </a:solidFill>
                <a:cs typeface="B Nazanin" panose="00000400000000000000" pitchFamily="2" charset="-78"/>
              </a:rPr>
              <a:t> با توجه به نوع بالش برای کودکان یا بزرگسالان  از روی جدول اندازه های مورد نظر را انتخاب کنید.</a:t>
            </a:r>
          </a:p>
        </p:txBody>
      </p:sp>
      <p:pic>
        <p:nvPicPr>
          <p:cNvPr id="2" name="Picture 1"/>
          <p:cNvPicPr>
            <a:picLocks noChangeAspect="1"/>
          </p:cNvPicPr>
          <p:nvPr/>
        </p:nvPicPr>
        <p:blipFill>
          <a:blip r:embed="rId4"/>
          <a:stretch>
            <a:fillRect/>
          </a:stretch>
        </p:blipFill>
        <p:spPr>
          <a:xfrm>
            <a:off x="321972" y="4388806"/>
            <a:ext cx="3973100" cy="1657350"/>
          </a:xfrm>
          <a:prstGeom prst="rect">
            <a:avLst/>
          </a:prstGeom>
        </p:spPr>
      </p:pic>
      <p:sp>
        <p:nvSpPr>
          <p:cNvPr id="5" name="Rectangle 4"/>
          <p:cNvSpPr/>
          <p:nvPr/>
        </p:nvSpPr>
        <p:spPr>
          <a:xfrm>
            <a:off x="412124" y="2157516"/>
            <a:ext cx="8474300" cy="1938992"/>
          </a:xfrm>
          <a:prstGeom prst="rect">
            <a:avLst/>
          </a:prstGeom>
        </p:spPr>
        <p:txBody>
          <a:bodyPr wrap="square">
            <a:spAutoFit/>
          </a:bodyPr>
          <a:lstStyle/>
          <a:p>
            <a:pPr lvl="0" algn="just" rtl="1"/>
            <a:r>
              <a:rPr lang="fa-IR" sz="2400" dirty="0">
                <a:solidFill>
                  <a:srgbClr val="FF0000"/>
                </a:solidFill>
                <a:cs typeface="B Nazanin" panose="00000400000000000000" pitchFamily="2" charset="-78"/>
              </a:rPr>
              <a:t>2-</a:t>
            </a:r>
            <a:r>
              <a:rPr lang="fa-IR" sz="2400" dirty="0">
                <a:solidFill>
                  <a:srgbClr val="0D8EC5">
                    <a:lumMod val="50000"/>
                  </a:srgbClr>
                </a:solidFill>
                <a:cs typeface="B Nazanin" panose="00000400000000000000" pitchFamily="2" charset="-78"/>
              </a:rPr>
              <a:t> درصورتی که نمی خواهید از جدول استاندارد بالش استفاده کنید، مطابق شکل های 47 - 10 و 48 - 10 می توانید با متر نواری طول و عرض بالش مورد نظر را اندازه بگیرید.</a:t>
            </a:r>
          </a:p>
          <a:p>
            <a:pPr lvl="0" algn="just" rtl="1"/>
            <a:endParaRPr lang="fa-IR" sz="2400" dirty="0">
              <a:solidFill>
                <a:srgbClr val="0D8EC5">
                  <a:lumMod val="50000"/>
                </a:srgbClr>
              </a:solidFill>
              <a:cs typeface="B Nazanin" panose="00000400000000000000" pitchFamily="2" charset="-78"/>
            </a:endParaRPr>
          </a:p>
          <a:p>
            <a:pPr lvl="0" algn="just" rtl="1"/>
            <a:r>
              <a:rPr lang="fa-IR" sz="2400" dirty="0">
                <a:solidFill>
                  <a:srgbClr val="FF0000"/>
                </a:solidFill>
                <a:cs typeface="B Nazanin" panose="00000400000000000000" pitchFamily="2" charset="-78"/>
              </a:rPr>
              <a:t>3 - </a:t>
            </a:r>
            <a:r>
              <a:rPr lang="fa-IR" sz="2400" dirty="0">
                <a:solidFill>
                  <a:srgbClr val="0D8EC5">
                    <a:lumMod val="50000"/>
                  </a:srgbClr>
                </a:solidFill>
                <a:cs typeface="B Nazanin" panose="00000400000000000000" pitchFamily="2" charset="-78"/>
              </a:rPr>
              <a:t>همان طور که در شکل 49 -10 ملاحظه می کنید، لبه های این رو بالشی، به اندازه 10 سانتی متر، دولای پارچه روی هم قرار می گیرد لبه های روبالشی دکمه خور نیست.</a:t>
            </a:r>
          </a:p>
        </p:txBody>
      </p:sp>
      <p:pic>
        <p:nvPicPr>
          <p:cNvPr id="6" name="Picture 5"/>
          <p:cNvPicPr>
            <a:picLocks noChangeAspect="1"/>
          </p:cNvPicPr>
          <p:nvPr/>
        </p:nvPicPr>
        <p:blipFill>
          <a:blip r:embed="rId5"/>
          <a:stretch>
            <a:fillRect/>
          </a:stretch>
        </p:blipFill>
        <p:spPr>
          <a:xfrm>
            <a:off x="4295072" y="4637998"/>
            <a:ext cx="4591352" cy="1564529"/>
          </a:xfrm>
          <a:prstGeom prst="rect">
            <a:avLst/>
          </a:prstGeom>
        </p:spPr>
      </p:pic>
    </p:spTree>
    <p:extLst>
      <p:ext uri="{BB962C8B-B14F-4D97-AF65-F5344CB8AC3E}">
        <p14:creationId xmlns:p14="http://schemas.microsoft.com/office/powerpoint/2010/main" val="56341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206062" y="274681"/>
            <a:ext cx="8693240" cy="4154984"/>
          </a:xfrm>
          <a:prstGeom prst="rect">
            <a:avLst/>
          </a:prstGeom>
          <a:noFill/>
        </p:spPr>
        <p:txBody>
          <a:bodyPr wrap="square">
            <a:spAutoFit/>
          </a:bodyPr>
          <a:lstStyle/>
          <a:p>
            <a:pPr algn="just" rtl="1"/>
            <a:r>
              <a:rPr lang="fa-IR" sz="2400" dirty="0">
                <a:solidFill>
                  <a:srgbClr val="FF0000"/>
                </a:solidFill>
                <a:cs typeface="B Nazanin" panose="00000400000000000000" pitchFamily="2" charset="-78"/>
              </a:rPr>
              <a:t>4- </a:t>
            </a:r>
            <a:r>
              <a:rPr lang="fa-IR" sz="2400" dirty="0">
                <a:solidFill>
                  <a:schemeClr val="accent6">
                    <a:lumMod val="50000"/>
                  </a:schemeClr>
                </a:solidFill>
                <a:cs typeface="B Nazanin" panose="00000400000000000000" pitchFamily="2" charset="-78"/>
              </a:rPr>
              <a:t>روی کاغذ الگو به اندازه عرض مورد نظر و طول روبالشی به اضافه 20 سانتی متراندازه روی هم گَرد لبه های روبالشی به اضافه مقدار دولای پارچه( رسم کنید ) شکل 50 - 10</a:t>
            </a:r>
          </a:p>
          <a:p>
            <a:pPr algn="just" rtl="1"/>
            <a:r>
              <a:rPr lang="fa-IR" sz="2400" dirty="0">
                <a:solidFill>
                  <a:srgbClr val="FF0000"/>
                </a:solidFill>
                <a:cs typeface="B Nazanin" panose="00000400000000000000" pitchFamily="2" charset="-78"/>
              </a:rPr>
              <a:t>5- </a:t>
            </a:r>
            <a:r>
              <a:rPr lang="fa-IR" sz="2400" dirty="0">
                <a:solidFill>
                  <a:schemeClr val="accent6">
                    <a:lumMod val="50000"/>
                  </a:schemeClr>
                </a:solidFill>
                <a:cs typeface="B Nazanin" panose="00000400000000000000" pitchFamily="2" charset="-78"/>
              </a:rPr>
              <a:t>با در نظر گرفتن 2/5 سانتی متر جا درز، اطراف پارچه را برش بزنید می توانید برای دو قسمت رو و پشت پارچه از دو رنگ یا طرح متفاوت استفاده کنید شکل 51 - 10</a:t>
            </a:r>
          </a:p>
          <a:p>
            <a:pPr algn="just" rtl="1"/>
            <a:r>
              <a:rPr lang="fa-IR" sz="2400" dirty="0">
                <a:solidFill>
                  <a:srgbClr val="FF0000"/>
                </a:solidFill>
                <a:cs typeface="B Nazanin" panose="00000400000000000000" pitchFamily="2" charset="-78"/>
              </a:rPr>
              <a:t>6-</a:t>
            </a:r>
            <a:r>
              <a:rPr lang="fa-IR" sz="2400" dirty="0">
                <a:solidFill>
                  <a:schemeClr val="accent6">
                    <a:lumMod val="50000"/>
                  </a:schemeClr>
                </a:solidFill>
                <a:cs typeface="B Nazanin" panose="00000400000000000000" pitchFamily="2" charset="-78"/>
              </a:rPr>
              <a:t> درز تکه های رو و پشت روبالشی در صورتی که جدا هستند را با سوزن ته گرد به یکدیگر وصل کنید شکل 52 -10</a:t>
            </a:r>
          </a:p>
          <a:p>
            <a:pPr algn="just" rtl="1"/>
            <a:r>
              <a:rPr lang="fa-IR" sz="2400" dirty="0">
                <a:solidFill>
                  <a:srgbClr val="FF0000"/>
                </a:solidFill>
                <a:cs typeface="B Nazanin" panose="00000400000000000000" pitchFamily="2" charset="-78"/>
              </a:rPr>
              <a:t>7-</a:t>
            </a:r>
            <a:r>
              <a:rPr lang="fa-IR" sz="2400" dirty="0">
                <a:solidFill>
                  <a:schemeClr val="accent6">
                    <a:lumMod val="50000"/>
                  </a:schemeClr>
                </a:solidFill>
                <a:cs typeface="B Nazanin" panose="00000400000000000000" pitchFamily="2" charset="-78"/>
              </a:rPr>
              <a:t> درزهای طولی و عرضی پارچه را به جزء دهانه رو بالشی از قسمت روی پارچه به یکدیگر بدوزید شکل 53 - 10</a:t>
            </a:r>
          </a:p>
          <a:p>
            <a:pPr algn="just" rtl="1"/>
            <a:r>
              <a:rPr lang="fa-IR" sz="2400" dirty="0">
                <a:solidFill>
                  <a:srgbClr val="FF0000"/>
                </a:solidFill>
                <a:cs typeface="B Nazanin" panose="00000400000000000000" pitchFamily="2" charset="-78"/>
              </a:rPr>
              <a:t>8-</a:t>
            </a:r>
            <a:r>
              <a:rPr lang="fa-IR" sz="2400" dirty="0">
                <a:solidFill>
                  <a:schemeClr val="accent6">
                    <a:lumMod val="50000"/>
                  </a:schemeClr>
                </a:solidFill>
                <a:cs typeface="B Nazanin" panose="00000400000000000000" pitchFamily="2" charset="-78"/>
              </a:rPr>
              <a:t> پس از خارج کردن سوزن های ته گرد، اضافی جا درز را قیچی کنید و درز را اتو کنید شکل 54 - 10</a:t>
            </a:r>
          </a:p>
          <a:p>
            <a:pPr algn="just" rtl="1"/>
            <a:r>
              <a:rPr lang="fa-IR" sz="2400" dirty="0">
                <a:solidFill>
                  <a:srgbClr val="FF0000"/>
                </a:solidFill>
                <a:cs typeface="B Nazanin" panose="00000400000000000000" pitchFamily="2" charset="-78"/>
              </a:rPr>
              <a:t>9- </a:t>
            </a:r>
            <a:r>
              <a:rPr lang="fa-IR" sz="2400" dirty="0">
                <a:solidFill>
                  <a:schemeClr val="accent6">
                    <a:lumMod val="50000"/>
                  </a:schemeClr>
                </a:solidFill>
                <a:cs typeface="B Nazanin" panose="00000400000000000000" pitchFamily="2" charset="-78"/>
              </a:rPr>
              <a:t>پارچه را به طرف پشت برگردانید شکل 55  -10</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27" y="4429665"/>
            <a:ext cx="4104360" cy="2129479"/>
          </a:xfrm>
          <a:prstGeom prst="rect">
            <a:avLst/>
          </a:prstGeom>
        </p:spPr>
      </p:pic>
    </p:spTree>
    <p:extLst>
      <p:ext uri="{BB962C8B-B14F-4D97-AF65-F5344CB8AC3E}">
        <p14:creationId xmlns:p14="http://schemas.microsoft.com/office/powerpoint/2010/main" val="2828490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193182" y="234507"/>
            <a:ext cx="8757635" cy="3046988"/>
          </a:xfrm>
          <a:prstGeom prst="rect">
            <a:avLst/>
          </a:prstGeom>
        </p:spPr>
        <p:txBody>
          <a:bodyPr wrap="square">
            <a:spAutoFit/>
          </a:bodyPr>
          <a:lstStyle/>
          <a:p>
            <a:pPr algn="just" rtl="1"/>
            <a:r>
              <a:rPr lang="fa-IR" sz="2400" dirty="0">
                <a:solidFill>
                  <a:srgbClr val="FF0000"/>
                </a:solidFill>
                <a:cs typeface="B Nazanin" panose="00000400000000000000" pitchFamily="2" charset="-78"/>
              </a:rPr>
              <a:t>10 - </a:t>
            </a:r>
            <a:r>
              <a:rPr lang="fa-IR" sz="2400" dirty="0">
                <a:solidFill>
                  <a:srgbClr val="002060"/>
                </a:solidFill>
                <a:cs typeface="B Nazanin" panose="00000400000000000000" pitchFamily="2" charset="-78"/>
              </a:rPr>
              <a:t>به اندازه  1/5 سانتی متر درزها را بدوزید (دوخت فرانسوی) و اتو کنید شکل 56 –10</a:t>
            </a:r>
          </a:p>
          <a:p>
            <a:pPr algn="just" rtl="1"/>
            <a:r>
              <a:rPr lang="fa-IR" sz="2400" dirty="0">
                <a:solidFill>
                  <a:srgbClr val="FF0000"/>
                </a:solidFill>
                <a:cs typeface="B Nazanin" panose="00000400000000000000" pitchFamily="2" charset="-78"/>
              </a:rPr>
              <a:t>11 - </a:t>
            </a:r>
            <a:r>
              <a:rPr lang="fa-IR" sz="2400" dirty="0">
                <a:solidFill>
                  <a:srgbClr val="002060"/>
                </a:solidFill>
                <a:cs typeface="B Nazanin" panose="00000400000000000000" pitchFamily="2" charset="-78"/>
              </a:rPr>
              <a:t>لبه روبالشی را به اندازه 1 سانتی متر تا کرده، اتوکنید شکل 57 -10</a:t>
            </a:r>
          </a:p>
          <a:p>
            <a:pPr algn="just" rtl="1"/>
            <a:r>
              <a:rPr lang="fa-IR" sz="2400" dirty="0">
                <a:solidFill>
                  <a:srgbClr val="FF0000"/>
                </a:solidFill>
                <a:cs typeface="B Nazanin" panose="00000400000000000000" pitchFamily="2" charset="-78"/>
              </a:rPr>
              <a:t>12 - </a:t>
            </a:r>
            <a:r>
              <a:rPr lang="fa-IR" sz="2400" dirty="0">
                <a:solidFill>
                  <a:srgbClr val="002060"/>
                </a:solidFill>
                <a:cs typeface="B Nazanin" panose="00000400000000000000" pitchFamily="2" charset="-78"/>
              </a:rPr>
              <a:t>مجدداً لبه روبالشی را به اندازه 10 سانتی متر تا کرده با سوزن ته گرد یا کوک ساده ثابت نگه داشته و اتوکنید شکل 58 - 10</a:t>
            </a:r>
          </a:p>
          <a:p>
            <a:pPr algn="just" rtl="1"/>
            <a:r>
              <a:rPr lang="fa-IR" sz="2400" dirty="0">
                <a:solidFill>
                  <a:srgbClr val="FF0000"/>
                </a:solidFill>
                <a:cs typeface="B Nazanin" panose="00000400000000000000" pitchFamily="2" charset="-78"/>
              </a:rPr>
              <a:t>13-</a:t>
            </a:r>
            <a:r>
              <a:rPr lang="fa-IR" sz="2400" dirty="0">
                <a:solidFill>
                  <a:srgbClr val="002060"/>
                </a:solidFill>
                <a:cs typeface="B Nazanin" panose="00000400000000000000" pitchFamily="2" charset="-78"/>
              </a:rPr>
              <a:t> لبه تا شده را با ماشین دوخت بدوزید شکل 59 - 10</a:t>
            </a:r>
          </a:p>
          <a:p>
            <a:pPr algn="just" rtl="1"/>
            <a:r>
              <a:rPr lang="fa-IR" sz="2400" dirty="0">
                <a:solidFill>
                  <a:srgbClr val="FF0000"/>
                </a:solidFill>
                <a:cs typeface="B Nazanin" panose="00000400000000000000" pitchFamily="2" charset="-78"/>
              </a:rPr>
              <a:t>14-</a:t>
            </a:r>
            <a:r>
              <a:rPr lang="fa-IR" sz="2400" dirty="0">
                <a:solidFill>
                  <a:srgbClr val="002060"/>
                </a:solidFill>
                <a:cs typeface="B Nazanin" panose="00000400000000000000" pitchFamily="2" charset="-78"/>
              </a:rPr>
              <a:t> پس از خارج کردن سوزن های ته گرد، روبالشی را به طرف روی پارچه برگردانید و اتو کنید شکل 60  -10</a:t>
            </a:r>
          </a:p>
          <a:p>
            <a:pPr algn="just" rtl="1"/>
            <a:r>
              <a:rPr lang="fa-IR" sz="2400" dirty="0">
                <a:solidFill>
                  <a:srgbClr val="FF0000"/>
                </a:solidFill>
                <a:cs typeface="B Nazanin" panose="00000400000000000000" pitchFamily="2" charset="-78"/>
              </a:rPr>
              <a:t>15-</a:t>
            </a:r>
            <a:r>
              <a:rPr lang="fa-IR" sz="2400" dirty="0">
                <a:solidFill>
                  <a:srgbClr val="002060"/>
                </a:solidFill>
                <a:cs typeface="B Nazanin" panose="00000400000000000000" pitchFamily="2" charset="-78"/>
              </a:rPr>
              <a:t> روبالشی را روی بالش بکشید شکل 61-10 </a:t>
            </a:r>
          </a:p>
        </p:txBody>
      </p:sp>
      <p:pic>
        <p:nvPicPr>
          <p:cNvPr id="6" name="Picture 5"/>
          <p:cNvPicPr>
            <a:picLocks noChangeAspect="1"/>
          </p:cNvPicPr>
          <p:nvPr/>
        </p:nvPicPr>
        <p:blipFill>
          <a:blip r:embed="rId4"/>
          <a:stretch>
            <a:fillRect/>
          </a:stretch>
        </p:blipFill>
        <p:spPr>
          <a:xfrm>
            <a:off x="193182" y="3704706"/>
            <a:ext cx="4925863" cy="2862326"/>
          </a:xfrm>
          <a:prstGeom prst="rect">
            <a:avLst/>
          </a:prstGeom>
        </p:spPr>
      </p:pic>
      <p:sp>
        <p:nvSpPr>
          <p:cNvPr id="7" name="Rectangle 6"/>
          <p:cNvSpPr/>
          <p:nvPr/>
        </p:nvSpPr>
        <p:spPr>
          <a:xfrm>
            <a:off x="5119045" y="3101190"/>
            <a:ext cx="3831772" cy="2308324"/>
          </a:xfrm>
          <a:prstGeom prst="rect">
            <a:avLst/>
          </a:prstGeom>
        </p:spPr>
        <p:txBody>
          <a:bodyPr wrap="square">
            <a:spAutoFit/>
          </a:bodyPr>
          <a:lstStyle/>
          <a:p>
            <a:pPr lvl="0" algn="just" rtl="1"/>
            <a:endParaRPr lang="fa-IR" sz="2400" dirty="0">
              <a:solidFill>
                <a:srgbClr val="FF0000"/>
              </a:solidFill>
              <a:cs typeface="B Nazanin" panose="00000400000000000000" pitchFamily="2" charset="-78"/>
            </a:endParaRPr>
          </a:p>
          <a:p>
            <a:pPr lvl="0" algn="just" rtl="1"/>
            <a:r>
              <a:rPr lang="fa-IR" sz="2400" b="1" dirty="0">
                <a:solidFill>
                  <a:srgbClr val="FF0000"/>
                </a:solidFill>
                <a:cs typeface="B Nazanin" panose="00000400000000000000" pitchFamily="2" charset="-78"/>
              </a:rPr>
              <a:t>نکات ایمنی</a:t>
            </a:r>
          </a:p>
          <a:p>
            <a:pPr lvl="0" algn="just" rtl="1"/>
            <a:endParaRPr lang="fa-IR" sz="2400" dirty="0">
              <a:solidFill>
                <a:srgbClr val="0D8EC5">
                  <a:lumMod val="50000"/>
                </a:srgbClr>
              </a:solidFill>
              <a:cs typeface="B Nazanin" panose="00000400000000000000" pitchFamily="2" charset="-78"/>
            </a:endParaRPr>
          </a:p>
          <a:p>
            <a:pPr lvl="0" algn="just" rtl="1"/>
            <a:r>
              <a:rPr lang="fa-IR" sz="2400" dirty="0">
                <a:solidFill>
                  <a:srgbClr val="0D8EC5">
                    <a:lumMod val="50000"/>
                  </a:srgbClr>
                </a:solidFill>
                <a:cs typeface="B Nazanin" panose="00000400000000000000" pitchFamily="2" charset="-78"/>
              </a:rPr>
              <a:t>فراموش نکنید همیشه در جاهایی که از سوزن ته گرد استفاده کرده اید، پس از اتمام کار آن ها را خارج کنید.</a:t>
            </a:r>
          </a:p>
        </p:txBody>
      </p:sp>
    </p:spTree>
    <p:extLst>
      <p:ext uri="{BB962C8B-B14F-4D97-AF65-F5344CB8AC3E}">
        <p14:creationId xmlns:p14="http://schemas.microsoft.com/office/powerpoint/2010/main" val="3882816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31819" y="547946"/>
            <a:ext cx="8680361" cy="1569660"/>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شناسایی الیاف مورد استفاده در پارچه لباسی</a:t>
            </a:r>
          </a:p>
          <a:p>
            <a:pPr algn="just" rtl="1"/>
            <a:endParaRPr lang="fa-IR" sz="2400" dirty="0">
              <a:solidFill>
                <a:srgbClr val="FF0000"/>
              </a:solidFill>
              <a:cs typeface="B Nazanin" panose="00000400000000000000" pitchFamily="2" charset="-78"/>
            </a:endParaRPr>
          </a:p>
          <a:p>
            <a:pPr algn="just" rtl="1"/>
            <a:r>
              <a:rPr lang="fa-IR" sz="2400" dirty="0">
                <a:solidFill>
                  <a:srgbClr val="002060"/>
                </a:solidFill>
                <a:cs typeface="B Nazanin" panose="00000400000000000000" pitchFamily="2" charset="-78"/>
              </a:rPr>
              <a:t>الیاف ماده اولیه بافت پارچه است. آشنایی با نوع خواص الیاف در تولید پوشاک نقش بسزایی دارد. در نمودار 1 -10 طبقه بندی الیاف پارچه آورده شده است.</a:t>
            </a:r>
          </a:p>
        </p:txBody>
      </p:sp>
      <p:pic>
        <p:nvPicPr>
          <p:cNvPr id="3" name="Picture 2"/>
          <p:cNvPicPr>
            <a:picLocks noChangeAspect="1"/>
          </p:cNvPicPr>
          <p:nvPr/>
        </p:nvPicPr>
        <p:blipFill>
          <a:blip r:embed="rId4"/>
          <a:stretch>
            <a:fillRect/>
          </a:stretch>
        </p:blipFill>
        <p:spPr>
          <a:xfrm>
            <a:off x="231820" y="2713210"/>
            <a:ext cx="8680361" cy="3906531"/>
          </a:xfrm>
          <a:prstGeom prst="rect">
            <a:avLst/>
          </a:prstGeom>
        </p:spPr>
      </p:pic>
    </p:spTree>
    <p:extLst>
      <p:ext uri="{BB962C8B-B14F-4D97-AF65-F5344CB8AC3E}">
        <p14:creationId xmlns:p14="http://schemas.microsoft.com/office/powerpoint/2010/main" val="2175315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06062" y="739290"/>
            <a:ext cx="8754922" cy="461665"/>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در شکل تصاویری از انواع پارچه ها آورده شده است.</a:t>
            </a:r>
            <a:endParaRPr lang="fa-IR" sz="2400" b="1" dirty="0">
              <a:solidFill>
                <a:srgbClr val="002060"/>
              </a:solidFill>
              <a:cs typeface="B Nazanin" panose="00000400000000000000" pitchFamily="2" charset="-78"/>
            </a:endParaRPr>
          </a:p>
        </p:txBody>
      </p:sp>
      <p:pic>
        <p:nvPicPr>
          <p:cNvPr id="2" name="Picture 1"/>
          <p:cNvPicPr>
            <a:picLocks noChangeAspect="1"/>
          </p:cNvPicPr>
          <p:nvPr/>
        </p:nvPicPr>
        <p:blipFill>
          <a:blip r:embed="rId4"/>
          <a:stretch>
            <a:fillRect/>
          </a:stretch>
        </p:blipFill>
        <p:spPr>
          <a:xfrm>
            <a:off x="206062" y="2047748"/>
            <a:ext cx="8716285" cy="4559113"/>
          </a:xfrm>
          <a:prstGeom prst="rect">
            <a:avLst/>
          </a:prstGeom>
        </p:spPr>
      </p:pic>
    </p:spTree>
    <p:extLst>
      <p:ext uri="{BB962C8B-B14F-4D97-AF65-F5344CB8AC3E}">
        <p14:creationId xmlns:p14="http://schemas.microsoft.com/office/powerpoint/2010/main" val="3614351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5769736" y="370613"/>
            <a:ext cx="3142445" cy="2554545"/>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نگه داری پوشاک</a:t>
            </a:r>
          </a:p>
          <a:p>
            <a:pPr algn="just" rtl="1"/>
            <a:endParaRPr lang="fa-IR" sz="1600" dirty="0">
              <a:solidFill>
                <a:srgbClr val="00B050"/>
              </a:solidFill>
              <a:cs typeface="B Nazanin" panose="00000400000000000000" pitchFamily="2" charset="-78"/>
            </a:endParaRPr>
          </a:p>
          <a:p>
            <a:pPr algn="just" rtl="1"/>
            <a:r>
              <a:rPr lang="fa-IR" sz="2400" dirty="0">
                <a:solidFill>
                  <a:srgbClr val="00B050"/>
                </a:solidFill>
                <a:cs typeface="B Nazanin" panose="00000400000000000000" pitchFamily="2" charset="-78"/>
              </a:rPr>
              <a:t>مفهوم علائم بین المللی پوشاک: </a:t>
            </a:r>
            <a:r>
              <a:rPr lang="fa-IR" sz="2400" dirty="0">
                <a:cs typeface="B Nazanin" panose="00000400000000000000" pitchFamily="2" charset="-78"/>
              </a:rPr>
              <a:t>علائمی روی برچسب اغلب لباس ها دیده می شود که معنا و مفهوم آن ها در جدول آورده شده است.</a:t>
            </a:r>
          </a:p>
        </p:txBody>
      </p:sp>
      <p:pic>
        <p:nvPicPr>
          <p:cNvPr id="3" name="Picture 2"/>
          <p:cNvPicPr>
            <a:picLocks noChangeAspect="1"/>
          </p:cNvPicPr>
          <p:nvPr/>
        </p:nvPicPr>
        <p:blipFill>
          <a:blip r:embed="rId4"/>
          <a:stretch>
            <a:fillRect/>
          </a:stretch>
        </p:blipFill>
        <p:spPr>
          <a:xfrm>
            <a:off x="210816" y="913318"/>
            <a:ext cx="5533162" cy="5635062"/>
          </a:xfrm>
          <a:prstGeom prst="rect">
            <a:avLst/>
          </a:prstGeom>
        </p:spPr>
      </p:pic>
    </p:spTree>
    <p:extLst>
      <p:ext uri="{BB962C8B-B14F-4D97-AF65-F5344CB8AC3E}">
        <p14:creationId xmlns:p14="http://schemas.microsoft.com/office/powerpoint/2010/main" val="325598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03031" y="1538946"/>
            <a:ext cx="9041642" cy="3046988"/>
          </a:xfrm>
          <a:prstGeom prst="rect">
            <a:avLst/>
          </a:prstGeom>
        </p:spPr>
        <p:txBody>
          <a:bodyPr wrap="square">
            <a:spAutoFit/>
          </a:bodyPr>
          <a:lstStyle/>
          <a:p>
            <a:pPr algn="just" rtl="1"/>
            <a:r>
              <a:rPr lang="fa-IR" sz="2400" b="1" dirty="0">
                <a:solidFill>
                  <a:srgbClr val="00B0F0"/>
                </a:solidFill>
                <a:cs typeface="B Nazanin" panose="00000400000000000000" pitchFamily="2" charset="-78"/>
              </a:rPr>
              <a:t>ابزارهای دوخت</a:t>
            </a:r>
            <a:endParaRPr lang="fa-IR" sz="2400" dirty="0">
              <a:solidFill>
                <a:srgbClr val="00B0F0"/>
              </a:solidFill>
              <a:cs typeface="B Nazanin" panose="00000400000000000000" pitchFamily="2" charset="-78"/>
            </a:endParaRPr>
          </a:p>
          <a:p>
            <a:pPr algn="just" rtl="1"/>
            <a:r>
              <a:rPr lang="fa-IR" sz="2400" dirty="0">
                <a:solidFill>
                  <a:srgbClr val="FF0000"/>
                </a:solidFill>
                <a:cs typeface="B Nazanin" panose="00000400000000000000" pitchFamily="2" charset="-78"/>
              </a:rPr>
              <a:t>نخ دوخت: </a:t>
            </a:r>
            <a:r>
              <a:rPr lang="fa-IR" sz="2400" dirty="0">
                <a:solidFill>
                  <a:srgbClr val="002060"/>
                </a:solidFill>
                <a:cs typeface="B Nazanin" panose="00000400000000000000" pitchFamily="2" charset="-78"/>
              </a:rPr>
              <a:t>یک نخ دوخت با کیفیت، نخی محکم، مقاوم و دارای ثبات رنگ است</a:t>
            </a:r>
          </a:p>
          <a:p>
            <a:pPr algn="just" rtl="1"/>
            <a:r>
              <a:rPr lang="fa-IR" sz="2400" dirty="0">
                <a:solidFill>
                  <a:srgbClr val="FF0000"/>
                </a:solidFill>
                <a:cs typeface="B Nazanin" panose="00000400000000000000" pitchFamily="2" charset="-78"/>
              </a:rPr>
              <a:t>سوزن دوخت دستی: </a:t>
            </a:r>
            <a:r>
              <a:rPr lang="fa-IR" sz="2400" dirty="0">
                <a:solidFill>
                  <a:srgbClr val="002060"/>
                </a:solidFill>
                <a:cs typeface="B Nazanin" panose="00000400000000000000" pitchFamily="2" charset="-78"/>
              </a:rPr>
              <a:t>سوزن نوک طلایی شارپ برای بیشتر پارچه ها مناسب است </a:t>
            </a:r>
          </a:p>
          <a:p>
            <a:pPr algn="just" rtl="1"/>
            <a:r>
              <a:rPr lang="fa-IR" sz="2400" dirty="0">
                <a:solidFill>
                  <a:srgbClr val="FF0000"/>
                </a:solidFill>
                <a:cs typeface="B Nazanin" panose="00000400000000000000" pitchFamily="2" charset="-78"/>
              </a:rPr>
              <a:t>سوزن ته گرد: </a:t>
            </a:r>
            <a:r>
              <a:rPr lang="fa-IR" sz="2400" dirty="0">
                <a:solidFill>
                  <a:srgbClr val="002060"/>
                </a:solidFill>
                <a:cs typeface="B Nazanin" panose="00000400000000000000" pitchFamily="2" charset="-78"/>
              </a:rPr>
              <a:t>سوزن ته گرد بلند، مناسب پارچه و الگوست و برای وصل موقت تکه پارچه ست</a:t>
            </a:r>
          </a:p>
          <a:p>
            <a:pPr algn="just" rtl="1"/>
            <a:r>
              <a:rPr lang="fa-IR" sz="2400" dirty="0">
                <a:solidFill>
                  <a:srgbClr val="FF0000"/>
                </a:solidFill>
                <a:cs typeface="B Nazanin" panose="00000400000000000000" pitchFamily="2" charset="-78"/>
              </a:rPr>
              <a:t>لوازم اندازه گیری: </a:t>
            </a:r>
            <a:r>
              <a:rPr lang="fa-IR" sz="2400" dirty="0">
                <a:solidFill>
                  <a:srgbClr val="002060"/>
                </a:solidFill>
                <a:cs typeface="B Nazanin" panose="00000400000000000000" pitchFamily="2" charset="-78"/>
              </a:rPr>
              <a:t>شامل متر نواری، خط کش و گونیاست</a:t>
            </a:r>
          </a:p>
          <a:p>
            <a:pPr algn="just" rtl="1"/>
            <a:r>
              <a:rPr lang="fa-IR" sz="2400" dirty="0">
                <a:solidFill>
                  <a:srgbClr val="FF0000"/>
                </a:solidFill>
                <a:cs typeface="B Nazanin" panose="00000400000000000000" pitchFamily="2" charset="-78"/>
              </a:rPr>
              <a:t>لوازم علامت گذاری: </a:t>
            </a:r>
            <a:r>
              <a:rPr lang="fa-IR" sz="2400" dirty="0">
                <a:solidFill>
                  <a:srgbClr val="002060"/>
                </a:solidFill>
                <a:cs typeface="B Nazanin" panose="00000400000000000000" pitchFamily="2" charset="-78"/>
              </a:rPr>
              <a:t>برای انتقال علامت های الگو به پارچه یا لباس استفاده می شود</a:t>
            </a:r>
          </a:p>
          <a:p>
            <a:pPr algn="just" rtl="1"/>
            <a:r>
              <a:rPr lang="fa-IR" sz="2400" dirty="0">
                <a:solidFill>
                  <a:srgbClr val="FF0000"/>
                </a:solidFill>
                <a:cs typeface="B Nazanin" panose="00000400000000000000" pitchFamily="2" charset="-78"/>
              </a:rPr>
              <a:t>قیچی خیاطی: </a:t>
            </a:r>
            <a:r>
              <a:rPr lang="fa-IR" sz="2400" dirty="0">
                <a:solidFill>
                  <a:srgbClr val="002060"/>
                </a:solidFill>
                <a:cs typeface="B Nazanin" panose="00000400000000000000" pitchFamily="2" charset="-78"/>
              </a:rPr>
              <a:t>دسته بزرگ تر تیغ زیری قیچی به برش پارچه کمک می کند</a:t>
            </a:r>
          </a:p>
          <a:p>
            <a:pPr algn="just" rtl="1"/>
            <a:r>
              <a:rPr lang="fa-IR" sz="2400" dirty="0">
                <a:solidFill>
                  <a:srgbClr val="FF0000"/>
                </a:solidFill>
                <a:cs typeface="B Nazanin" panose="00000400000000000000" pitchFamily="2" charset="-78"/>
              </a:rPr>
              <a:t>قیچی زیگزاک: </a:t>
            </a:r>
            <a:r>
              <a:rPr lang="fa-IR" sz="2400" dirty="0">
                <a:solidFill>
                  <a:srgbClr val="002060"/>
                </a:solidFill>
                <a:cs typeface="B Nazanin" panose="00000400000000000000" pitchFamily="2" charset="-78"/>
              </a:rPr>
              <a:t>برای پاکدوزی لبه های پارچه استفاده می شود</a:t>
            </a:r>
          </a:p>
        </p:txBody>
      </p:sp>
      <p:sp>
        <p:nvSpPr>
          <p:cNvPr id="2" name="Rectangle 1"/>
          <p:cNvSpPr/>
          <p:nvPr/>
        </p:nvSpPr>
        <p:spPr>
          <a:xfrm>
            <a:off x="167426" y="261344"/>
            <a:ext cx="8771185" cy="1200329"/>
          </a:xfrm>
          <a:prstGeom prst="rect">
            <a:avLst/>
          </a:prstGeom>
        </p:spPr>
        <p:txBody>
          <a:bodyPr wrap="square">
            <a:spAutoFit/>
          </a:bodyPr>
          <a:lstStyle/>
          <a:p>
            <a:pPr lvl="0" algn="just" rtl="1"/>
            <a:r>
              <a:rPr lang="fa-IR" sz="2400" dirty="0">
                <a:latin typeface="Amuzeh-New-Bold"/>
                <a:cs typeface="B Nazanin" panose="00000400000000000000" pitchFamily="2" charset="-78"/>
              </a:rPr>
              <a:t>ایرانیان بیش از 10 هزار سال پیش دارای تمدن بوده اند، از این رو، ریشه بسیاری از دستاوردهای بشر را در این تمدن می توان یافت. برای مثال نخستین ابزار ریسندگی و بافندگی در غار کمر بند، نزدیک بهشهر یافت شده است.</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26" y="4288665"/>
            <a:ext cx="2927470" cy="2311758"/>
          </a:xfrm>
          <a:prstGeom prst="rect">
            <a:avLst/>
          </a:prstGeom>
        </p:spPr>
      </p:pic>
      <p:pic>
        <p:nvPicPr>
          <p:cNvPr id="3" name="Picture 2">
            <a:extLst>
              <a:ext uri="{FF2B5EF4-FFF2-40B4-BE49-F238E27FC236}">
                <a16:creationId xmlns:a16="http://schemas.microsoft.com/office/drawing/2014/main" id="{922FE2D8-6228-028E-B699-1ADC51F155BA}"/>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1967687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2" presetClass="entr" presetSubtype="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897747" y="329694"/>
            <a:ext cx="6007994" cy="4124206"/>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 غیر کلاسی</a:t>
            </a:r>
          </a:p>
          <a:p>
            <a:pPr algn="just" rtl="1"/>
            <a:endParaRPr lang="fa-IR" sz="1600" dirty="0">
              <a:solidFill>
                <a:srgbClr val="FF0000"/>
              </a:solidFill>
              <a:cs typeface="B Nazanin" panose="00000400000000000000" pitchFamily="2" charset="-78"/>
            </a:endParaRPr>
          </a:p>
          <a:p>
            <a:pPr algn="just" rtl="1"/>
            <a:r>
              <a:rPr lang="fa-IR" sz="2400" dirty="0">
                <a:solidFill>
                  <a:srgbClr val="00B050"/>
                </a:solidFill>
                <a:cs typeface="B Nazanin" panose="00000400000000000000" pitchFamily="2" charset="-78"/>
              </a:rPr>
              <a:t>شست و شو با دست یا ماشین لباس شویی </a:t>
            </a:r>
          </a:p>
          <a:p>
            <a:pPr algn="just" rtl="1"/>
            <a:endParaRPr lang="fa-IR" sz="2400" dirty="0">
              <a:cs typeface="B Nazanin" panose="00000400000000000000" pitchFamily="2" charset="-78"/>
            </a:endParaRPr>
          </a:p>
          <a:p>
            <a:pPr algn="just" rtl="1"/>
            <a:endParaRPr lang="fa-IR" dirty="0">
              <a:cs typeface="B Nazanin" panose="00000400000000000000" pitchFamily="2" charset="-78"/>
            </a:endParaRPr>
          </a:p>
          <a:p>
            <a:pPr algn="just" rtl="1"/>
            <a:endParaRPr lang="fa-IR" dirty="0">
              <a:cs typeface="B Nazanin" panose="00000400000000000000" pitchFamily="2" charset="-78"/>
            </a:endParaRPr>
          </a:p>
          <a:p>
            <a:pPr algn="just" rtl="1"/>
            <a:endParaRPr lang="fa-IR" dirty="0">
              <a:cs typeface="B Nazanin" panose="00000400000000000000" pitchFamily="2" charset="-78"/>
            </a:endParaRP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مواردی که باید مورد توجه قرار دهید: رنگ (روشن و تیره)، جنس پارچه (پنبه ای،پشمی، نایلون و ...)، سن استفاده کننده (کودک، نوجوان و ...)، میزان کثیف بودن، لباس های کرک دار یا پرزدار، وسایل و ملزومات خانه (ملحفه و روبالشی، پرده و......)</a:t>
            </a:r>
          </a:p>
        </p:txBody>
      </p:sp>
      <p:pic>
        <p:nvPicPr>
          <p:cNvPr id="2" name="Picture 1"/>
          <p:cNvPicPr>
            <a:picLocks noChangeAspect="1"/>
          </p:cNvPicPr>
          <p:nvPr/>
        </p:nvPicPr>
        <p:blipFill>
          <a:blip r:embed="rId4"/>
          <a:stretch>
            <a:fillRect/>
          </a:stretch>
        </p:blipFill>
        <p:spPr>
          <a:xfrm>
            <a:off x="244700" y="1913993"/>
            <a:ext cx="2653046" cy="4662055"/>
          </a:xfrm>
          <a:prstGeom prst="rect">
            <a:avLst/>
          </a:prstGeom>
        </p:spPr>
      </p:pic>
      <p:sp>
        <p:nvSpPr>
          <p:cNvPr id="3" name="Rectangle 2"/>
          <p:cNvSpPr/>
          <p:nvPr/>
        </p:nvSpPr>
        <p:spPr>
          <a:xfrm>
            <a:off x="244700" y="1434470"/>
            <a:ext cx="8603086" cy="830997"/>
          </a:xfrm>
          <a:prstGeom prst="rect">
            <a:avLst/>
          </a:prstGeom>
        </p:spPr>
        <p:txBody>
          <a:bodyPr wrap="square">
            <a:spAutoFit/>
          </a:bodyPr>
          <a:lstStyle/>
          <a:p>
            <a:pPr lvl="0" algn="just" rtl="1"/>
            <a:r>
              <a:rPr lang="fa-IR" sz="2400" dirty="0">
                <a:solidFill>
                  <a:prstClr val="black"/>
                </a:solidFill>
                <a:cs typeface="B Nazanin" panose="00000400000000000000" pitchFamily="2" charset="-78"/>
              </a:rPr>
              <a:t>با راهنمایی افراد خانواده، لباس های منزل را با توجه به موارد زیر با دست یا ماشین لباس شویی بشویید و گزارشی در کلاس ارائه دهید شکل 63 – 10</a:t>
            </a:r>
          </a:p>
        </p:txBody>
      </p:sp>
    </p:spTree>
    <p:extLst>
      <p:ext uri="{BB962C8B-B14F-4D97-AF65-F5344CB8AC3E}">
        <p14:creationId xmlns:p14="http://schemas.microsoft.com/office/powerpoint/2010/main" val="3395769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31817" y="339523"/>
            <a:ext cx="8667481" cy="2677656"/>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 غیر کلاسی</a:t>
            </a:r>
            <a:endParaRPr lang="fa-IR" sz="2400" dirty="0">
              <a:solidFill>
                <a:schemeClr val="accent2">
                  <a:lumMod val="75000"/>
                </a:schemeClr>
              </a:solidFill>
              <a:cs typeface="B Nazanin" panose="00000400000000000000" pitchFamily="2" charset="-78"/>
            </a:endParaRPr>
          </a:p>
          <a:p>
            <a:pPr algn="just" rtl="1"/>
            <a:r>
              <a:rPr lang="fa-IR" sz="2400" dirty="0">
                <a:solidFill>
                  <a:srgbClr val="00B050"/>
                </a:solidFill>
                <a:cs typeface="B Nazanin" panose="00000400000000000000" pitchFamily="2" charset="-78"/>
              </a:rPr>
              <a:t>برطرف کردن لکه های لباس</a:t>
            </a:r>
          </a:p>
          <a:p>
            <a:pPr algn="just" rtl="1"/>
            <a:endParaRPr lang="fa-IR" sz="2400" dirty="0">
              <a:solidFill>
                <a:srgbClr val="00B050"/>
              </a:solidFill>
              <a:cs typeface="B Nazanin" panose="00000400000000000000" pitchFamily="2" charset="-78"/>
            </a:endParaRPr>
          </a:p>
          <a:p>
            <a:pPr algn="just" rtl="1"/>
            <a:r>
              <a:rPr lang="fa-IR" sz="2400" dirty="0">
                <a:cs typeface="B Nazanin" panose="00000400000000000000" pitchFamily="2" charset="-78"/>
              </a:rPr>
              <a:t>با راهنمایی افراد خانواده، تکه های کوچکی از پارچه را تهیه کنید و انواع لکه ها را روی پارچه ایجاد کنید و سپس لکه ها را برطرف کنید و گزارشی از چگونگی لکه بری روی پارچه را بنویسید  شکل 64 -10</a:t>
            </a:r>
          </a:p>
          <a:p>
            <a:pPr algn="just" rtl="1"/>
            <a:endParaRPr lang="fa-IR" sz="2400" dirty="0">
              <a:solidFill>
                <a:srgbClr val="FF0000"/>
              </a:solidFill>
              <a:cs typeface="B Nazanin" panose="00000400000000000000" pitchFamily="2" charset="-78"/>
            </a:endParaRPr>
          </a:p>
        </p:txBody>
      </p:sp>
      <p:pic>
        <p:nvPicPr>
          <p:cNvPr id="2" name="Picture 1"/>
          <p:cNvPicPr>
            <a:picLocks noChangeAspect="1"/>
          </p:cNvPicPr>
          <p:nvPr/>
        </p:nvPicPr>
        <p:blipFill>
          <a:blip r:embed="rId4"/>
          <a:stretch>
            <a:fillRect/>
          </a:stretch>
        </p:blipFill>
        <p:spPr>
          <a:xfrm>
            <a:off x="231815" y="2353121"/>
            <a:ext cx="2962145" cy="2582232"/>
          </a:xfrm>
          <a:prstGeom prst="rect">
            <a:avLst/>
          </a:prstGeom>
        </p:spPr>
      </p:pic>
      <p:sp>
        <p:nvSpPr>
          <p:cNvPr id="5" name="Rectangle 4"/>
          <p:cNvSpPr/>
          <p:nvPr/>
        </p:nvSpPr>
        <p:spPr>
          <a:xfrm>
            <a:off x="231816" y="4640664"/>
            <a:ext cx="8667481" cy="1569660"/>
          </a:xfrm>
          <a:prstGeom prst="rect">
            <a:avLst/>
          </a:prstGeom>
        </p:spPr>
        <p:txBody>
          <a:bodyPr wrap="square">
            <a:spAutoFit/>
          </a:bodyPr>
          <a:lstStyle/>
          <a:p>
            <a:pPr lvl="0" algn="just" rtl="1"/>
            <a:r>
              <a:rPr lang="fa-IR" sz="2400" b="1" dirty="0">
                <a:solidFill>
                  <a:srgbClr val="FF0000"/>
                </a:solidFill>
                <a:cs typeface="B Nazanin" panose="00000400000000000000" pitchFamily="2" charset="-78"/>
              </a:rPr>
              <a:t>رنگ درلباس</a:t>
            </a:r>
          </a:p>
          <a:p>
            <a:pPr lvl="0" algn="just" rtl="1"/>
            <a:r>
              <a:rPr lang="fa-IR" sz="2400" dirty="0">
                <a:solidFill>
                  <a:prstClr val="black"/>
                </a:solidFill>
                <a:cs typeface="B Nazanin" panose="00000400000000000000" pitchFamily="2" charset="-78"/>
              </a:rPr>
              <a:t>شاید هیچ چیز به اندازه رنگی که برای خود انتخاب می کنید، نشان دهنده خصوصیات شما نباشد. طراح لباس با شناخت مواردی از جمله گروه سنی، جنسیت افراد، موقعیت های اجتماعی و فرهنگی، مشاغل و ... به انتخاب رنگ لباس اقدام می کند.</a:t>
            </a:r>
          </a:p>
        </p:txBody>
      </p:sp>
      <p:pic>
        <p:nvPicPr>
          <p:cNvPr id="3" name="Picture 2">
            <a:extLst>
              <a:ext uri="{FF2B5EF4-FFF2-40B4-BE49-F238E27FC236}">
                <a16:creationId xmlns:a16="http://schemas.microsoft.com/office/drawing/2014/main" id="{662B6950-0BF1-DD1F-ED87-D4415FF4B3B5}"/>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787605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06062" y="336513"/>
            <a:ext cx="8693239" cy="3293209"/>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پوشاک اقوام ایرانی</a:t>
            </a:r>
            <a:endParaRPr lang="fa-IR" sz="2000" dirty="0">
              <a:solidFill>
                <a:srgbClr val="7030A0"/>
              </a:solidFill>
              <a:cs typeface="B Nazanin" panose="00000400000000000000" pitchFamily="2" charset="-78"/>
            </a:endParaRPr>
          </a:p>
          <a:p>
            <a:pPr algn="just" rtl="1"/>
            <a:r>
              <a:rPr lang="fa-IR" sz="2400" dirty="0">
                <a:cs typeface="B Nazanin" panose="00000400000000000000" pitchFamily="2" charset="-78"/>
              </a:rPr>
              <a:t>پوشاک سنتی کشورمان دارای پوشیدگی، تنوع رنگ و زیبایی است که نشان دهنده ذوق و هنر اقوام ایرانی برای تزیین لباس می باشد.</a:t>
            </a:r>
          </a:p>
          <a:p>
            <a:pPr algn="just" rtl="1"/>
            <a:endParaRPr lang="fa-IR" sz="2000" dirty="0">
              <a:solidFill>
                <a:srgbClr val="00B050"/>
              </a:solidFill>
              <a:cs typeface="B Nazanin" panose="00000400000000000000" pitchFamily="2" charset="-78"/>
            </a:endParaRPr>
          </a:p>
          <a:p>
            <a:pPr algn="just" rtl="1"/>
            <a:r>
              <a:rPr lang="fa-IR" sz="2400" b="1" dirty="0">
                <a:solidFill>
                  <a:srgbClr val="FF0000"/>
                </a:solidFill>
                <a:cs typeface="B Nazanin" panose="00000400000000000000" pitchFamily="2" charset="-78"/>
              </a:rPr>
              <a:t>کارکلاسی</a:t>
            </a:r>
          </a:p>
          <a:p>
            <a:pPr algn="just" rtl="1"/>
            <a:r>
              <a:rPr lang="fa-IR" sz="2400" b="1" dirty="0">
                <a:solidFill>
                  <a:srgbClr val="00B0F0"/>
                </a:solidFill>
                <a:cs typeface="B Nazanin" panose="00000400000000000000" pitchFamily="2" charset="-78"/>
              </a:rPr>
              <a:t>بررسی پوشاک اقوام ایرانی</a:t>
            </a:r>
          </a:p>
          <a:p>
            <a:pPr algn="just" rtl="1"/>
            <a:endParaRPr lang="fa-IR" sz="2000" dirty="0">
              <a:solidFill>
                <a:srgbClr val="7030A0"/>
              </a:solidFill>
              <a:cs typeface="B Nazanin" panose="00000400000000000000" pitchFamily="2" charset="-78"/>
            </a:endParaRPr>
          </a:p>
          <a:p>
            <a:pPr algn="just" rtl="1"/>
            <a:r>
              <a:rPr lang="fa-IR" sz="2400" dirty="0">
                <a:cs typeface="B Nazanin" panose="00000400000000000000" pitchFamily="2" charset="-78"/>
              </a:rPr>
              <a:t>با هم اندیشی در گروه بررسی کنید، هر یک از تصاویر جدول زیر نشان دهنده پوشاک کدام یک از اقوام ایرانی است؟</a:t>
            </a:r>
          </a:p>
        </p:txBody>
      </p:sp>
      <p:pic>
        <p:nvPicPr>
          <p:cNvPr id="7" name="Picture 6"/>
          <p:cNvPicPr>
            <a:picLocks noChangeAspect="1"/>
          </p:cNvPicPr>
          <p:nvPr/>
        </p:nvPicPr>
        <p:blipFill>
          <a:blip r:embed="rId4"/>
          <a:stretch>
            <a:fillRect/>
          </a:stretch>
        </p:blipFill>
        <p:spPr>
          <a:xfrm>
            <a:off x="206062" y="3355159"/>
            <a:ext cx="4597758" cy="3258144"/>
          </a:xfrm>
          <a:prstGeom prst="rect">
            <a:avLst/>
          </a:prstGeom>
        </p:spPr>
      </p:pic>
      <p:sp>
        <p:nvSpPr>
          <p:cNvPr id="4" name="TextBox 3"/>
          <p:cNvSpPr txBox="1"/>
          <p:nvPr/>
        </p:nvSpPr>
        <p:spPr>
          <a:xfrm>
            <a:off x="6005561" y="4874233"/>
            <a:ext cx="2893741" cy="584775"/>
          </a:xfrm>
          <a:prstGeom prst="rect">
            <a:avLst/>
          </a:prstGeom>
          <a:noFill/>
        </p:spPr>
        <p:txBody>
          <a:bodyPr wrap="none" rtlCol="1">
            <a:spAutoFit/>
          </a:bodyPr>
          <a:lstStyle/>
          <a:p>
            <a:r>
              <a:rPr lang="fa-IR" sz="3200" b="1" dirty="0">
                <a:cs typeface="B Nazanin" panose="00000400000000000000" pitchFamily="2" charset="-78"/>
              </a:rPr>
              <a:t>جواب در صفحه بعد</a:t>
            </a:r>
          </a:p>
        </p:txBody>
      </p:sp>
      <p:pic>
        <p:nvPicPr>
          <p:cNvPr id="2" name="Picture 1">
            <a:extLst>
              <a:ext uri="{FF2B5EF4-FFF2-40B4-BE49-F238E27FC236}">
                <a16:creationId xmlns:a16="http://schemas.microsoft.com/office/drawing/2014/main" id="{42EBA5ED-555B-0B8A-1399-29AEC3F105FD}"/>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1495238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06062" y="336513"/>
            <a:ext cx="8693239" cy="1261884"/>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p>
          <a:p>
            <a:pPr algn="just" rtl="1"/>
            <a:r>
              <a:rPr lang="fa-IR" sz="2400" b="1" dirty="0">
                <a:solidFill>
                  <a:srgbClr val="00B0F0"/>
                </a:solidFill>
                <a:cs typeface="B Nazanin" panose="00000400000000000000" pitchFamily="2" charset="-78"/>
              </a:rPr>
              <a:t>بررسی پوشاک اقوام ایرانی</a:t>
            </a:r>
            <a:endParaRPr lang="fa-IR" sz="2000" dirty="0">
              <a:solidFill>
                <a:srgbClr val="7030A0"/>
              </a:solidFill>
              <a:cs typeface="B Nazanin" panose="00000400000000000000" pitchFamily="2" charset="-78"/>
            </a:endParaRPr>
          </a:p>
          <a:p>
            <a:pPr algn="just" rtl="1"/>
            <a:r>
              <a:rPr lang="fa-IR" sz="2800" b="1" dirty="0">
                <a:cs typeface="B Nazanin" panose="00000400000000000000" pitchFamily="2" charset="-78"/>
              </a:rPr>
              <a:t>جواب</a:t>
            </a:r>
            <a:endParaRPr lang="fa-IR" sz="3200" b="1" dirty="0">
              <a:cs typeface="B Nazanin" panose="00000400000000000000" pitchFamily="2" charset="-78"/>
            </a:endParaRPr>
          </a:p>
        </p:txBody>
      </p:sp>
      <p:pic>
        <p:nvPicPr>
          <p:cNvPr id="2050" name="Picture 2" descr="کارکلاسی صفحه 134 کاروفناوری هفتم پودمان پوشاک بررسی پوشاک اقوام ایرانی">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061" y="1307917"/>
            <a:ext cx="7160653" cy="45787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D05EEDB-DB10-D3D4-52E3-886A47026332}"/>
              </a:ext>
            </a:extLst>
          </p:cNvPr>
          <p:cNvPicPr>
            <a:picLocks noChangeAspect="1"/>
          </p:cNvPicPr>
          <p:nvPr/>
        </p:nvPicPr>
        <p:blipFill>
          <a:blip r:embed="rId6"/>
          <a:stretch>
            <a:fillRect/>
          </a:stretch>
        </p:blipFill>
        <p:spPr>
          <a:xfrm>
            <a:off x="231819" y="6366849"/>
            <a:ext cx="958663" cy="296448"/>
          </a:xfrm>
          <a:prstGeom prst="rect">
            <a:avLst/>
          </a:prstGeom>
        </p:spPr>
      </p:pic>
    </p:spTree>
    <p:extLst>
      <p:ext uri="{BB962C8B-B14F-4D97-AF65-F5344CB8AC3E}">
        <p14:creationId xmlns:p14="http://schemas.microsoft.com/office/powerpoint/2010/main" val="2896304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529" y="235089"/>
            <a:ext cx="5967572" cy="6363958"/>
          </a:xfrm>
          <a:prstGeom prst="rect">
            <a:avLst/>
          </a:prstGeom>
        </p:spPr>
      </p:pic>
      <p:pic>
        <p:nvPicPr>
          <p:cNvPr id="4" name="Picture 3">
            <a:extLst>
              <a:ext uri="{FF2B5EF4-FFF2-40B4-BE49-F238E27FC236}">
                <a16:creationId xmlns:a16="http://schemas.microsoft.com/office/drawing/2014/main" id="{CE364136-24CA-852F-1F7B-625C53B162D3}"/>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11175840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19518" y="290885"/>
            <a:ext cx="8705541" cy="2823850"/>
          </a:xfrm>
          <a:prstGeom prst="rect">
            <a:avLst/>
          </a:prstGeom>
        </p:spPr>
        <p:txBody>
          <a:bodyPr wrap="square">
            <a:spAutoFit/>
          </a:bodyPr>
          <a:lstStyle/>
          <a:p>
            <a:pPr algn="just" rtl="1"/>
            <a:r>
              <a:rPr lang="fa-IR" sz="2400" b="1" dirty="0">
                <a:solidFill>
                  <a:srgbClr val="00B0F0"/>
                </a:solidFill>
                <a:cs typeface="B Nazanin" panose="00000400000000000000" pitchFamily="2" charset="-78"/>
              </a:rPr>
              <a:t>ابزارهای دوخت</a:t>
            </a:r>
          </a:p>
          <a:p>
            <a:pPr algn="just" rtl="1"/>
            <a:endParaRPr lang="fa-IR" sz="1050" dirty="0">
              <a:solidFill>
                <a:srgbClr val="002060"/>
              </a:solidFill>
              <a:cs typeface="B Nazanin" panose="00000400000000000000" pitchFamily="2" charset="-78"/>
            </a:endParaRPr>
          </a:p>
          <a:p>
            <a:pPr algn="just" rtl="1"/>
            <a:r>
              <a:rPr lang="fa-IR" sz="2400" dirty="0">
                <a:solidFill>
                  <a:srgbClr val="FF0000"/>
                </a:solidFill>
                <a:cs typeface="B Nazanin" panose="00000400000000000000" pitchFamily="2" charset="-78"/>
              </a:rPr>
              <a:t>بشکاف: </a:t>
            </a:r>
            <a:r>
              <a:rPr lang="fa-IR" sz="2400" dirty="0">
                <a:solidFill>
                  <a:srgbClr val="002060"/>
                </a:solidFill>
                <a:cs typeface="B Nazanin" panose="00000400000000000000" pitchFamily="2" charset="-78"/>
              </a:rPr>
              <a:t>برای باز کردن جادکمه و شکافتن درزهاست</a:t>
            </a:r>
          </a:p>
          <a:p>
            <a:pPr algn="just" rtl="1"/>
            <a:r>
              <a:rPr lang="fa-IR" sz="2300" dirty="0">
                <a:solidFill>
                  <a:srgbClr val="FF0000"/>
                </a:solidFill>
                <a:cs typeface="B Nazanin" panose="00000400000000000000" pitchFamily="2" charset="-78"/>
              </a:rPr>
              <a:t>جاسوزنی: </a:t>
            </a:r>
            <a:r>
              <a:rPr lang="fa-IR" sz="2300" dirty="0">
                <a:solidFill>
                  <a:srgbClr val="002060"/>
                </a:solidFill>
                <a:cs typeface="B Nazanin" panose="00000400000000000000" pitchFamily="2" charset="-78"/>
              </a:rPr>
              <a:t>برای قرار دادن سوزن دوخت یا ته گرد استفاده می شود بهتر است دارای آهن ربا باشد</a:t>
            </a:r>
          </a:p>
          <a:p>
            <a:pPr algn="just" rtl="1"/>
            <a:r>
              <a:rPr lang="fa-IR" sz="2400" dirty="0">
                <a:solidFill>
                  <a:srgbClr val="FF0000"/>
                </a:solidFill>
                <a:cs typeface="B Nazanin" panose="00000400000000000000" pitchFamily="2" charset="-78"/>
              </a:rPr>
              <a:t>سنجاق قفلی: </a:t>
            </a:r>
            <a:r>
              <a:rPr lang="fa-IR" sz="2400" dirty="0">
                <a:solidFill>
                  <a:srgbClr val="002060"/>
                </a:solidFill>
                <a:cs typeface="B Nazanin" panose="00000400000000000000" pitchFamily="2" charset="-78"/>
              </a:rPr>
              <a:t>برای رد کردن کش یا وصل قسمت های دوخته شده لباس استفاده می شود.</a:t>
            </a:r>
          </a:p>
          <a:p>
            <a:pPr algn="just" rtl="1"/>
            <a:r>
              <a:rPr lang="fa-IR" sz="2400" dirty="0">
                <a:solidFill>
                  <a:srgbClr val="FF0000"/>
                </a:solidFill>
                <a:cs typeface="B Nazanin" panose="00000400000000000000" pitchFamily="2" charset="-78"/>
              </a:rPr>
              <a:t>زیپ: </a:t>
            </a:r>
            <a:r>
              <a:rPr lang="fa-IR" sz="2400" dirty="0">
                <a:solidFill>
                  <a:srgbClr val="002060"/>
                </a:solidFill>
                <a:cs typeface="B Nazanin" panose="00000400000000000000" pitchFamily="2" charset="-78"/>
              </a:rPr>
              <a:t>زیپ ها با طول 20 سانتی متر برای شلوار و دامن و با طول 50 سانتی متر مناسب پیراهن است (دنده 3 برای دامن و دنده 4 برای شلوار)</a:t>
            </a:r>
          </a:p>
          <a:p>
            <a:pPr algn="just" rtl="1"/>
            <a:r>
              <a:rPr lang="fa-IR" sz="2400" dirty="0">
                <a:solidFill>
                  <a:srgbClr val="FF0000"/>
                </a:solidFill>
                <a:cs typeface="B Nazanin" panose="00000400000000000000" pitchFamily="2" charset="-78"/>
              </a:rPr>
              <a:t>انگشتانه: </a:t>
            </a:r>
            <a:r>
              <a:rPr lang="fa-IR" sz="2400" dirty="0">
                <a:solidFill>
                  <a:srgbClr val="002060"/>
                </a:solidFill>
                <a:cs typeface="B Nazanin" panose="00000400000000000000" pitchFamily="2" charset="-78"/>
              </a:rPr>
              <a:t>برای حفاظت از انگشتان در هنگام دوخت الزامی است.</a:t>
            </a:r>
          </a:p>
        </p:txBody>
      </p:sp>
      <p:pic>
        <p:nvPicPr>
          <p:cNvPr id="3" name="Picture 2"/>
          <p:cNvPicPr>
            <a:picLocks noChangeAspect="1"/>
          </p:cNvPicPr>
          <p:nvPr/>
        </p:nvPicPr>
        <p:blipFill>
          <a:blip r:embed="rId4"/>
          <a:stretch>
            <a:fillRect/>
          </a:stretch>
        </p:blipFill>
        <p:spPr>
          <a:xfrm>
            <a:off x="219518" y="3411821"/>
            <a:ext cx="3871719" cy="2887226"/>
          </a:xfrm>
          <a:prstGeom prst="rect">
            <a:avLst/>
          </a:prstGeom>
        </p:spPr>
      </p:pic>
      <p:sp>
        <p:nvSpPr>
          <p:cNvPr id="2" name="Rectangle 1"/>
          <p:cNvSpPr/>
          <p:nvPr/>
        </p:nvSpPr>
        <p:spPr>
          <a:xfrm>
            <a:off x="4107687" y="5098718"/>
            <a:ext cx="4817372" cy="1200329"/>
          </a:xfrm>
          <a:prstGeom prst="rect">
            <a:avLst/>
          </a:prstGeom>
        </p:spPr>
        <p:txBody>
          <a:bodyPr wrap="square">
            <a:spAutoFit/>
          </a:bodyPr>
          <a:lstStyle/>
          <a:p>
            <a:pPr lvl="0" algn="just" rtl="1"/>
            <a:r>
              <a:rPr lang="fa-IR" sz="2400" dirty="0">
                <a:solidFill>
                  <a:srgbClr val="FF0000"/>
                </a:solidFill>
                <a:cs typeface="B Nazanin" panose="00000400000000000000" pitchFamily="2" charset="-78"/>
              </a:rPr>
              <a:t>قزن قفلی: </a:t>
            </a:r>
            <a:r>
              <a:rPr lang="fa-IR" sz="2400" dirty="0">
                <a:solidFill>
                  <a:srgbClr val="002060"/>
                </a:solidFill>
                <a:cs typeface="B Nazanin" panose="00000400000000000000" pitchFamily="2" charset="-78"/>
              </a:rPr>
              <a:t>قزن قفلی برای بستن لبه های نزدیک یا روی هم آمده به کار می رود. دارای دو بخش قلاب و حلقه است</a:t>
            </a:r>
          </a:p>
        </p:txBody>
      </p:sp>
      <p:sp>
        <p:nvSpPr>
          <p:cNvPr id="5" name="Rectangle 4"/>
          <p:cNvSpPr/>
          <p:nvPr/>
        </p:nvSpPr>
        <p:spPr>
          <a:xfrm>
            <a:off x="4107687" y="3096039"/>
            <a:ext cx="4817372" cy="1938992"/>
          </a:xfrm>
          <a:prstGeom prst="rect">
            <a:avLst/>
          </a:prstGeom>
        </p:spPr>
        <p:txBody>
          <a:bodyPr wrap="square">
            <a:spAutoFit/>
          </a:bodyPr>
          <a:lstStyle/>
          <a:p>
            <a:pPr lvl="0" algn="just" rtl="1"/>
            <a:r>
              <a:rPr lang="fa-IR" sz="2400" dirty="0">
                <a:solidFill>
                  <a:srgbClr val="FF0000"/>
                </a:solidFill>
                <a:cs typeface="B Nazanin" panose="00000400000000000000" pitchFamily="2" charset="-78"/>
              </a:rPr>
              <a:t>دکمه: </a:t>
            </a:r>
            <a:r>
              <a:rPr lang="fa-IR" sz="2400" dirty="0">
                <a:solidFill>
                  <a:srgbClr val="002060"/>
                </a:solidFill>
                <a:cs typeface="B Nazanin" panose="00000400000000000000" pitchFamily="2" charset="-78"/>
              </a:rPr>
              <a:t>دکمه ها به دو گروه پایه دار و بدون پایه دو یا چهار سوراخ دوخت تقسیم می شوند.</a:t>
            </a:r>
          </a:p>
          <a:p>
            <a:pPr lvl="0" algn="just" rtl="1"/>
            <a:r>
              <a:rPr lang="fa-IR" sz="2400" dirty="0">
                <a:solidFill>
                  <a:srgbClr val="FF0000"/>
                </a:solidFill>
                <a:cs typeface="B Nazanin" panose="00000400000000000000" pitchFamily="2" charset="-78"/>
              </a:rPr>
              <a:t>دکمه فشاری دوختنی: </a:t>
            </a:r>
            <a:r>
              <a:rPr lang="fa-IR" sz="2400" dirty="0">
                <a:solidFill>
                  <a:srgbClr val="002060"/>
                </a:solidFill>
                <a:cs typeface="B Nazanin" panose="00000400000000000000" pitchFamily="2" charset="-78"/>
              </a:rPr>
              <a:t>دکمه فشاری معمولاً از جنس فلز یا نایلون است (نام دیگر آن دکمه قابلمه ای است). دارای دو بخش تویکی و حفره ای است</a:t>
            </a:r>
          </a:p>
        </p:txBody>
      </p:sp>
      <p:pic>
        <p:nvPicPr>
          <p:cNvPr id="6" name="Picture 5">
            <a:extLst>
              <a:ext uri="{FF2B5EF4-FFF2-40B4-BE49-F238E27FC236}">
                <a16:creationId xmlns:a16="http://schemas.microsoft.com/office/drawing/2014/main" id="{E7E8FA20-4B0D-3863-27E3-E1F89E798FFD}"/>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3550628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44698" y="751566"/>
            <a:ext cx="8615967" cy="4524315"/>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نکات ایمنی</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 </a:t>
            </a:r>
            <a:r>
              <a:rPr lang="fa-IR" sz="2400" b="1" dirty="0">
                <a:solidFill>
                  <a:srgbClr val="FF0000"/>
                </a:solidFill>
                <a:cs typeface="B Nazanin" panose="00000400000000000000" pitchFamily="2" charset="-78"/>
              </a:rPr>
              <a:t>-</a:t>
            </a:r>
            <a:r>
              <a:rPr lang="fa-IR" sz="2400" dirty="0">
                <a:cs typeface="B Nazanin" panose="00000400000000000000" pitchFamily="2" charset="-78"/>
              </a:rPr>
              <a:t> هرگز برای پاره کردن نخ از دندان یا دست استفاده نکنید، زیرا باعث آسیب رسیدن به بدن می شود.</a:t>
            </a:r>
          </a:p>
          <a:p>
            <a:pPr algn="just" rtl="1"/>
            <a:r>
              <a:rPr lang="fa-IR" sz="2400" dirty="0">
                <a:cs typeface="B Nazanin" panose="00000400000000000000" pitchFamily="2" charset="-78"/>
              </a:rPr>
              <a:t> </a:t>
            </a:r>
            <a:r>
              <a:rPr lang="fa-IR" sz="2400" b="1" dirty="0">
                <a:solidFill>
                  <a:srgbClr val="FF0000"/>
                </a:solidFill>
                <a:cs typeface="B Nazanin" panose="00000400000000000000" pitchFamily="2" charset="-78"/>
              </a:rPr>
              <a:t>-</a:t>
            </a:r>
            <a:r>
              <a:rPr lang="fa-IR" sz="2400" dirty="0">
                <a:cs typeface="B Nazanin" panose="00000400000000000000" pitchFamily="2" charset="-78"/>
              </a:rPr>
              <a:t> از وارد کردن سوزن به دهان خودداری کنید، زیرا امکان آلودگی وجود دارد.</a:t>
            </a:r>
          </a:p>
          <a:p>
            <a:pPr algn="just" rtl="1"/>
            <a:r>
              <a:rPr lang="fa-IR" sz="2400" dirty="0">
                <a:cs typeface="B Nazanin" panose="00000400000000000000" pitchFamily="2" charset="-78"/>
              </a:rPr>
              <a:t> </a:t>
            </a:r>
            <a:r>
              <a:rPr lang="fa-IR" sz="2400" b="1" dirty="0">
                <a:solidFill>
                  <a:srgbClr val="FF0000"/>
                </a:solidFill>
                <a:cs typeface="B Nazanin" panose="00000400000000000000" pitchFamily="2" charset="-78"/>
              </a:rPr>
              <a:t>-</a:t>
            </a:r>
            <a:r>
              <a:rPr lang="fa-IR" sz="2400" dirty="0">
                <a:cs typeface="B Nazanin" panose="00000400000000000000" pitchFamily="2" charset="-78"/>
              </a:rPr>
              <a:t> بهتر است کف اتاق کار با کفپوش های قابل شست و شو مانند موزائیک پوشانده شود. تا شست وشوی کف و جمع آوری سنجاق و سوزن از روی آن آسان باشد.</a:t>
            </a:r>
          </a:p>
          <a:p>
            <a:pPr algn="just" rtl="1"/>
            <a:r>
              <a:rPr lang="fa-IR" sz="2400" dirty="0">
                <a:cs typeface="B Nazanin" panose="00000400000000000000" pitchFamily="2" charset="-78"/>
              </a:rPr>
              <a:t> </a:t>
            </a:r>
            <a:r>
              <a:rPr lang="fa-IR" sz="2400" b="1" dirty="0">
                <a:solidFill>
                  <a:srgbClr val="FF0000"/>
                </a:solidFill>
                <a:cs typeface="B Nazanin" panose="00000400000000000000" pitchFamily="2" charset="-78"/>
              </a:rPr>
              <a:t>-</a:t>
            </a:r>
            <a:r>
              <a:rPr lang="fa-IR" sz="2400" dirty="0">
                <a:cs typeface="B Nazanin" panose="00000400000000000000" pitchFamily="2" charset="-78"/>
              </a:rPr>
              <a:t> هرگز از کفپوش مانند فرش یا موکت در اتاق کار یا کارگاه استفاده نکنید، زیرا سوزن و سنجاق روی فرش به صورت عمودی می ایستند.</a:t>
            </a:r>
          </a:p>
          <a:p>
            <a:pPr algn="just" rtl="1"/>
            <a:r>
              <a:rPr lang="fa-IR" sz="2400" dirty="0">
                <a:cs typeface="B Nazanin" panose="00000400000000000000" pitchFamily="2" charset="-78"/>
              </a:rPr>
              <a:t> </a:t>
            </a:r>
            <a:r>
              <a:rPr lang="fa-IR" sz="2400" b="1" dirty="0">
                <a:solidFill>
                  <a:srgbClr val="FF0000"/>
                </a:solidFill>
                <a:cs typeface="B Nazanin" panose="00000400000000000000" pitchFamily="2" charset="-78"/>
              </a:rPr>
              <a:t>-</a:t>
            </a:r>
            <a:r>
              <a:rPr lang="fa-IR" sz="2400" dirty="0">
                <a:cs typeface="B Nazanin" panose="00000400000000000000" pitchFamily="2" charset="-78"/>
              </a:rPr>
              <a:t> اتاق کار باید از نور کافی برخوردار باشد، از نورهای خیره کننده پرهیز کنید.</a:t>
            </a:r>
          </a:p>
          <a:p>
            <a:pPr algn="just" rtl="1"/>
            <a:r>
              <a:rPr lang="fa-IR" sz="2400" dirty="0">
                <a:cs typeface="B Nazanin" panose="00000400000000000000" pitchFamily="2" charset="-78"/>
              </a:rPr>
              <a:t> </a:t>
            </a:r>
            <a:r>
              <a:rPr lang="fa-IR" sz="2400" b="1" dirty="0">
                <a:solidFill>
                  <a:srgbClr val="FF0000"/>
                </a:solidFill>
                <a:cs typeface="B Nazanin" panose="00000400000000000000" pitchFamily="2" charset="-78"/>
              </a:rPr>
              <a:t>-</a:t>
            </a:r>
            <a:r>
              <a:rPr lang="fa-IR" sz="2400" dirty="0">
                <a:cs typeface="B Nazanin" panose="00000400000000000000" pitchFamily="2" charset="-78"/>
              </a:rPr>
              <a:t> به منظور جلوگیری از انتقال هرگونه بیماری مسری از طریق سوزن، نکات ایمنی و بهداشتی را رعایت کنید.</a:t>
            </a:r>
          </a:p>
        </p:txBody>
      </p:sp>
    </p:spTree>
    <p:extLst>
      <p:ext uri="{BB962C8B-B14F-4D97-AF65-F5344CB8AC3E}">
        <p14:creationId xmlns:p14="http://schemas.microsoft.com/office/powerpoint/2010/main" val="1500421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60661" y="279809"/>
            <a:ext cx="8654603" cy="3416320"/>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endParaRPr lang="fa-IR" sz="2400" dirty="0">
              <a:solidFill>
                <a:srgbClr val="FF0000"/>
              </a:solidFill>
              <a:cs typeface="B Nazanin" panose="00000400000000000000" pitchFamily="2" charset="-78"/>
            </a:endParaRPr>
          </a:p>
          <a:p>
            <a:pPr algn="just" rtl="1"/>
            <a:r>
              <a:rPr lang="fa-IR" sz="2400" dirty="0">
                <a:solidFill>
                  <a:srgbClr val="00B0F0"/>
                </a:solidFill>
                <a:cs typeface="B Nazanin" panose="00000400000000000000" pitchFamily="2" charset="-78"/>
              </a:rPr>
              <a:t>انواع دوخت های دستی</a:t>
            </a:r>
          </a:p>
          <a:p>
            <a:pPr algn="just" rtl="1"/>
            <a:r>
              <a:rPr lang="fa-IR" sz="2400" dirty="0">
                <a:cs typeface="B Nazanin" panose="00000400000000000000" pitchFamily="2" charset="-78"/>
              </a:rPr>
              <a:t>با هم اندیشی درگروه، درجاهای خالی جدول نام هرکدام از دوخت های دستی را بنویسید</a:t>
            </a:r>
            <a:r>
              <a:rPr lang="fa-IR" sz="2800" dirty="0">
                <a:solidFill>
                  <a:srgbClr val="C00000"/>
                </a:solidFill>
                <a:cs typeface="B Nazanin" panose="00000400000000000000" pitchFamily="2" charset="-78"/>
              </a:rPr>
              <a:t>.    </a:t>
            </a:r>
          </a:p>
          <a:p>
            <a:pPr algn="just" rtl="1"/>
            <a:endParaRPr lang="fa-IR" sz="2800" dirty="0">
              <a:solidFill>
                <a:srgbClr val="C00000"/>
              </a:solidFill>
              <a:cs typeface="B Nazanin" panose="00000400000000000000" pitchFamily="2" charset="-78"/>
            </a:endParaRPr>
          </a:p>
          <a:p>
            <a:pPr algn="just" rtl="1"/>
            <a:endParaRPr lang="fa-IR" sz="2800" b="1" dirty="0">
              <a:solidFill>
                <a:srgbClr val="C00000"/>
              </a:solidFill>
              <a:cs typeface="B Nazanin" panose="00000400000000000000" pitchFamily="2" charset="-78"/>
            </a:endParaRPr>
          </a:p>
          <a:p>
            <a:pPr algn="just" rtl="1"/>
            <a:endParaRPr lang="fa-IR" sz="2800" b="1" dirty="0">
              <a:solidFill>
                <a:srgbClr val="C00000"/>
              </a:solidFill>
              <a:cs typeface="B Nazanin" panose="00000400000000000000" pitchFamily="2" charset="-78"/>
            </a:endParaRPr>
          </a:p>
          <a:p>
            <a:pPr algn="just" rtl="1"/>
            <a:endParaRPr lang="fa-IR" sz="2800" b="1" dirty="0">
              <a:solidFill>
                <a:srgbClr val="C00000"/>
              </a:solidFill>
              <a:cs typeface="B Nazanin" panose="00000400000000000000" pitchFamily="2" charset="-78"/>
            </a:endParaRPr>
          </a:p>
          <a:p>
            <a:pPr algn="just" rtl="1"/>
            <a:r>
              <a:rPr lang="fa-IR" sz="2800" b="1" dirty="0">
                <a:solidFill>
                  <a:srgbClr val="C00000"/>
                </a:solidFill>
                <a:cs typeface="B Nazanin" panose="00000400000000000000" pitchFamily="2" charset="-78"/>
              </a:rPr>
              <a:t>جواب</a:t>
            </a:r>
          </a:p>
        </p:txBody>
      </p:sp>
      <p:sp>
        <p:nvSpPr>
          <p:cNvPr id="5" name="TextBox 4"/>
          <p:cNvSpPr txBox="1"/>
          <p:nvPr/>
        </p:nvSpPr>
        <p:spPr>
          <a:xfrm>
            <a:off x="6571310" y="5995041"/>
            <a:ext cx="2302233" cy="584775"/>
          </a:xfrm>
          <a:prstGeom prst="rect">
            <a:avLst/>
          </a:prstGeom>
          <a:noFill/>
        </p:spPr>
        <p:txBody>
          <a:bodyPr wrap="none" rtlCol="1">
            <a:spAutoFit/>
          </a:bodyPr>
          <a:lstStyle/>
          <a:p>
            <a:r>
              <a:rPr lang="fa-IR" sz="3200" b="1" dirty="0">
                <a:cs typeface="B Nazanin" panose="00000400000000000000" pitchFamily="2" charset="-78"/>
                <a:hlinkClick r:id="rId4"/>
              </a:rPr>
              <a:t>جواب در سایت</a:t>
            </a:r>
            <a:endParaRPr lang="fa-IR" sz="3200" b="1" dirty="0">
              <a:cs typeface="B Nazanin" panose="00000400000000000000" pitchFamily="2" charset="-78"/>
            </a:endParaRPr>
          </a:p>
        </p:txBody>
      </p:sp>
      <p:pic>
        <p:nvPicPr>
          <p:cNvPr id="1026" name="Picture 2" descr="کار کلاسی صفحه 120 کاروفناوری انواع دوخت های دستی">
            <a:hlinkClick r:id="rId5" tooltip="کار کلاسی صفحه 120 کاروفناوری انواع دوخت های دستی"/>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661" y="1539452"/>
            <a:ext cx="67246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5AE2521-C2C5-1449-07E7-786637FC54BC}"/>
              </a:ext>
            </a:extLst>
          </p:cNvPr>
          <p:cNvPicPr>
            <a:picLocks noChangeAspect="1"/>
          </p:cNvPicPr>
          <p:nvPr/>
        </p:nvPicPr>
        <p:blipFill>
          <a:blip r:embed="rId7"/>
          <a:stretch>
            <a:fillRect/>
          </a:stretch>
        </p:blipFill>
        <p:spPr>
          <a:xfrm>
            <a:off x="231819" y="6366849"/>
            <a:ext cx="958663" cy="296448"/>
          </a:xfrm>
          <a:prstGeom prst="rect">
            <a:avLst/>
          </a:prstGeom>
        </p:spPr>
      </p:pic>
    </p:spTree>
    <p:extLst>
      <p:ext uri="{BB962C8B-B14F-4D97-AF65-F5344CB8AC3E}">
        <p14:creationId xmlns:p14="http://schemas.microsoft.com/office/powerpoint/2010/main" val="1962723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33788" y="463953"/>
            <a:ext cx="8691271" cy="3046988"/>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endParaRPr lang="fa-IR" sz="2400" dirty="0">
              <a:solidFill>
                <a:srgbClr val="FF0000"/>
              </a:solidFill>
              <a:cs typeface="B Nazanin" panose="00000400000000000000" pitchFamily="2" charset="-78"/>
            </a:endParaRPr>
          </a:p>
          <a:p>
            <a:pPr algn="just" rtl="1"/>
            <a:r>
              <a:rPr lang="fa-IR" sz="2400" dirty="0">
                <a:solidFill>
                  <a:srgbClr val="00B0F0"/>
                </a:solidFill>
                <a:cs typeface="B Nazanin" panose="00000400000000000000" pitchFamily="2" charset="-78"/>
              </a:rPr>
              <a:t>دوخت قزن قفلی دامن و شلوار</a:t>
            </a:r>
          </a:p>
          <a:p>
            <a:pPr algn="just" rtl="1"/>
            <a:endParaRPr lang="fa-IR" sz="2400" dirty="0">
              <a:solidFill>
                <a:srgbClr val="002060"/>
              </a:solidFill>
              <a:cs typeface="B Nazanin" panose="00000400000000000000" pitchFamily="2" charset="-78"/>
            </a:endParaRPr>
          </a:p>
          <a:p>
            <a:pPr algn="just" rtl="1"/>
            <a:r>
              <a:rPr lang="fa-IR" sz="2400" dirty="0">
                <a:solidFill>
                  <a:srgbClr val="FF0000"/>
                </a:solidFill>
                <a:cs typeface="B Nazanin" panose="00000400000000000000" pitchFamily="2" charset="-78"/>
              </a:rPr>
              <a:t>1 - </a:t>
            </a:r>
            <a:r>
              <a:rPr lang="fa-IR" sz="2400" dirty="0">
                <a:cs typeface="B Nazanin" panose="00000400000000000000" pitchFamily="2" charset="-78"/>
              </a:rPr>
              <a:t>قلاب قزن قفلی را روی لباس قرار دهید و هر سوراخ را با چند دوخت پشت سرهم بدوزید شکل 16 – 10</a:t>
            </a:r>
          </a:p>
          <a:p>
            <a:pPr algn="just" rtl="1"/>
            <a:endParaRPr lang="fa-IR" sz="2400" dirty="0">
              <a:solidFill>
                <a:srgbClr val="002060"/>
              </a:solidFill>
              <a:cs typeface="B Nazanin" panose="00000400000000000000" pitchFamily="2" charset="-78"/>
            </a:endParaRPr>
          </a:p>
          <a:p>
            <a:pPr algn="just" rtl="1"/>
            <a:r>
              <a:rPr lang="fa-IR" sz="2400" dirty="0">
                <a:solidFill>
                  <a:srgbClr val="FF0000"/>
                </a:solidFill>
                <a:cs typeface="B Nazanin" panose="00000400000000000000" pitchFamily="2" charset="-78"/>
              </a:rPr>
              <a:t>2 - </a:t>
            </a:r>
            <a:r>
              <a:rPr lang="fa-IR" sz="2400" dirty="0">
                <a:cs typeface="B Nazanin" panose="00000400000000000000" pitchFamily="2" charset="-78"/>
              </a:rPr>
              <a:t>محل قرارگرفتن قلاب را روی لباس با سوزن ته گرد ثابت کنید و چند دوخت پشت سر هم آن را بدوزید شکل 17 - 10</a:t>
            </a:r>
          </a:p>
        </p:txBody>
      </p:sp>
      <p:pic>
        <p:nvPicPr>
          <p:cNvPr id="3" name="Picture 2"/>
          <p:cNvPicPr>
            <a:picLocks noChangeAspect="1"/>
          </p:cNvPicPr>
          <p:nvPr/>
        </p:nvPicPr>
        <p:blipFill>
          <a:blip r:embed="rId4"/>
          <a:stretch>
            <a:fillRect/>
          </a:stretch>
        </p:blipFill>
        <p:spPr>
          <a:xfrm>
            <a:off x="233790" y="3966693"/>
            <a:ext cx="4441242" cy="2685244"/>
          </a:xfrm>
          <a:prstGeom prst="rect">
            <a:avLst/>
          </a:prstGeom>
        </p:spPr>
      </p:pic>
      <p:pic>
        <p:nvPicPr>
          <p:cNvPr id="2" name="Picture 1">
            <a:extLst>
              <a:ext uri="{FF2B5EF4-FFF2-40B4-BE49-F238E27FC236}">
                <a16:creationId xmlns:a16="http://schemas.microsoft.com/office/drawing/2014/main" id="{C1A70862-7F43-174B-A916-6E1B3423CC1B}"/>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172138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70457" y="369790"/>
            <a:ext cx="8693239" cy="3724096"/>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کارکلاسی</a:t>
            </a:r>
            <a:endParaRPr lang="fa-IR" sz="2400" dirty="0">
              <a:solidFill>
                <a:srgbClr val="FF0000"/>
              </a:solidFill>
              <a:cs typeface="B Nazanin" panose="00000400000000000000" pitchFamily="2" charset="-78"/>
            </a:endParaRPr>
          </a:p>
          <a:p>
            <a:pPr algn="just" rtl="1"/>
            <a:r>
              <a:rPr lang="fa-IR" sz="2400" dirty="0">
                <a:solidFill>
                  <a:srgbClr val="00B0F0"/>
                </a:solidFill>
                <a:cs typeface="B Nazanin" panose="00000400000000000000" pitchFamily="2" charset="-78"/>
              </a:rPr>
              <a:t>دوخت دکمه فشاری دوختنی قابلمه ای</a:t>
            </a:r>
          </a:p>
          <a:p>
            <a:pPr algn="just" rtl="1"/>
            <a:endParaRPr lang="fa-IR" sz="2000" dirty="0">
              <a:solidFill>
                <a:srgbClr val="00B0F0"/>
              </a:solidFill>
              <a:cs typeface="B Nazanin" panose="00000400000000000000" pitchFamily="2" charset="-78"/>
            </a:endParaRPr>
          </a:p>
          <a:p>
            <a:pPr algn="just" rtl="1"/>
            <a:r>
              <a:rPr lang="fa-IR" sz="2400" dirty="0">
                <a:solidFill>
                  <a:srgbClr val="002060"/>
                </a:solidFill>
                <a:cs typeface="B Nazanin" panose="00000400000000000000" pitchFamily="2" charset="-78"/>
              </a:rPr>
              <a:t>1 - طرف توپکی را روی پارچه قرار دهید و داخل هر سوراخ را پشت سرهم بدوزید</a:t>
            </a:r>
          </a:p>
          <a:p>
            <a:pPr algn="just" rtl="1"/>
            <a:r>
              <a:rPr lang="fa-IR" sz="2400" dirty="0">
                <a:solidFill>
                  <a:srgbClr val="002060"/>
                </a:solidFill>
                <a:cs typeface="B Nazanin" panose="00000400000000000000" pitchFamily="2" charset="-78"/>
              </a:rPr>
              <a:t>شکل 18 -10</a:t>
            </a:r>
          </a:p>
          <a:p>
            <a:pPr algn="just" rtl="1"/>
            <a:r>
              <a:rPr lang="fa-IR" sz="2400" dirty="0">
                <a:solidFill>
                  <a:srgbClr val="002060"/>
                </a:solidFill>
                <a:cs typeface="B Nazanin" panose="00000400000000000000" pitchFamily="2" charset="-78"/>
              </a:rPr>
              <a:t>2 - دو لبه لباس را روی هم گذاشته با سوزن ته گرد محل دوختن بخش حفره ای دکمه را علامت گذاری کنید </a:t>
            </a:r>
          </a:p>
          <a:p>
            <a:pPr algn="just" rtl="1"/>
            <a:r>
              <a:rPr lang="fa-IR" sz="2400" dirty="0">
                <a:solidFill>
                  <a:srgbClr val="002060"/>
                </a:solidFill>
                <a:cs typeface="B Nazanin" panose="00000400000000000000" pitchFamily="2" charset="-78"/>
              </a:rPr>
              <a:t>شکل 19 - 10</a:t>
            </a:r>
          </a:p>
          <a:p>
            <a:pPr algn="just" rtl="1"/>
            <a:r>
              <a:rPr lang="fa-IR" sz="2400" dirty="0">
                <a:solidFill>
                  <a:srgbClr val="002060"/>
                </a:solidFill>
                <a:cs typeface="B Nazanin" panose="00000400000000000000" pitchFamily="2" charset="-78"/>
              </a:rPr>
              <a:t>3 - هر چهار سوراخ بخش حفره ای را بدوزید </a:t>
            </a:r>
          </a:p>
          <a:p>
            <a:pPr algn="just" rtl="1"/>
            <a:r>
              <a:rPr lang="fa-IR" sz="2400" dirty="0">
                <a:solidFill>
                  <a:srgbClr val="002060"/>
                </a:solidFill>
                <a:cs typeface="B Nazanin" panose="00000400000000000000" pitchFamily="2" charset="-78"/>
              </a:rPr>
              <a:t>شکل 20-10 </a:t>
            </a:r>
          </a:p>
        </p:txBody>
      </p:sp>
      <p:pic>
        <p:nvPicPr>
          <p:cNvPr id="2" name="Picture 1"/>
          <p:cNvPicPr>
            <a:picLocks noChangeAspect="1"/>
          </p:cNvPicPr>
          <p:nvPr/>
        </p:nvPicPr>
        <p:blipFill>
          <a:blip r:embed="rId4"/>
          <a:stretch>
            <a:fillRect/>
          </a:stretch>
        </p:blipFill>
        <p:spPr>
          <a:xfrm>
            <a:off x="270457" y="4447275"/>
            <a:ext cx="5211170" cy="2114510"/>
          </a:xfrm>
          <a:prstGeom prst="rect">
            <a:avLst/>
          </a:prstGeom>
        </p:spPr>
      </p:pic>
    </p:spTree>
    <p:extLst>
      <p:ext uri="{BB962C8B-B14F-4D97-AF65-F5344CB8AC3E}">
        <p14:creationId xmlns:p14="http://schemas.microsoft.com/office/powerpoint/2010/main" val="510131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31819" y="365587"/>
            <a:ext cx="8693240" cy="4062651"/>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کار کلاسی</a:t>
            </a:r>
            <a:endParaRPr lang="fa-IR" sz="2400" dirty="0">
              <a:solidFill>
                <a:srgbClr val="FF0000"/>
              </a:solidFill>
              <a:cs typeface="B Nazanin" panose="00000400000000000000" pitchFamily="2" charset="-78"/>
            </a:endParaRPr>
          </a:p>
          <a:p>
            <a:pPr algn="just" rtl="1"/>
            <a:r>
              <a:rPr lang="fa-IR" sz="2400" dirty="0">
                <a:solidFill>
                  <a:srgbClr val="00B050"/>
                </a:solidFill>
                <a:cs typeface="B Nazanin" panose="00000400000000000000" pitchFamily="2" charset="-78"/>
              </a:rPr>
              <a:t>دوخت دکمه</a:t>
            </a:r>
          </a:p>
          <a:p>
            <a:pPr algn="just" rtl="1"/>
            <a:endParaRPr lang="fa-IR" sz="2000" dirty="0">
              <a:solidFill>
                <a:srgbClr val="002060"/>
              </a:solidFill>
              <a:cs typeface="B Nazanin" panose="00000400000000000000" pitchFamily="2" charset="-78"/>
            </a:endParaRPr>
          </a:p>
          <a:p>
            <a:pPr algn="just" rtl="1"/>
            <a:r>
              <a:rPr lang="fa-IR" sz="2400" dirty="0">
                <a:solidFill>
                  <a:srgbClr val="002060"/>
                </a:solidFill>
                <a:cs typeface="B Nazanin" panose="00000400000000000000" pitchFamily="2" charset="-78"/>
              </a:rPr>
              <a:t>1 - قطر دکمه را اندازه گیری کنید </a:t>
            </a:r>
          </a:p>
          <a:p>
            <a:pPr algn="just" rtl="1"/>
            <a:r>
              <a:rPr lang="fa-IR" sz="2400" dirty="0">
                <a:solidFill>
                  <a:srgbClr val="002060"/>
                </a:solidFill>
                <a:cs typeface="B Nazanin" panose="00000400000000000000" pitchFamily="2" charset="-78"/>
              </a:rPr>
              <a:t>شکل 21-10</a:t>
            </a:r>
          </a:p>
          <a:p>
            <a:pPr algn="just" rtl="1"/>
            <a:r>
              <a:rPr lang="fa-IR" sz="2300" dirty="0">
                <a:solidFill>
                  <a:srgbClr val="002060"/>
                </a:solidFill>
                <a:cs typeface="B Nazanin" panose="00000400000000000000" pitchFamily="2" charset="-78"/>
              </a:rPr>
              <a:t>2 - جادکمه دوخته شده را با قرار دادن سوزن ته گرد در انتهای آن و با استفاده از بشکاف باز کنید </a:t>
            </a:r>
            <a:r>
              <a:rPr lang="fa-IR" sz="2400" dirty="0">
                <a:solidFill>
                  <a:srgbClr val="002060"/>
                </a:solidFill>
                <a:cs typeface="B Nazanin" panose="00000400000000000000" pitchFamily="2" charset="-78"/>
              </a:rPr>
              <a:t>شکل 22-10 </a:t>
            </a:r>
          </a:p>
          <a:p>
            <a:pPr algn="just" rtl="1"/>
            <a:r>
              <a:rPr lang="fa-IR" sz="2400" dirty="0">
                <a:solidFill>
                  <a:srgbClr val="002060"/>
                </a:solidFill>
                <a:cs typeface="B Nazanin" panose="00000400000000000000" pitchFamily="2" charset="-78"/>
              </a:rPr>
              <a:t>3 - محل دوخت دکمه را روی لباس علامت گذاری کنید شکل 23-10</a:t>
            </a:r>
          </a:p>
          <a:p>
            <a:pPr algn="just" rtl="1"/>
            <a:r>
              <a:rPr lang="fa-IR" sz="2300" dirty="0">
                <a:solidFill>
                  <a:srgbClr val="002060"/>
                </a:solidFill>
                <a:cs typeface="B Nazanin" panose="00000400000000000000" pitchFamily="2" charset="-78"/>
              </a:rPr>
              <a:t>4 - اگر دکمه بدون پایه است یک چوب کبریت روی آن قرار دهید و دکمه را پایه دار کنید </a:t>
            </a:r>
          </a:p>
          <a:p>
            <a:pPr algn="just" rtl="1"/>
            <a:r>
              <a:rPr lang="fa-IR" sz="2400" dirty="0">
                <a:solidFill>
                  <a:srgbClr val="002060"/>
                </a:solidFill>
                <a:cs typeface="B Nazanin" panose="00000400000000000000" pitchFamily="2" charset="-78"/>
              </a:rPr>
              <a:t>شکل 24-10</a:t>
            </a:r>
          </a:p>
          <a:p>
            <a:pPr algn="just" rtl="1"/>
            <a:r>
              <a:rPr lang="fa-IR" sz="2400" dirty="0">
                <a:solidFill>
                  <a:srgbClr val="002060"/>
                </a:solidFill>
                <a:cs typeface="B Nazanin" panose="00000400000000000000" pitchFamily="2" charset="-78"/>
              </a:rPr>
              <a:t>5 - اگر دکمه پایه دار است، روش دوخت دکمه پایه دار را اجرا کنید شکل 25-10</a:t>
            </a:r>
          </a:p>
        </p:txBody>
      </p:sp>
      <p:pic>
        <p:nvPicPr>
          <p:cNvPr id="3" name="Picture 2"/>
          <p:cNvPicPr>
            <a:picLocks noChangeAspect="1"/>
          </p:cNvPicPr>
          <p:nvPr/>
        </p:nvPicPr>
        <p:blipFill>
          <a:blip r:embed="rId4"/>
          <a:stretch>
            <a:fillRect/>
          </a:stretch>
        </p:blipFill>
        <p:spPr>
          <a:xfrm>
            <a:off x="270456" y="4559122"/>
            <a:ext cx="5912288" cy="2031940"/>
          </a:xfrm>
          <a:prstGeom prst="rect">
            <a:avLst/>
          </a:prstGeom>
        </p:spPr>
      </p:pic>
      <p:pic>
        <p:nvPicPr>
          <p:cNvPr id="2" name="Picture 1">
            <a:extLst>
              <a:ext uri="{FF2B5EF4-FFF2-40B4-BE49-F238E27FC236}">
                <a16:creationId xmlns:a16="http://schemas.microsoft.com/office/drawing/2014/main" id="{261D1ADE-6172-7D76-E147-16423789A7E5}"/>
              </a:ext>
            </a:extLst>
          </p:cNvPr>
          <p:cNvPicPr>
            <a:picLocks noChangeAspect="1"/>
          </p:cNvPicPr>
          <p:nvPr/>
        </p:nvPicPr>
        <p:blipFill>
          <a:blip r:embed="rId5"/>
          <a:stretch>
            <a:fillRect/>
          </a:stretch>
        </p:blipFill>
        <p:spPr>
          <a:xfrm>
            <a:off x="231819" y="6366849"/>
            <a:ext cx="958663" cy="296448"/>
          </a:xfrm>
          <a:prstGeom prst="rect">
            <a:avLst/>
          </a:prstGeom>
        </p:spPr>
      </p:pic>
    </p:spTree>
    <p:extLst>
      <p:ext uri="{BB962C8B-B14F-4D97-AF65-F5344CB8AC3E}">
        <p14:creationId xmlns:p14="http://schemas.microsoft.com/office/powerpoint/2010/main" val="1826006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10-pooshak.ppt.suherfe.blog.ir</Template>
  <TotalTime>507</TotalTime>
  <Words>2830</Words>
  <Application>Microsoft Office PowerPoint</Application>
  <PresentationFormat>On-screen Show (4:3)</PresentationFormat>
  <Paragraphs>261</Paragraphs>
  <Slides>34</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Baasem</vt:lpstr>
      <vt:lpstr>AmuzehNewNormalPS</vt:lpstr>
      <vt:lpstr>Amuzeh-New-Bold</vt:lpstr>
      <vt:lpstr>Garamond</vt:lpstr>
      <vt:lpstr>B Nazanin</vt:lpstr>
      <vt:lpstr>Arial</vt:lpstr>
      <vt:lpstr>Corbel</vt:lpstr>
      <vt:lpstr>Calibri</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11-pooshak.suherfe.blog.ir</dc:title>
  <dc:subject>11-pooshak.suherfe.blog.ir</dc:subject>
  <dc:creator>suherfe.blog.ir</dc:creator>
  <cp:keywords>11-pooshak.suherfe.blog.ir</cp:keywords>
  <dc:description>11-pooshak.suherfe.blog.ir</dc:description>
  <cp:lastModifiedBy>aligodarzi321@gmail.com</cp:lastModifiedBy>
  <cp:revision>738</cp:revision>
  <dcterms:created xsi:type="dcterms:W3CDTF">2020-01-09T13:03:42Z</dcterms:created>
  <dcterms:modified xsi:type="dcterms:W3CDTF">2024-09-10T11:40:25Z</dcterms:modified>
  <cp:category>11-pooshak.suherfe.blog.ir</cp:category>
  <cp:contentStatus/>
  <cp:version>7-10</cp:version>
</cp:coreProperties>
</file>