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heme/themeOverride3.xml" ContentType="application/vnd.openxmlformats-officedocument.themeOverride+xml"/>
  <Override PartName="/ppt/tags/tag3.xml" ContentType="application/vnd.openxmlformats-officedocument.presentationml.tags+xml"/>
  <Override PartName="/ppt/theme/themeOverride4.xml" ContentType="application/vnd.openxmlformats-officedocument.themeOverride+xml"/>
  <Override PartName="/ppt/tags/tag4.xml" ContentType="application/vnd.openxmlformats-officedocument.presentationml.tags+xml"/>
  <Override PartName="/ppt/theme/themeOverride5.xml" ContentType="application/vnd.openxmlformats-officedocument.themeOverride+xml"/>
  <Override PartName="/ppt/tags/tag5.xml" ContentType="application/vnd.openxmlformats-officedocument.presentationml.tags+xml"/>
  <Override PartName="/ppt/theme/themeOverride6.xml" ContentType="application/vnd.openxmlformats-officedocument.themeOverride+xml"/>
  <Override PartName="/ppt/tags/tag6.xml" ContentType="application/vnd.openxmlformats-officedocument.presentationml.tags+xml"/>
  <Override PartName="/ppt/theme/themeOverride7.xml" ContentType="application/vnd.openxmlformats-officedocument.themeOverride+xml"/>
  <Override PartName="/ppt/tags/tag7.xml" ContentType="application/vnd.openxmlformats-officedocument.presentationml.tags+xml"/>
  <Override PartName="/ppt/theme/themeOverride8.xml" ContentType="application/vnd.openxmlformats-officedocument.themeOverride+xml"/>
  <Override PartName="/ppt/tags/tag8.xml" ContentType="application/vnd.openxmlformats-officedocument.presentationml.tags+xml"/>
  <Override PartName="/ppt/theme/themeOverride9.xml" ContentType="application/vnd.openxmlformats-officedocument.themeOverride+xml"/>
  <Override PartName="/ppt/tags/tag9.xml" ContentType="application/vnd.openxmlformats-officedocument.presentationml.tags+xml"/>
  <Override PartName="/ppt/theme/themeOverride10.xml" ContentType="application/vnd.openxmlformats-officedocument.themeOverride+xml"/>
  <Override PartName="/ppt/tags/tag10.xml" ContentType="application/vnd.openxmlformats-officedocument.presentationml.tags+xml"/>
  <Override PartName="/ppt/theme/themeOverride11.xml" ContentType="application/vnd.openxmlformats-officedocument.themeOverride+xml"/>
  <Override PartName="/ppt/tags/tag11.xml" ContentType="application/vnd.openxmlformats-officedocument.presentationml.tags+xml"/>
  <Override PartName="/ppt/theme/themeOverride12.xml" ContentType="application/vnd.openxmlformats-officedocument.themeOverride+xml"/>
  <Override PartName="/ppt/tags/tag12.xml" ContentType="application/vnd.openxmlformats-officedocument.presentationml.tags+xml"/>
  <Override PartName="/ppt/theme/themeOverride13.xml" ContentType="application/vnd.openxmlformats-officedocument.themeOverride+xml"/>
  <Override PartName="/ppt/tags/tag13.xml" ContentType="application/vnd.openxmlformats-officedocument.presentationml.tags+xml"/>
  <Override PartName="/ppt/theme/themeOverride14.xml" ContentType="application/vnd.openxmlformats-officedocument.themeOverride+xml"/>
  <Override PartName="/ppt/tags/tag14.xml" ContentType="application/vnd.openxmlformats-officedocument.presentationml.tags+xml"/>
  <Override PartName="/ppt/theme/themeOverride15.xml" ContentType="application/vnd.openxmlformats-officedocument.themeOverride+xml"/>
  <Override PartName="/ppt/tags/tag15.xml" ContentType="application/vnd.openxmlformats-officedocument.presentationml.tags+xml"/>
  <Override PartName="/ppt/theme/themeOverride16.xml" ContentType="application/vnd.openxmlformats-officedocument.themeOverride+xml"/>
  <Override PartName="/ppt/tags/tag16.xml" ContentType="application/vnd.openxmlformats-officedocument.presentationml.tags+xml"/>
  <Override PartName="/ppt/theme/themeOverride17.xml" ContentType="application/vnd.openxmlformats-officedocument.themeOverride+xml"/>
  <Override PartName="/ppt/tags/tag17.xml" ContentType="application/vnd.openxmlformats-officedocument.presentationml.tags+xml"/>
  <Override PartName="/ppt/theme/themeOverride18.xml" ContentType="application/vnd.openxmlformats-officedocument.themeOverride+xml"/>
  <Override PartName="/ppt/tags/tag18.xml" ContentType="application/vnd.openxmlformats-officedocument.presentationml.tags+xml"/>
  <Override PartName="/ppt/theme/themeOverride19.xml" ContentType="application/vnd.openxmlformats-officedocument.themeOverride+xml"/>
  <Override PartName="/ppt/tags/tag19.xml" ContentType="application/vnd.openxmlformats-officedocument.presentationml.tags+xml"/>
  <Override PartName="/ppt/theme/themeOverride20.xml" ContentType="application/vnd.openxmlformats-officedocument.themeOverride+xml"/>
  <Override PartName="/ppt/tags/tag20.xml" ContentType="application/vnd.openxmlformats-officedocument.presentationml.tags+xml"/>
  <Override PartName="/ppt/theme/themeOverride21.xml" ContentType="application/vnd.openxmlformats-officedocument.themeOverride+xml"/>
  <Override PartName="/ppt/tags/tag21.xml" ContentType="application/vnd.openxmlformats-officedocument.presentationml.tags+xml"/>
  <Override PartName="/ppt/theme/themeOverride22.xml" ContentType="application/vnd.openxmlformats-officedocument.themeOverride+xml"/>
  <Override PartName="/ppt/tags/tag22.xml" ContentType="application/vnd.openxmlformats-officedocument.presentationml.tags+xml"/>
  <Override PartName="/ppt/theme/themeOverride23.xml" ContentType="application/vnd.openxmlformats-officedocument.themeOverride+xml"/>
  <Override PartName="/ppt/tags/tag23.xml" ContentType="application/vnd.openxmlformats-officedocument.presentationml.tags+xml"/>
  <Override PartName="/ppt/theme/themeOverride24.xml" ContentType="application/vnd.openxmlformats-officedocument.themeOverride+xml"/>
  <Override PartName="/ppt/tags/tag24.xml" ContentType="application/vnd.openxmlformats-officedocument.presentationml.tags+xml"/>
  <Override PartName="/ppt/theme/themeOverride25.xml" ContentType="application/vnd.openxmlformats-officedocument.themeOverride+xml"/>
  <Override PartName="/ppt/tags/tag25.xml" ContentType="application/vnd.openxmlformats-officedocument.presentationml.tags+xml"/>
  <Override PartName="/ppt/theme/themeOverride26.xml" ContentType="application/vnd.openxmlformats-officedocument.themeOverride+xml"/>
  <Override PartName="/ppt/tags/tag26.xml" ContentType="application/vnd.openxmlformats-officedocument.presentationml.tags+xml"/>
  <Override PartName="/ppt/theme/themeOverride27.xml" ContentType="application/vnd.openxmlformats-officedocument.themeOverride+xml"/>
  <Override PartName="/ppt/tags/tag27.xml" ContentType="application/vnd.openxmlformats-officedocument.presentationml.tags+xml"/>
  <Override PartName="/ppt/theme/themeOverride28.xml" ContentType="application/vnd.openxmlformats-officedocument.themeOverride+xml"/>
  <Override PartName="/ppt/tags/tag28.xml" ContentType="application/vnd.openxmlformats-officedocument.presentationml.tags+xml"/>
  <Override PartName="/ppt/theme/themeOverride29.xml" ContentType="application/vnd.openxmlformats-officedocument.themeOverride+xml"/>
  <Override PartName="/ppt/tags/tag29.xml" ContentType="application/vnd.openxmlformats-officedocument.presentationml.tags+xml"/>
  <Override PartName="/ppt/theme/themeOverride30.xml" ContentType="application/vnd.openxmlformats-officedocument.themeOverride+xml"/>
  <Override PartName="/ppt/tags/tag30.xml" ContentType="application/vnd.openxmlformats-officedocument.presentationml.tags+xml"/>
  <Override PartName="/ppt/theme/themeOverride31.xml" ContentType="application/vnd.openxmlformats-officedocument.themeOverride+xml"/>
  <Override PartName="/ppt/tags/tag31.xml" ContentType="application/vnd.openxmlformats-officedocument.presentationml.tags+xml"/>
  <Override PartName="/ppt/theme/themeOverride32.xml" ContentType="application/vnd.openxmlformats-officedocument.themeOverride+xml"/>
  <Override PartName="/ppt/tags/tag32.xml" ContentType="application/vnd.openxmlformats-officedocument.presentationml.tags+xml"/>
  <Override PartName="/ppt/theme/themeOverride33.xml" ContentType="application/vnd.openxmlformats-officedocument.themeOverride+xml"/>
  <Override PartName="/ppt/tags/tag33.xml" ContentType="application/vnd.openxmlformats-officedocument.presentationml.tags+xml"/>
  <Override PartName="/ppt/theme/themeOverride34.xml" ContentType="application/vnd.openxmlformats-officedocument.themeOverride+xml"/>
  <Override PartName="/ppt/tags/tag34.xml" ContentType="application/vnd.openxmlformats-officedocument.presentationml.tags+xml"/>
  <Override PartName="/ppt/theme/themeOverride35.xml" ContentType="application/vnd.openxmlformats-officedocument.themeOverride+xml"/>
  <Override PartName="/ppt/tags/tag35.xml" ContentType="application/vnd.openxmlformats-officedocument.presentationml.tags+xml"/>
  <Override PartName="/ppt/theme/themeOverride36.xml" ContentType="application/vnd.openxmlformats-officedocument.themeOverride+xml"/>
  <Override PartName="/ppt/tags/tag36.xml" ContentType="application/vnd.openxmlformats-officedocument.presentationml.tags+xml"/>
  <Override PartName="/ppt/theme/themeOverride37.xml" ContentType="application/vnd.openxmlformats-officedocument.themeOverride+xml"/>
  <Override PartName="/ppt/tags/tag37.xml" ContentType="application/vnd.openxmlformats-officedocument.presentationml.tags+xml"/>
  <Override PartName="/ppt/theme/themeOverride38.xml" ContentType="application/vnd.openxmlformats-officedocument.themeOverride+xml"/>
  <Override PartName="/ppt/tags/tag38.xml" ContentType="application/vnd.openxmlformats-officedocument.presentationml.tags+xml"/>
  <Override PartName="/ppt/theme/themeOverride39.xml" ContentType="application/vnd.openxmlformats-officedocument.themeOverride+xml"/>
  <Override PartName="/ppt/tags/tag39.xml" ContentType="application/vnd.openxmlformats-officedocument.presentationml.tags+xml"/>
  <Override PartName="/ppt/theme/themeOverride40.xml" ContentType="application/vnd.openxmlformats-officedocument.themeOverride+xml"/>
  <Override PartName="/ppt/tags/tag40.xml" ContentType="application/vnd.openxmlformats-officedocument.presentationml.tags+xml"/>
  <Override PartName="/ppt/theme/themeOverride41.xml" ContentType="application/vnd.openxmlformats-officedocument.themeOverride+xml"/>
  <Override PartName="/ppt/tags/tag41.xml" ContentType="application/vnd.openxmlformats-officedocument.presentationml.tags+xml"/>
  <Override PartName="/ppt/theme/themeOverride42.xml" ContentType="application/vnd.openxmlformats-officedocument.themeOverride+xml"/>
  <Override PartName="/ppt/tags/tag42.xml" ContentType="application/vnd.openxmlformats-officedocument.presentationml.tags+xml"/>
  <Override PartName="/ppt/theme/themeOverride43.xml" ContentType="application/vnd.openxmlformats-officedocument.themeOverride+xml"/>
  <Override PartName="/ppt/tags/tag43.xml" ContentType="application/vnd.openxmlformats-officedocument.presentationml.tags+xml"/>
  <Override PartName="/ppt/theme/themeOverride44.xml" ContentType="application/vnd.openxmlformats-officedocument.themeOverride+xml"/>
  <Override PartName="/ppt/tags/tag44.xml" ContentType="application/vnd.openxmlformats-officedocument.presentationml.tags+xml"/>
  <Override PartName="/ppt/theme/themeOverride45.xml" ContentType="application/vnd.openxmlformats-officedocument.themeOverride+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310" r:id="rId1"/>
    <p:sldMasterId id="2147484358" r:id="rId2"/>
  </p:sldMasterIdLst>
  <p:notesMasterIdLst>
    <p:notesMasterId r:id="rId49"/>
  </p:notesMasterIdLst>
  <p:sldIdLst>
    <p:sldId id="353" r:id="rId3"/>
    <p:sldId id="258" r:id="rId4"/>
    <p:sldId id="259" r:id="rId5"/>
    <p:sldId id="304" r:id="rId6"/>
    <p:sldId id="358" r:id="rId7"/>
    <p:sldId id="305" r:id="rId8"/>
    <p:sldId id="359" r:id="rId9"/>
    <p:sldId id="306" r:id="rId10"/>
    <p:sldId id="307" r:id="rId11"/>
    <p:sldId id="308" r:id="rId12"/>
    <p:sldId id="309" r:id="rId13"/>
    <p:sldId id="310" r:id="rId14"/>
    <p:sldId id="311" r:id="rId15"/>
    <p:sldId id="312"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9" r:id="rId41"/>
    <p:sldId id="340" r:id="rId42"/>
    <p:sldId id="341" r:id="rId43"/>
    <p:sldId id="342" r:id="rId44"/>
    <p:sldId id="343" r:id="rId45"/>
    <p:sldId id="344" r:id="rId46"/>
    <p:sldId id="345" r:id="rId47"/>
    <p:sldId id="346" r:id="rId48"/>
  </p:sldIdLst>
  <p:sldSz cx="9144000" cy="6858000" type="screen4x3"/>
  <p:notesSz cx="6858000" cy="9144000"/>
  <p:embeddedFontLst>
    <p:embeddedFont>
      <p:font typeface="B Koodak" panose="00000700000000000000" pitchFamily="2" charset="-78"/>
      <p:bold r:id="rId50"/>
    </p:embeddedFont>
    <p:embeddedFont>
      <p:font typeface="B Nazanin" panose="00000400000000000000" pitchFamily="2" charset="-78"/>
      <p:regular r:id="rId51"/>
      <p:bold r:id="rId52"/>
    </p:embeddedFont>
    <p:embeddedFont>
      <p:font typeface="Corbel" panose="020B0503020204020204" pitchFamily="34" charset="0"/>
      <p:regular r:id="rId53"/>
      <p:bold r:id="rId54"/>
      <p:italic r:id="rId55"/>
      <p:boldItalic r:id="rId56"/>
    </p:embeddedFont>
    <p:embeddedFont>
      <p:font typeface="Garamond" panose="02020404030301010803" pitchFamily="18" charset="0"/>
      <p:regular r:id="rId57"/>
      <p:bold r:id="rId58"/>
      <p:italic r:id="rId59"/>
    </p:embeddedFont>
    <p:embeddedFont>
      <p:font typeface="Tahoma" panose="020B0604030504040204" pitchFamily="34" charset="0"/>
      <p:regular r:id="rId60"/>
      <p:bold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23" autoAdjust="0"/>
  </p:normalViewPr>
  <p:slideViewPr>
    <p:cSldViewPr>
      <p:cViewPr varScale="1">
        <p:scale>
          <a:sx n="54" d="100"/>
          <a:sy n="54" d="100"/>
        </p:scale>
        <p:origin x="142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3.xml"/><Relationship Id="rId61"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18F26CB-EDAA-45B2-B3D3-03E903D5D665}" type="datetimeFigureOut">
              <a:rPr lang="fa-IR" smtClean="0"/>
              <a:t>07/03/1446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A750E1E-A897-4F78-9A82-15D1D46D03B1}" type="slidenum">
              <a:rPr lang="fa-IR" smtClean="0"/>
              <a:t>‹#›</a:t>
            </a:fld>
            <a:endParaRPr lang="fa-IR"/>
          </a:p>
        </p:txBody>
      </p:sp>
    </p:spTree>
    <p:extLst>
      <p:ext uri="{BB962C8B-B14F-4D97-AF65-F5344CB8AC3E}">
        <p14:creationId xmlns:p14="http://schemas.microsoft.com/office/powerpoint/2010/main" val="52848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a:t>
            </a:fld>
            <a:endParaRPr lang="fa-IR"/>
          </a:p>
        </p:txBody>
      </p:sp>
    </p:spTree>
    <p:extLst>
      <p:ext uri="{BB962C8B-B14F-4D97-AF65-F5344CB8AC3E}">
        <p14:creationId xmlns:p14="http://schemas.microsoft.com/office/powerpoint/2010/main" val="420491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02841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487626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34477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90921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792449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229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5650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4140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051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19803508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291125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643959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924226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67492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038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014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675617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30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638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086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92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13873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715507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20651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878562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857589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168574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719490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257175"/>
            <a:fld id="{4509A250-FF31-4206-8172-F9D3106AACB1}" type="datetimeFigureOut">
              <a:rPr lang="en-US" smtClean="0">
                <a:solidFill>
                  <a:prstClr val="black">
                    <a:tint val="75000"/>
                  </a:prstClr>
                </a:solidFill>
              </a:rPr>
              <a:pPr defTabSz="257175"/>
              <a:t>9/10/2024</a:t>
            </a:fld>
            <a:endParaRPr lang="en-US" dirty="0">
              <a:solidFill>
                <a:prstClr val="black">
                  <a:tint val="75000"/>
                </a:prstClr>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257175"/>
            <a:endParaRPr lang="en-US" dirty="0">
              <a:solidFill>
                <a:prstClr val="black">
                  <a:tint val="75000"/>
                </a:prstClr>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257175"/>
            <a:fld id="{D57F1E4F-1CFF-5643-939E-02111984F565}" type="slidenum">
              <a:rPr lang="en-US" smtClean="0"/>
              <a:pPr defTabSz="257175"/>
              <a:t>‹#›</a:t>
            </a:fld>
            <a:endParaRPr lang="en-US" dirty="0"/>
          </a:p>
        </p:txBody>
      </p:sp>
    </p:spTree>
    <p:extLst>
      <p:ext uri="{BB962C8B-B14F-4D97-AF65-F5344CB8AC3E}">
        <p14:creationId xmlns:p14="http://schemas.microsoft.com/office/powerpoint/2010/main" val="3908102619"/>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180677572"/>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 id="2147484371" r:id="rId13"/>
    <p:sldLayoutId id="2147484372" r:id="rId14"/>
    <p:sldLayoutId id="2147484373" r:id="rId15"/>
    <p:sldLayoutId id="2147484374" r:id="rId16"/>
    <p:sldLayoutId id="2147484375"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9.xml"/><Relationship Id="rId5" Type="http://schemas.openxmlformats.org/officeDocument/2006/relationships/image" Target="../media/image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hemeOverride" Target="../theme/themeOverride10.xml"/><Relationship Id="rId5" Type="http://schemas.openxmlformats.org/officeDocument/2006/relationships/image" Target="../media/image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hemeOverride" Target="../theme/themeOverride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hemeOverride" Target="../theme/themeOverride12.xml"/><Relationship Id="rId5" Type="http://schemas.openxmlformats.org/officeDocument/2006/relationships/image" Target="../media/image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hemeOverride" Target="../theme/themeOverride13.xml"/><Relationship Id="rId5" Type="http://schemas.openxmlformats.org/officeDocument/2006/relationships/image" Target="../media/image9.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hemeOverride" Target="../theme/themeOverride14.xml"/><Relationship Id="rId5" Type="http://schemas.openxmlformats.org/officeDocument/2006/relationships/image" Target="../media/image9.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hemeOverride" Target="../theme/themeOverride1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hemeOverride" Target="../theme/themeOverride1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hemeOverride" Target="../theme/themeOverride18.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10.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hemeOverride" Target="../theme/themeOverride19.xml"/><Relationship Id="rId5" Type="http://schemas.openxmlformats.org/officeDocument/2006/relationships/image" Target="../media/image9.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hemeOverride" Target="../theme/themeOverride20.xml"/><Relationship Id="rId5" Type="http://schemas.openxmlformats.org/officeDocument/2006/relationships/image" Target="../media/image9.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hemeOverride" Target="../theme/themeOverride2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hemeOverride" Target="../theme/themeOverride22.xml"/><Relationship Id="rId5" Type="http://schemas.openxmlformats.org/officeDocument/2006/relationships/image" Target="../media/image9.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hemeOverride" Target="../theme/themeOverride23.xml"/><Relationship Id="rId5" Type="http://schemas.openxmlformats.org/officeDocument/2006/relationships/image" Target="../media/image9.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hemeOverride" Target="../theme/themeOverride24.xml"/><Relationship Id="rId6" Type="http://schemas.openxmlformats.org/officeDocument/2006/relationships/image" Target="../media/image9.png"/><Relationship Id="rId5" Type="http://schemas.openxmlformats.org/officeDocument/2006/relationships/image" Target="../media/image25.jpeg"/><Relationship Id="rId4" Type="http://schemas.openxmlformats.org/officeDocument/2006/relationships/hyperlink" Target="http://suherfe.blog.ir/"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hemeOverride" Target="../theme/themeOverride25.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hemeOverride" Target="../theme/themeOverride2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hemeOverride" Target="../theme/themeOverride30.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hemeOverride" Target="../theme/themeOverride31.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hemeOverride" Target="../theme/themeOverride3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hemeOverride" Target="../theme/themeOverride33.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hemeOverride" Target="../theme/themeOverride34.xml"/><Relationship Id="rId5" Type="http://schemas.openxmlformats.org/officeDocument/2006/relationships/image" Target="../media/image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hemeOverride" Target="../theme/themeOverride35.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hemeOverride" Target="../theme/themeOverride36.xml"/><Relationship Id="rId5" Type="http://schemas.openxmlformats.org/officeDocument/2006/relationships/image" Target="../media/image9.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hemeOverride" Target="../theme/themeOverride37.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hemeOverride" Target="../theme/themeOverride38.xml"/><Relationship Id="rId5" Type="http://schemas.openxmlformats.org/officeDocument/2006/relationships/image" Target="../media/image9.pn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hemeOverride" Target="../theme/themeOverride3.xml"/><Relationship Id="rId5" Type="http://schemas.openxmlformats.org/officeDocument/2006/relationships/image" Target="../media/image9.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hemeOverride" Target="../theme/themeOverride39.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hemeOverride" Target="../theme/themeOverride40.xml"/><Relationship Id="rId5" Type="http://schemas.openxmlformats.org/officeDocument/2006/relationships/image" Target="../media/image9.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hemeOverride" Target="../theme/themeOverride41.xml"/><Relationship Id="rId5" Type="http://schemas.openxmlformats.org/officeDocument/2006/relationships/image" Target="../media/image9.pn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hemeOverride" Target="../theme/themeOverride4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hemeOverride" Target="../theme/themeOverride44.xml"/><Relationship Id="rId5" Type="http://schemas.openxmlformats.org/officeDocument/2006/relationships/image" Target="../media/image9.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hemeOverride" Target="../theme/themeOverride45.xml"/><Relationship Id="rId5" Type="http://schemas.openxmlformats.org/officeDocument/2006/relationships/image" Target="../media/image9.pn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hemeOverride" Target="../theme/themeOverride4.xml"/><Relationship Id="rId5" Type="http://schemas.openxmlformats.org/officeDocument/2006/relationships/image" Target="../media/image9.png"/><Relationship Id="rId4" Type="http://schemas.openxmlformats.org/officeDocument/2006/relationships/hyperlink" Target="http://suherfe.blog.ir/post/kar138.7"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5.xml"/><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6.xml"/><Relationship Id="rId1" Type="http://schemas.openxmlformats.org/officeDocument/2006/relationships/themeOverride" Target="../theme/themeOverride6.xml"/><Relationship Id="rId6" Type="http://schemas.openxmlformats.org/officeDocument/2006/relationships/image" Target="../media/image13.jpeg"/><Relationship Id="rId5" Type="http://schemas.openxmlformats.org/officeDocument/2006/relationships/hyperlink" Target="http://bayanbox.ir/view/4084180646927550742/kar139-7-suherfe.blog.ir.jpg" TargetMode="External"/><Relationship Id="rId4" Type="http://schemas.openxmlformats.org/officeDocument/2006/relationships/hyperlink" Target="http://suherfe.blog.ir/post/kar.139.7"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hemeOverride" Target="../theme/themeOverride7.xml"/><Relationship Id="rId5" Type="http://schemas.openxmlformats.org/officeDocument/2006/relationships/image" Target="../media/image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hemeOverride" Target="../theme/themeOverride8.xml"/><Relationship Id="rId5" Type="http://schemas.openxmlformats.org/officeDocument/2006/relationships/image" Target="../media/image9.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a:solidFill>
            <a:schemeClr val="bg1"/>
          </a:solidFill>
        </p:spPr>
        <p:style>
          <a:lnRef idx="0">
            <a:schemeClr val="accent5"/>
          </a:lnRef>
          <a:fillRef idx="3">
            <a:schemeClr val="accent5"/>
          </a:fillRef>
          <a:effectRef idx="3">
            <a:schemeClr val="accent5"/>
          </a:effectRef>
          <a:fontRef idx="minor">
            <a:schemeClr val="lt1"/>
          </a:fontRef>
        </p:style>
        <p:txBody>
          <a:bodyPr rtlCol="1" anchor="ctr"/>
          <a:lstStyle/>
          <a:p>
            <a:pPr lvl="0" algn="ctr" defTabSz="342892" rtl="1">
              <a:defRPr/>
            </a:pPr>
            <a:r>
              <a:rPr lang="fa-IR" sz="6600" dirty="0">
                <a:solidFill>
                  <a:srgbClr val="C00000"/>
                </a:solidFill>
                <a:latin typeface="Baasem" panose="020B7200000000000000" pitchFamily="34" charset="0"/>
                <a:cs typeface="B Titr" panose="00000700000000000000" pitchFamily="2" charset="-78"/>
              </a:rPr>
              <a:t>پاورپوینت</a:t>
            </a:r>
            <a:r>
              <a:rPr lang="en-US" sz="6600" dirty="0">
                <a:solidFill>
                  <a:srgbClr val="C00000"/>
                </a:solidFill>
                <a:latin typeface="Baasem" panose="020B7200000000000000" pitchFamily="34" charset="0"/>
                <a:cs typeface="B Titr" panose="00000700000000000000" pitchFamily="2" charset="-78"/>
              </a:rPr>
              <a:t>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6600" b="1" i="0" u="none" strike="noStrike" kern="1200" normalizeH="0" baseline="0" noProof="0" dirty="0">
                <a:ln w="22225">
                  <a:solidFill>
                    <a:schemeClr val="accent2"/>
                  </a:solidFill>
                  <a:prstDash val="solid"/>
                </a:ln>
                <a:solidFill>
                  <a:schemeClr val="accent2">
                    <a:lumMod val="40000"/>
                    <a:lumOff val="60000"/>
                  </a:schemeClr>
                </a:solidFill>
                <a:uLnTx/>
                <a:uFillTx/>
                <a:latin typeface="Baasem" panose="020B7200000000000000" pitchFamily="34" charset="0"/>
                <a:ea typeface="+mn-ea"/>
                <a:cs typeface="B Titr" panose="00000700000000000000" pitchFamily="2" charset="-78"/>
              </a:rPr>
              <a:t>خوراک</a:t>
            </a:r>
            <a:endParaRPr kumimoji="0" lang="fa-IR" sz="66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کاروفناوری هفتم</a:t>
            </a:r>
          </a:p>
        </p:txBody>
      </p:sp>
      <p:pic>
        <p:nvPicPr>
          <p:cNvPr id="2" name="Picture 1">
            <a:extLst>
              <a:ext uri="{FF2B5EF4-FFF2-40B4-BE49-F238E27FC236}">
                <a16:creationId xmlns:a16="http://schemas.microsoft.com/office/drawing/2014/main" id="{662B6950-0BF1-DD1F-ED87-D4415FF4B3B5}"/>
              </a:ext>
            </a:extLst>
          </p:cNvPr>
          <p:cNvPicPr>
            <a:picLocks noChangeAspect="1"/>
          </p:cNvPicPr>
          <p:nvPr/>
        </p:nvPicPr>
        <p:blipFill>
          <a:blip r:embed="rId3"/>
          <a:stretch>
            <a:fillRect/>
          </a:stretch>
        </p:blipFill>
        <p:spPr>
          <a:xfrm>
            <a:off x="251520" y="6169786"/>
            <a:ext cx="958663" cy="296448"/>
          </a:xfrm>
          <a:prstGeom prst="rect">
            <a:avLst/>
          </a:prstGeom>
        </p:spPr>
      </p:pic>
    </p:spTree>
    <p:extLst>
      <p:ext uri="{BB962C8B-B14F-4D97-AF65-F5344CB8AC3E}">
        <p14:creationId xmlns:p14="http://schemas.microsoft.com/office/powerpoint/2010/main" val="4195185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33280" y="423611"/>
            <a:ext cx="8731208" cy="830997"/>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نکته : </a:t>
            </a:r>
            <a:r>
              <a:rPr lang="fa-IR" sz="2400" dirty="0">
                <a:latin typeface="AmuzehNewNormalPS"/>
                <a:cs typeface="B Nazanin" panose="00000400000000000000" pitchFamily="2" charset="-78"/>
              </a:rPr>
              <a:t>برای آشنایی با کاربرد هر وسیله، بهتر است دفترچه راهنمایی را که شرکت تولید کنندۀ آن ارائه می دهد، بخوانید یا از کسی که با آن وسیله کار کرده است راهنمایی بخواهید.</a:t>
            </a:r>
            <a:endParaRPr lang="fa-IR" sz="2800" dirty="0">
              <a:latin typeface="AmuzehNewNormalPS"/>
              <a:cs typeface="B Nazanin" panose="00000400000000000000" pitchFamily="2" charset="-78"/>
            </a:endParaRPr>
          </a:p>
        </p:txBody>
      </p:sp>
      <p:sp>
        <p:nvSpPr>
          <p:cNvPr id="4" name="Rectangle 3"/>
          <p:cNvSpPr/>
          <p:nvPr/>
        </p:nvSpPr>
        <p:spPr>
          <a:xfrm>
            <a:off x="161272" y="1465104"/>
            <a:ext cx="8803216" cy="1569660"/>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نکات ایمنی</a:t>
            </a:r>
            <a:endParaRPr lang="fa-IR" sz="2400" dirty="0">
              <a:latin typeface="AmuzehNewNormalPS"/>
              <a:cs typeface="B Nazanin" panose="00000400000000000000" pitchFamily="2" charset="-78"/>
            </a:endParaRPr>
          </a:p>
          <a:p>
            <a:pPr lvl="0" algn="just" rtl="1"/>
            <a:r>
              <a:rPr lang="fa-IR" sz="2400" b="1" dirty="0">
                <a:solidFill>
                  <a:srgbClr val="FF0000"/>
                </a:solidFill>
                <a:latin typeface="AmuzehNewNormalPS"/>
                <a:cs typeface="B Nazanin" panose="00000400000000000000" pitchFamily="2" charset="-78"/>
              </a:rPr>
              <a:t>1 - </a:t>
            </a:r>
            <a:r>
              <a:rPr lang="fa-IR" sz="2400" dirty="0">
                <a:latin typeface="AmuzehNewNormalPS"/>
                <a:cs typeface="B Nazanin" panose="00000400000000000000" pitchFamily="2" charset="-78"/>
              </a:rPr>
              <a:t>سر رفتن شير و مانند آن روى اجاق گاز می تواند باعث خاموش شدن شعله گردد. اگر شعله خاموش شد، بايد شير گاز را ببندید و پس از خارج نمودن گاز منتشر شده، اجاق گاز را برای روشن كردن آماده کنید.</a:t>
            </a:r>
          </a:p>
        </p:txBody>
      </p:sp>
      <p:pic>
        <p:nvPicPr>
          <p:cNvPr id="2" name="Picture 1"/>
          <p:cNvPicPr>
            <a:picLocks noChangeAspect="1"/>
          </p:cNvPicPr>
          <p:nvPr/>
        </p:nvPicPr>
        <p:blipFill rotWithShape="1">
          <a:blip r:embed="rId4"/>
          <a:srcRect b="10450"/>
          <a:stretch/>
        </p:blipFill>
        <p:spPr>
          <a:xfrm>
            <a:off x="233280" y="3313357"/>
            <a:ext cx="2916757" cy="2609560"/>
          </a:xfrm>
          <a:prstGeom prst="rect">
            <a:avLst/>
          </a:prstGeom>
        </p:spPr>
      </p:pic>
      <p:sp>
        <p:nvSpPr>
          <p:cNvPr id="5" name="Rectangle 4"/>
          <p:cNvSpPr/>
          <p:nvPr/>
        </p:nvSpPr>
        <p:spPr>
          <a:xfrm>
            <a:off x="3275856" y="3245261"/>
            <a:ext cx="5688632" cy="2677656"/>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2 - </a:t>
            </a:r>
            <a:r>
              <a:rPr lang="fa-IR" sz="2400" dirty="0">
                <a:latin typeface="AmuzehNewNormalPS"/>
                <a:cs typeface="B Nazanin" panose="00000400000000000000" pitchFamily="2" charset="-78"/>
              </a:rPr>
              <a:t>اگر شیر، پاستوریزه یا استریلیزه باشد نیازی به گرم کردن ندارد، زیرا با گرم کردن، برخی از مواد خود را از دست می دهد. ولی افرادی که دوست دارند برای ناشتایی شیر گرم بخورند باید شیر را با دمای کم گرم کنند و اگر شير پاستوريزه در دسترس نیست و شما به ناچار شير خام را برای ناشتایی گرم می کنید، پس از جوش آمدن شیر، آن را به مدت ۱۵ تا ۲۰ دقيقه در دمای جوش نگه دارید.</a:t>
            </a:r>
          </a:p>
        </p:txBody>
      </p:sp>
      <p:pic>
        <p:nvPicPr>
          <p:cNvPr id="3" name="Picture 2">
            <a:extLst>
              <a:ext uri="{FF2B5EF4-FFF2-40B4-BE49-F238E27FC236}">
                <a16:creationId xmlns:a16="http://schemas.microsoft.com/office/drawing/2014/main" id="{307559A2-1221-9BE8-9F57-E9493A211357}"/>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40253735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000"/>
                                        <p:tgtEl>
                                          <p:spTgt spid="4"/>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1000"/>
                                        <p:tgtEl>
                                          <p:spTgt spid="5"/>
                                        </p:tgtEl>
                                      </p:cBhvr>
                                    </p:animEffect>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51520" y="404664"/>
            <a:ext cx="8640960" cy="2677656"/>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كار غيركلاسی</a:t>
            </a:r>
          </a:p>
          <a:p>
            <a:pPr algn="just" rtl="1"/>
            <a:endParaRPr lang="fa-IR" sz="2400" dirty="0">
              <a:latin typeface="AmuzehNewNormalPS"/>
              <a:cs typeface="B Nazanin" panose="00000400000000000000" pitchFamily="2" charset="-78"/>
            </a:endParaRPr>
          </a:p>
          <a:p>
            <a:pPr algn="just" rtl="1"/>
            <a:r>
              <a:rPr lang="fa-IR" sz="2400" dirty="0">
                <a:solidFill>
                  <a:srgbClr val="00B0F0"/>
                </a:solidFill>
                <a:latin typeface="AmuzehNewNormalPS"/>
                <a:cs typeface="B Nazanin" panose="00000400000000000000" pitchFamily="2" charset="-78"/>
              </a:rPr>
              <a:t>آماده کردن ناشتایی برای خانواده (پخت تخم مرغ)</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با هماهنگی با بزرگ ترهای خود (مانند پدر یا مادر)، برای ناشتایی افراد خانواده تخم مرغ نیمرو یا آب پز درست کنید و آن را با تزیین مناسب سر سفره بیاورید و از كار انجام شده گزارشی تهيه كنيد.</a:t>
            </a:r>
            <a:endParaRPr lang="fa-IR" sz="2400" dirty="0">
              <a:cs typeface="B Nazanin" panose="00000400000000000000" pitchFamily="2" charset="-78"/>
            </a:endParaRPr>
          </a:p>
        </p:txBody>
      </p:sp>
      <p:pic>
        <p:nvPicPr>
          <p:cNvPr id="2" name="Picture 1"/>
          <p:cNvPicPr>
            <a:picLocks noChangeAspect="1"/>
          </p:cNvPicPr>
          <p:nvPr/>
        </p:nvPicPr>
        <p:blipFill rotWithShape="1">
          <a:blip r:embed="rId4"/>
          <a:srcRect b="12821"/>
          <a:stretch/>
        </p:blipFill>
        <p:spPr>
          <a:xfrm>
            <a:off x="269021" y="3429000"/>
            <a:ext cx="8594043" cy="2520280"/>
          </a:xfrm>
          <a:prstGeom prst="rect">
            <a:avLst/>
          </a:prstGeom>
        </p:spPr>
      </p:pic>
      <p:pic>
        <p:nvPicPr>
          <p:cNvPr id="3" name="Picture 2">
            <a:extLst>
              <a:ext uri="{FF2B5EF4-FFF2-40B4-BE49-F238E27FC236}">
                <a16:creationId xmlns:a16="http://schemas.microsoft.com/office/drawing/2014/main" id="{4BEB8BC7-FA62-B547-A9B6-D8D3E9FF842B}"/>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16842778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51520" y="476672"/>
            <a:ext cx="8640960" cy="5032147"/>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سفره آرایی</a:t>
            </a:r>
          </a:p>
          <a:p>
            <a:pPr algn="just" rtl="1"/>
            <a:endParaRPr lang="fa-IR" sz="21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سفره آرایی میز ناشتایی، ناهار و شام، افزون بر اینکه سلیقه و هنر شما را نشان می دهد، اشتهای خانواده را زیاد و خوراک آماده شده را دلپذیرتر می کند و خانواده از خوراک و زیبایی سفره بیشتر لذت می برند؛ بنابراین چیدن سفره را با دقت و حوصله انجام دهید.از کاری که انجام داده اید گزارشی همراه با عکس آماده کنید و در کلاس ارائه دهید.</a:t>
            </a:r>
          </a:p>
          <a:p>
            <a:pPr algn="just" rtl="1"/>
            <a:endParaRPr lang="fa-IR" sz="21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كار غيركلاسی</a:t>
            </a:r>
          </a:p>
          <a:p>
            <a:pPr algn="just" rtl="1"/>
            <a:endParaRPr lang="fa-IR" sz="1400"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آداب غذاخوردن</a:t>
            </a:r>
          </a:p>
          <a:p>
            <a:pPr algn="just" rtl="1"/>
            <a:endParaRPr lang="fa-IR" sz="21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با مراجعه به منابع كتاب های مرجع ، اينترنت و ... و پرسش از بزرگ ترهای خود در خانواده در مورد آداب غذا خوردن كه در دين اسلام به آن سفارش شده است، تحقيق كنيد و نتيجه را در كلاس ارائه دهيد.</a:t>
            </a:r>
            <a:endParaRPr lang="fa-IR" sz="2400" dirty="0">
              <a:cs typeface="B Nazanin" panose="00000400000000000000" pitchFamily="2" charset="-78"/>
            </a:endParaRPr>
          </a:p>
        </p:txBody>
      </p:sp>
      <p:pic>
        <p:nvPicPr>
          <p:cNvPr id="2" name="Picture 1">
            <a:extLst>
              <a:ext uri="{FF2B5EF4-FFF2-40B4-BE49-F238E27FC236}">
                <a16:creationId xmlns:a16="http://schemas.microsoft.com/office/drawing/2014/main" id="{D445F63A-0A5A-7ECA-4626-ECE8CBE5480D}"/>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1509783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51520" y="476672"/>
            <a:ext cx="8640960" cy="4893647"/>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فرآوری ماست</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با راهنمایی دبیر یا کمک بزرگ تر خود در خانواده، فرآوری ماست را انجام دهید.</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cs typeface="B Nazanin" panose="00000400000000000000" pitchFamily="2" charset="-78"/>
              </a:rPr>
              <a:t>كار غيركلاسی</a:t>
            </a:r>
            <a:endParaRPr lang="fa-IR" sz="2400" dirty="0">
              <a:cs typeface="B Nazanin" panose="00000400000000000000" pitchFamily="2" charset="-78"/>
            </a:endParaRPr>
          </a:p>
          <a:p>
            <a:pPr algn="just" rtl="1"/>
            <a:r>
              <a:rPr lang="fa-IR" sz="2400" dirty="0">
                <a:solidFill>
                  <a:srgbClr val="00B050"/>
                </a:solidFill>
                <a:cs typeface="B Nazanin" panose="00000400000000000000" pitchFamily="2" charset="-78"/>
              </a:rPr>
              <a:t>فرآوری ماست خانگی</a:t>
            </a:r>
          </a:p>
          <a:p>
            <a:pPr algn="just" rtl="1"/>
            <a:endParaRPr lang="fa-IR" sz="2400" dirty="0">
              <a:solidFill>
                <a:srgbClr val="00B050"/>
              </a:solidFill>
              <a:cs typeface="B Nazanin" panose="00000400000000000000" pitchFamily="2" charset="-78"/>
            </a:endParaRPr>
          </a:p>
          <a:p>
            <a:pPr algn="just" rtl="1"/>
            <a:r>
              <a:rPr lang="fa-IR" sz="2400" dirty="0">
                <a:cs typeface="B Nazanin" panose="00000400000000000000" pitchFamily="2" charset="-78"/>
              </a:rPr>
              <a:t>مواد و وسایل مورد نیاز برای فرآوری یک کیلو ماست:</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مایه ماست ساده 2 قاشق غذاخوری</a:t>
            </a:r>
          </a:p>
          <a:p>
            <a:pPr algn="just" rtl="1"/>
            <a:r>
              <a:rPr lang="fa-IR" sz="2400" dirty="0">
                <a:cs typeface="B Nazanin" panose="00000400000000000000" pitchFamily="2" charset="-78"/>
              </a:rPr>
              <a:t>شیر پرچرب 1 لیتر</a:t>
            </a:r>
          </a:p>
          <a:p>
            <a:pPr algn="just" rtl="1"/>
            <a:r>
              <a:rPr lang="fa-IR" sz="2400" dirty="0">
                <a:cs typeface="B Nazanin" panose="00000400000000000000" pitchFamily="2" charset="-78"/>
              </a:rPr>
              <a:t>یک قابلمه متوسط</a:t>
            </a:r>
          </a:p>
          <a:p>
            <a:pPr algn="just" rtl="1"/>
            <a:r>
              <a:rPr lang="fa-IR" sz="2400" dirty="0">
                <a:cs typeface="B Nazanin" panose="00000400000000000000" pitchFamily="2" charset="-78"/>
              </a:rPr>
              <a:t>یک حوله بزرگ تمیز</a:t>
            </a:r>
          </a:p>
        </p:txBody>
      </p:sp>
      <p:pic>
        <p:nvPicPr>
          <p:cNvPr id="2" name="Picture 1"/>
          <p:cNvPicPr>
            <a:picLocks noChangeAspect="1"/>
          </p:cNvPicPr>
          <p:nvPr/>
        </p:nvPicPr>
        <p:blipFill rotWithShape="1">
          <a:blip r:embed="rId4"/>
          <a:srcRect b="12009"/>
          <a:stretch/>
        </p:blipFill>
        <p:spPr>
          <a:xfrm>
            <a:off x="235575" y="3717032"/>
            <a:ext cx="4309802" cy="2808311"/>
          </a:xfrm>
          <a:prstGeom prst="rect">
            <a:avLst/>
          </a:prstGeom>
        </p:spPr>
      </p:pic>
      <p:pic>
        <p:nvPicPr>
          <p:cNvPr id="3" name="Picture 2">
            <a:extLst>
              <a:ext uri="{FF2B5EF4-FFF2-40B4-BE49-F238E27FC236}">
                <a16:creationId xmlns:a16="http://schemas.microsoft.com/office/drawing/2014/main" id="{148A68B8-C9C3-76A5-FB3D-4E208523BEAC}"/>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3488097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51520" y="219412"/>
            <a:ext cx="8712968" cy="3631763"/>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روش کار</a:t>
            </a:r>
          </a:p>
          <a:p>
            <a:pPr algn="just" rtl="1"/>
            <a:endParaRPr lang="fa-IR" sz="1400" dirty="0">
              <a:solidFill>
                <a:schemeClr val="bg1"/>
              </a:solidFill>
              <a:latin typeface="AmuzehNewNormalPS"/>
              <a:cs typeface="B Nazanin" panose="00000400000000000000" pitchFamily="2" charset="-78"/>
            </a:endParaRPr>
          </a:p>
          <a:p>
            <a:pPr algn="just" rtl="1"/>
            <a:r>
              <a:rPr lang="fa-IR" sz="2400" dirty="0">
                <a:solidFill>
                  <a:srgbClr val="FF0000"/>
                </a:solidFill>
                <a:latin typeface="AmuzehNewNormalPS"/>
                <a:cs typeface="B Nazanin" panose="00000400000000000000" pitchFamily="2" charset="-78"/>
              </a:rPr>
              <a:t>1 - </a:t>
            </a:r>
            <a:r>
              <a:rPr lang="fa-IR" sz="2400" dirty="0">
                <a:latin typeface="AmuzehNewNormalPS"/>
                <a:cs typeface="B Nazanin" panose="00000400000000000000" pitchFamily="2" charset="-78"/>
              </a:rPr>
              <a:t>شیر را در قابلمه بجوشانید و بگذارید کمی سرد شود تا به دمای 45 - 44 درجه سانتی گراد برسد به اندازه ای که اگر انگشت کوچک خود را درون شیر فرو ببرید گرمی آن را حس کنید، بدون آنکه انگشت را بسوزاند.</a:t>
            </a:r>
          </a:p>
          <a:p>
            <a:pPr algn="just" rtl="1"/>
            <a:r>
              <a:rPr lang="fa-IR" sz="2400" dirty="0">
                <a:solidFill>
                  <a:srgbClr val="FF0000"/>
                </a:solidFill>
                <a:latin typeface="AmuzehNewNormalPS"/>
                <a:cs typeface="B Nazanin" panose="00000400000000000000" pitchFamily="2" charset="-78"/>
              </a:rPr>
              <a:t>2 - </a:t>
            </a:r>
            <a:r>
              <a:rPr lang="fa-IR" sz="2400" dirty="0">
                <a:latin typeface="AmuzehNewNormalPS"/>
                <a:cs typeface="B Nazanin" panose="00000400000000000000" pitchFamily="2" charset="-78"/>
              </a:rPr>
              <a:t>ماست را از کنار ظرف، داخل شیر بریزید و شير را آهسته هم بزنيد تا شیر با ماست مخلوط شود.</a:t>
            </a:r>
          </a:p>
          <a:p>
            <a:pPr algn="just" rtl="1"/>
            <a:r>
              <a:rPr lang="fa-IR" sz="2400" dirty="0">
                <a:solidFill>
                  <a:srgbClr val="FF0000"/>
                </a:solidFill>
                <a:latin typeface="AmuzehNewNormalPS"/>
                <a:cs typeface="B Nazanin" panose="00000400000000000000" pitchFamily="2" charset="-78"/>
              </a:rPr>
              <a:t>3 - </a:t>
            </a:r>
            <a:r>
              <a:rPr lang="fa-IR" sz="2400" dirty="0">
                <a:latin typeface="AmuzehNewNormalPS"/>
                <a:cs typeface="B Nazanin" panose="00000400000000000000" pitchFamily="2" charset="-78"/>
              </a:rPr>
              <a:t>درِ قابلمه را بگذارید و روی آن را با حوله یا پتو بپوشانید. شیری را که مایه زده اید 4 تا 5 ساعت بی حرکت در اتاق نگه داريد تا ماست بسته شود.</a:t>
            </a:r>
          </a:p>
          <a:p>
            <a:pPr algn="just" rtl="1"/>
            <a:r>
              <a:rPr lang="fa-IR" sz="2400" dirty="0">
                <a:solidFill>
                  <a:srgbClr val="FF0000"/>
                </a:solidFill>
                <a:latin typeface="AmuzehNewNormalPS"/>
                <a:cs typeface="B Nazanin" panose="00000400000000000000" pitchFamily="2" charset="-78"/>
              </a:rPr>
              <a:t>4 - </a:t>
            </a:r>
            <a:r>
              <a:rPr lang="fa-IR" sz="2400" dirty="0">
                <a:latin typeface="AmuzehNewNormalPS"/>
                <a:cs typeface="B Nazanin" panose="00000400000000000000" pitchFamily="2" charset="-78"/>
              </a:rPr>
              <a:t>پس از اینکه ماست بسته شد ظرف را در یخچال بگذارید تا کاملاً سرد شود.</a:t>
            </a:r>
            <a:endParaRPr lang="fa-IR" sz="2400" dirty="0">
              <a:cs typeface="B Nazanin" panose="00000400000000000000" pitchFamily="2" charset="-78"/>
            </a:endParaRPr>
          </a:p>
        </p:txBody>
      </p:sp>
      <p:pic>
        <p:nvPicPr>
          <p:cNvPr id="3" name="Picture 2"/>
          <p:cNvPicPr>
            <a:picLocks noChangeAspect="1"/>
          </p:cNvPicPr>
          <p:nvPr/>
        </p:nvPicPr>
        <p:blipFill rotWithShape="1">
          <a:blip r:embed="rId4"/>
          <a:srcRect b="16275"/>
          <a:stretch/>
        </p:blipFill>
        <p:spPr>
          <a:xfrm>
            <a:off x="251519" y="3974418"/>
            <a:ext cx="5282011" cy="2550926"/>
          </a:xfrm>
          <a:prstGeom prst="rect">
            <a:avLst/>
          </a:prstGeom>
        </p:spPr>
      </p:pic>
      <p:sp>
        <p:nvSpPr>
          <p:cNvPr id="4" name="Rectangle 3"/>
          <p:cNvSpPr/>
          <p:nvPr/>
        </p:nvSpPr>
        <p:spPr>
          <a:xfrm>
            <a:off x="5580112" y="3974418"/>
            <a:ext cx="3384376" cy="830997"/>
          </a:xfrm>
          <a:prstGeom prst="rect">
            <a:avLst/>
          </a:prstGeom>
        </p:spPr>
        <p:txBody>
          <a:bodyPr wrap="square">
            <a:spAutoFit/>
          </a:bodyPr>
          <a:lstStyle/>
          <a:p>
            <a:pPr lvl="0" algn="just" rtl="1"/>
            <a:r>
              <a:rPr lang="fa-IR" sz="2400" dirty="0">
                <a:solidFill>
                  <a:srgbClr val="7030A0"/>
                </a:solidFill>
                <a:latin typeface="AmuzehNewNormalPS"/>
                <a:cs typeface="B Nazanin" panose="00000400000000000000" pitchFamily="2" charset="-78"/>
              </a:rPr>
              <a:t>بهتر است هنگام پذیرایی، ماست را با تزیینات زیبا سر سفره بیاورید.</a:t>
            </a:r>
          </a:p>
        </p:txBody>
      </p:sp>
      <p:pic>
        <p:nvPicPr>
          <p:cNvPr id="2" name="Picture 1">
            <a:extLst>
              <a:ext uri="{FF2B5EF4-FFF2-40B4-BE49-F238E27FC236}">
                <a16:creationId xmlns:a16="http://schemas.microsoft.com/office/drawing/2014/main" id="{846ABFF9-9E0E-5095-3127-FF2A24A45CA0}"/>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35215943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404664"/>
            <a:ext cx="8640960" cy="2677656"/>
          </a:xfrm>
          <a:prstGeom prst="rect">
            <a:avLst/>
          </a:prstGeom>
        </p:spPr>
        <p:txBody>
          <a:bodyPr wrap="square">
            <a:spAutoFit/>
          </a:bodyPr>
          <a:lstStyle/>
          <a:p>
            <a:pPr lvl="0" algn="just" rtl="1"/>
            <a:r>
              <a:rPr lang="fa-IR" sz="2800" b="1" dirty="0">
                <a:solidFill>
                  <a:srgbClr val="FF0000"/>
                </a:solidFill>
                <a:latin typeface="AmuzehNewNormalPS"/>
                <a:cs typeface="B Nazanin" panose="00000400000000000000" pitchFamily="2" charset="-78"/>
              </a:rPr>
              <a:t>تخمیر: </a:t>
            </a:r>
          </a:p>
          <a:p>
            <a:pPr lvl="0" algn="just" rtl="1"/>
            <a:endParaRPr lang="fa-IR" sz="2800" dirty="0">
              <a:solidFill>
                <a:prstClr val="black"/>
              </a:solidFill>
              <a:latin typeface="AmuzehNewNormalPS"/>
              <a:cs typeface="B Nazanin" panose="00000400000000000000" pitchFamily="2" charset="-78"/>
            </a:endParaRPr>
          </a:p>
          <a:p>
            <a:pPr lvl="0" algn="just" rtl="1"/>
            <a:r>
              <a:rPr lang="fa-IR" sz="2800" dirty="0">
                <a:solidFill>
                  <a:prstClr val="black"/>
                </a:solidFill>
                <a:latin typeface="AmuzehNewNormalPS"/>
                <a:cs typeface="B Nazanin" panose="00000400000000000000" pitchFamily="2" charset="-78"/>
              </a:rPr>
              <a:t>تبديل شير به پنير، شیر به ماست و انگور به سرکه با فرایند تخمیر انجام می شود. در این روش میکروب های مفید رشد می کنند و از رشد میکروب های بیماری زا جلوگیری می شود. در این صورت ماندگاری ماده خوراکی افزایش می یابد و هم طعم و مزه بهتری در ماده خوراکی ایجاد می شود.</a:t>
            </a:r>
          </a:p>
        </p:txBody>
      </p:sp>
      <p:pic>
        <p:nvPicPr>
          <p:cNvPr id="4" name="Picture 3"/>
          <p:cNvPicPr>
            <a:picLocks noChangeAspect="1"/>
          </p:cNvPicPr>
          <p:nvPr/>
        </p:nvPicPr>
        <p:blipFill rotWithShape="1">
          <a:blip r:embed="rId4"/>
          <a:srcRect b="19960"/>
          <a:stretch/>
        </p:blipFill>
        <p:spPr>
          <a:xfrm>
            <a:off x="251520" y="3284984"/>
            <a:ext cx="8139300" cy="3010976"/>
          </a:xfrm>
          <a:prstGeom prst="rect">
            <a:avLst/>
          </a:prstGeom>
        </p:spPr>
      </p:pic>
      <p:pic>
        <p:nvPicPr>
          <p:cNvPr id="2" name="Picture 1">
            <a:extLst>
              <a:ext uri="{FF2B5EF4-FFF2-40B4-BE49-F238E27FC236}">
                <a16:creationId xmlns:a16="http://schemas.microsoft.com/office/drawing/2014/main" id="{DFA40443-FEFA-C8DD-F52B-37DD7F0070F4}"/>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1177014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476672"/>
            <a:ext cx="8640960" cy="5632311"/>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میکروب زدایی مواد خوراکی</a:t>
            </a:r>
          </a:p>
          <a:p>
            <a:pPr lvl="0" algn="just" rtl="1"/>
            <a:endParaRPr lang="fa-IR" sz="2400" dirty="0">
              <a:solidFill>
                <a:prstClr val="black"/>
              </a:solidFill>
              <a:latin typeface="AmuzehNewNormalPS"/>
              <a:cs typeface="B Nazanin" panose="00000400000000000000" pitchFamily="2" charset="-78"/>
            </a:endParaRPr>
          </a:p>
          <a:p>
            <a:pPr lvl="0" algn="just" rtl="1"/>
            <a:r>
              <a:rPr lang="fa-IR" sz="2400" dirty="0">
                <a:solidFill>
                  <a:prstClr val="black"/>
                </a:solidFill>
                <a:latin typeface="AmuzehNewNormalPS"/>
                <a:cs typeface="B Nazanin" panose="00000400000000000000" pitchFamily="2" charset="-78"/>
              </a:rPr>
              <a:t>برخی از مواد خوراکی که از بیرون خریداری می شود، به دلیل روش نادرست نگهداری یا فرایند آماده سازی، ممکن است آلوده به میکروب باشد و موجب بیماری شود؛ بنابراین باید برای اطمینان از بهداشتی بودن مواد خوراکی، روش های میکروب زدایی در مورد آنها به کاربرده شود.</a:t>
            </a:r>
          </a:p>
          <a:p>
            <a:pPr lvl="0" algn="just" rtl="1"/>
            <a:endParaRPr lang="fa-IR" sz="2400" dirty="0">
              <a:solidFill>
                <a:prstClr val="black"/>
              </a:solidFill>
              <a:latin typeface="AmuzehNewNormalPS"/>
              <a:cs typeface="B Nazanin" panose="00000400000000000000" pitchFamily="2" charset="-78"/>
            </a:endParaRPr>
          </a:p>
          <a:p>
            <a:pPr lvl="0" algn="just" rtl="1"/>
            <a:r>
              <a:rPr lang="fa-IR" sz="2400" b="1" dirty="0">
                <a:solidFill>
                  <a:srgbClr val="0070C0"/>
                </a:solidFill>
                <a:latin typeface="AmuzehNewNormalPS"/>
                <a:cs typeface="B Nazanin" panose="00000400000000000000" pitchFamily="2" charset="-78"/>
              </a:rPr>
              <a:t>بيشتر بدانيم</a:t>
            </a:r>
          </a:p>
          <a:p>
            <a:pPr lvl="0" algn="just" rtl="1"/>
            <a:r>
              <a:rPr lang="fa-IR" sz="2400" dirty="0">
                <a:solidFill>
                  <a:srgbClr val="FF0000"/>
                </a:solidFill>
                <a:latin typeface="AmuzehNewNormalPS"/>
                <a:cs typeface="B Nazanin" panose="00000400000000000000" pitchFamily="2" charset="-78"/>
              </a:rPr>
              <a:t>نكات بهداشتی و ميكروب زدايی مواد خوراكی</a:t>
            </a:r>
          </a:p>
          <a:p>
            <a:pPr lvl="0" algn="just" rtl="1"/>
            <a:r>
              <a:rPr lang="fa-IR" sz="2400" dirty="0">
                <a:solidFill>
                  <a:prstClr val="black"/>
                </a:solidFill>
                <a:latin typeface="AmuzehNewNormalPS"/>
                <a:cs typeface="B Nazanin" panose="00000400000000000000" pitchFamily="2" charset="-78"/>
              </a:rPr>
              <a:t>- کشک مايع را، حتی اگر پاستوريزه باشد، پیش از مصرف با اضافه کردن مقداری آب به مدت ۱۵ تا ۲۵ دقيقه بجوشانيد؛ زیرا میکروب های خطرناک در كشک باز، می توانند باعث مسموميت و مرگ شوند.</a:t>
            </a:r>
          </a:p>
          <a:p>
            <a:pPr lvl="0" algn="just" rtl="1"/>
            <a:r>
              <a:rPr lang="fa-IR" sz="2400" dirty="0">
                <a:solidFill>
                  <a:prstClr val="black"/>
                </a:solidFill>
                <a:latin typeface="AmuzehNewNormalPS"/>
                <a:cs typeface="B Nazanin" panose="00000400000000000000" pitchFamily="2" charset="-78"/>
              </a:rPr>
              <a:t>- سبزی هايی را که خام می خورید باید پیش از نگه داری در یخچال به روش زیر بشویید و بسته بندی کنید.</a:t>
            </a:r>
          </a:p>
          <a:p>
            <a:pPr lvl="0" algn="just" rtl="1"/>
            <a:r>
              <a:rPr lang="fa-IR" sz="2400" dirty="0">
                <a:solidFill>
                  <a:prstClr val="black"/>
                </a:solidFill>
                <a:latin typeface="AmuzehNewNormalPS"/>
                <a:cs typeface="B Nazanin" panose="00000400000000000000" pitchFamily="2" charset="-78"/>
              </a:rPr>
              <a:t>- سبزی را پاک کنید و قسمت های اضافی، فاسد و زرد سبزی را جدا کنید.</a:t>
            </a:r>
          </a:p>
        </p:txBody>
      </p:sp>
      <p:pic>
        <p:nvPicPr>
          <p:cNvPr id="2" name="Picture 1">
            <a:extLst>
              <a:ext uri="{FF2B5EF4-FFF2-40B4-BE49-F238E27FC236}">
                <a16:creationId xmlns:a16="http://schemas.microsoft.com/office/drawing/2014/main" id="{B43ECA63-E74A-A705-75F8-D24709A2EEA4}"/>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16635701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404664"/>
            <a:ext cx="8640960" cy="5632311"/>
          </a:xfrm>
          <a:prstGeom prst="rect">
            <a:avLst/>
          </a:prstGeom>
        </p:spPr>
        <p:txBody>
          <a:bodyPr wrap="square">
            <a:spAutoFit/>
          </a:bodyPr>
          <a:lstStyle/>
          <a:p>
            <a:pPr lvl="0" algn="just" rtl="1"/>
            <a:endParaRPr lang="fa-IR" sz="2400" dirty="0">
              <a:latin typeface="AmuzehNewNormalPS"/>
              <a:cs typeface="B Nazanin" panose="00000400000000000000" pitchFamily="2" charset="-78"/>
            </a:endParaRPr>
          </a:p>
          <a:p>
            <a:pPr marL="342900" indent="-342900" algn="just" rtl="1">
              <a:buFontTx/>
              <a:buChar char="-"/>
            </a:pPr>
            <a:r>
              <a:rPr lang="fa-IR" sz="2400" dirty="0">
                <a:latin typeface="AmuzehNewNormalPS"/>
                <a:cs typeface="B Nazanin" panose="00000400000000000000" pitchFamily="2" charset="-78"/>
              </a:rPr>
              <a:t>برای گرفتن گل و لای سبزی، آنها را در ظرف مناسبی بریزید و با آب پر کنید و سبزی ها را به شدت در آب تکان دهید. سپس سبزی ها را از آب خارج کنید و داخل آبکش بریزید و این کار را دوباره انجام دهید تا گل و لای آن پاک شود.</a:t>
            </a:r>
          </a:p>
          <a:p>
            <a:pPr marL="342900" indent="-342900" algn="just" rtl="1">
              <a:buFontTx/>
              <a:buChar char="-"/>
            </a:pPr>
            <a:r>
              <a:rPr lang="fa-IR" sz="2400" dirty="0">
                <a:latin typeface="AmuzehNewNormalPS"/>
                <a:cs typeface="B Nazanin" panose="00000400000000000000" pitchFamily="2" charset="-78"/>
              </a:rPr>
              <a:t>برای از بین بردن تخم انگل ها باید دوباره سبزی ها را در یک ظرف مناسب پر از آب بگذارید و به ازای هر لیتر آب 1 تا 3 قطره مایع ظرف شویی در آن بریزید. سپس با دست به هم بزنید تا تمام سبزی در کف حاصل از مایع ظرف شویی قرار گیرد. بعداز 5 دقیقه سبزی ها را از ظرف خارج کنید و در آبکش بریزید و به خوبی با آب سالم آبکشی کنيد.</a:t>
            </a:r>
          </a:p>
          <a:p>
            <a:pPr marL="342900" indent="-342900" algn="just" rtl="1">
              <a:buFontTx/>
              <a:buChar char="-"/>
            </a:pPr>
            <a:r>
              <a:rPr lang="fa-IR" sz="2400" dirty="0">
                <a:latin typeface="AmuzehNewNormalPS"/>
                <a:cs typeface="B Nazanin" panose="00000400000000000000" pitchFamily="2" charset="-78"/>
              </a:rPr>
              <a:t>برای از بین بردن میکروب ها باید سبزی های شسته شده را در محلول پرکلرین میکروب زدایی کنید. برای این کار می توانید راهنمای کاربرد محلول پرکلرین (گرد کلر) را از روی برچسب آن، به کار ببرید.</a:t>
            </a:r>
          </a:p>
          <a:p>
            <a:pPr marL="342900" indent="-342900" algn="just" rtl="1">
              <a:buFontTx/>
              <a:buChar char="-"/>
            </a:pPr>
            <a:r>
              <a:rPr lang="fa-IR" sz="2400" dirty="0">
                <a:latin typeface="AmuzehNewNormalPS"/>
                <a:cs typeface="B Nazanin" panose="00000400000000000000" pitchFamily="2" charset="-78"/>
              </a:rPr>
              <a:t>پس از ضد عفونی کردن باید سبزی ها را از محلول درآورید و با آب سالم به خوبی بشویید.</a:t>
            </a:r>
          </a:p>
          <a:p>
            <a:pPr marL="342900" indent="-342900" algn="just" rtl="1">
              <a:buFontTx/>
              <a:buChar char="-"/>
            </a:pPr>
            <a:r>
              <a:rPr lang="fa-IR" sz="2400" dirty="0">
                <a:latin typeface="AmuzehNewNormalPS"/>
                <a:cs typeface="B Nazanin" panose="00000400000000000000" pitchFamily="2" charset="-78"/>
              </a:rPr>
              <a:t>برای شستن و میکروب زدایی کاهو، کلم پیچ و ... باید نخست برگ های آن را از هم جدا کنید. شستن و میکروب زدایی ميوه ها مانند سبز ی ها است.</a:t>
            </a:r>
          </a:p>
        </p:txBody>
      </p:sp>
      <p:pic>
        <p:nvPicPr>
          <p:cNvPr id="2" name="Picture 1">
            <a:extLst>
              <a:ext uri="{FF2B5EF4-FFF2-40B4-BE49-F238E27FC236}">
                <a16:creationId xmlns:a16="http://schemas.microsoft.com/office/drawing/2014/main" id="{95688F5F-FDCC-CB71-0519-52711F7CEE1F}"/>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727705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548680"/>
            <a:ext cx="8640960" cy="4832092"/>
          </a:xfrm>
          <a:prstGeom prst="rect">
            <a:avLst/>
          </a:prstGeom>
        </p:spPr>
        <p:txBody>
          <a:bodyPr wrap="square">
            <a:spAutoFit/>
          </a:bodyPr>
          <a:lstStyle/>
          <a:p>
            <a:pPr lvl="0" algn="just" rtl="1"/>
            <a:r>
              <a:rPr lang="fa-IR" sz="2800" dirty="0">
                <a:solidFill>
                  <a:prstClr val="black"/>
                </a:solidFill>
                <a:latin typeface="AmuzehNewNormalPS"/>
                <a:cs typeface="B Nazanin" panose="00000400000000000000" pitchFamily="2" charset="-78"/>
              </a:rPr>
              <a:t>- ممکن است داخل قوطی هاى کنسرو سبزی، گوشت و ... میکروب های کشنده ای وجود داشته باشند؛ بنابراین باید پیش از باز کردن کنسرو آن را در آب بجوشانید. برای این کار، قوطی کنسرو را به مدت 20 دقیقه در آب در حال جوشیدن قرار دهید. توجه کنید که آب کاملاً روی قوطی کنسرو را پوشانده باشد.</a:t>
            </a:r>
          </a:p>
          <a:p>
            <a:pPr lvl="0" algn="just" rtl="1"/>
            <a:endParaRPr lang="fa-IR" sz="2800" dirty="0">
              <a:solidFill>
                <a:prstClr val="black"/>
              </a:solidFill>
              <a:latin typeface="AmuzehNewNormalPS"/>
              <a:cs typeface="B Nazanin" panose="00000400000000000000" pitchFamily="2" charset="-78"/>
            </a:endParaRPr>
          </a:p>
          <a:p>
            <a:pPr lvl="0" algn="just" rtl="1"/>
            <a:r>
              <a:rPr lang="fa-IR" sz="2800" dirty="0">
                <a:solidFill>
                  <a:prstClr val="black"/>
                </a:solidFill>
                <a:latin typeface="AmuzehNewNormalPS"/>
                <a:cs typeface="B Nazanin" panose="00000400000000000000" pitchFamily="2" charset="-78"/>
              </a:rPr>
              <a:t>این میکروب ها در محیط های مرطوب و در نبود هوا رشد می کند؛ بنابراین از نگه داری قوطی کنسرو در یخچال و محیط های مرطوب خودداری کنید؛ زیرا رطوبت موجود در یخچال موجب زنگ زدگی، آلودگی میکروبی و فساد باکتریایی در کنسرو می شود. مانده مواد خوراکی کنسرو بازشده را در ظرف شیشه ای درپوش دار و در یخچال نگه داری کنید.</a:t>
            </a:r>
          </a:p>
        </p:txBody>
      </p:sp>
    </p:spTree>
    <p:custDataLst>
      <p:tags r:id="rId2"/>
    </p:custDataLst>
    <p:extLst>
      <p:ext uri="{BB962C8B-B14F-4D97-AF65-F5344CB8AC3E}">
        <p14:creationId xmlns:p14="http://schemas.microsoft.com/office/powerpoint/2010/main" val="3713855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548680"/>
            <a:ext cx="8640960" cy="5632311"/>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نکات بهداشتی تهيۀ مواد خوراکی</a:t>
            </a:r>
          </a:p>
          <a:p>
            <a:pPr lvl="0" algn="just" rtl="1"/>
            <a:endParaRPr lang="fa-IR" sz="1600" dirty="0">
              <a:solidFill>
                <a:prstClr val="black"/>
              </a:solidFill>
              <a:latin typeface="AmuzehNewNormalPS"/>
              <a:cs typeface="B Nazanin" panose="00000400000000000000" pitchFamily="2" charset="-78"/>
            </a:endParaRPr>
          </a:p>
          <a:p>
            <a:pPr lvl="0" algn="just" rtl="1"/>
            <a:r>
              <a:rPr lang="fa-IR" sz="2400" dirty="0">
                <a:solidFill>
                  <a:prstClr val="black"/>
                </a:solidFill>
                <a:latin typeface="AmuzehNewNormalPS"/>
                <a:cs typeface="B Nazanin" panose="00000400000000000000" pitchFamily="2" charset="-78"/>
              </a:rPr>
              <a:t>- هنگام آماده کردن خوراک، اگر به صورت، مو، تلفن و … دست زديد بايد دوباره دستان خود را بشویید.</a:t>
            </a:r>
          </a:p>
          <a:p>
            <a:pPr lvl="0" algn="just" rtl="1"/>
            <a:r>
              <a:rPr lang="fa-IR" sz="2400" dirty="0">
                <a:solidFill>
                  <a:prstClr val="black"/>
                </a:solidFill>
                <a:latin typeface="AmuzehNewNormalPS"/>
                <a:cs typeface="B Nazanin" panose="00000400000000000000" pitchFamily="2" charset="-78"/>
              </a:rPr>
              <a:t>- بیشتر مواد خوراکی خام دارای میکروب های بيماری زا هستند. بنابراين مواد خوراکی خام و پخته را در يخچال دور از هم نگه داری كنيد.</a:t>
            </a:r>
          </a:p>
          <a:p>
            <a:pPr lvl="0" algn="just" rtl="1"/>
            <a:r>
              <a:rPr lang="fa-IR" sz="2400" dirty="0">
                <a:solidFill>
                  <a:prstClr val="black"/>
                </a:solidFill>
                <a:latin typeface="AmuzehNewNormalPS"/>
                <a:cs typeface="B Nazanin" panose="00000400000000000000" pitchFamily="2" charset="-78"/>
              </a:rPr>
              <a:t>- تا جايی که ممکن است مواد خوراکی نشسته را داخل يخچال نگذاريد. اگر وقت کافی برای شستن آنها نداريد، اين مواد را در کيسه های تميز دربسته، جدا از دیگر مواد خام يا پخته بگذاريد.</a:t>
            </a:r>
          </a:p>
          <a:p>
            <a:pPr lvl="0" algn="just" rtl="1"/>
            <a:r>
              <a:rPr lang="fa-IR" sz="2400" dirty="0">
                <a:solidFill>
                  <a:prstClr val="black"/>
                </a:solidFill>
                <a:latin typeface="AmuzehNewNormalPS"/>
                <a:cs typeface="B Nazanin" panose="00000400000000000000" pitchFamily="2" charset="-78"/>
              </a:rPr>
              <a:t>- اگر مرغ و گوشت منجمد به درستی از حالت انجماد خارج نشود، ممکن است گرما برای پختن مرکز آنها کافی نباشد. بهترين راه برای رفع انجماد مواد خوراکی گذاشتن آنها در يخچال است.</a:t>
            </a:r>
          </a:p>
          <a:p>
            <a:pPr lvl="0" algn="just" rtl="1"/>
            <a:r>
              <a:rPr lang="fa-IR" sz="2400" dirty="0">
                <a:solidFill>
                  <a:prstClr val="black"/>
                </a:solidFill>
                <a:latin typeface="AmuzehNewNormalPS"/>
                <a:cs typeface="B Nazanin" panose="00000400000000000000" pitchFamily="2" charset="-78"/>
              </a:rPr>
              <a:t>- تخته های خرد کن گوشت، مرغ و سایر مواد پروتئینی باید جدا از تخته های خرد کن سبزی ها باشد.</a:t>
            </a:r>
          </a:p>
          <a:p>
            <a:pPr lvl="0" algn="just" rtl="1"/>
            <a:endParaRPr lang="fa-IR" sz="2400" dirty="0">
              <a:solidFill>
                <a:prstClr val="black"/>
              </a:solidFill>
              <a:latin typeface="AmuzehNewNormalPS"/>
              <a:cs typeface="B Nazanin" panose="00000400000000000000" pitchFamily="2" charset="-78"/>
            </a:endParaRPr>
          </a:p>
        </p:txBody>
      </p:sp>
      <p:pic>
        <p:nvPicPr>
          <p:cNvPr id="2" name="Picture 1">
            <a:extLst>
              <a:ext uri="{FF2B5EF4-FFF2-40B4-BE49-F238E27FC236}">
                <a16:creationId xmlns:a16="http://schemas.microsoft.com/office/drawing/2014/main" id="{3667CDAE-63C9-E751-C877-DE8535770A5B}"/>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4010341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1556792"/>
            <a:ext cx="8568952" cy="4216539"/>
          </a:xfrm>
          <a:prstGeom prst="rect">
            <a:avLst/>
          </a:prstGeom>
        </p:spPr>
        <p:txBody>
          <a:bodyPr wrap="square">
            <a:spAutoFit/>
          </a:bodyPr>
          <a:lstStyle/>
          <a:p>
            <a:pPr algn="just" rtl="1"/>
            <a:r>
              <a:rPr lang="fa-IR" sz="2800" b="1" dirty="0">
                <a:solidFill>
                  <a:srgbClr val="FF0000"/>
                </a:solidFill>
                <a:latin typeface="Amuzeh-New-Bold"/>
                <a:cs typeface="B Nazanin" panose="00000400000000000000" pitchFamily="2" charset="-78"/>
              </a:rPr>
              <a:t>برخی از شایستگی هایی که در این پودمان به دست می آورید:</a:t>
            </a:r>
          </a:p>
          <a:p>
            <a:pPr algn="just" rtl="1"/>
            <a:endParaRPr lang="fa-IR" sz="2400" b="1" dirty="0">
              <a:latin typeface="Amuzeh-New-Bold"/>
              <a:cs typeface="B Nazanin" panose="00000400000000000000" pitchFamily="2" charset="-78"/>
            </a:endParaRPr>
          </a:p>
          <a:p>
            <a:pPr algn="just" rtl="1">
              <a:lnSpc>
                <a:spcPct val="150000"/>
              </a:lnSpc>
            </a:pPr>
            <a:r>
              <a:rPr lang="fa-IR" sz="2400" dirty="0">
                <a:latin typeface="AmuzehNewNormalPS"/>
                <a:cs typeface="B Nazanin" panose="00000400000000000000" pitchFamily="2" charset="-78"/>
              </a:rPr>
              <a:t>آموزش و کاربرد مهارت هايی مانند انجام کارهای گروهی، تفکر انتقادی، پرسش گری و …؛</a:t>
            </a:r>
          </a:p>
          <a:p>
            <a:pPr algn="just" rtl="1">
              <a:lnSpc>
                <a:spcPct val="150000"/>
              </a:lnSpc>
            </a:pPr>
            <a:r>
              <a:rPr lang="fa-IR" sz="2400" dirty="0">
                <a:latin typeface="AmuzehNewNormalPS"/>
                <a:cs typeface="B Nazanin" panose="00000400000000000000" pitchFamily="2" charset="-78"/>
              </a:rPr>
              <a:t>آشنایی با برخی از مفاهیم صنایع و مواد خوراکی مواد خوراکی سالم و ناسالم، روش های نگه داری مواد خوراکی و …؛</a:t>
            </a:r>
          </a:p>
          <a:p>
            <a:pPr algn="just" rtl="1">
              <a:lnSpc>
                <a:spcPct val="150000"/>
              </a:lnSpc>
            </a:pPr>
            <a:r>
              <a:rPr lang="fa-IR" sz="2400" dirty="0">
                <a:latin typeface="AmuzehNewNormalPS"/>
                <a:cs typeface="B Nazanin" panose="00000400000000000000" pitchFamily="2" charset="-78"/>
              </a:rPr>
              <a:t>آشنایی با برخی مشاغل صنایع و مواد خوراکی؛</a:t>
            </a:r>
          </a:p>
          <a:p>
            <a:pPr algn="just" rtl="1">
              <a:lnSpc>
                <a:spcPct val="150000"/>
              </a:lnSpc>
            </a:pPr>
            <a:r>
              <a:rPr lang="fa-IR" sz="2400" dirty="0">
                <a:latin typeface="AmuzehNewNormalPS"/>
                <a:cs typeface="B Nazanin" panose="00000400000000000000" pitchFamily="2" charset="-78"/>
              </a:rPr>
              <a:t>آماده کردن ناشتایی، ناهار یا شام و میان وعده؛</a:t>
            </a:r>
          </a:p>
          <a:p>
            <a:pPr algn="just" rtl="1">
              <a:lnSpc>
                <a:spcPct val="150000"/>
              </a:lnSpc>
            </a:pPr>
            <a:r>
              <a:rPr lang="fa-IR" sz="2400" dirty="0">
                <a:latin typeface="AmuzehNewNormalPS"/>
                <a:cs typeface="B Nazanin" panose="00000400000000000000" pitchFamily="2" charset="-78"/>
              </a:rPr>
              <a:t>فرآوری و نگهداری برخی مواد خوراکی (ماست، کره، بسته بندی حبوبات و .....)</a:t>
            </a:r>
            <a:endParaRPr lang="fa-IR" sz="2400" dirty="0">
              <a:cs typeface="B Nazanin"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293" y="404664"/>
            <a:ext cx="7511179" cy="792088"/>
          </a:xfrm>
          <a:prstGeom prst="rect">
            <a:avLst/>
          </a:prstGeom>
        </p:spPr>
      </p:pic>
      <p:pic>
        <p:nvPicPr>
          <p:cNvPr id="2" name="Picture 1">
            <a:extLst>
              <a:ext uri="{FF2B5EF4-FFF2-40B4-BE49-F238E27FC236}">
                <a16:creationId xmlns:a16="http://schemas.microsoft.com/office/drawing/2014/main" id="{662B6950-0BF1-DD1F-ED87-D4415FF4B3B5}"/>
              </a:ext>
            </a:extLst>
          </p:cNvPr>
          <p:cNvPicPr>
            <a:picLocks noChangeAspect="1"/>
          </p:cNvPicPr>
          <p:nvPr/>
        </p:nvPicPr>
        <p:blipFill>
          <a:blip r:embed="rId6"/>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2826935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260648"/>
            <a:ext cx="8640960" cy="3046988"/>
          </a:xfrm>
          <a:prstGeom prst="rect">
            <a:avLst/>
          </a:prstGeom>
        </p:spPr>
        <p:txBody>
          <a:bodyPr wrap="square">
            <a:spAutoFit/>
          </a:bodyPr>
          <a:lstStyle/>
          <a:p>
            <a:pPr lvl="0" algn="just" rtl="1"/>
            <a:endParaRPr lang="fa-IR" sz="2400" dirty="0">
              <a:solidFill>
                <a:prstClr val="black"/>
              </a:solidFill>
              <a:latin typeface="AmuzehNewNormalPS"/>
              <a:cs typeface="B Nazanin" panose="00000400000000000000" pitchFamily="2" charset="-78"/>
            </a:endParaRPr>
          </a:p>
          <a:p>
            <a:pPr marL="342900" indent="-342900" algn="just" rtl="1">
              <a:buFontTx/>
              <a:buChar char="-"/>
            </a:pPr>
            <a:r>
              <a:rPr lang="fa-IR" sz="2400" dirty="0">
                <a:solidFill>
                  <a:prstClr val="black"/>
                </a:solidFill>
                <a:latin typeface="AmuzehNewNormalPS"/>
                <a:cs typeface="B Nazanin" panose="00000400000000000000" pitchFamily="2" charset="-78"/>
              </a:rPr>
              <a:t>دو نوع روغن مایع معمولی و ویژه سرخ کردنی در آشپزی خانگی کاربرد دارد. روغن مایع معمولی برای پخت و سالاد و روغن سرخ کردنی تنها برای سرخ کردن به کاربرده می شود. از روغن سرخ کردنی می توان 2 تا 3 بار، آن هم در طول یک روز،استفاده کرد و پس از آن باید روغن باقی مانده را دور ریخت.</a:t>
            </a:r>
          </a:p>
          <a:p>
            <a:pPr marL="342900" indent="-342900" algn="just" rtl="1">
              <a:buFontTx/>
              <a:buChar char="-"/>
            </a:pPr>
            <a:endParaRPr lang="fa-IR" sz="2400" dirty="0">
              <a:solidFill>
                <a:prstClr val="black"/>
              </a:solidFill>
              <a:latin typeface="AmuzehNewNormalPS"/>
              <a:cs typeface="B Nazanin" panose="00000400000000000000" pitchFamily="2" charset="-78"/>
            </a:endParaRPr>
          </a:p>
          <a:p>
            <a:pPr marL="342900" indent="-342900" algn="just" rtl="1">
              <a:buFontTx/>
              <a:buChar char="-"/>
            </a:pPr>
            <a:r>
              <a:rPr lang="fa-IR" sz="2400" dirty="0">
                <a:solidFill>
                  <a:prstClr val="black"/>
                </a:solidFill>
                <a:latin typeface="AmuzehNewNormalPS"/>
                <a:cs typeface="B Nazanin" panose="00000400000000000000" pitchFamily="2" charset="-78"/>
              </a:rPr>
              <a:t>از گرم کردن زیاد روغن مایع و آب کردن روغن جامد در قوطی فلزی به علت ایجاد ترکیب های سمی خودداری کنید.</a:t>
            </a:r>
          </a:p>
        </p:txBody>
      </p:sp>
      <p:pic>
        <p:nvPicPr>
          <p:cNvPr id="2" name="Picture 1"/>
          <p:cNvPicPr>
            <a:picLocks noChangeAspect="1"/>
          </p:cNvPicPr>
          <p:nvPr/>
        </p:nvPicPr>
        <p:blipFill rotWithShape="1">
          <a:blip r:embed="rId4"/>
          <a:srcRect b="11738"/>
          <a:stretch/>
        </p:blipFill>
        <p:spPr>
          <a:xfrm>
            <a:off x="1421652" y="3645023"/>
            <a:ext cx="7470829" cy="2880321"/>
          </a:xfrm>
          <a:prstGeom prst="rect">
            <a:avLst/>
          </a:prstGeom>
        </p:spPr>
      </p:pic>
      <p:pic>
        <p:nvPicPr>
          <p:cNvPr id="4" name="Picture 3">
            <a:extLst>
              <a:ext uri="{FF2B5EF4-FFF2-40B4-BE49-F238E27FC236}">
                <a16:creationId xmlns:a16="http://schemas.microsoft.com/office/drawing/2014/main" id="{79A83690-236B-7E3F-F583-7538028D7E26}"/>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286803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548680"/>
            <a:ext cx="8568952" cy="5632311"/>
          </a:xfrm>
          <a:prstGeom prst="rect">
            <a:avLst/>
          </a:prstGeom>
        </p:spPr>
        <p:txBody>
          <a:bodyPr wrap="square">
            <a:spAutoFit/>
          </a:bodyPr>
          <a:lstStyle/>
          <a:p>
            <a:pPr lvl="0" algn="just" rtl="1"/>
            <a:r>
              <a:rPr lang="fa-IR" sz="2400" dirty="0">
                <a:solidFill>
                  <a:srgbClr val="0070C0"/>
                </a:solidFill>
                <a:latin typeface="AmuzehNewNormalPS"/>
                <a:cs typeface="B Nazanin" panose="00000400000000000000" pitchFamily="2" charset="-78"/>
              </a:rPr>
              <a:t>آماده کردن ناهار و پذیرایی</a:t>
            </a:r>
          </a:p>
          <a:p>
            <a:pPr lvl="0" algn="just" rtl="1"/>
            <a:endParaRPr lang="fa-IR" sz="1400" dirty="0">
              <a:solidFill>
                <a:srgbClr val="0070C0"/>
              </a:solidFill>
              <a:latin typeface="AmuzehNewNormalPS"/>
              <a:cs typeface="B Nazanin" panose="00000400000000000000" pitchFamily="2" charset="-78"/>
            </a:endParaRPr>
          </a:p>
          <a:p>
            <a:pPr lvl="0" algn="just" rtl="1"/>
            <a:r>
              <a:rPr lang="fa-IR" sz="2400" b="1" dirty="0">
                <a:solidFill>
                  <a:srgbClr val="FF0000"/>
                </a:solidFill>
                <a:latin typeface="AmuzehNewNormalPS"/>
                <a:cs typeface="B Nazanin" panose="00000400000000000000" pitchFamily="2" charset="-78"/>
              </a:rPr>
              <a:t>كاركلاسی</a:t>
            </a:r>
          </a:p>
          <a:p>
            <a:pPr lvl="0" algn="just" rtl="1"/>
            <a:r>
              <a:rPr lang="fa-IR" sz="2400" dirty="0">
                <a:solidFill>
                  <a:srgbClr val="7030A0"/>
                </a:solidFill>
                <a:latin typeface="AmuzehNewNormalPS"/>
                <a:cs typeface="B Nazanin" panose="00000400000000000000" pitchFamily="2" charset="-78"/>
              </a:rPr>
              <a:t>پخت سوپ جو</a:t>
            </a:r>
          </a:p>
          <a:p>
            <a:pPr lvl="0" algn="just" rtl="1"/>
            <a:endParaRPr lang="fa-IR" sz="2400" dirty="0">
              <a:solidFill>
                <a:srgbClr val="92D050"/>
              </a:solidFill>
              <a:latin typeface="AmuzehNewNormalPS"/>
              <a:cs typeface="B Nazanin" panose="00000400000000000000" pitchFamily="2" charset="-78"/>
            </a:endParaRPr>
          </a:p>
          <a:p>
            <a:pPr lvl="0" algn="just" rtl="1"/>
            <a:r>
              <a:rPr lang="fa-IR" sz="2400" dirty="0">
                <a:solidFill>
                  <a:prstClr val="black"/>
                </a:solidFill>
                <a:latin typeface="AmuzehNewNormalPS"/>
                <a:cs typeface="B Nazanin" panose="00000400000000000000" pitchFamily="2" charset="-78"/>
              </a:rPr>
              <a:t>مواد لازم برای 4 نفر</a:t>
            </a:r>
          </a:p>
          <a:p>
            <a:pPr lvl="0" algn="just" rtl="1"/>
            <a:r>
              <a:rPr lang="fa-IR" sz="2400" dirty="0">
                <a:solidFill>
                  <a:prstClr val="black"/>
                </a:solidFill>
                <a:latin typeface="AmuzehNewNormalPS"/>
                <a:cs typeface="B Nazanin" panose="00000400000000000000" pitchFamily="2" charset="-78"/>
              </a:rPr>
              <a:t>جو پوست کنده 12 قاشق سوپ خوری</a:t>
            </a:r>
          </a:p>
          <a:p>
            <a:pPr lvl="0" algn="just" rtl="1"/>
            <a:r>
              <a:rPr lang="fa-IR" sz="2400" dirty="0">
                <a:solidFill>
                  <a:prstClr val="black"/>
                </a:solidFill>
                <a:latin typeface="AmuzehNewNormalPS"/>
                <a:cs typeface="B Nazanin" panose="00000400000000000000" pitchFamily="2" charset="-78"/>
              </a:rPr>
              <a:t>هویج متوسط 2 عدد</a:t>
            </a:r>
          </a:p>
          <a:p>
            <a:pPr lvl="0" algn="just" rtl="1"/>
            <a:r>
              <a:rPr lang="fa-IR" sz="2400" dirty="0">
                <a:solidFill>
                  <a:prstClr val="black"/>
                </a:solidFill>
                <a:latin typeface="AmuzehNewNormalPS"/>
                <a:cs typeface="B Nazanin" panose="00000400000000000000" pitchFamily="2" charset="-78"/>
              </a:rPr>
              <a:t>سیب زمینی متوسط 1 عدد</a:t>
            </a:r>
          </a:p>
          <a:p>
            <a:pPr lvl="0" algn="just" rtl="1"/>
            <a:r>
              <a:rPr lang="fa-IR" sz="2400" dirty="0">
                <a:solidFill>
                  <a:prstClr val="black"/>
                </a:solidFill>
                <a:latin typeface="AmuzehNewNormalPS"/>
                <a:cs typeface="B Nazanin" panose="00000400000000000000" pitchFamily="2" charset="-78"/>
              </a:rPr>
              <a:t>پیاز متوسط 1 عدد</a:t>
            </a:r>
          </a:p>
          <a:p>
            <a:pPr lvl="0" algn="just" rtl="1"/>
            <a:r>
              <a:rPr lang="fa-IR" sz="2400" dirty="0">
                <a:solidFill>
                  <a:prstClr val="black"/>
                </a:solidFill>
                <a:latin typeface="AmuzehNewNormalPS"/>
                <a:cs typeface="B Nazanin" panose="00000400000000000000" pitchFamily="2" charset="-78"/>
              </a:rPr>
              <a:t>بال و گردن مرغ 4 عدد</a:t>
            </a:r>
          </a:p>
          <a:p>
            <a:pPr lvl="0" algn="just" rtl="1"/>
            <a:r>
              <a:rPr lang="fa-IR" sz="2400" dirty="0">
                <a:solidFill>
                  <a:prstClr val="black"/>
                </a:solidFill>
                <a:latin typeface="AmuzehNewNormalPS"/>
                <a:cs typeface="B Nazanin" panose="00000400000000000000" pitchFamily="2" charset="-78"/>
              </a:rPr>
              <a:t>جعفری خردشده 4 قاشق سوپ خوری</a:t>
            </a:r>
          </a:p>
          <a:p>
            <a:pPr lvl="0" algn="just" rtl="1"/>
            <a:r>
              <a:rPr lang="fa-IR" sz="2400" dirty="0">
                <a:solidFill>
                  <a:prstClr val="black"/>
                </a:solidFill>
                <a:latin typeface="AmuzehNewNormalPS"/>
                <a:cs typeface="B Nazanin" panose="00000400000000000000" pitchFamily="2" charset="-78"/>
              </a:rPr>
              <a:t>نمک، زردچوبه و فلفل به مقدار کافی</a:t>
            </a:r>
          </a:p>
          <a:p>
            <a:pPr lvl="0" algn="just" rtl="1"/>
            <a:r>
              <a:rPr lang="fa-IR" sz="2400" dirty="0">
                <a:solidFill>
                  <a:prstClr val="black"/>
                </a:solidFill>
                <a:latin typeface="AmuzehNewNormalPS"/>
                <a:cs typeface="B Nazanin" panose="00000400000000000000" pitchFamily="2" charset="-78"/>
              </a:rPr>
              <a:t>آب لیمو به مقدار کافی</a:t>
            </a:r>
          </a:p>
          <a:p>
            <a:pPr lvl="0" algn="just" rtl="1"/>
            <a:r>
              <a:rPr lang="fa-IR" sz="2400" dirty="0">
                <a:solidFill>
                  <a:prstClr val="black"/>
                </a:solidFill>
                <a:latin typeface="AmuzehNewNormalPS"/>
                <a:cs typeface="B Nazanin" panose="00000400000000000000" pitchFamily="2" charset="-78"/>
              </a:rPr>
              <a:t>رب گوجه فرنگی دو قاشق سوپ خوری</a:t>
            </a:r>
          </a:p>
        </p:txBody>
      </p:sp>
      <p:pic>
        <p:nvPicPr>
          <p:cNvPr id="2" name="Picture 1"/>
          <p:cNvPicPr>
            <a:picLocks noChangeAspect="1"/>
          </p:cNvPicPr>
          <p:nvPr/>
        </p:nvPicPr>
        <p:blipFill rotWithShape="1">
          <a:blip r:embed="rId4"/>
          <a:srcRect b="7936"/>
          <a:stretch/>
        </p:blipFill>
        <p:spPr>
          <a:xfrm>
            <a:off x="251520" y="1285607"/>
            <a:ext cx="4032448" cy="4895384"/>
          </a:xfrm>
          <a:prstGeom prst="rect">
            <a:avLst/>
          </a:prstGeom>
        </p:spPr>
      </p:pic>
      <p:pic>
        <p:nvPicPr>
          <p:cNvPr id="4" name="Picture 3">
            <a:extLst>
              <a:ext uri="{FF2B5EF4-FFF2-40B4-BE49-F238E27FC236}">
                <a16:creationId xmlns:a16="http://schemas.microsoft.com/office/drawing/2014/main" id="{9357D6C6-C441-B125-4AC8-03ED5B871636}"/>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329891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260648"/>
            <a:ext cx="8640960" cy="6370975"/>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آماده سازی مواد</a:t>
            </a:r>
          </a:p>
          <a:p>
            <a:pPr lvl="0" algn="just" rtl="1"/>
            <a:endParaRPr lang="fa-IR" sz="16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 جو را پاک کنید و بشویید و 2 ساعت زودتر از پخت، خیس کنید.</a:t>
            </a:r>
          </a:p>
          <a:p>
            <a:pPr lvl="0" algn="just" rtl="1"/>
            <a:r>
              <a:rPr lang="fa-IR" sz="2400" dirty="0">
                <a:latin typeface="AmuzehNewNormalPS"/>
                <a:cs typeface="B Nazanin" panose="00000400000000000000" pitchFamily="2" charset="-78"/>
              </a:rPr>
              <a:t>- پیاز و سیب زمینی را پوست بکنید و به صورت نگينی خردکنید.</a:t>
            </a:r>
          </a:p>
          <a:p>
            <a:pPr lvl="0" algn="just" rtl="1"/>
            <a:r>
              <a:rPr lang="fa-IR" sz="2400" dirty="0">
                <a:latin typeface="AmuzehNewNormalPS"/>
                <a:cs typeface="B Nazanin" panose="00000400000000000000" pitchFamily="2" charset="-78"/>
              </a:rPr>
              <a:t>- هویج را بشویید و به صورت نگينی خردکنید.</a:t>
            </a:r>
          </a:p>
          <a:p>
            <a:pPr lvl="0" algn="just" rtl="1"/>
            <a:endParaRPr lang="fa-IR" sz="2400" dirty="0">
              <a:latin typeface="AmuzehNewNormalPS"/>
              <a:cs typeface="B Nazanin" panose="00000400000000000000" pitchFamily="2" charset="-78"/>
            </a:endParaRPr>
          </a:p>
          <a:p>
            <a:pPr lvl="0" algn="just" rtl="1"/>
            <a:r>
              <a:rPr lang="fa-IR" sz="2400" b="1" dirty="0">
                <a:solidFill>
                  <a:srgbClr val="FF0000"/>
                </a:solidFill>
                <a:latin typeface="AmuzehNewNormalPS"/>
                <a:cs typeface="B Nazanin" panose="00000400000000000000" pitchFamily="2" charset="-78"/>
              </a:rPr>
              <a:t>روش پخت سوپ جو</a:t>
            </a:r>
          </a:p>
          <a:p>
            <a:pPr lvl="0" algn="just" rtl="1"/>
            <a:r>
              <a:rPr lang="fa-IR" sz="2400" dirty="0">
                <a:latin typeface="AmuzehNewNormalPS"/>
                <a:cs typeface="B Nazanin" panose="00000400000000000000" pitchFamily="2" charset="-78"/>
              </a:rPr>
              <a:t>1 - جو پوست کنده، مرغ، هویج و پیاز را با یک لیتر آب درون قابلمه بریزید و نزدیک به یک ساعت بپزید.</a:t>
            </a:r>
          </a:p>
          <a:p>
            <a:pPr lvl="0" algn="just" rtl="1"/>
            <a:r>
              <a:rPr lang="fa-IR" sz="2400" dirty="0">
                <a:latin typeface="AmuzehNewNormalPS"/>
                <a:cs typeface="B Nazanin" panose="00000400000000000000" pitchFamily="2" charset="-78"/>
              </a:rPr>
              <a:t>2 - پس از اینکه جو کمی پخت، سیب زمینی، نمک، فلفل، زردچوبه و رب گوجه فرنگی را به آن بیفزایید و روی شعله کم 2 تا 3 ساعت بپزید تا جو لعاب بیندازد.</a:t>
            </a:r>
          </a:p>
          <a:p>
            <a:pPr lvl="0" algn="just" rtl="1"/>
            <a:r>
              <a:rPr lang="fa-IR" sz="2400" dirty="0">
                <a:latin typeface="AmuzehNewNormalPS"/>
                <a:cs typeface="B Nazanin" panose="00000400000000000000" pitchFamily="2" charset="-78"/>
              </a:rPr>
              <a:t>3 - در پایان پخت، جعفری خردشده را اضافه کنید و بگذارید سوپ با شعله کم 10 دقیقه بپزد.</a:t>
            </a:r>
          </a:p>
          <a:p>
            <a:pPr lvl="0" algn="just" rtl="1"/>
            <a:r>
              <a:rPr lang="fa-IR" sz="2400" dirty="0">
                <a:latin typeface="AmuzehNewNormalPS"/>
                <a:cs typeface="B Nazanin" panose="00000400000000000000" pitchFamily="2" charset="-78"/>
              </a:rPr>
              <a:t>4 - سوپ را در ظرفی بکشید و روی آن را با جعفری خردشده تزیین کنید.</a:t>
            </a:r>
          </a:p>
          <a:p>
            <a:pPr lvl="0" algn="just" rtl="1"/>
            <a:r>
              <a:rPr lang="fa-IR" sz="2400" dirty="0">
                <a:latin typeface="AmuzehNewNormalPS"/>
                <a:cs typeface="B Nazanin" panose="00000400000000000000" pitchFamily="2" charset="-78"/>
              </a:rPr>
              <a:t>5 - هنگام خوردن سوپ بهتر است چند قطره آب لیموی تازه به آن بیفزایید.</a:t>
            </a:r>
          </a:p>
          <a:p>
            <a:pPr lvl="0" algn="just" rtl="1"/>
            <a:r>
              <a:rPr lang="fa-IR" sz="2400" dirty="0">
                <a:latin typeface="AmuzehNewNormalPS"/>
                <a:cs typeface="B Nazanin" panose="00000400000000000000" pitchFamily="2" charset="-78"/>
              </a:rPr>
              <a:t>6 - سوپ به صورت پیش غذا و گرم خورده می شود و می تواند به همراه نان، خوراک کاملی باشد.</a:t>
            </a:r>
          </a:p>
        </p:txBody>
      </p:sp>
      <p:pic>
        <p:nvPicPr>
          <p:cNvPr id="2" name="Picture 1">
            <a:extLst>
              <a:ext uri="{FF2B5EF4-FFF2-40B4-BE49-F238E27FC236}">
                <a16:creationId xmlns:a16="http://schemas.microsoft.com/office/drawing/2014/main" id="{78361414-AD86-E53D-A00E-A0A772333FC4}"/>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25923515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b="6773"/>
          <a:stretch/>
        </p:blipFill>
        <p:spPr>
          <a:xfrm>
            <a:off x="1233726" y="332656"/>
            <a:ext cx="7609076" cy="3672407"/>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251519" y="4293096"/>
            <a:ext cx="8591283" cy="1569660"/>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كار غيركلاسی</a:t>
            </a:r>
          </a:p>
          <a:p>
            <a:pPr algn="just" rtl="1"/>
            <a:r>
              <a:rPr lang="fa-IR" sz="2400" dirty="0">
                <a:solidFill>
                  <a:srgbClr val="00B0F0"/>
                </a:solidFill>
                <a:cs typeface="B Nazanin" panose="00000400000000000000" pitchFamily="2" charset="-78"/>
              </a:rPr>
              <a:t>پخت ناهار یا شام و پذیرایی از خانواده</a:t>
            </a:r>
          </a:p>
          <a:p>
            <a:pPr algn="just" rtl="1"/>
            <a:r>
              <a:rPr lang="fa-IR" sz="2400" dirty="0">
                <a:cs typeface="B Nazanin" panose="00000400000000000000" pitchFamily="2" charset="-78"/>
              </a:rPr>
              <a:t>با راهنمایی و کمک بزرگ تر خانواده، خوراک مناسبی برای خانواده خود برگزینید و آن را بپزید و از پذیرایی انجام شده، گزارشی همراه با عکس آماده کنید و در کلاس ارائه دهید.</a:t>
            </a:r>
          </a:p>
        </p:txBody>
      </p:sp>
      <p:pic>
        <p:nvPicPr>
          <p:cNvPr id="4" name="Picture 3">
            <a:extLst>
              <a:ext uri="{FF2B5EF4-FFF2-40B4-BE49-F238E27FC236}">
                <a16:creationId xmlns:a16="http://schemas.microsoft.com/office/drawing/2014/main" id="{2C66CF72-C8D9-389D-5AAC-3B220D6F7C48}"/>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977115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79512" y="464473"/>
            <a:ext cx="8784976" cy="3477875"/>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نکات ایمنی</a:t>
            </a:r>
          </a:p>
          <a:p>
            <a:pPr algn="just" rtl="1"/>
            <a:endParaRPr lang="fa-IR" sz="2400" dirty="0">
              <a:solidFill>
                <a:schemeClr val="accent3">
                  <a:lumMod val="75000"/>
                </a:schemeClr>
              </a:solidFill>
              <a:cs typeface="B Nazanin" panose="00000400000000000000" pitchFamily="2" charset="-78"/>
            </a:endParaRPr>
          </a:p>
          <a:p>
            <a:pPr algn="just" rtl="1"/>
            <a:r>
              <a:rPr lang="fa-IR" sz="2400" dirty="0">
                <a:cs typeface="B Nazanin" panose="00000400000000000000" pitchFamily="2" charset="-78"/>
              </a:rPr>
              <a:t>- پیشامدهای ناگوار در آشپزخانه ها، کودکان و بزرگسالان را تهدید می کند. چنین پیشامدهایی بیشتر انفجار، آتش سوزی، سوختگی، برق گرفتگی، بریدگی در دست، پا و .. است.</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 خيلی از آتش سوزی ها هنگام سرخ کردن خوراکی ها اتفاق می افتد. اگر  محتويات ماهی تابه روی اجاق آتش گرفت، نباید روی آن آب بريزيد. نخست اجاق را خاموش کنيد، سپس در آن را ببندید یا پارچه يا حوله ای خيس روی ماهي تابه بيندازيد و صبر کنيد تا سرد و خاموش شود.</a:t>
            </a:r>
          </a:p>
        </p:txBody>
      </p:sp>
      <p:pic>
        <p:nvPicPr>
          <p:cNvPr id="4" name="Picture 3"/>
          <p:cNvPicPr>
            <a:picLocks noChangeAspect="1"/>
          </p:cNvPicPr>
          <p:nvPr/>
        </p:nvPicPr>
        <p:blipFill rotWithShape="1">
          <a:blip r:embed="rId4"/>
          <a:srcRect b="9936"/>
          <a:stretch/>
        </p:blipFill>
        <p:spPr>
          <a:xfrm>
            <a:off x="215516" y="3645024"/>
            <a:ext cx="2952328" cy="2929953"/>
          </a:xfrm>
          <a:prstGeom prst="rect">
            <a:avLst/>
          </a:prstGeom>
        </p:spPr>
      </p:pic>
      <p:sp>
        <p:nvSpPr>
          <p:cNvPr id="5" name="Rectangle 4"/>
          <p:cNvSpPr/>
          <p:nvPr/>
        </p:nvSpPr>
        <p:spPr>
          <a:xfrm>
            <a:off x="3203848" y="3935415"/>
            <a:ext cx="5760640" cy="2000548"/>
          </a:xfrm>
          <a:prstGeom prst="rect">
            <a:avLst/>
          </a:prstGeom>
        </p:spPr>
        <p:txBody>
          <a:bodyPr wrap="square">
            <a:spAutoFit/>
          </a:bodyPr>
          <a:lstStyle/>
          <a:p>
            <a:pPr lvl="0" algn="just" rtl="1"/>
            <a:r>
              <a:rPr lang="fa-IR" sz="2400" b="1" dirty="0">
                <a:solidFill>
                  <a:srgbClr val="FF0000"/>
                </a:solidFill>
                <a:cs typeface="B Nazanin" panose="00000400000000000000" pitchFamily="2" charset="-78"/>
              </a:rPr>
              <a:t>پذیرایی و مهمان نوازی</a:t>
            </a:r>
          </a:p>
          <a:p>
            <a:pPr lvl="0" algn="just" rtl="1"/>
            <a:endParaRPr lang="fa-IR" sz="2400" dirty="0">
              <a:cs typeface="B Nazanin" panose="00000400000000000000" pitchFamily="2" charset="-78"/>
            </a:endParaRPr>
          </a:p>
          <a:p>
            <a:pPr lvl="0" algn="just" rtl="1"/>
            <a:r>
              <a:rPr lang="fa-IR" sz="2400" dirty="0">
                <a:cs typeface="B Nazanin" panose="00000400000000000000" pitchFamily="2" charset="-78"/>
              </a:rPr>
              <a:t>ايرانيان، مهماندارى و مهمان نوازی را يكى از ویژگی های برجسته هر فرد می دانند. بهتر است هنگام پذیرایی از مهمان مواد خوراکی را به اندازه تهیه و با تزیینی زیبا آماده کنید.</a:t>
            </a:r>
          </a:p>
        </p:txBody>
      </p:sp>
      <p:pic>
        <p:nvPicPr>
          <p:cNvPr id="2" name="Picture 1">
            <a:extLst>
              <a:ext uri="{FF2B5EF4-FFF2-40B4-BE49-F238E27FC236}">
                <a16:creationId xmlns:a16="http://schemas.microsoft.com/office/drawing/2014/main" id="{9B4D0426-2E92-271A-5D21-8A5AE677FA72}"/>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1904407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79512" y="332656"/>
            <a:ext cx="8737054" cy="1631216"/>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هم اندیشی</a:t>
            </a:r>
            <a:endParaRPr lang="fa-IR" sz="2800" dirty="0">
              <a:solidFill>
                <a:srgbClr val="FF0000"/>
              </a:solidFill>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در گروه خود درباره آدابی که برای مهمانداری مناسب می دانید، گفت وگو كنيد و نتيجه را در جدول بنویسید.</a:t>
            </a:r>
          </a:p>
          <a:p>
            <a:pPr lvl="0" algn="just" rtl="1"/>
            <a:r>
              <a:rPr lang="fa-IR" sz="2800" dirty="0">
                <a:solidFill>
                  <a:srgbClr val="C00000"/>
                </a:solidFill>
                <a:latin typeface="AmuzehNewNormalPS"/>
                <a:cs typeface="B Nazanin" panose="00000400000000000000" pitchFamily="2" charset="-78"/>
              </a:rPr>
              <a:t>جواب</a:t>
            </a:r>
            <a:endParaRPr lang="fa-IR" sz="3200" dirty="0">
              <a:solidFill>
                <a:srgbClr val="C00000"/>
              </a:solidFill>
              <a:latin typeface="AmuzehNewNormalPS"/>
              <a:cs typeface="B Nazanin" panose="00000400000000000000" pitchFamily="2" charset="-78"/>
            </a:endParaRPr>
          </a:p>
        </p:txBody>
      </p:sp>
      <p:pic>
        <p:nvPicPr>
          <p:cNvPr id="3074" name="Picture 2" descr="کارکلاسی صفحه 147 کاروفناوری هفتم پودمان خوراک آداب مهمانداری">
            <a:hlinkClick r:id="rId4" tooltip="کارکلاسی صفحه 147 کاروفناوری هفتم پودمان خوراک آداب مهمانداری"/>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99" y="2132856"/>
            <a:ext cx="8746589" cy="28083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B917051-590D-28D4-71B2-09EBCAAF1488}"/>
              </a:ext>
            </a:extLst>
          </p:cNvPr>
          <p:cNvPicPr>
            <a:picLocks noChangeAspect="1"/>
          </p:cNvPicPr>
          <p:nvPr/>
        </p:nvPicPr>
        <p:blipFill>
          <a:blip r:embed="rId6"/>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42220731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323528" y="3501008"/>
            <a:ext cx="8532440" cy="2677656"/>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نگه داری مواد خوراکی در سرمای بالای صفر درجه (يخچال):</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 نگه داری مواد خوراکی در دمای کم، از فساد زود هنگام آن جلوگیری می کند.</a:t>
            </a:r>
          </a:p>
          <a:p>
            <a:pPr lvl="0" algn="just" rtl="1"/>
            <a:r>
              <a:rPr lang="fa-IR" sz="2400" dirty="0">
                <a:latin typeface="AmuzehNewNormalPS"/>
                <a:cs typeface="B Nazanin" panose="00000400000000000000" pitchFamily="2" charset="-78"/>
              </a:rPr>
              <a:t>- گوشت و مرغ را باید در جایخی نگه داری کنید.</a:t>
            </a:r>
          </a:p>
          <a:p>
            <a:pPr algn="just" rtl="1"/>
            <a:r>
              <a:rPr lang="fa-IR" sz="2400" dirty="0">
                <a:latin typeface="AmuzehNewNormalPS"/>
                <a:cs typeface="B Nazanin" panose="00000400000000000000" pitchFamily="2" charset="-78"/>
              </a:rPr>
              <a:t>- لبنیات را در طبقه های بالایی یخچال و تخم مرغ ها را در طبقه میانی و سبزی و میوه را در طبقه های پایین یخچال بگذارید. دمای بخش پایینی یخچال خانگی را˚</a:t>
            </a:r>
            <a:r>
              <a:rPr lang="en-US" sz="2000" dirty="0">
                <a:latin typeface="AmuzehNewNormalPS"/>
                <a:cs typeface="B Nazanin" panose="00000400000000000000" pitchFamily="2" charset="-78"/>
              </a:rPr>
              <a:t>C</a:t>
            </a:r>
            <a:r>
              <a:rPr lang="fa-IR" sz="2400" dirty="0">
                <a:latin typeface="AmuzehNewNormalPS"/>
                <a:cs typeface="B Nazanin" panose="00000400000000000000" pitchFamily="2" charset="-78"/>
              </a:rPr>
              <a:t>4 + در نظر می گیرند.</a:t>
            </a:r>
          </a:p>
        </p:txBody>
      </p:sp>
      <p:sp>
        <p:nvSpPr>
          <p:cNvPr id="2" name="Rectangle 1"/>
          <p:cNvSpPr/>
          <p:nvPr/>
        </p:nvSpPr>
        <p:spPr>
          <a:xfrm>
            <a:off x="251520" y="404664"/>
            <a:ext cx="8676456" cy="2677656"/>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نگه داری مواد خوراکی</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یکی از مهم ترین اهداف صنایع خوراکی افزایش زمان ماندگاری است. روش هاى بسيار متنوعى برای نگه داری مواد خوراکی در سرتا سر دنیا به کار گرفته می شود. مواد خوراکی به وسیله حرارت دهی، سرد کردن، خشک نمودن، نمک سود کردن، اسیدی کردن، جداسازی اکسیژن، کنسرو کردن، تخمیر، افزودن نگه دارنده های مختلف و غیره نگه داری می شود و اغلب از این روش ها به صورت ترکیبی با یکدیگر استفاده می شود.</a:t>
            </a:r>
          </a:p>
        </p:txBody>
      </p:sp>
      <p:pic>
        <p:nvPicPr>
          <p:cNvPr id="4" name="Picture 3">
            <a:extLst>
              <a:ext uri="{FF2B5EF4-FFF2-40B4-BE49-F238E27FC236}">
                <a16:creationId xmlns:a16="http://schemas.microsoft.com/office/drawing/2014/main" id="{BBABA525-3072-8030-6820-3A06DAC7F1F6}"/>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1703918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980728"/>
            <a:ext cx="8640960" cy="4108817"/>
          </a:xfrm>
          <a:prstGeom prst="rect">
            <a:avLst/>
          </a:prstGeom>
        </p:spPr>
        <p:txBody>
          <a:bodyPr wrap="square">
            <a:spAutoFit/>
          </a:bodyPr>
          <a:lstStyle/>
          <a:p>
            <a:pPr lvl="0" algn="just" rtl="1"/>
            <a:r>
              <a:rPr lang="fa-IR" sz="2400" dirty="0">
                <a:latin typeface="AmuzehNewNormalPS"/>
                <a:cs typeface="B Nazanin" panose="00000400000000000000" pitchFamily="2" charset="-78"/>
              </a:rPr>
              <a:t>گرم ترین بخش یخچال بخش درونی درِ یخچال است. مواد خوراکی فاسد نشدنی مانند آبليمو، سس ها و نوشيدنی ها را می توان در این بخش نگه داری کرد.</a:t>
            </a:r>
          </a:p>
          <a:p>
            <a:pPr lvl="0" algn="just" rtl="1"/>
            <a:endParaRPr lang="fa-IR" sz="2100" dirty="0">
              <a:solidFill>
                <a:srgbClr val="0070C0"/>
              </a:solidFill>
              <a:latin typeface="AmuzehNewNormalPS"/>
              <a:cs typeface="B Koodak" panose="00000700000000000000" pitchFamily="2" charset="-78"/>
            </a:endParaRPr>
          </a:p>
          <a:p>
            <a:pPr lvl="0" algn="just" rtl="1"/>
            <a:r>
              <a:rPr lang="fa-IR" sz="2400" b="1" dirty="0">
                <a:solidFill>
                  <a:srgbClr val="FF0000"/>
                </a:solidFill>
                <a:latin typeface="AmuzehNewNormalPS"/>
                <a:cs typeface="B Nazanin" panose="00000400000000000000" pitchFamily="2" charset="-78"/>
              </a:rPr>
              <a:t>نگه داری مواد خوراکی در سرمای زیر صفر (فريزر یا سردخانه زیر صفر):</a:t>
            </a:r>
          </a:p>
          <a:p>
            <a:pPr lvl="0"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روش خانگی مواد خوراکی منجمد شده را در فریزر که دمای آن˚</a:t>
            </a:r>
            <a:r>
              <a:rPr lang="en-US" sz="2000" dirty="0">
                <a:latin typeface="AmuzehNewNormalPS"/>
                <a:cs typeface="B Nazanin" panose="00000400000000000000" pitchFamily="2" charset="-78"/>
              </a:rPr>
              <a:t>C</a:t>
            </a:r>
            <a:r>
              <a:rPr lang="fa-IR" sz="2400" dirty="0">
                <a:latin typeface="AmuzehNewNormalPS"/>
                <a:cs typeface="B Nazanin" panose="00000400000000000000" pitchFamily="2" charset="-78"/>
              </a:rPr>
              <a:t>18- تنظیم شده است، نگه داری می کنند. دمای فریزر هنگامی که مواد خوراکی درون آن است، نباید از ˚</a:t>
            </a:r>
            <a:r>
              <a:rPr lang="en-US" sz="2000" dirty="0">
                <a:latin typeface="AmuzehNewNormalPS"/>
                <a:cs typeface="B Nazanin" panose="00000400000000000000" pitchFamily="2" charset="-78"/>
              </a:rPr>
              <a:t>C</a:t>
            </a:r>
            <a:r>
              <a:rPr lang="fa-IR" sz="2400" dirty="0">
                <a:latin typeface="AmuzehNewNormalPS"/>
                <a:cs typeface="B Nazanin" panose="00000400000000000000" pitchFamily="2" charset="-78"/>
              </a:rPr>
              <a:t>12- بالاتر بیاید. </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گوشت ها و میگو را بايد در طبقات بالا و سبزی ها، نان و ... را در طبقات پایین تر فریزر نگه داری کرد.</a:t>
            </a:r>
          </a:p>
        </p:txBody>
      </p:sp>
    </p:spTree>
    <p:custDataLst>
      <p:tags r:id="rId2"/>
    </p:custDataLst>
    <p:extLst>
      <p:ext uri="{BB962C8B-B14F-4D97-AF65-F5344CB8AC3E}">
        <p14:creationId xmlns:p14="http://schemas.microsoft.com/office/powerpoint/2010/main" val="4072071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79512" y="998730"/>
            <a:ext cx="8789675" cy="1877437"/>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خشک کردن سبزی و میوه : </a:t>
            </a:r>
          </a:p>
          <a:p>
            <a:pPr algn="just" rtl="1"/>
            <a:endParaRPr lang="fa-IR" sz="2000" dirty="0">
              <a:solidFill>
                <a:srgbClr val="FF0000"/>
              </a:solidFill>
              <a:cs typeface="B Nazanin" panose="00000400000000000000" pitchFamily="2" charset="-78"/>
            </a:endParaRPr>
          </a:p>
          <a:p>
            <a:pPr algn="just" rtl="1"/>
            <a:r>
              <a:rPr lang="fa-IR" sz="2400" dirty="0">
                <a:cs typeface="B Nazanin" panose="00000400000000000000" pitchFamily="2" charset="-78"/>
              </a:rPr>
              <a:t>فساد اغلب مواد خوراکی بیشتر به علت فعالیت میکروب ها و آنزیم های موجود در مواد خوراک است. خشک كردن باعث كم شدن فعاليت میکروب ها و آنزيم های موجود در مواد خوراکی می شود.</a:t>
            </a:r>
          </a:p>
        </p:txBody>
      </p:sp>
      <p:pic>
        <p:nvPicPr>
          <p:cNvPr id="2" name="Picture 1"/>
          <p:cNvPicPr>
            <a:picLocks noChangeAspect="1"/>
          </p:cNvPicPr>
          <p:nvPr/>
        </p:nvPicPr>
        <p:blipFill rotWithShape="1">
          <a:blip r:embed="rId4"/>
          <a:srcRect b="10145"/>
          <a:stretch/>
        </p:blipFill>
        <p:spPr>
          <a:xfrm>
            <a:off x="323528" y="3356992"/>
            <a:ext cx="8645659" cy="2232248"/>
          </a:xfrm>
          <a:prstGeom prst="rect">
            <a:avLst/>
          </a:prstGeom>
        </p:spPr>
      </p:pic>
    </p:spTree>
    <p:custDataLst>
      <p:tags r:id="rId2"/>
    </p:custDataLst>
    <p:extLst>
      <p:ext uri="{BB962C8B-B14F-4D97-AF65-F5344CB8AC3E}">
        <p14:creationId xmlns:p14="http://schemas.microsoft.com/office/powerpoint/2010/main" val="3237068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836712"/>
            <a:ext cx="8640960" cy="5632311"/>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كار غيركلاسی</a:t>
            </a:r>
          </a:p>
          <a:p>
            <a:pPr lvl="0" algn="just" rtl="1"/>
            <a:r>
              <a:rPr lang="fa-IR" sz="2400" dirty="0">
                <a:solidFill>
                  <a:srgbClr val="00B0F0"/>
                </a:solidFill>
                <a:latin typeface="AmuzehNewNormalPS"/>
                <a:cs typeface="B Nazanin" panose="00000400000000000000" pitchFamily="2" charset="-78"/>
              </a:rPr>
              <a:t>خشک کردن سبزی</a:t>
            </a:r>
          </a:p>
          <a:p>
            <a:pPr lvl="0" algn="just" rtl="1"/>
            <a:r>
              <a:rPr lang="fa-IR" sz="2400" dirty="0">
                <a:latin typeface="AmuzehNewNormalPS"/>
                <a:cs typeface="B Nazanin" panose="00000400000000000000" pitchFamily="2" charset="-78"/>
              </a:rPr>
              <a:t>با راهنمایی بزرگ تر خود خشک کردن سبزی را انجام دهید. از کار انجام شده گزارشی همراه با عکس تهیه و آن را در گروه بررسی كنيد و نتیجه را در کلاس ارائه دهید. سبزی را می توانيد خردشده یا همراه با ساقه خشک كنيد.</a:t>
            </a:r>
          </a:p>
          <a:p>
            <a:pPr lvl="0" algn="just" rtl="1"/>
            <a:endParaRPr lang="fa-IR" sz="2400" dirty="0">
              <a:latin typeface="AmuzehNewNormalPS"/>
              <a:cs typeface="B Nazanin" panose="00000400000000000000" pitchFamily="2" charset="-78"/>
            </a:endParaRPr>
          </a:p>
          <a:p>
            <a:pPr lvl="0" algn="just" rtl="1"/>
            <a:r>
              <a:rPr lang="fa-IR" sz="2400" b="1" dirty="0">
                <a:solidFill>
                  <a:srgbClr val="FF0000"/>
                </a:solidFill>
                <a:latin typeface="AmuzehNewNormalPS"/>
                <a:cs typeface="B Nazanin" panose="00000400000000000000" pitchFamily="2" charset="-78"/>
              </a:rPr>
              <a:t>مواد و وسایل موردنیاز: </a:t>
            </a:r>
          </a:p>
          <a:p>
            <a:pPr lvl="0" algn="just" rtl="1"/>
            <a:r>
              <a:rPr lang="fa-IR" sz="2400" dirty="0">
                <a:latin typeface="AmuzehNewNormalPS"/>
                <a:cs typeface="B Nazanin" panose="00000400000000000000" pitchFamily="2" charset="-78"/>
              </a:rPr>
              <a:t>سبزی (نعناع یا شوید)، پارچه تمیز، پنکه</a:t>
            </a:r>
          </a:p>
          <a:p>
            <a:pPr lvl="0" algn="just" rtl="1"/>
            <a:r>
              <a:rPr lang="fa-IR" sz="2400" dirty="0">
                <a:solidFill>
                  <a:srgbClr val="00B0F0"/>
                </a:solidFill>
                <a:latin typeface="AmuzehNewNormalPS"/>
                <a:cs typeface="B Nazanin" panose="00000400000000000000" pitchFamily="2" charset="-78"/>
              </a:rPr>
              <a:t>روش کار</a:t>
            </a:r>
          </a:p>
          <a:p>
            <a:pPr lvl="0" algn="just" rtl="1"/>
            <a:r>
              <a:rPr lang="fa-IR" sz="2400" dirty="0">
                <a:latin typeface="AmuzehNewNormalPS"/>
                <a:cs typeface="B Nazanin" panose="00000400000000000000" pitchFamily="2" charset="-78"/>
              </a:rPr>
              <a:t>1 - مواد زائد، ساقه های محکم و بخش های فاسد آن را جدا کنید.</a:t>
            </a:r>
          </a:p>
          <a:p>
            <a:pPr lvl="0" algn="just" rtl="1"/>
            <a:r>
              <a:rPr lang="fa-IR" sz="2400" dirty="0">
                <a:latin typeface="AmuzehNewNormalPS"/>
                <a:cs typeface="B Nazanin" panose="00000400000000000000" pitchFamily="2" charset="-78"/>
              </a:rPr>
              <a:t>2 - سبزی پاک شده را بشویید و آب آن را بگیرید.</a:t>
            </a:r>
          </a:p>
          <a:p>
            <a:pPr lvl="0" algn="just" rtl="1"/>
            <a:r>
              <a:rPr lang="fa-IR" sz="2400" dirty="0">
                <a:latin typeface="AmuzehNewNormalPS"/>
                <a:cs typeface="B Nazanin" panose="00000400000000000000" pitchFamily="2" charset="-78"/>
              </a:rPr>
              <a:t>3 - سبزی را خردکنید (نه خیلی ریز و نه خیلی درشت).</a:t>
            </a:r>
          </a:p>
          <a:p>
            <a:pPr lvl="0" algn="just" rtl="1"/>
            <a:r>
              <a:rPr lang="fa-IR" sz="2400" dirty="0">
                <a:latin typeface="AmuzehNewNormalPS"/>
                <a:cs typeface="B Nazanin" panose="00000400000000000000" pitchFamily="2" charset="-78"/>
              </a:rPr>
              <a:t>4 - سبزی خردشده را روی پارچه تمیزی در اتاقی که هوا در آن جریان دارد به صورت لایه نازک بریزید تا خشک شود. استفاده از پنکه، زمان خشک شدن سبزی را کمتر و کیفیت سبزی خشک شده را بهتر می کند.</a:t>
            </a:r>
          </a:p>
        </p:txBody>
      </p:sp>
    </p:spTree>
    <p:custDataLst>
      <p:tags r:id="rId2"/>
    </p:custDataLst>
    <p:extLst>
      <p:ext uri="{BB962C8B-B14F-4D97-AF65-F5344CB8AC3E}">
        <p14:creationId xmlns:p14="http://schemas.microsoft.com/office/powerpoint/2010/main" val="391800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179512" y="836712"/>
            <a:ext cx="8730970" cy="4832092"/>
          </a:xfrm>
          <a:prstGeom prst="rect">
            <a:avLst/>
          </a:prstGeom>
        </p:spPr>
        <p:txBody>
          <a:bodyPr wrap="square">
            <a:spAutoFit/>
          </a:bodyPr>
          <a:lstStyle/>
          <a:p>
            <a:pPr algn="just" rtl="1"/>
            <a:r>
              <a:rPr lang="fa-IR" sz="2800" dirty="0">
                <a:latin typeface="AmuzehNewNormalPS"/>
                <a:cs typeface="B Nazanin" panose="00000400000000000000" pitchFamily="2" charset="-78"/>
              </a:rPr>
              <a:t>موضوع صنایع خوراکی، تبدیل، آماده سازی و نگهداری مواد خوراکی است. هدف از نگهداری مواد خوراکی جلوگیری از تغییرات ناخواسته در خوراک در فاصله تولید تا مصرف است. شما در اين پودمان آماده كردن مواد خوراكی برای صبحانه ، ناهار ، شام و ميان وعده را می آموزيد. همچنين برخی از روش های فرآوری مواد خوراکی مانند تولید ماست، تولید خیار شور، خشک کردن سبزی، بسته بندی حبوبات و ..... را به کار خواهید برد.</a:t>
            </a:r>
          </a:p>
          <a:p>
            <a:pPr algn="just" rtl="1"/>
            <a:endParaRPr lang="fa-IR" sz="2800" dirty="0">
              <a:latin typeface="AmuzehNewNormalPS"/>
              <a:cs typeface="B Nazanin" panose="00000400000000000000" pitchFamily="2" charset="-78"/>
            </a:endParaRPr>
          </a:p>
          <a:p>
            <a:pPr algn="just" rtl="1"/>
            <a:r>
              <a:rPr lang="fa-IR" sz="2800" dirty="0">
                <a:latin typeface="AmuzehNewNormalPS"/>
                <a:cs typeface="B Nazanin" panose="00000400000000000000" pitchFamily="2" charset="-78"/>
              </a:rPr>
              <a:t>با توجه به تولید محصولات کشاورزی در مناطق مختلف ایران، با ایجاد کارگاه های کوچک و مشاغل خانگی صنایع خوراکی مانند تهیه کنسرو، رب گوجه فرنگی، خیار شور و ...  می توانید افزون بر کاهش ضایعات محصولات کشاورزی به ایجاد اشتغال در منطقه و کشورکمک کنید.</a:t>
            </a:r>
            <a:endParaRPr lang="fa-IR" sz="2800" dirty="0">
              <a:cs typeface="B Nazanin" panose="00000400000000000000" pitchFamily="2" charset="-78"/>
            </a:endParaRPr>
          </a:p>
        </p:txBody>
      </p:sp>
      <p:pic>
        <p:nvPicPr>
          <p:cNvPr id="2" name="Picture 1">
            <a:extLst>
              <a:ext uri="{FF2B5EF4-FFF2-40B4-BE49-F238E27FC236}">
                <a16:creationId xmlns:a16="http://schemas.microsoft.com/office/drawing/2014/main" id="{B1D80F2F-BB67-502A-DBA7-6400A543942D}"/>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871663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79512" y="980728"/>
            <a:ext cx="8747956" cy="4524315"/>
          </a:xfrm>
          <a:prstGeom prst="rect">
            <a:avLst/>
          </a:prstGeom>
        </p:spPr>
        <p:txBody>
          <a:bodyPr wrap="square">
            <a:spAutoFit/>
          </a:bodyPr>
          <a:lstStyle/>
          <a:p>
            <a:pPr lvl="0" algn="just" rtl="1"/>
            <a:r>
              <a:rPr lang="fa-IR" sz="2400" dirty="0">
                <a:solidFill>
                  <a:srgbClr val="FF0000"/>
                </a:solidFill>
                <a:latin typeface="AmuzehNewNormalPS"/>
                <a:cs typeface="B Nazanin" panose="00000400000000000000" pitchFamily="2" charset="-78"/>
              </a:rPr>
              <a:t>5 - </a:t>
            </a:r>
            <a:r>
              <a:rPr lang="fa-IR" sz="2400" dirty="0">
                <a:latin typeface="AmuzehNewNormalPS"/>
                <a:cs typeface="B Nazanin" panose="00000400000000000000" pitchFamily="2" charset="-78"/>
              </a:rPr>
              <a:t>پس از گذشت چند روز مقدارى از سبزی را در کف دست بگذارید و با دست دیگر آن را بسایید. اگر سبزی کاملاً پودر شود نشان دهنده خشک شدن آن است و می توانید سبزی را جمع آوری کنید.</a:t>
            </a:r>
          </a:p>
          <a:p>
            <a:pPr lvl="0" algn="just" rtl="1"/>
            <a:r>
              <a:rPr lang="fa-IR" sz="2400" dirty="0">
                <a:solidFill>
                  <a:srgbClr val="FF0000"/>
                </a:solidFill>
                <a:latin typeface="AmuzehNewNormalPS"/>
                <a:cs typeface="B Nazanin" panose="00000400000000000000" pitchFamily="2" charset="-78"/>
              </a:rPr>
              <a:t>6 - </a:t>
            </a:r>
            <a:r>
              <a:rPr lang="fa-IR" sz="2400" dirty="0">
                <a:latin typeface="AmuzehNewNormalPS"/>
                <a:cs typeface="B Nazanin" panose="00000400000000000000" pitchFamily="2" charset="-78"/>
              </a:rPr>
              <a:t>برای جلوگیری از آلوده شدن سبزی خشک شده، بهتر است آن را در قوطی های در دار بریزید و در جای خشک، خنک و تاریک نگه داری کنید تا سبز و معطر بماند.</a:t>
            </a:r>
          </a:p>
          <a:p>
            <a:pPr lvl="0" algn="just" rtl="1"/>
            <a:endParaRPr lang="fa-IR" sz="2400" dirty="0">
              <a:latin typeface="AmuzehNewNormalPS"/>
              <a:cs typeface="B Nazanin" panose="00000400000000000000" pitchFamily="2" charset="-78"/>
            </a:endParaRPr>
          </a:p>
          <a:p>
            <a:pPr lvl="0" algn="just" rtl="1"/>
            <a:r>
              <a:rPr lang="fa-IR" sz="2400" b="1" dirty="0">
                <a:solidFill>
                  <a:srgbClr val="FF0000"/>
                </a:solidFill>
                <a:latin typeface="AmuzehNewNormalPS"/>
                <a:cs typeface="B Nazanin" panose="00000400000000000000" pitchFamily="2" charset="-78"/>
              </a:rPr>
              <a:t>روش های خشک کردن: </a:t>
            </a:r>
          </a:p>
          <a:p>
            <a:pPr lvl="0" algn="just" rtl="1"/>
            <a:r>
              <a:rPr lang="fa-IR" sz="2400" dirty="0">
                <a:latin typeface="AmuzehNewNormalPS"/>
                <a:cs typeface="B Nazanin" panose="00000400000000000000" pitchFamily="2" charset="-78"/>
              </a:rPr>
              <a:t>یکی از مهم ترین روش های نگه داری مواد خوراکی خشک کردن آن است که به دو روش انجام می شود:</a:t>
            </a:r>
          </a:p>
          <a:p>
            <a:pPr lvl="0" algn="just" rtl="1"/>
            <a:r>
              <a:rPr lang="fa-IR" sz="2400" dirty="0">
                <a:solidFill>
                  <a:srgbClr val="FF0000"/>
                </a:solidFill>
                <a:latin typeface="AmuzehNewNormalPS"/>
                <a:cs typeface="B Nazanin" panose="00000400000000000000" pitchFamily="2" charset="-78"/>
              </a:rPr>
              <a:t>روش سنتی: </a:t>
            </a:r>
            <a:r>
              <a:rPr lang="fa-IR" sz="2400" dirty="0">
                <a:latin typeface="AmuzehNewNormalPS"/>
                <a:cs typeface="B Nazanin" panose="00000400000000000000" pitchFamily="2" charset="-78"/>
              </a:rPr>
              <a:t>خشک کردن در دمای محیط (در برابر نور خورشید یا سایه)؛</a:t>
            </a:r>
          </a:p>
          <a:p>
            <a:pPr lvl="0" algn="just" rtl="1"/>
            <a:r>
              <a:rPr lang="fa-IR" sz="2400" dirty="0">
                <a:solidFill>
                  <a:srgbClr val="FF0000"/>
                </a:solidFill>
                <a:latin typeface="AmuzehNewNormalPS"/>
                <a:cs typeface="B Nazanin" panose="00000400000000000000" pitchFamily="2" charset="-78"/>
              </a:rPr>
              <a:t>روش صنعتی: </a:t>
            </a:r>
            <a:r>
              <a:rPr lang="fa-IR" sz="2400" dirty="0">
                <a:latin typeface="AmuzehNewNormalPS"/>
                <a:cs typeface="B Nazanin" panose="00000400000000000000" pitchFamily="2" charset="-78"/>
              </a:rPr>
              <a:t>خشک کردن با گرمای مصنوعی، برای این روش دستگاه های خشک کن به کاربرده می شود.</a:t>
            </a:r>
            <a:endParaRPr lang="fa-IR" sz="2400" dirty="0">
              <a:solidFill>
                <a:srgbClr val="0070C0"/>
              </a:solidFill>
              <a:latin typeface="AmuzehNewNormalPS"/>
              <a:cs typeface="B Nazanin" panose="00000400000000000000" pitchFamily="2" charset="-78"/>
            </a:endParaRPr>
          </a:p>
        </p:txBody>
      </p:sp>
    </p:spTree>
    <p:custDataLst>
      <p:tags r:id="rId2"/>
    </p:custDataLst>
    <p:extLst>
      <p:ext uri="{BB962C8B-B14F-4D97-AF65-F5344CB8AC3E}">
        <p14:creationId xmlns:p14="http://schemas.microsoft.com/office/powerpoint/2010/main" val="337393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323528" y="692696"/>
            <a:ext cx="8532440" cy="4278094"/>
          </a:xfrm>
          <a:prstGeom prst="rect">
            <a:avLst/>
          </a:prstGeom>
        </p:spPr>
        <p:txBody>
          <a:bodyPr wrap="square">
            <a:spAutoFit/>
          </a:bodyPr>
          <a:lstStyle/>
          <a:p>
            <a:pPr lvl="0" algn="just" rtl="1"/>
            <a:r>
              <a:rPr lang="fa-IR" sz="2800" b="1" dirty="0">
                <a:solidFill>
                  <a:srgbClr val="FF0000"/>
                </a:solidFill>
                <a:latin typeface="AmuzehNewNormalPS"/>
                <a:cs typeface="B Nazanin" panose="00000400000000000000" pitchFamily="2" charset="-78"/>
              </a:rPr>
              <a:t>نکته : </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بهترین روش برای خشک کردن سبزی، خشک کردن آن ها در سایه است. ولی باید دقت کنید که سبزی ها روی هم قرار نگیرند زیرا این کار باعث پوسیدگی یا کپک زدن آن ها می شود.</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اگر سبزی ها را در نور آفتاب خشک کنید، علاوه بر آن که رنگ آن ها تغییر می کند، مقدار زیادی از ویتامین های خود را نیز از دست می دهند.</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امروزه برای خشک کردن میوه و سبزی از روش صنعتی استفاده می شود که به دلیل بهداشتی بودن، سرعت زیاد و کیفیت بهتر، جایگزین مناسبی برای روش سنتی است.</a:t>
            </a:r>
          </a:p>
        </p:txBody>
      </p:sp>
      <p:pic>
        <p:nvPicPr>
          <p:cNvPr id="2" name="Picture 1">
            <a:extLst>
              <a:ext uri="{FF2B5EF4-FFF2-40B4-BE49-F238E27FC236}">
                <a16:creationId xmlns:a16="http://schemas.microsoft.com/office/drawing/2014/main" id="{4301354E-FCB2-A87E-3A9F-F26258E07ABA}"/>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1304550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323529" y="944724"/>
            <a:ext cx="8550442" cy="4278094"/>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میان وعده</a:t>
            </a:r>
          </a:p>
          <a:p>
            <a:pPr lvl="0" algn="just" rtl="1"/>
            <a:endParaRPr lang="fa-IR" sz="2400" dirty="0">
              <a:solidFill>
                <a:schemeClr val="tx2"/>
              </a:solidFill>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برخی افراد بین صبحانه و ناهار یک بار و بین ناهار و شام یک بار دیگر کمی خوراک می خورند. به این نوبت های خوراکی میان وعده می گویند.</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بخشی از انرژی و مواد مورد نیاز بیشتر افراد مانند کودکان و نوجوانان با خوردن دو تا سه میان وعده برآورده می شود؛ بنابراین گزینش خوراک برای این نوبت ها بسیار اهمیت دارد.</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خوردن میان وعده های كم ارزش نه تنها مواد مورد نیاز بدن را برآورده نمی سازند، بلكه با داشتن رنگ های مصنوعی،شیرین کننده های مصنوعی، مواد نگه دارنده شيميايى، اسانس ها و روغن های زیان آور موجب کم خوری و برخی بيماری ها می شوند.</a:t>
            </a:r>
          </a:p>
        </p:txBody>
      </p:sp>
      <p:pic>
        <p:nvPicPr>
          <p:cNvPr id="2" name="Picture 1">
            <a:extLst>
              <a:ext uri="{FF2B5EF4-FFF2-40B4-BE49-F238E27FC236}">
                <a16:creationId xmlns:a16="http://schemas.microsoft.com/office/drawing/2014/main" id="{0A855B92-E9DA-2201-04BD-8F31C6DB0F05}"/>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2892278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260648"/>
            <a:ext cx="8640960" cy="4585871"/>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كاركلاسی</a:t>
            </a:r>
            <a:endParaRPr lang="fa-IR" sz="2400" b="1" dirty="0">
              <a:cs typeface="B Nazanin" panose="00000400000000000000" pitchFamily="2" charset="-78"/>
            </a:endParaRPr>
          </a:p>
          <a:p>
            <a:pPr algn="just" rtl="1"/>
            <a:r>
              <a:rPr lang="fa-IR" sz="2400" dirty="0">
                <a:solidFill>
                  <a:srgbClr val="0070C0"/>
                </a:solidFill>
                <a:cs typeface="B Nazanin" panose="00000400000000000000" pitchFamily="2" charset="-78"/>
              </a:rPr>
              <a:t>شناسایی میان وعده های مفید و غیرمفید</a:t>
            </a:r>
          </a:p>
          <a:p>
            <a:pPr algn="just" rtl="1"/>
            <a:r>
              <a:rPr lang="fa-IR" sz="2400" dirty="0">
                <a:cs typeface="B Nazanin" panose="00000400000000000000" pitchFamily="2" charset="-78"/>
              </a:rPr>
              <a:t>باهم اندیشی در گروه خود، میان وعده های مفید و غیرمفید و دلیل گزینش خود را در جدول زیر بنویسید.</a:t>
            </a:r>
          </a:p>
          <a:p>
            <a:pPr algn="just" rtl="1"/>
            <a:endParaRPr lang="fa-IR" sz="2800" b="1" dirty="0">
              <a:cs typeface="B Nazanin" panose="00000400000000000000" pitchFamily="2" charset="-78"/>
            </a:endParaRPr>
          </a:p>
          <a:p>
            <a:pPr algn="just" rtl="1"/>
            <a:endParaRPr lang="fa-IR" sz="2800" b="1" dirty="0">
              <a:cs typeface="B Nazanin" panose="00000400000000000000" pitchFamily="2" charset="-78"/>
            </a:endParaRPr>
          </a:p>
          <a:p>
            <a:pPr algn="just" rtl="1"/>
            <a:endParaRPr lang="fa-IR" sz="2800" b="1" dirty="0">
              <a:cs typeface="B Nazanin" panose="00000400000000000000" pitchFamily="2" charset="-78"/>
            </a:endParaRPr>
          </a:p>
          <a:p>
            <a:pPr algn="just" rtl="1"/>
            <a:endParaRPr lang="fa-IR" sz="2800" b="1" dirty="0">
              <a:cs typeface="B Nazanin" panose="00000400000000000000" pitchFamily="2" charset="-78"/>
            </a:endParaRPr>
          </a:p>
          <a:p>
            <a:pPr algn="just" rtl="1"/>
            <a:endParaRPr lang="fa-IR" sz="2800" b="1" dirty="0">
              <a:cs typeface="B Nazanin" panose="00000400000000000000" pitchFamily="2" charset="-78"/>
            </a:endParaRPr>
          </a:p>
          <a:p>
            <a:pPr algn="just" rtl="1"/>
            <a:endParaRPr lang="fa-IR" sz="2800" b="1" dirty="0">
              <a:cs typeface="B Nazanin" panose="00000400000000000000" pitchFamily="2" charset="-78"/>
            </a:endParaRPr>
          </a:p>
          <a:p>
            <a:pPr algn="just" rtl="1"/>
            <a:r>
              <a:rPr lang="fa-IR" sz="2800" b="1" dirty="0">
                <a:cs typeface="B Nazanin" panose="00000400000000000000" pitchFamily="2" charset="-78"/>
              </a:rPr>
              <a:t>جواب</a:t>
            </a:r>
            <a:endParaRPr lang="fa-IR" sz="3200" b="1" dirty="0">
              <a:cs typeface="B Nazanin" panose="00000400000000000000" pitchFamily="2" charset="-78"/>
            </a:endParaRPr>
          </a:p>
        </p:txBody>
      </p:sp>
      <p:pic>
        <p:nvPicPr>
          <p:cNvPr id="4098" name="Picture 2" descr=" کارکلاسی صفحه 149 کاروفناوری هفتم میان وعده های سالم و ناسال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030943"/>
            <a:ext cx="6734175" cy="44767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938442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476672"/>
            <a:ext cx="8640960" cy="5632311"/>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كاركلاسی</a:t>
            </a:r>
          </a:p>
          <a:p>
            <a:pPr algn="just" rtl="1"/>
            <a:r>
              <a:rPr lang="fa-IR" sz="2400" b="1" dirty="0">
                <a:solidFill>
                  <a:srgbClr val="00B0F0"/>
                </a:solidFill>
                <a:cs typeface="B Nazanin" panose="00000400000000000000" pitchFamily="2" charset="-78"/>
              </a:rPr>
              <a:t>تهیۀ ذرت بو داده</a:t>
            </a:r>
          </a:p>
          <a:p>
            <a:pPr algn="just" rtl="1"/>
            <a:endParaRPr lang="fa-IR" sz="2400" b="1" dirty="0">
              <a:solidFill>
                <a:srgbClr val="00B0F0"/>
              </a:solidFill>
              <a:cs typeface="B Nazanin" panose="00000400000000000000" pitchFamily="2" charset="-78"/>
            </a:endParaRPr>
          </a:p>
          <a:p>
            <a:pPr algn="just" rtl="1"/>
            <a:r>
              <a:rPr lang="fa-IR" sz="2400" dirty="0">
                <a:cs typeface="B Nazanin" panose="00000400000000000000" pitchFamily="2" charset="-78"/>
              </a:rPr>
              <a:t>مواد و وسایل مورد نیاز: ذرت مخصوص 100 تا 150 گرم، نمک به مقدار لازم، روغن مايع يک قاشق غذاخوری، قابلمه متوسط</a:t>
            </a:r>
          </a:p>
          <a:p>
            <a:pPr algn="just" rtl="1"/>
            <a:endParaRPr lang="fa-IR" sz="2400" dirty="0">
              <a:cs typeface="B Nazanin" panose="00000400000000000000" pitchFamily="2" charset="-78"/>
            </a:endParaRPr>
          </a:p>
          <a:p>
            <a:pPr algn="just" rtl="1"/>
            <a:r>
              <a:rPr lang="fa-IR" sz="2400" b="1" dirty="0">
                <a:solidFill>
                  <a:srgbClr val="FF0000"/>
                </a:solidFill>
                <a:cs typeface="B Nazanin" panose="00000400000000000000" pitchFamily="2" charset="-78"/>
              </a:rPr>
              <a:t>روش کار:</a:t>
            </a:r>
          </a:p>
          <a:p>
            <a:pPr algn="just" rtl="1"/>
            <a:r>
              <a:rPr lang="fa-IR" sz="2400" dirty="0">
                <a:cs typeface="B Nazanin" panose="00000400000000000000" pitchFamily="2" charset="-78"/>
              </a:rPr>
              <a:t>1 - قابلمه را روی اجاق گاز بگذارید و کف آن را با روغن مایع چرب کنید.</a:t>
            </a:r>
          </a:p>
          <a:p>
            <a:pPr algn="just" rtl="1"/>
            <a:r>
              <a:rPr lang="fa-IR" sz="2400" dirty="0">
                <a:cs typeface="B Nazanin" panose="00000400000000000000" pitchFamily="2" charset="-78"/>
              </a:rPr>
              <a:t>2 - شعله زیر قابلمه را روشن کنید شعله گاز باید کمی زیاد باشد تا قابلمه کمی داغ شود.</a:t>
            </a:r>
          </a:p>
          <a:p>
            <a:pPr algn="just" rtl="1"/>
            <a:r>
              <a:rPr lang="fa-IR" sz="2400" dirty="0">
                <a:cs typeface="B Nazanin" panose="00000400000000000000" pitchFamily="2" charset="-78"/>
              </a:rPr>
              <a:t>3 - نمک را اضافه کنید. بهتر است ذرت بو داده را کم نمک تهیه کنید.</a:t>
            </a:r>
          </a:p>
          <a:p>
            <a:pPr algn="just" rtl="1"/>
            <a:r>
              <a:rPr lang="fa-IR" sz="2400" dirty="0">
                <a:cs typeface="B Nazanin" panose="00000400000000000000" pitchFamily="2" charset="-78"/>
              </a:rPr>
              <a:t>4 - یک لایه ذرت، كف قابلمه بریزید.</a:t>
            </a:r>
          </a:p>
          <a:p>
            <a:pPr algn="just" rtl="1"/>
            <a:r>
              <a:rPr lang="fa-IR" sz="2400" dirty="0">
                <a:cs typeface="B Nazanin" panose="00000400000000000000" pitchFamily="2" charset="-78"/>
              </a:rPr>
              <a:t>5 - درِ قابلمه را بگذارید و چند دقیقه روی شعله نگه داريد. با باز شدن ذرت ها صدای برخورد ذرت بازشده به قابلمه شنیده می شود.</a:t>
            </a:r>
          </a:p>
          <a:p>
            <a:pPr algn="just" rtl="1"/>
            <a:r>
              <a:rPr lang="fa-IR" sz="2400" dirty="0">
                <a:cs typeface="B Nazanin" panose="00000400000000000000" pitchFamily="2" charset="-78"/>
              </a:rPr>
              <a:t>6 - هنگامی که صدای برخورد ذرت ها قطع شد، یعنی تمام ذرت ها بازشده است، درِ قابلمه را بردارید و ذرت ها را در یک ظرف دیگر بریزید تا ذرت های بازشده نسوزند.</a:t>
            </a:r>
          </a:p>
        </p:txBody>
      </p:sp>
      <p:pic>
        <p:nvPicPr>
          <p:cNvPr id="2" name="Picture 1">
            <a:extLst>
              <a:ext uri="{FF2B5EF4-FFF2-40B4-BE49-F238E27FC236}">
                <a16:creationId xmlns:a16="http://schemas.microsoft.com/office/drawing/2014/main" id="{54D494A8-5A26-BE80-301A-BD6E8994CA2E}"/>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2739403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b="7042"/>
          <a:stretch/>
        </p:blipFill>
        <p:spPr>
          <a:xfrm>
            <a:off x="300844" y="404664"/>
            <a:ext cx="8562150" cy="4752528"/>
          </a:xfrm>
          <a:prstGeom prst="rect">
            <a:avLst/>
          </a:prstGeom>
        </p:spPr>
      </p:pic>
      <p:sp>
        <p:nvSpPr>
          <p:cNvPr id="3" name="TextBox 2"/>
          <p:cNvSpPr txBox="1"/>
          <p:nvPr/>
        </p:nvSpPr>
        <p:spPr>
          <a:xfrm>
            <a:off x="3386720" y="5373216"/>
            <a:ext cx="2262158" cy="400110"/>
          </a:xfrm>
          <a:prstGeom prst="rect">
            <a:avLst/>
          </a:prstGeom>
          <a:noFill/>
        </p:spPr>
        <p:txBody>
          <a:bodyPr wrap="none" rtlCol="1">
            <a:spAutoFit/>
          </a:bodyPr>
          <a:lstStyle/>
          <a:p>
            <a:r>
              <a:rPr lang="fa-IR" sz="2000" dirty="0">
                <a:cs typeface="B Koodak" panose="00000700000000000000" pitchFamily="2" charset="-78"/>
              </a:rPr>
              <a:t>مراحل تهیه ذرت بو داده</a:t>
            </a:r>
          </a:p>
        </p:txBody>
      </p:sp>
      <p:pic>
        <p:nvPicPr>
          <p:cNvPr id="4" name="Picture 3">
            <a:extLst>
              <a:ext uri="{FF2B5EF4-FFF2-40B4-BE49-F238E27FC236}">
                <a16:creationId xmlns:a16="http://schemas.microsoft.com/office/drawing/2014/main" id="{0EDE5249-A81B-AF00-6D8F-13406107C024}"/>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3683192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179512" y="1124744"/>
            <a:ext cx="8819964" cy="4154984"/>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نگه داری مواد خوراکی با مواد نگه دارنده</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مواد خوراکی را می توان با برخی مواد نگه دارنده برای مدت طولانی تر نگه داشت. در اینجا تهیه خیارشور که در آن نمک ماده نگه دارنده است، آورده شده است.</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كار غيركلاسی</a:t>
            </a:r>
          </a:p>
          <a:p>
            <a:pPr algn="just" rtl="1"/>
            <a:endParaRPr lang="fa-IR" sz="2400" dirty="0">
              <a:latin typeface="AmuzehNewNormalPS"/>
              <a:cs typeface="B Nazanin" panose="00000400000000000000" pitchFamily="2" charset="-78"/>
            </a:endParaRPr>
          </a:p>
          <a:p>
            <a:pPr algn="just" rtl="1"/>
            <a:r>
              <a:rPr lang="fa-IR" sz="2400" dirty="0">
                <a:solidFill>
                  <a:srgbClr val="00B0F0"/>
                </a:solidFill>
                <a:latin typeface="AmuzehNewNormalPS"/>
                <a:cs typeface="B Nazanin" panose="00000400000000000000" pitchFamily="2" charset="-78"/>
              </a:rPr>
              <a:t>تهیۀ خیار شور </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مواد و وسایل موردنیاز: ساقه خشک شده شوید، گلپر، سیر، فلفل سیاه و قرمز، خیار قلمی، نمک، برگ مو، سبزی ترخون، ترازو، ظرف جوشاندن آب نمک، سبد، چاقو</a:t>
            </a:r>
          </a:p>
        </p:txBody>
      </p:sp>
      <p:pic>
        <p:nvPicPr>
          <p:cNvPr id="2" name="Picture 1">
            <a:extLst>
              <a:ext uri="{FF2B5EF4-FFF2-40B4-BE49-F238E27FC236}">
                <a16:creationId xmlns:a16="http://schemas.microsoft.com/office/drawing/2014/main" id="{9C4B9756-A7EB-72D2-D464-5ED562EB3C79}"/>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21352396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51520" y="260648"/>
            <a:ext cx="8640960" cy="4278094"/>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روش کار</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خیارها را با آب سرد بشویید و خشک كنيد خیار مورد استفاده باید کاملاً سبز، قلمی و بدون لک باشد. درصورتی که از خیار سالادی استفاده می کنید، به منظور ایجاد سوراخ های ریز در پوست خیار و نفوذ آب نمک، باید آنها را سوراخ کنید.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خیار و مخلوط افزودنی ها را که آماده کرده اید، لایه به لایه در ظرف بریزید.</a:t>
            </a:r>
          </a:p>
          <a:p>
            <a:pPr algn="just" rtl="1"/>
            <a:r>
              <a:rPr lang="fa-IR" sz="2400" dirty="0">
                <a:latin typeface="AmuzehNewNormalPS"/>
                <a:cs typeface="B Nazanin" panose="00000400000000000000" pitchFamily="2" charset="-78"/>
              </a:rPr>
              <a:t>متناسب با اندازه خیار آماده شده به اندازه ای که ظروفِ تهیه خیارشور را پر کند آب را بجوشانید و برای هر لیتر آب جوشیده 70 گرم نمک و 80 سی سی 5 قاشق سوپ خوری سرکه بریزید اگر نمک زیاد بریزید خیارشور چروکیده و توخالی می شود. اگر مقدار نمک کم باشد خیارشور لیز و نرم می شود.</a:t>
            </a:r>
          </a:p>
        </p:txBody>
      </p:sp>
      <p:pic>
        <p:nvPicPr>
          <p:cNvPr id="2" name="Picture 1"/>
          <p:cNvPicPr>
            <a:picLocks noChangeAspect="1"/>
          </p:cNvPicPr>
          <p:nvPr/>
        </p:nvPicPr>
        <p:blipFill rotWithShape="1">
          <a:blip r:embed="rId4"/>
          <a:srcRect b="8232"/>
          <a:stretch/>
        </p:blipFill>
        <p:spPr>
          <a:xfrm>
            <a:off x="283531" y="4077071"/>
            <a:ext cx="1674186" cy="2304257"/>
          </a:xfrm>
          <a:prstGeom prst="rect">
            <a:avLst/>
          </a:prstGeom>
        </p:spPr>
      </p:pic>
      <p:sp>
        <p:nvSpPr>
          <p:cNvPr id="3" name="Rectangle 2"/>
          <p:cNvSpPr/>
          <p:nvPr/>
        </p:nvSpPr>
        <p:spPr>
          <a:xfrm>
            <a:off x="1989728" y="4363057"/>
            <a:ext cx="6907760" cy="1938992"/>
          </a:xfrm>
          <a:prstGeom prst="rect">
            <a:avLst/>
          </a:prstGeom>
        </p:spPr>
        <p:txBody>
          <a:bodyPr wrap="square">
            <a:spAutoFit/>
          </a:bodyPr>
          <a:lstStyle/>
          <a:p>
            <a:pPr lvl="0" algn="just" rtl="1"/>
            <a:r>
              <a:rPr lang="fa-IR" sz="2400" dirty="0">
                <a:solidFill>
                  <a:prstClr val="black"/>
                </a:solidFill>
                <a:latin typeface="AmuzehNewNormalPS"/>
                <a:cs typeface="B Nazanin" panose="00000400000000000000" pitchFamily="2" charset="-78"/>
              </a:rPr>
              <a:t>آب نمک را به ظروف حاوی خیار و مواد افزودنی اضافه کنید تا ظرف پر از آب نمک شود.</a:t>
            </a:r>
          </a:p>
          <a:p>
            <a:pPr lvl="0" algn="just" rtl="1"/>
            <a:r>
              <a:rPr lang="fa-IR" sz="2400" dirty="0">
                <a:solidFill>
                  <a:prstClr val="black"/>
                </a:solidFill>
                <a:latin typeface="AmuzehNewNormalPS"/>
                <a:cs typeface="B Nazanin" panose="00000400000000000000" pitchFamily="2" charset="-78"/>
              </a:rPr>
              <a:t>برای خروج هوا ظرف را 24 ساعت در دمای اتاق نگه داريد. پس از آن، ظرف را با آب نمک پر کنید.</a:t>
            </a:r>
          </a:p>
          <a:p>
            <a:pPr lvl="0" algn="just" rtl="1"/>
            <a:r>
              <a:rPr lang="fa-IR" sz="2400" dirty="0">
                <a:solidFill>
                  <a:prstClr val="black"/>
                </a:solidFill>
                <a:latin typeface="AmuzehNewNormalPS"/>
                <a:cs typeface="B Nazanin" panose="00000400000000000000" pitchFamily="2" charset="-78"/>
              </a:rPr>
              <a:t>در ظرف را به گونه ای ببندید تا هوا وارد ظرف نشود.</a:t>
            </a:r>
          </a:p>
        </p:txBody>
      </p:sp>
      <p:pic>
        <p:nvPicPr>
          <p:cNvPr id="4" name="Picture 3">
            <a:extLst>
              <a:ext uri="{FF2B5EF4-FFF2-40B4-BE49-F238E27FC236}">
                <a16:creationId xmlns:a16="http://schemas.microsoft.com/office/drawing/2014/main" id="{B1D82C96-335B-6F09-E743-7A8C87FAF364}"/>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2625780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85">
                                          <p:stCondLst>
                                            <p:cond delay="0"/>
                                          </p:stCondLst>
                                        </p:cTn>
                                        <p:tgtEl>
                                          <p:spTgt spid="10"/>
                                        </p:tgtEl>
                                      </p:cBhvr>
                                    </p:animEffect>
                                    <p:anim calcmode="lin" valueType="num">
                                      <p:cBhvr>
                                        <p:cTn id="8" dur="89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32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326" tmFilter="0, 0; 0.125,0.2665; 0.25,0.4; 0.375,0.465; 0.5,0.5;  0.625,0.535; 0.75,0.6; 0.875,0.7335; 1,1">
                                          <p:stCondLst>
                                            <p:cond delay="326"/>
                                          </p:stCondLst>
                                        </p:cTn>
                                        <p:tgtEl>
                                          <p:spTgt spid="10"/>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651"/>
                                          </p:stCondLst>
                                        </p:cTn>
                                        <p:tgtEl>
                                          <p:spTgt spid="10"/>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999"/>
                                          </p:stCondLst>
                                        </p:cTn>
                                        <p:tgtEl>
                                          <p:spTgt spid="10"/>
                                        </p:tgtEl>
                                        <p:attrNameLst>
                                          <p:attrName>ppt_y</p:attrName>
                                        </p:attrNameLst>
                                      </p:cBhvr>
                                      <p:tavLst>
                                        <p:tav tm="0" fmla="#ppt_y-sin(pi*$)/81">
                                          <p:val>
                                            <p:fltVal val="0"/>
                                          </p:val>
                                        </p:tav>
                                        <p:tav tm="100000">
                                          <p:val>
                                            <p:fltVal val="1"/>
                                          </p:val>
                                        </p:tav>
                                      </p:tavLst>
                                    </p:anim>
                                    <p:animScale>
                                      <p:cBhvr>
                                        <p:cTn id="13" dur="1">
                                          <p:stCondLst>
                                            <p:cond delay="320"/>
                                          </p:stCondLst>
                                        </p:cTn>
                                        <p:tgtEl>
                                          <p:spTgt spid="10"/>
                                        </p:tgtEl>
                                      </p:cBhvr>
                                      <p:to x="100000" y="60000"/>
                                    </p:animScale>
                                    <p:animScale>
                                      <p:cBhvr>
                                        <p:cTn id="14" dur="1" decel="50000">
                                          <p:stCondLst>
                                            <p:cond delay="332"/>
                                          </p:stCondLst>
                                        </p:cTn>
                                        <p:tgtEl>
                                          <p:spTgt spid="10"/>
                                        </p:tgtEl>
                                      </p:cBhvr>
                                      <p:to x="100000" y="100000"/>
                                    </p:animScale>
                                    <p:animScale>
                                      <p:cBhvr>
                                        <p:cTn id="15" dur="1">
                                          <p:stCondLst>
                                            <p:cond delay="645"/>
                                          </p:stCondLst>
                                        </p:cTn>
                                        <p:tgtEl>
                                          <p:spTgt spid="10"/>
                                        </p:tgtEl>
                                      </p:cBhvr>
                                      <p:to x="100000" y="80000"/>
                                    </p:animScale>
                                    <p:animScale>
                                      <p:cBhvr>
                                        <p:cTn id="16" dur="1" decel="50000">
                                          <p:stCondLst>
                                            <p:cond delay="658"/>
                                          </p:stCondLst>
                                        </p:cTn>
                                        <p:tgtEl>
                                          <p:spTgt spid="10"/>
                                        </p:tgtEl>
                                      </p:cBhvr>
                                      <p:to x="100000" y="100000"/>
                                    </p:animScale>
                                    <p:animScale>
                                      <p:cBhvr>
                                        <p:cTn id="17" dur="1">
                                          <p:stCondLst>
                                            <p:cond delay="999"/>
                                          </p:stCondLst>
                                        </p:cTn>
                                        <p:tgtEl>
                                          <p:spTgt spid="10"/>
                                        </p:tgtEl>
                                      </p:cBhvr>
                                      <p:to x="100000" y="90000"/>
                                    </p:animScale>
                                    <p:animScale>
                                      <p:cBhvr>
                                        <p:cTn id="18" dur="1" decel="50000">
                                          <p:stCondLst>
                                            <p:cond delay="999"/>
                                          </p:stCondLst>
                                        </p:cTn>
                                        <p:tgtEl>
                                          <p:spTgt spid="10"/>
                                        </p:tgtEl>
                                      </p:cBhvr>
                                      <p:to x="100000" y="100000"/>
                                    </p:animScale>
                                    <p:animScale>
                                      <p:cBhvr>
                                        <p:cTn id="19" dur="1">
                                          <p:stCondLst>
                                            <p:cond delay="999"/>
                                          </p:stCondLst>
                                        </p:cTn>
                                        <p:tgtEl>
                                          <p:spTgt spid="10"/>
                                        </p:tgtEl>
                                      </p:cBhvr>
                                      <p:to x="100000" y="95000"/>
                                    </p:animScale>
                                    <p:animScale>
                                      <p:cBhvr>
                                        <p:cTn id="20" dur="1" decel="50000">
                                          <p:stCondLst>
                                            <p:cond delay="999"/>
                                          </p:stCondLst>
                                        </p:cTn>
                                        <p:tgtEl>
                                          <p:spTgt spid="10"/>
                                        </p:tgtEl>
                                      </p:cBhvr>
                                      <p:to x="100000" y="100000"/>
                                    </p:animScale>
                                  </p:childTnLst>
                                </p:cTn>
                              </p:par>
                              <p:par>
                                <p:cTn id="21" presetID="2" presetClass="entr" presetSubtype="1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0-#ppt_w/2"/>
                                          </p:val>
                                        </p:tav>
                                        <p:tav tm="100000">
                                          <p:val>
                                            <p:strVal val="#ppt_x"/>
                                          </p:val>
                                        </p:tav>
                                      </p:tavLst>
                                    </p:anim>
                                    <p:anim calcmode="lin" valueType="num">
                                      <p:cBhvr additive="base">
                                        <p:cTn id="24" dur="1000" fill="hold"/>
                                        <p:tgtEl>
                                          <p:spTgt spid="2"/>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51520" y="476672"/>
            <a:ext cx="8640960" cy="2308324"/>
          </a:xfrm>
          <a:prstGeom prst="rect">
            <a:avLst/>
          </a:prstGeom>
        </p:spPr>
        <p:txBody>
          <a:bodyPr wrap="square">
            <a:spAutoFit/>
          </a:bodyPr>
          <a:lstStyle/>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ظَرف خیار شور را یک هفته در دمای محیط و پس از آن در جای خنک نگه داری كنيد.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مواد نگه دارنده: همان گونه که ماندگاری خیار در آب نمک بیشتر می شود، برخی مواد شيميايی طبيعی يا مصنوعی دیگر نیز برای نگه داری مواد خوراکی به کار گرفته می شوند که به آنها نگه دارنده می گویند. این مواد از فساد میکروبی مواد خوراکی جلوگیری می کنند.</a:t>
            </a:r>
          </a:p>
        </p:txBody>
      </p:sp>
      <p:sp>
        <p:nvSpPr>
          <p:cNvPr id="3" name="Rectangle 2"/>
          <p:cNvSpPr/>
          <p:nvPr/>
        </p:nvSpPr>
        <p:spPr>
          <a:xfrm>
            <a:off x="251520" y="3068960"/>
            <a:ext cx="8639488" cy="3046988"/>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بیشتر بدانیم</a:t>
            </a:r>
            <a:endParaRPr lang="fa-IR" sz="2400" dirty="0">
              <a:cs typeface="B Nazanin" panose="00000400000000000000" pitchFamily="2" charset="-78"/>
            </a:endParaRPr>
          </a:p>
          <a:p>
            <a:pPr algn="just" rtl="1"/>
            <a:r>
              <a:rPr lang="fa-IR" sz="2400" dirty="0">
                <a:solidFill>
                  <a:srgbClr val="00B050"/>
                </a:solidFill>
                <a:cs typeface="B Nazanin" panose="00000400000000000000" pitchFamily="2" charset="-78"/>
              </a:rPr>
              <a:t>مواد نگه دارنده غیرمجاز</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امروزه از مواد نگه دارنده شيميايی مانند اسیدها، نیتریت، سوربات، بنزوات و… برای نگه داری بیشتر مواد خوراکی فراوری شده در برخی کارخانه ها استفاده می شود. بعضی از نگه دارنده های شيميايی برای بدن ضرر دارد و مصرف بيش از اندازه آنها سرطان زاست. از خوردن یا کاربرد مواد خوراکی ای که با مواد نگه دارنده غیرمجاز نگه داری می شوند، خودداری کنید.</a:t>
            </a:r>
          </a:p>
        </p:txBody>
      </p:sp>
      <p:pic>
        <p:nvPicPr>
          <p:cNvPr id="2" name="Picture 1">
            <a:extLst>
              <a:ext uri="{FF2B5EF4-FFF2-40B4-BE49-F238E27FC236}">
                <a16:creationId xmlns:a16="http://schemas.microsoft.com/office/drawing/2014/main" id="{32017F4E-A31B-9BC0-0D05-BFB69D08A4CA}"/>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3943762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79512" y="404664"/>
            <a:ext cx="8712968" cy="1631216"/>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هم اندیشی</a:t>
            </a:r>
            <a:endParaRPr lang="fa-IR" sz="2400" dirty="0">
              <a:solidFill>
                <a:srgbClr val="FF0000"/>
              </a:solidFill>
              <a:cs typeface="B Nazanin" panose="00000400000000000000" pitchFamily="2" charset="-78"/>
            </a:endParaRPr>
          </a:p>
          <a:p>
            <a:pPr algn="just" rtl="1"/>
            <a:r>
              <a:rPr lang="fa-IR" sz="2400" dirty="0">
                <a:cs typeface="B Nazanin" panose="00000400000000000000" pitchFamily="2" charset="-78"/>
              </a:rPr>
              <a:t>نام برخی محصولات کشاورزی را که در برخی از فصل ها در منطقه شما ارزان است، در جدول بنویسید و برای جلوگیری از به هدر رفتن آنها و همچنين استفاده از آنها در دیگر فصل ها روشی را پیشنهاد کنید.    </a:t>
            </a:r>
            <a:r>
              <a:rPr lang="fa-IR" sz="2800" b="1" dirty="0">
                <a:solidFill>
                  <a:srgbClr val="C00000"/>
                </a:solidFill>
                <a:cs typeface="B Nazanin" panose="00000400000000000000" pitchFamily="2" charset="-78"/>
              </a:rPr>
              <a:t>جواب</a:t>
            </a:r>
            <a:endParaRPr lang="fa-IR" sz="2400" b="1" dirty="0">
              <a:solidFill>
                <a:srgbClr val="C00000"/>
              </a:solidFill>
              <a:cs typeface="B Nazanin" panose="00000400000000000000" pitchFamily="2" charset="-78"/>
            </a:endParaRPr>
          </a:p>
        </p:txBody>
      </p:sp>
      <p:pic>
        <p:nvPicPr>
          <p:cNvPr id="5122" name="Picture 2" descr="کارکلاسی و هم اندیشی صفحه 152 کاروفناوری هفتم روش نگه داری محصولات کشاورزی"/>
          <p:cNvPicPr>
            <a:picLocks noChangeAspect="1" noChangeArrowheads="1"/>
          </p:cNvPicPr>
          <p:nvPr/>
        </p:nvPicPr>
        <p:blipFill rotWithShape="1">
          <a:blip r:embed="rId4">
            <a:extLst>
              <a:ext uri="{28A0092B-C50C-407E-A947-70E740481C1C}">
                <a14:useLocalDpi xmlns:a14="http://schemas.microsoft.com/office/drawing/2010/main" val="0"/>
              </a:ext>
            </a:extLst>
          </a:blip>
          <a:srcRect b="10338"/>
          <a:stretch/>
        </p:blipFill>
        <p:spPr bwMode="auto">
          <a:xfrm>
            <a:off x="323528" y="2035880"/>
            <a:ext cx="8568877" cy="40574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517778C-E463-2AB8-563B-EEADF5C9D587}"/>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4006522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51520" y="476672"/>
            <a:ext cx="8712968" cy="3354765"/>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آماده کردن ناشتایی</a:t>
            </a:r>
          </a:p>
          <a:p>
            <a:pPr algn="just" rtl="1"/>
            <a:r>
              <a:rPr lang="fa-IR" sz="2400" dirty="0">
                <a:latin typeface="AmuzehNewNormalPS"/>
                <a:cs typeface="B Nazanin" panose="00000400000000000000" pitchFamily="2" charset="-78"/>
              </a:rPr>
              <a:t>بیشتر افراد در نوبت های ناشتایی (صبحانه)، ناهار و شام مواد مورد نیاز بدن خود را دریافت می کنند.</a:t>
            </a:r>
          </a:p>
          <a:p>
            <a:pPr algn="just" rtl="1"/>
            <a:endParaRPr lang="fa-IR" sz="20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كاركلاسی</a:t>
            </a:r>
          </a:p>
          <a:p>
            <a:pPr algn="just" rtl="1"/>
            <a:r>
              <a:rPr lang="fa-IR" sz="2400" dirty="0">
                <a:solidFill>
                  <a:srgbClr val="00B0F0"/>
                </a:solidFill>
                <a:latin typeface="AmuzehNewNormalPS"/>
                <a:cs typeface="B Nazanin" panose="00000400000000000000" pitchFamily="2" charset="-78"/>
              </a:rPr>
              <a:t>بررسی خوراکی مناسب برای ناشتایی</a:t>
            </a:r>
          </a:p>
          <a:p>
            <a:pPr algn="just" rtl="1"/>
            <a:endParaRPr lang="fa-IR" sz="2400" dirty="0">
              <a:solidFill>
                <a:srgbClr val="00B0F0"/>
              </a:solidFill>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با هم اندیشی درباره ویژگی های منطقه، عادات خود و مانند این موارد، خوراکی را که برای ناشتایی مناسب یا نامناسب می دانید درجدول مشخص کنید و دلیل آن را بنویسید.</a:t>
            </a:r>
          </a:p>
        </p:txBody>
      </p:sp>
      <p:pic>
        <p:nvPicPr>
          <p:cNvPr id="2" name="Picture 1"/>
          <p:cNvPicPr>
            <a:picLocks noChangeAspect="1"/>
          </p:cNvPicPr>
          <p:nvPr/>
        </p:nvPicPr>
        <p:blipFill rotWithShape="1">
          <a:blip r:embed="rId4"/>
          <a:srcRect t="9764"/>
          <a:stretch/>
        </p:blipFill>
        <p:spPr>
          <a:xfrm>
            <a:off x="251520" y="3933056"/>
            <a:ext cx="6264696" cy="2599627"/>
          </a:xfrm>
          <a:prstGeom prst="rect">
            <a:avLst/>
          </a:prstGeom>
        </p:spPr>
      </p:pic>
      <p:sp>
        <p:nvSpPr>
          <p:cNvPr id="4" name="TextBox 3"/>
          <p:cNvSpPr txBox="1"/>
          <p:nvPr/>
        </p:nvSpPr>
        <p:spPr>
          <a:xfrm>
            <a:off x="6408980" y="4437112"/>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pic>
        <p:nvPicPr>
          <p:cNvPr id="3" name="Picture 2">
            <a:extLst>
              <a:ext uri="{FF2B5EF4-FFF2-40B4-BE49-F238E27FC236}">
                <a16:creationId xmlns:a16="http://schemas.microsoft.com/office/drawing/2014/main" id="{DA74240B-DDB6-FF92-FB2D-8CB0603B14B6}"/>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160879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350904"/>
            <a:ext cx="8712968" cy="3231654"/>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بسته بندی خانگی حبوبات</a:t>
            </a:r>
          </a:p>
          <a:p>
            <a:pPr algn="just" rtl="1"/>
            <a:endParaRPr lang="fa-IR" b="1" dirty="0">
              <a:solidFill>
                <a:srgbClr val="FF0000"/>
              </a:solidFill>
              <a:cs typeface="B Nazanin" panose="00000400000000000000" pitchFamily="2" charset="-78"/>
            </a:endParaRPr>
          </a:p>
          <a:p>
            <a:pPr algn="just" rtl="1"/>
            <a:r>
              <a:rPr lang="fa-IR" sz="2400" dirty="0">
                <a:solidFill>
                  <a:srgbClr val="00B0F0"/>
                </a:solidFill>
                <a:cs typeface="B Nazanin" panose="00000400000000000000" pitchFamily="2" charset="-78"/>
              </a:rPr>
              <a:t>خرید مادۀ اولیه (حبوبات): </a:t>
            </a:r>
            <a:r>
              <a:rPr lang="fa-IR" sz="2400" dirty="0">
                <a:cs typeface="B Nazanin" panose="00000400000000000000" pitchFamily="2" charset="-78"/>
              </a:rPr>
              <a:t>برای آنکه هزینه تولید کمتر شود، بهتر است حبوبات بوجاری شده را از کشاورز خریداری کنید.</a:t>
            </a:r>
          </a:p>
          <a:p>
            <a:pPr algn="just" rtl="1"/>
            <a:endParaRPr lang="fa-IR" dirty="0">
              <a:cs typeface="B Nazanin" panose="00000400000000000000" pitchFamily="2" charset="-78"/>
            </a:endParaRPr>
          </a:p>
          <a:p>
            <a:pPr algn="just" rtl="1"/>
            <a:r>
              <a:rPr lang="fa-IR" sz="2400" dirty="0">
                <a:solidFill>
                  <a:srgbClr val="00B0F0"/>
                </a:solidFill>
                <a:cs typeface="B Nazanin" panose="00000400000000000000" pitchFamily="2" charset="-78"/>
              </a:rPr>
              <a:t>نمونه برداری: </a:t>
            </a:r>
            <a:r>
              <a:rPr lang="fa-IR" sz="2400" dirty="0">
                <a:cs typeface="B Nazanin" panose="00000400000000000000" pitchFamily="2" charset="-78"/>
              </a:rPr>
              <a:t>برای نمونه برداری می توانید وسایل ویژه نمونه برداری را به کار ببرید. وسیله نمونه برداری را در جهات مختلف گونی فرو ببرید و نمونه را داخل ظرفی بریزید. نمونه حبوبات دریافتی باید تازه و سالم، بدون بوی ناخوشایند و بدون آفت زنده باشد. از پذیرش هرگونه حبوبات آلوده به آفات، مواد خارجی،مواد سمی و فاسد شده یا ناخالص خودداری کنید </a:t>
            </a:r>
          </a:p>
        </p:txBody>
      </p:sp>
      <p:pic>
        <p:nvPicPr>
          <p:cNvPr id="4" name="Picture 3"/>
          <p:cNvPicPr>
            <a:picLocks noChangeAspect="1"/>
          </p:cNvPicPr>
          <p:nvPr/>
        </p:nvPicPr>
        <p:blipFill>
          <a:blip r:embed="rId4"/>
          <a:stretch>
            <a:fillRect/>
          </a:stretch>
        </p:blipFill>
        <p:spPr>
          <a:xfrm>
            <a:off x="285371" y="3582558"/>
            <a:ext cx="2070940" cy="3031572"/>
          </a:xfrm>
          <a:prstGeom prst="rect">
            <a:avLst/>
          </a:prstGeom>
        </p:spPr>
      </p:pic>
      <p:sp>
        <p:nvSpPr>
          <p:cNvPr id="2" name="Rectangle 1"/>
          <p:cNvSpPr/>
          <p:nvPr/>
        </p:nvSpPr>
        <p:spPr>
          <a:xfrm>
            <a:off x="2385135" y="4221088"/>
            <a:ext cx="6537873" cy="1569660"/>
          </a:xfrm>
          <a:prstGeom prst="rect">
            <a:avLst/>
          </a:prstGeom>
        </p:spPr>
        <p:txBody>
          <a:bodyPr wrap="square">
            <a:spAutoFit/>
          </a:bodyPr>
          <a:lstStyle/>
          <a:p>
            <a:pPr lvl="0" algn="just" rtl="1"/>
            <a:endParaRPr lang="fa-IR" sz="2400" dirty="0">
              <a:solidFill>
                <a:prstClr val="black"/>
              </a:solidFill>
              <a:cs typeface="B Nazanin" panose="00000400000000000000" pitchFamily="2" charset="-78"/>
            </a:endParaRPr>
          </a:p>
          <a:p>
            <a:pPr lvl="0" algn="just" rtl="1"/>
            <a:r>
              <a:rPr lang="fa-IR" sz="2400" dirty="0">
                <a:solidFill>
                  <a:srgbClr val="00B0F0"/>
                </a:solidFill>
                <a:cs typeface="B Nazanin" panose="00000400000000000000" pitchFamily="2" charset="-78"/>
              </a:rPr>
              <a:t>پاک کردن: </a:t>
            </a:r>
            <a:r>
              <a:rPr lang="fa-IR" sz="2400" dirty="0">
                <a:solidFill>
                  <a:prstClr val="black"/>
                </a:solidFill>
                <a:cs typeface="B Nazanin" panose="00000400000000000000" pitchFamily="2" charset="-78"/>
              </a:rPr>
              <a:t>برای پاک کردن حبوبات از یک میز استیل استفاده کنید. در این مرحله باید مواد خارجی مانند سنگ، پوشال، دانه های آفت زده، آسیب دیده و نارس را جدا کنید</a:t>
            </a:r>
          </a:p>
        </p:txBody>
      </p:sp>
    </p:spTree>
    <p:custDataLst>
      <p:tags r:id="rId2"/>
    </p:custDataLst>
    <p:extLst>
      <p:ext uri="{BB962C8B-B14F-4D97-AF65-F5344CB8AC3E}">
        <p14:creationId xmlns:p14="http://schemas.microsoft.com/office/powerpoint/2010/main" val="2115957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92815" y="476672"/>
            <a:ext cx="8699665" cy="3046988"/>
          </a:xfrm>
          <a:prstGeom prst="rect">
            <a:avLst/>
          </a:prstGeom>
        </p:spPr>
        <p:txBody>
          <a:bodyPr wrap="square">
            <a:spAutoFit/>
          </a:bodyPr>
          <a:lstStyle/>
          <a:p>
            <a:pPr algn="just" rtl="1"/>
            <a:r>
              <a:rPr lang="fa-IR" sz="2400" dirty="0">
                <a:solidFill>
                  <a:srgbClr val="00B0F0"/>
                </a:solidFill>
                <a:cs typeface="B Nazanin" panose="00000400000000000000" pitchFamily="2" charset="-78"/>
              </a:rPr>
              <a:t>درجه بندی: </a:t>
            </a:r>
            <a:r>
              <a:rPr lang="fa-IR" sz="2400" dirty="0">
                <a:cs typeface="B Nazanin" panose="00000400000000000000" pitchFamily="2" charset="-78"/>
              </a:rPr>
              <a:t>محصولی را که برای بسته بندی انتخاب کرده اید باید پیش از بسته بندی درجه بندی کنید. این کار را می توانید دستی یا با دستگاه های خودکار انجام دهید.</a:t>
            </a:r>
          </a:p>
          <a:p>
            <a:pPr algn="just" rtl="1"/>
            <a:endParaRPr lang="fa-IR" sz="2400" dirty="0">
              <a:cs typeface="B Nazanin" panose="00000400000000000000" pitchFamily="2" charset="-78"/>
            </a:endParaRPr>
          </a:p>
          <a:p>
            <a:pPr algn="just" rtl="1"/>
            <a:r>
              <a:rPr lang="fa-IR" sz="2400" dirty="0">
                <a:solidFill>
                  <a:srgbClr val="00B0F0"/>
                </a:solidFill>
                <a:cs typeface="B Nazanin" panose="00000400000000000000" pitchFamily="2" charset="-78"/>
              </a:rPr>
              <a:t>وزن کردن: </a:t>
            </a:r>
            <a:r>
              <a:rPr lang="fa-IR" sz="2400" dirty="0">
                <a:cs typeface="B Nazanin" panose="00000400000000000000" pitchFamily="2" charset="-78"/>
              </a:rPr>
              <a:t>حبوبات را می توانید در بسته های بزرگ در گونی كنفی يا کیسه های متقالی يا در بسته های كوچک پلاستيكی برای خرده فروشی بسته بندی کنید. بهتر است بسته بندی به گونه ای باشد که محتویات داخل بسته را نشان دهد</a:t>
            </a:r>
          </a:p>
          <a:p>
            <a:pPr algn="just" rtl="1"/>
            <a:endParaRPr lang="fa-IR" sz="2400" dirty="0">
              <a:cs typeface="B Nazanin" panose="00000400000000000000" pitchFamily="2" charset="-78"/>
            </a:endParaRPr>
          </a:p>
          <a:p>
            <a:pPr algn="just" rtl="1"/>
            <a:r>
              <a:rPr lang="fa-IR" sz="2400" dirty="0">
                <a:solidFill>
                  <a:srgbClr val="00B0F0"/>
                </a:solidFill>
                <a:cs typeface="B Nazanin" panose="00000400000000000000" pitchFamily="2" charset="-78"/>
              </a:rPr>
              <a:t>بسته بندی اولیه: </a:t>
            </a:r>
            <a:r>
              <a:rPr lang="fa-IR" sz="2400" dirty="0">
                <a:cs typeface="B Nazanin" panose="00000400000000000000" pitchFamily="2" charset="-78"/>
              </a:rPr>
              <a:t>سلفون های پر شده را با دستگاه دوخت حرارتی دربندی کنید</a:t>
            </a:r>
          </a:p>
        </p:txBody>
      </p:sp>
      <p:pic>
        <p:nvPicPr>
          <p:cNvPr id="2" name="Picture 1"/>
          <p:cNvPicPr>
            <a:picLocks noChangeAspect="1"/>
          </p:cNvPicPr>
          <p:nvPr/>
        </p:nvPicPr>
        <p:blipFill rotWithShape="1">
          <a:blip r:embed="rId4"/>
          <a:srcRect b="15741"/>
          <a:stretch/>
        </p:blipFill>
        <p:spPr>
          <a:xfrm>
            <a:off x="827584" y="3933056"/>
            <a:ext cx="8034982" cy="2421673"/>
          </a:xfrm>
          <a:prstGeom prst="rect">
            <a:avLst/>
          </a:prstGeom>
        </p:spPr>
      </p:pic>
      <p:pic>
        <p:nvPicPr>
          <p:cNvPr id="4" name="Picture 3">
            <a:extLst>
              <a:ext uri="{FF2B5EF4-FFF2-40B4-BE49-F238E27FC236}">
                <a16:creationId xmlns:a16="http://schemas.microsoft.com/office/drawing/2014/main" id="{B0128A57-088E-AFB8-A90B-9115071FBC3F}"/>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2680988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404664"/>
            <a:ext cx="8640960" cy="4524315"/>
          </a:xfrm>
          <a:prstGeom prst="rect">
            <a:avLst/>
          </a:prstGeom>
        </p:spPr>
        <p:txBody>
          <a:bodyPr wrap="square">
            <a:spAutoFit/>
          </a:bodyPr>
          <a:lstStyle/>
          <a:p>
            <a:pPr algn="just" rtl="1"/>
            <a:r>
              <a:rPr lang="fa-IR" sz="2400" dirty="0">
                <a:solidFill>
                  <a:srgbClr val="00B0F0"/>
                </a:solidFill>
                <a:cs typeface="B Nazanin" panose="00000400000000000000" pitchFamily="2" charset="-78"/>
              </a:rPr>
              <a:t>برچسب گذاری: </a:t>
            </a:r>
            <a:r>
              <a:rPr lang="fa-IR" sz="2400" dirty="0">
                <a:cs typeface="B Nazanin" panose="00000400000000000000" pitchFamily="2" charset="-78"/>
              </a:rPr>
              <a:t>بر روی هر بسته از فراورده که به بازار عرضه می شود باید نام و نشانی واحد تولیدی، شماره مجوز، نام تجاری، تاریخ تولید و انقضا، سری ساخت و شرایط نگه داری درج شود</a:t>
            </a:r>
          </a:p>
          <a:p>
            <a:pPr algn="just" rtl="1"/>
            <a:r>
              <a:rPr lang="fa-IR" sz="2400" dirty="0">
                <a:solidFill>
                  <a:srgbClr val="00B0F0"/>
                </a:solidFill>
                <a:cs typeface="B Nazanin" panose="00000400000000000000" pitchFamily="2" charset="-78"/>
              </a:rPr>
              <a:t>بسته بندی ثانویه: </a:t>
            </a:r>
            <a:r>
              <a:rPr lang="fa-IR" sz="2400" dirty="0">
                <a:cs typeface="B Nazanin" panose="00000400000000000000" pitchFamily="2" charset="-78"/>
              </a:rPr>
              <a:t>پس از بسته بندی اولیه، برای حمل ونقل حبوبات بسته بندی شده، بسته ها باید در کارتن یا در نایلون بسته بندی شده و سپس به انبار محصول برده شود.</a:t>
            </a:r>
          </a:p>
          <a:p>
            <a:pPr algn="just" rtl="1"/>
            <a:r>
              <a:rPr lang="fa-IR" sz="2400" dirty="0">
                <a:solidFill>
                  <a:srgbClr val="00B0F0"/>
                </a:solidFill>
                <a:cs typeface="B Nazanin" panose="00000400000000000000" pitchFamily="2" charset="-78"/>
              </a:rPr>
              <a:t>بازاریابی و فروش: </a:t>
            </a:r>
            <a:r>
              <a:rPr lang="fa-IR" sz="2400" dirty="0">
                <a:cs typeface="B Nazanin" panose="00000400000000000000" pitchFamily="2" charset="-78"/>
              </a:rPr>
              <a:t>بازاریابی شامل شناسایی مصرف کنندگان، شناساندن محصول خود به دیگران، فروش محصول و رضایت مشتری است.</a:t>
            </a:r>
          </a:p>
          <a:p>
            <a:pPr algn="just" rtl="1"/>
            <a:r>
              <a:rPr lang="fa-IR" sz="2400" dirty="0">
                <a:solidFill>
                  <a:srgbClr val="00B0F0"/>
                </a:solidFill>
                <a:cs typeface="B Nazanin" panose="00000400000000000000" pitchFamily="2" charset="-78"/>
              </a:rPr>
              <a:t>بسته بندی: </a:t>
            </a:r>
            <a:r>
              <a:rPr lang="fa-IR" sz="2400" dirty="0">
                <a:cs typeface="B Nazanin" panose="00000400000000000000" pitchFamily="2" charset="-78"/>
              </a:rPr>
              <a:t>بسته بندی مواد خوراکی یک روش نگه داری است. بسته بندی نادرست موجب از بین رفتن همه زحماتی می شود که برای تولید صرف شده است. به طور کلی بسته بندی دارای دو نقش اساسی است:</a:t>
            </a:r>
          </a:p>
          <a:p>
            <a:pPr algn="just" rtl="1"/>
            <a:r>
              <a:rPr lang="fa-IR" sz="2400" dirty="0">
                <a:cs typeface="B Nazanin" panose="00000400000000000000" pitchFamily="2" charset="-78"/>
              </a:rPr>
              <a:t>- حفاظت از غذا در مدت زمان ماندگاری آن </a:t>
            </a:r>
          </a:p>
          <a:p>
            <a:pPr algn="just" rtl="1"/>
            <a:r>
              <a:rPr lang="fa-IR" sz="2400" dirty="0">
                <a:cs typeface="B Nazanin" panose="00000400000000000000" pitchFamily="2" charset="-78"/>
              </a:rPr>
              <a:t>- تبلیغ فراورده های تولیدشده برای فروش بیشتر</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9" y="4077072"/>
            <a:ext cx="3093843" cy="2429527"/>
          </a:xfrm>
          <a:prstGeom prst="rect">
            <a:avLst/>
          </a:prstGeom>
        </p:spPr>
      </p:pic>
      <p:sp>
        <p:nvSpPr>
          <p:cNvPr id="4" name="Rectangle 3"/>
          <p:cNvSpPr/>
          <p:nvPr/>
        </p:nvSpPr>
        <p:spPr>
          <a:xfrm>
            <a:off x="3131841" y="6168045"/>
            <a:ext cx="2376264" cy="338554"/>
          </a:xfrm>
          <a:prstGeom prst="rect">
            <a:avLst/>
          </a:prstGeom>
        </p:spPr>
        <p:txBody>
          <a:bodyPr wrap="square">
            <a:spAutoFit/>
          </a:bodyPr>
          <a:lstStyle/>
          <a:p>
            <a:pPr algn="just" rtl="1"/>
            <a:r>
              <a:rPr lang="fa-IR" sz="1600" b="1" dirty="0">
                <a:solidFill>
                  <a:srgbClr val="FF0000"/>
                </a:solidFill>
                <a:cs typeface="B Nazanin" panose="00000400000000000000" pitchFamily="2" charset="-78"/>
              </a:rPr>
              <a:t>دستگاه برچسب زنی حبوبات</a:t>
            </a:r>
          </a:p>
        </p:txBody>
      </p:sp>
      <p:pic>
        <p:nvPicPr>
          <p:cNvPr id="5" name="Picture 4">
            <a:extLst>
              <a:ext uri="{FF2B5EF4-FFF2-40B4-BE49-F238E27FC236}">
                <a16:creationId xmlns:a16="http://schemas.microsoft.com/office/drawing/2014/main" id="{061809BB-A9CF-18B6-182F-F306D3EEAABC}"/>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3587341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467544" y="332656"/>
            <a:ext cx="8370930" cy="6370975"/>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كاركلاسی</a:t>
            </a:r>
            <a:endParaRPr lang="fa-IR" sz="2800" dirty="0">
              <a:cs typeface="B Nazanin" panose="00000400000000000000" pitchFamily="2" charset="-78"/>
            </a:endParaRPr>
          </a:p>
          <a:p>
            <a:pPr algn="just" rtl="1"/>
            <a:r>
              <a:rPr lang="fa-IR" sz="2400" dirty="0">
                <a:solidFill>
                  <a:srgbClr val="00B0F0"/>
                </a:solidFill>
                <a:cs typeface="B Nazanin" panose="00000400000000000000" pitchFamily="2" charset="-78"/>
              </a:rPr>
              <a:t>تهیۀ شیرینی پنجره ای</a:t>
            </a:r>
          </a:p>
          <a:p>
            <a:pPr algn="just" rtl="1">
              <a:lnSpc>
                <a:spcPct val="150000"/>
              </a:lnSpc>
            </a:pPr>
            <a:r>
              <a:rPr lang="fa-IR" sz="2400" dirty="0">
                <a:solidFill>
                  <a:srgbClr val="C00000"/>
                </a:solidFill>
                <a:cs typeface="B Nazanin" panose="00000400000000000000" pitchFamily="2" charset="-78"/>
              </a:rPr>
              <a:t>مواد و وسايل مورد نیاز:</a:t>
            </a:r>
          </a:p>
          <a:p>
            <a:pPr algn="just" rtl="1">
              <a:lnSpc>
                <a:spcPct val="150000"/>
              </a:lnSpc>
            </a:pPr>
            <a:endParaRPr lang="fa-IR" sz="1400" dirty="0">
              <a:solidFill>
                <a:srgbClr val="C00000"/>
              </a:solidFill>
              <a:cs typeface="B Nazanin" panose="00000400000000000000" pitchFamily="2" charset="-78"/>
            </a:endParaRPr>
          </a:p>
          <a:p>
            <a:pPr algn="just" rtl="1">
              <a:lnSpc>
                <a:spcPct val="150000"/>
              </a:lnSpc>
            </a:pPr>
            <a:r>
              <a:rPr lang="fa-IR" sz="2400" dirty="0">
                <a:cs typeface="B Nazanin" panose="00000400000000000000" pitchFamily="2" charset="-78"/>
              </a:rPr>
              <a:t>نشاسته گل گندم 75 گرم </a:t>
            </a:r>
          </a:p>
          <a:p>
            <a:pPr algn="just" rtl="1">
              <a:lnSpc>
                <a:spcPct val="150000"/>
              </a:lnSpc>
            </a:pPr>
            <a:r>
              <a:rPr lang="fa-IR" sz="2400" dirty="0">
                <a:cs typeface="B Nazanin" panose="00000400000000000000" pitchFamily="2" charset="-78"/>
              </a:rPr>
              <a:t>تخم مرغ 5 عدد</a:t>
            </a:r>
          </a:p>
          <a:p>
            <a:pPr algn="just" rtl="1">
              <a:lnSpc>
                <a:spcPct val="150000"/>
              </a:lnSpc>
            </a:pPr>
            <a:r>
              <a:rPr lang="fa-IR" sz="2400" dirty="0">
                <a:cs typeface="B Nazanin" panose="00000400000000000000" pitchFamily="2" charset="-78"/>
              </a:rPr>
              <a:t>گلاب 4 قاشق سوپ خوری</a:t>
            </a:r>
          </a:p>
          <a:p>
            <a:pPr algn="just" rtl="1">
              <a:lnSpc>
                <a:spcPct val="150000"/>
              </a:lnSpc>
            </a:pPr>
            <a:r>
              <a:rPr lang="fa-IR" sz="2400" dirty="0">
                <a:cs typeface="B Nazanin" panose="00000400000000000000" pitchFamily="2" charset="-78"/>
              </a:rPr>
              <a:t>وانیل 1/2 قاشق چای خوری</a:t>
            </a:r>
          </a:p>
          <a:p>
            <a:pPr algn="just" rtl="1">
              <a:lnSpc>
                <a:spcPct val="150000"/>
              </a:lnSpc>
            </a:pPr>
            <a:r>
              <a:rPr lang="fa-IR" sz="2400" dirty="0">
                <a:cs typeface="B Nazanin" panose="00000400000000000000" pitchFamily="2" charset="-78"/>
              </a:rPr>
              <a:t>آرد سفيد گندم 75 گرم</a:t>
            </a:r>
          </a:p>
          <a:p>
            <a:pPr algn="just" rtl="1">
              <a:lnSpc>
                <a:spcPct val="150000"/>
              </a:lnSpc>
            </a:pPr>
            <a:r>
              <a:rPr lang="fa-IR" sz="2400" dirty="0">
                <a:cs typeface="B Nazanin" panose="00000400000000000000" pitchFamily="2" charset="-78"/>
              </a:rPr>
              <a:t>روغن به مقدار لازم</a:t>
            </a:r>
          </a:p>
          <a:p>
            <a:pPr algn="just" rtl="1">
              <a:lnSpc>
                <a:spcPct val="150000"/>
              </a:lnSpc>
            </a:pPr>
            <a:r>
              <a:rPr lang="fa-IR" sz="2400" dirty="0">
                <a:cs typeface="B Nazanin" panose="00000400000000000000" pitchFamily="2" charset="-78"/>
              </a:rPr>
              <a:t>پودر قند 100 گرم</a:t>
            </a:r>
          </a:p>
          <a:p>
            <a:pPr algn="just" rtl="1">
              <a:lnSpc>
                <a:spcPct val="150000"/>
              </a:lnSpc>
            </a:pPr>
            <a:r>
              <a:rPr lang="fa-IR" sz="2400" dirty="0">
                <a:cs typeface="B Nazanin" panose="00000400000000000000" pitchFamily="2" charset="-78"/>
              </a:rPr>
              <a:t>قالب شيرينى پنجره اى</a:t>
            </a:r>
          </a:p>
        </p:txBody>
      </p:sp>
      <p:pic>
        <p:nvPicPr>
          <p:cNvPr id="2" name="Picture 1">
            <a:extLst>
              <a:ext uri="{FF2B5EF4-FFF2-40B4-BE49-F238E27FC236}">
                <a16:creationId xmlns:a16="http://schemas.microsoft.com/office/drawing/2014/main" id="{328153CD-7124-45C1-1DAA-056DD02D46F5}"/>
              </a:ext>
            </a:extLst>
          </p:cNvPr>
          <p:cNvPicPr>
            <a:picLocks noChangeAspect="1"/>
          </p:cNvPicPr>
          <p:nvPr/>
        </p:nvPicPr>
        <p:blipFill>
          <a:blip r:embed="rId4"/>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3072314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1">
                                          <p:stCondLst>
                                            <p:cond delay="0"/>
                                          </p:stCondLst>
                                        </p:cTn>
                                        <p:tgtEl>
                                          <p:spTgt spid="3">
                                            <p:txEl>
                                              <p:pRg st="0" end="0"/>
                                            </p:txEl>
                                          </p:spTgt>
                                        </p:tgtEl>
                                      </p:cBhvr>
                                    </p:animEffect>
                                    <p:anim calcmode="lin" valueType="num">
                                      <p:cBhvr>
                                        <p:cTn id="8" dur="224"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
                                          <p:stCondLst>
                                            <p:cond delay="80"/>
                                          </p:stCondLst>
                                        </p:cTn>
                                        <p:tgtEl>
                                          <p:spTgt spid="3">
                                            <p:txEl>
                                              <p:pRg st="0" end="0"/>
                                            </p:txEl>
                                          </p:spTgt>
                                        </p:tgtEl>
                                      </p:cBhvr>
                                      <p:to x="100000" y="60000"/>
                                    </p:animScale>
                                    <p:animScale>
                                      <p:cBhvr>
                                        <p:cTn id="14" dur="1" decel="50000">
                                          <p:stCondLst>
                                            <p:cond delay="83"/>
                                          </p:stCondLst>
                                        </p:cTn>
                                        <p:tgtEl>
                                          <p:spTgt spid="3">
                                            <p:txEl>
                                              <p:pRg st="0" end="0"/>
                                            </p:txEl>
                                          </p:spTgt>
                                        </p:tgtEl>
                                      </p:cBhvr>
                                      <p:to x="100000" y="100000"/>
                                    </p:animScale>
                                    <p:animScale>
                                      <p:cBhvr>
                                        <p:cTn id="15" dur="1">
                                          <p:stCondLst>
                                            <p:cond delay="161"/>
                                          </p:stCondLst>
                                        </p:cTn>
                                        <p:tgtEl>
                                          <p:spTgt spid="3">
                                            <p:txEl>
                                              <p:pRg st="0" end="0"/>
                                            </p:txEl>
                                          </p:spTgt>
                                        </p:tgtEl>
                                      </p:cBhvr>
                                      <p:to x="100000" y="80000"/>
                                    </p:animScale>
                                    <p:animScale>
                                      <p:cBhvr>
                                        <p:cTn id="16" dur="1" decel="50000">
                                          <p:stCondLst>
                                            <p:cond delay="165"/>
                                          </p:stCondLst>
                                        </p:cTn>
                                        <p:tgtEl>
                                          <p:spTgt spid="3">
                                            <p:txEl>
                                              <p:pRg st="0" end="0"/>
                                            </p:txEl>
                                          </p:spTgt>
                                        </p:tgtEl>
                                      </p:cBhvr>
                                      <p:to x="100000" y="100000"/>
                                    </p:animScale>
                                    <p:animScale>
                                      <p:cBhvr>
                                        <p:cTn id="17" dur="1">
                                          <p:stCondLst>
                                            <p:cond delay="249"/>
                                          </p:stCondLst>
                                        </p:cTn>
                                        <p:tgtEl>
                                          <p:spTgt spid="3">
                                            <p:txEl>
                                              <p:pRg st="0" end="0"/>
                                            </p:txEl>
                                          </p:spTgt>
                                        </p:tgtEl>
                                      </p:cBhvr>
                                      <p:to x="100000" y="90000"/>
                                    </p:animScale>
                                    <p:animScale>
                                      <p:cBhvr>
                                        <p:cTn id="18" dur="1" decel="50000">
                                          <p:stCondLst>
                                            <p:cond delay="249"/>
                                          </p:stCondLst>
                                        </p:cTn>
                                        <p:tgtEl>
                                          <p:spTgt spid="3">
                                            <p:txEl>
                                              <p:pRg st="0" end="0"/>
                                            </p:txEl>
                                          </p:spTgt>
                                        </p:tgtEl>
                                      </p:cBhvr>
                                      <p:to x="100000" y="100000"/>
                                    </p:animScale>
                                    <p:animScale>
                                      <p:cBhvr>
                                        <p:cTn id="19" dur="1">
                                          <p:stCondLst>
                                            <p:cond delay="249"/>
                                          </p:stCondLst>
                                        </p:cTn>
                                        <p:tgtEl>
                                          <p:spTgt spid="3">
                                            <p:txEl>
                                              <p:pRg st="0" end="0"/>
                                            </p:txEl>
                                          </p:spTgt>
                                        </p:tgtEl>
                                      </p:cBhvr>
                                      <p:to x="100000" y="95000"/>
                                    </p:animScale>
                                    <p:animScale>
                                      <p:cBhvr>
                                        <p:cTn id="20" dur="1" decel="50000">
                                          <p:stCondLst>
                                            <p:cond delay="249"/>
                                          </p:stCondLst>
                                        </p:cTn>
                                        <p:tgtEl>
                                          <p:spTgt spid="3">
                                            <p:txEl>
                                              <p:pRg st="0" end="0"/>
                                            </p:txEl>
                                          </p:spTgt>
                                        </p:tgtEl>
                                      </p:cBhvr>
                                      <p:to x="100000" y="100000"/>
                                    </p:animScale>
                                  </p:childTnLst>
                                </p:cTn>
                              </p:par>
                            </p:childTnLst>
                          </p:cTn>
                        </p:par>
                        <p:par>
                          <p:cTn id="21" fill="hold">
                            <p:stCondLst>
                              <p:cond delay="25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71">
                                          <p:stCondLst>
                                            <p:cond delay="0"/>
                                          </p:stCondLst>
                                        </p:cTn>
                                        <p:tgtEl>
                                          <p:spTgt spid="3">
                                            <p:txEl>
                                              <p:pRg st="1" end="1"/>
                                            </p:txEl>
                                          </p:spTgt>
                                        </p:tgtEl>
                                      </p:cBhvr>
                                    </p:animEffect>
                                    <p:anim calcmode="lin" valueType="num">
                                      <p:cBhvr>
                                        <p:cTn id="25" dur="224"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8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82" tmFilter="0, 0; 0.125,0.2665; 0.25,0.4; 0.375,0.465; 0.5,0.5;  0.625,0.535; 0.75,0.6; 0.875,0.7335; 1,1">
                                          <p:stCondLst>
                                            <p:cond delay="8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2" tmFilter="0, 0; 0.125,0.2665; 0.25,0.4; 0.375,0.465; 0.5,0.5;  0.625,0.535; 0.75,0.6; 0.875,0.7335; 1,1">
                                          <p:stCondLst>
                                            <p:cond delay="163"/>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 tmFilter="0, 0; 0.125,0.2665; 0.25,0.4; 0.375,0.465; 0.5,0.5;  0.625,0.535; 0.75,0.6; 0.875,0.7335; 1,1">
                                          <p:stCondLst>
                                            <p:cond delay="249"/>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1">
                                          <p:stCondLst>
                                            <p:cond delay="80"/>
                                          </p:stCondLst>
                                        </p:cTn>
                                        <p:tgtEl>
                                          <p:spTgt spid="3">
                                            <p:txEl>
                                              <p:pRg st="1" end="1"/>
                                            </p:txEl>
                                          </p:spTgt>
                                        </p:tgtEl>
                                      </p:cBhvr>
                                      <p:to x="100000" y="60000"/>
                                    </p:animScale>
                                    <p:animScale>
                                      <p:cBhvr>
                                        <p:cTn id="31" dur="1" decel="50000">
                                          <p:stCondLst>
                                            <p:cond delay="83"/>
                                          </p:stCondLst>
                                        </p:cTn>
                                        <p:tgtEl>
                                          <p:spTgt spid="3">
                                            <p:txEl>
                                              <p:pRg st="1" end="1"/>
                                            </p:txEl>
                                          </p:spTgt>
                                        </p:tgtEl>
                                      </p:cBhvr>
                                      <p:to x="100000" y="100000"/>
                                    </p:animScale>
                                    <p:animScale>
                                      <p:cBhvr>
                                        <p:cTn id="32" dur="1">
                                          <p:stCondLst>
                                            <p:cond delay="161"/>
                                          </p:stCondLst>
                                        </p:cTn>
                                        <p:tgtEl>
                                          <p:spTgt spid="3">
                                            <p:txEl>
                                              <p:pRg st="1" end="1"/>
                                            </p:txEl>
                                          </p:spTgt>
                                        </p:tgtEl>
                                      </p:cBhvr>
                                      <p:to x="100000" y="80000"/>
                                    </p:animScale>
                                    <p:animScale>
                                      <p:cBhvr>
                                        <p:cTn id="33" dur="1" decel="50000">
                                          <p:stCondLst>
                                            <p:cond delay="165"/>
                                          </p:stCondLst>
                                        </p:cTn>
                                        <p:tgtEl>
                                          <p:spTgt spid="3">
                                            <p:txEl>
                                              <p:pRg st="1" end="1"/>
                                            </p:txEl>
                                          </p:spTgt>
                                        </p:tgtEl>
                                      </p:cBhvr>
                                      <p:to x="100000" y="100000"/>
                                    </p:animScale>
                                    <p:animScale>
                                      <p:cBhvr>
                                        <p:cTn id="34" dur="1">
                                          <p:stCondLst>
                                            <p:cond delay="249"/>
                                          </p:stCondLst>
                                        </p:cTn>
                                        <p:tgtEl>
                                          <p:spTgt spid="3">
                                            <p:txEl>
                                              <p:pRg st="1" end="1"/>
                                            </p:txEl>
                                          </p:spTgt>
                                        </p:tgtEl>
                                      </p:cBhvr>
                                      <p:to x="100000" y="90000"/>
                                    </p:animScale>
                                    <p:animScale>
                                      <p:cBhvr>
                                        <p:cTn id="35" dur="1" decel="50000">
                                          <p:stCondLst>
                                            <p:cond delay="249"/>
                                          </p:stCondLst>
                                        </p:cTn>
                                        <p:tgtEl>
                                          <p:spTgt spid="3">
                                            <p:txEl>
                                              <p:pRg st="1" end="1"/>
                                            </p:txEl>
                                          </p:spTgt>
                                        </p:tgtEl>
                                      </p:cBhvr>
                                      <p:to x="100000" y="100000"/>
                                    </p:animScale>
                                    <p:animScale>
                                      <p:cBhvr>
                                        <p:cTn id="36" dur="1">
                                          <p:stCondLst>
                                            <p:cond delay="249"/>
                                          </p:stCondLst>
                                        </p:cTn>
                                        <p:tgtEl>
                                          <p:spTgt spid="3">
                                            <p:txEl>
                                              <p:pRg st="1" end="1"/>
                                            </p:txEl>
                                          </p:spTgt>
                                        </p:tgtEl>
                                      </p:cBhvr>
                                      <p:to x="100000" y="95000"/>
                                    </p:animScale>
                                    <p:animScale>
                                      <p:cBhvr>
                                        <p:cTn id="37" dur="1" decel="50000">
                                          <p:stCondLst>
                                            <p:cond delay="249"/>
                                          </p:stCondLst>
                                        </p:cTn>
                                        <p:tgtEl>
                                          <p:spTgt spid="3">
                                            <p:txEl>
                                              <p:pRg st="1" end="1"/>
                                            </p:txEl>
                                          </p:spTgt>
                                        </p:tgtEl>
                                      </p:cBhvr>
                                      <p:to x="100000" y="100000"/>
                                    </p:animScale>
                                  </p:childTnLst>
                                </p:cTn>
                              </p:par>
                            </p:childTnLst>
                          </p:cTn>
                        </p:par>
                        <p:par>
                          <p:cTn id="38" fill="hold">
                            <p:stCondLst>
                              <p:cond delay="5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71">
                                          <p:stCondLst>
                                            <p:cond delay="0"/>
                                          </p:stCondLst>
                                        </p:cTn>
                                        <p:tgtEl>
                                          <p:spTgt spid="3">
                                            <p:txEl>
                                              <p:pRg st="2" end="2"/>
                                            </p:txEl>
                                          </p:spTgt>
                                        </p:tgtEl>
                                      </p:cBhvr>
                                    </p:animEffect>
                                    <p:anim calcmode="lin" valueType="num">
                                      <p:cBhvr>
                                        <p:cTn id="42" dur="224"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8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82" tmFilter="0, 0; 0.125,0.2665; 0.25,0.4; 0.375,0.465; 0.5,0.5;  0.625,0.535; 0.75,0.6; 0.875,0.7335; 1,1">
                                          <p:stCondLst>
                                            <p:cond delay="8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2" tmFilter="0, 0; 0.125,0.2665; 0.25,0.4; 0.375,0.465; 0.5,0.5;  0.625,0.535; 0.75,0.6; 0.875,0.7335; 1,1">
                                          <p:stCondLst>
                                            <p:cond delay="163"/>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 tmFilter="0, 0; 0.125,0.2665; 0.25,0.4; 0.375,0.465; 0.5,0.5;  0.625,0.535; 0.75,0.6; 0.875,0.7335; 1,1">
                                          <p:stCondLst>
                                            <p:cond delay="249"/>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1">
                                          <p:stCondLst>
                                            <p:cond delay="80"/>
                                          </p:stCondLst>
                                        </p:cTn>
                                        <p:tgtEl>
                                          <p:spTgt spid="3">
                                            <p:txEl>
                                              <p:pRg st="2" end="2"/>
                                            </p:txEl>
                                          </p:spTgt>
                                        </p:tgtEl>
                                      </p:cBhvr>
                                      <p:to x="100000" y="60000"/>
                                    </p:animScale>
                                    <p:animScale>
                                      <p:cBhvr>
                                        <p:cTn id="48" dur="1" decel="50000">
                                          <p:stCondLst>
                                            <p:cond delay="83"/>
                                          </p:stCondLst>
                                        </p:cTn>
                                        <p:tgtEl>
                                          <p:spTgt spid="3">
                                            <p:txEl>
                                              <p:pRg st="2" end="2"/>
                                            </p:txEl>
                                          </p:spTgt>
                                        </p:tgtEl>
                                      </p:cBhvr>
                                      <p:to x="100000" y="100000"/>
                                    </p:animScale>
                                    <p:animScale>
                                      <p:cBhvr>
                                        <p:cTn id="49" dur="1">
                                          <p:stCondLst>
                                            <p:cond delay="161"/>
                                          </p:stCondLst>
                                        </p:cTn>
                                        <p:tgtEl>
                                          <p:spTgt spid="3">
                                            <p:txEl>
                                              <p:pRg st="2" end="2"/>
                                            </p:txEl>
                                          </p:spTgt>
                                        </p:tgtEl>
                                      </p:cBhvr>
                                      <p:to x="100000" y="80000"/>
                                    </p:animScale>
                                    <p:animScale>
                                      <p:cBhvr>
                                        <p:cTn id="50" dur="1" decel="50000">
                                          <p:stCondLst>
                                            <p:cond delay="165"/>
                                          </p:stCondLst>
                                        </p:cTn>
                                        <p:tgtEl>
                                          <p:spTgt spid="3">
                                            <p:txEl>
                                              <p:pRg st="2" end="2"/>
                                            </p:txEl>
                                          </p:spTgt>
                                        </p:tgtEl>
                                      </p:cBhvr>
                                      <p:to x="100000" y="100000"/>
                                    </p:animScale>
                                    <p:animScale>
                                      <p:cBhvr>
                                        <p:cTn id="51" dur="1">
                                          <p:stCondLst>
                                            <p:cond delay="249"/>
                                          </p:stCondLst>
                                        </p:cTn>
                                        <p:tgtEl>
                                          <p:spTgt spid="3">
                                            <p:txEl>
                                              <p:pRg st="2" end="2"/>
                                            </p:txEl>
                                          </p:spTgt>
                                        </p:tgtEl>
                                      </p:cBhvr>
                                      <p:to x="100000" y="90000"/>
                                    </p:animScale>
                                    <p:animScale>
                                      <p:cBhvr>
                                        <p:cTn id="52" dur="1" decel="50000">
                                          <p:stCondLst>
                                            <p:cond delay="249"/>
                                          </p:stCondLst>
                                        </p:cTn>
                                        <p:tgtEl>
                                          <p:spTgt spid="3">
                                            <p:txEl>
                                              <p:pRg st="2" end="2"/>
                                            </p:txEl>
                                          </p:spTgt>
                                        </p:tgtEl>
                                      </p:cBhvr>
                                      <p:to x="100000" y="100000"/>
                                    </p:animScale>
                                    <p:animScale>
                                      <p:cBhvr>
                                        <p:cTn id="53" dur="1">
                                          <p:stCondLst>
                                            <p:cond delay="249"/>
                                          </p:stCondLst>
                                        </p:cTn>
                                        <p:tgtEl>
                                          <p:spTgt spid="3">
                                            <p:txEl>
                                              <p:pRg st="2" end="2"/>
                                            </p:txEl>
                                          </p:spTgt>
                                        </p:tgtEl>
                                      </p:cBhvr>
                                      <p:to x="100000" y="95000"/>
                                    </p:animScale>
                                    <p:animScale>
                                      <p:cBhvr>
                                        <p:cTn id="54" dur="1" decel="50000">
                                          <p:stCondLst>
                                            <p:cond delay="249"/>
                                          </p:stCondLst>
                                        </p:cTn>
                                        <p:tgtEl>
                                          <p:spTgt spid="3">
                                            <p:txEl>
                                              <p:pRg st="2" end="2"/>
                                            </p:txEl>
                                          </p:spTgt>
                                        </p:tgtEl>
                                      </p:cBhvr>
                                      <p:to x="100000" y="100000"/>
                                    </p:animScale>
                                  </p:childTnLst>
                                </p:cTn>
                              </p:par>
                            </p:childTnLst>
                          </p:cTn>
                        </p:par>
                        <p:par>
                          <p:cTn id="55" fill="hold">
                            <p:stCondLst>
                              <p:cond delay="750"/>
                            </p:stCondLst>
                            <p:childTnLst>
                              <p:par>
                                <p:cTn id="56" presetID="26" presetClass="entr" presetSubtype="0" fill="hold" grpId="0" nodeType="after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wipe(down)">
                                      <p:cBhvr>
                                        <p:cTn id="58" dur="71">
                                          <p:stCondLst>
                                            <p:cond delay="0"/>
                                          </p:stCondLst>
                                        </p:cTn>
                                        <p:tgtEl>
                                          <p:spTgt spid="3">
                                            <p:txEl>
                                              <p:pRg st="4" end="4"/>
                                            </p:txEl>
                                          </p:spTgt>
                                        </p:tgtEl>
                                      </p:cBhvr>
                                    </p:animEffect>
                                    <p:anim calcmode="lin" valueType="num">
                                      <p:cBhvr>
                                        <p:cTn id="59" dur="224"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0" dur="8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1" dur="82" tmFilter="0, 0; 0.125,0.2665; 0.25,0.4; 0.375,0.465; 0.5,0.5;  0.625,0.535; 0.75,0.6; 0.875,0.7335; 1,1">
                                          <p:stCondLst>
                                            <p:cond delay="8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2" dur="2" tmFilter="0, 0; 0.125,0.2665; 0.25,0.4; 0.375,0.465; 0.5,0.5;  0.625,0.535; 0.75,0.6; 0.875,0.7335; 1,1">
                                          <p:stCondLst>
                                            <p:cond delay="163"/>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3" dur="1" tmFilter="0, 0; 0.125,0.2665; 0.25,0.4; 0.375,0.465; 0.5,0.5;  0.625,0.535; 0.75,0.6; 0.875,0.7335; 1,1">
                                          <p:stCondLst>
                                            <p:cond delay="249"/>
                                          </p:stCondLst>
                                        </p:cTn>
                                        <p:tgtEl>
                                          <p:spTgt spid="3">
                                            <p:txEl>
                                              <p:pRg st="4" end="4"/>
                                            </p:txEl>
                                          </p:spTgt>
                                        </p:tgtEl>
                                        <p:attrNameLst>
                                          <p:attrName>ppt_y</p:attrName>
                                        </p:attrNameLst>
                                      </p:cBhvr>
                                      <p:tavLst>
                                        <p:tav tm="0" fmla="#ppt_y-sin(pi*$)/81">
                                          <p:val>
                                            <p:fltVal val="0"/>
                                          </p:val>
                                        </p:tav>
                                        <p:tav tm="100000">
                                          <p:val>
                                            <p:fltVal val="1"/>
                                          </p:val>
                                        </p:tav>
                                      </p:tavLst>
                                    </p:anim>
                                    <p:animScale>
                                      <p:cBhvr>
                                        <p:cTn id="64" dur="1">
                                          <p:stCondLst>
                                            <p:cond delay="80"/>
                                          </p:stCondLst>
                                        </p:cTn>
                                        <p:tgtEl>
                                          <p:spTgt spid="3">
                                            <p:txEl>
                                              <p:pRg st="4" end="4"/>
                                            </p:txEl>
                                          </p:spTgt>
                                        </p:tgtEl>
                                      </p:cBhvr>
                                      <p:to x="100000" y="60000"/>
                                    </p:animScale>
                                    <p:animScale>
                                      <p:cBhvr>
                                        <p:cTn id="65" dur="1" decel="50000">
                                          <p:stCondLst>
                                            <p:cond delay="83"/>
                                          </p:stCondLst>
                                        </p:cTn>
                                        <p:tgtEl>
                                          <p:spTgt spid="3">
                                            <p:txEl>
                                              <p:pRg st="4" end="4"/>
                                            </p:txEl>
                                          </p:spTgt>
                                        </p:tgtEl>
                                      </p:cBhvr>
                                      <p:to x="100000" y="100000"/>
                                    </p:animScale>
                                    <p:animScale>
                                      <p:cBhvr>
                                        <p:cTn id="66" dur="1">
                                          <p:stCondLst>
                                            <p:cond delay="161"/>
                                          </p:stCondLst>
                                        </p:cTn>
                                        <p:tgtEl>
                                          <p:spTgt spid="3">
                                            <p:txEl>
                                              <p:pRg st="4" end="4"/>
                                            </p:txEl>
                                          </p:spTgt>
                                        </p:tgtEl>
                                      </p:cBhvr>
                                      <p:to x="100000" y="80000"/>
                                    </p:animScale>
                                    <p:animScale>
                                      <p:cBhvr>
                                        <p:cTn id="67" dur="1" decel="50000">
                                          <p:stCondLst>
                                            <p:cond delay="165"/>
                                          </p:stCondLst>
                                        </p:cTn>
                                        <p:tgtEl>
                                          <p:spTgt spid="3">
                                            <p:txEl>
                                              <p:pRg st="4" end="4"/>
                                            </p:txEl>
                                          </p:spTgt>
                                        </p:tgtEl>
                                      </p:cBhvr>
                                      <p:to x="100000" y="100000"/>
                                    </p:animScale>
                                    <p:animScale>
                                      <p:cBhvr>
                                        <p:cTn id="68" dur="1">
                                          <p:stCondLst>
                                            <p:cond delay="249"/>
                                          </p:stCondLst>
                                        </p:cTn>
                                        <p:tgtEl>
                                          <p:spTgt spid="3">
                                            <p:txEl>
                                              <p:pRg st="4" end="4"/>
                                            </p:txEl>
                                          </p:spTgt>
                                        </p:tgtEl>
                                      </p:cBhvr>
                                      <p:to x="100000" y="90000"/>
                                    </p:animScale>
                                    <p:animScale>
                                      <p:cBhvr>
                                        <p:cTn id="69" dur="1" decel="50000">
                                          <p:stCondLst>
                                            <p:cond delay="249"/>
                                          </p:stCondLst>
                                        </p:cTn>
                                        <p:tgtEl>
                                          <p:spTgt spid="3">
                                            <p:txEl>
                                              <p:pRg st="4" end="4"/>
                                            </p:txEl>
                                          </p:spTgt>
                                        </p:tgtEl>
                                      </p:cBhvr>
                                      <p:to x="100000" y="100000"/>
                                    </p:animScale>
                                    <p:animScale>
                                      <p:cBhvr>
                                        <p:cTn id="70" dur="1">
                                          <p:stCondLst>
                                            <p:cond delay="249"/>
                                          </p:stCondLst>
                                        </p:cTn>
                                        <p:tgtEl>
                                          <p:spTgt spid="3">
                                            <p:txEl>
                                              <p:pRg st="4" end="4"/>
                                            </p:txEl>
                                          </p:spTgt>
                                        </p:tgtEl>
                                      </p:cBhvr>
                                      <p:to x="100000" y="95000"/>
                                    </p:animScale>
                                    <p:animScale>
                                      <p:cBhvr>
                                        <p:cTn id="71" dur="1" decel="50000">
                                          <p:stCondLst>
                                            <p:cond delay="249"/>
                                          </p:stCondLst>
                                        </p:cTn>
                                        <p:tgtEl>
                                          <p:spTgt spid="3">
                                            <p:txEl>
                                              <p:pRg st="4" end="4"/>
                                            </p:txEl>
                                          </p:spTgt>
                                        </p:tgtEl>
                                      </p:cBhvr>
                                      <p:to x="100000" y="100000"/>
                                    </p:animScale>
                                  </p:childTnLst>
                                </p:cTn>
                              </p:par>
                            </p:childTnLst>
                          </p:cTn>
                        </p:par>
                        <p:par>
                          <p:cTn id="72" fill="hold">
                            <p:stCondLst>
                              <p:cond delay="1000"/>
                            </p:stCondLst>
                            <p:childTnLst>
                              <p:par>
                                <p:cTn id="73" presetID="26" presetClass="entr" presetSubtype="0" fill="hold" grpId="0" nodeType="after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Effect transition="in" filter="wipe(down)">
                                      <p:cBhvr>
                                        <p:cTn id="75" dur="71">
                                          <p:stCondLst>
                                            <p:cond delay="0"/>
                                          </p:stCondLst>
                                        </p:cTn>
                                        <p:tgtEl>
                                          <p:spTgt spid="3">
                                            <p:txEl>
                                              <p:pRg st="5" end="5"/>
                                            </p:txEl>
                                          </p:spTgt>
                                        </p:tgtEl>
                                      </p:cBhvr>
                                    </p:animEffect>
                                    <p:anim calcmode="lin" valueType="num">
                                      <p:cBhvr>
                                        <p:cTn id="76" dur="224"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7" dur="8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8" dur="82" tmFilter="0, 0; 0.125,0.2665; 0.25,0.4; 0.375,0.465; 0.5,0.5;  0.625,0.535; 0.75,0.6; 0.875,0.7335; 1,1">
                                          <p:stCondLst>
                                            <p:cond delay="8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9" dur="2" tmFilter="0, 0; 0.125,0.2665; 0.25,0.4; 0.375,0.465; 0.5,0.5;  0.625,0.535; 0.75,0.6; 0.875,0.7335; 1,1">
                                          <p:stCondLst>
                                            <p:cond delay="163"/>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0" dur="1" tmFilter="0, 0; 0.125,0.2665; 0.25,0.4; 0.375,0.465; 0.5,0.5;  0.625,0.535; 0.75,0.6; 0.875,0.7335; 1,1">
                                          <p:stCondLst>
                                            <p:cond delay="249"/>
                                          </p:stCondLst>
                                        </p:cTn>
                                        <p:tgtEl>
                                          <p:spTgt spid="3">
                                            <p:txEl>
                                              <p:pRg st="5" end="5"/>
                                            </p:txEl>
                                          </p:spTgt>
                                        </p:tgtEl>
                                        <p:attrNameLst>
                                          <p:attrName>ppt_y</p:attrName>
                                        </p:attrNameLst>
                                      </p:cBhvr>
                                      <p:tavLst>
                                        <p:tav tm="0" fmla="#ppt_y-sin(pi*$)/81">
                                          <p:val>
                                            <p:fltVal val="0"/>
                                          </p:val>
                                        </p:tav>
                                        <p:tav tm="100000">
                                          <p:val>
                                            <p:fltVal val="1"/>
                                          </p:val>
                                        </p:tav>
                                      </p:tavLst>
                                    </p:anim>
                                    <p:animScale>
                                      <p:cBhvr>
                                        <p:cTn id="81" dur="1">
                                          <p:stCondLst>
                                            <p:cond delay="80"/>
                                          </p:stCondLst>
                                        </p:cTn>
                                        <p:tgtEl>
                                          <p:spTgt spid="3">
                                            <p:txEl>
                                              <p:pRg st="5" end="5"/>
                                            </p:txEl>
                                          </p:spTgt>
                                        </p:tgtEl>
                                      </p:cBhvr>
                                      <p:to x="100000" y="60000"/>
                                    </p:animScale>
                                    <p:animScale>
                                      <p:cBhvr>
                                        <p:cTn id="82" dur="1" decel="50000">
                                          <p:stCondLst>
                                            <p:cond delay="83"/>
                                          </p:stCondLst>
                                        </p:cTn>
                                        <p:tgtEl>
                                          <p:spTgt spid="3">
                                            <p:txEl>
                                              <p:pRg st="5" end="5"/>
                                            </p:txEl>
                                          </p:spTgt>
                                        </p:tgtEl>
                                      </p:cBhvr>
                                      <p:to x="100000" y="100000"/>
                                    </p:animScale>
                                    <p:animScale>
                                      <p:cBhvr>
                                        <p:cTn id="83" dur="1">
                                          <p:stCondLst>
                                            <p:cond delay="161"/>
                                          </p:stCondLst>
                                        </p:cTn>
                                        <p:tgtEl>
                                          <p:spTgt spid="3">
                                            <p:txEl>
                                              <p:pRg st="5" end="5"/>
                                            </p:txEl>
                                          </p:spTgt>
                                        </p:tgtEl>
                                      </p:cBhvr>
                                      <p:to x="100000" y="80000"/>
                                    </p:animScale>
                                    <p:animScale>
                                      <p:cBhvr>
                                        <p:cTn id="84" dur="1" decel="50000">
                                          <p:stCondLst>
                                            <p:cond delay="165"/>
                                          </p:stCondLst>
                                        </p:cTn>
                                        <p:tgtEl>
                                          <p:spTgt spid="3">
                                            <p:txEl>
                                              <p:pRg st="5" end="5"/>
                                            </p:txEl>
                                          </p:spTgt>
                                        </p:tgtEl>
                                      </p:cBhvr>
                                      <p:to x="100000" y="100000"/>
                                    </p:animScale>
                                    <p:animScale>
                                      <p:cBhvr>
                                        <p:cTn id="85" dur="1">
                                          <p:stCondLst>
                                            <p:cond delay="249"/>
                                          </p:stCondLst>
                                        </p:cTn>
                                        <p:tgtEl>
                                          <p:spTgt spid="3">
                                            <p:txEl>
                                              <p:pRg st="5" end="5"/>
                                            </p:txEl>
                                          </p:spTgt>
                                        </p:tgtEl>
                                      </p:cBhvr>
                                      <p:to x="100000" y="90000"/>
                                    </p:animScale>
                                    <p:animScale>
                                      <p:cBhvr>
                                        <p:cTn id="86" dur="1" decel="50000">
                                          <p:stCondLst>
                                            <p:cond delay="249"/>
                                          </p:stCondLst>
                                        </p:cTn>
                                        <p:tgtEl>
                                          <p:spTgt spid="3">
                                            <p:txEl>
                                              <p:pRg st="5" end="5"/>
                                            </p:txEl>
                                          </p:spTgt>
                                        </p:tgtEl>
                                      </p:cBhvr>
                                      <p:to x="100000" y="100000"/>
                                    </p:animScale>
                                    <p:animScale>
                                      <p:cBhvr>
                                        <p:cTn id="87" dur="1">
                                          <p:stCondLst>
                                            <p:cond delay="249"/>
                                          </p:stCondLst>
                                        </p:cTn>
                                        <p:tgtEl>
                                          <p:spTgt spid="3">
                                            <p:txEl>
                                              <p:pRg st="5" end="5"/>
                                            </p:txEl>
                                          </p:spTgt>
                                        </p:tgtEl>
                                      </p:cBhvr>
                                      <p:to x="100000" y="95000"/>
                                    </p:animScale>
                                    <p:animScale>
                                      <p:cBhvr>
                                        <p:cTn id="88" dur="1" decel="50000">
                                          <p:stCondLst>
                                            <p:cond delay="249"/>
                                          </p:stCondLst>
                                        </p:cTn>
                                        <p:tgtEl>
                                          <p:spTgt spid="3">
                                            <p:txEl>
                                              <p:pRg st="5" end="5"/>
                                            </p:txEl>
                                          </p:spTgt>
                                        </p:tgtEl>
                                      </p:cBhvr>
                                      <p:to x="100000" y="100000"/>
                                    </p:animScale>
                                  </p:childTnLst>
                                </p:cTn>
                              </p:par>
                            </p:childTnLst>
                          </p:cTn>
                        </p:par>
                        <p:par>
                          <p:cTn id="89" fill="hold">
                            <p:stCondLst>
                              <p:cond delay="1250"/>
                            </p:stCondLst>
                            <p:childTnLst>
                              <p:par>
                                <p:cTn id="90" presetID="26" presetClass="entr" presetSubtype="0" fill="hold" grpId="0" nodeType="after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Effect transition="in" filter="wipe(down)">
                                      <p:cBhvr>
                                        <p:cTn id="92" dur="71">
                                          <p:stCondLst>
                                            <p:cond delay="0"/>
                                          </p:stCondLst>
                                        </p:cTn>
                                        <p:tgtEl>
                                          <p:spTgt spid="3">
                                            <p:txEl>
                                              <p:pRg st="6" end="6"/>
                                            </p:txEl>
                                          </p:spTgt>
                                        </p:tgtEl>
                                      </p:cBhvr>
                                    </p:animEffect>
                                    <p:anim calcmode="lin" valueType="num">
                                      <p:cBhvr>
                                        <p:cTn id="93" dur="224"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4" dur="82"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5" dur="82" tmFilter="0, 0; 0.125,0.2665; 0.25,0.4; 0.375,0.465; 0.5,0.5;  0.625,0.535; 0.75,0.6; 0.875,0.7335; 1,1">
                                          <p:stCondLst>
                                            <p:cond delay="82"/>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6" dur="2" tmFilter="0, 0; 0.125,0.2665; 0.25,0.4; 0.375,0.465; 0.5,0.5;  0.625,0.535; 0.75,0.6; 0.875,0.7335; 1,1">
                                          <p:stCondLst>
                                            <p:cond delay="163"/>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7" dur="1" tmFilter="0, 0; 0.125,0.2665; 0.25,0.4; 0.375,0.465; 0.5,0.5;  0.625,0.535; 0.75,0.6; 0.875,0.7335; 1,1">
                                          <p:stCondLst>
                                            <p:cond delay="249"/>
                                          </p:stCondLst>
                                        </p:cTn>
                                        <p:tgtEl>
                                          <p:spTgt spid="3">
                                            <p:txEl>
                                              <p:pRg st="6" end="6"/>
                                            </p:txEl>
                                          </p:spTgt>
                                        </p:tgtEl>
                                        <p:attrNameLst>
                                          <p:attrName>ppt_y</p:attrName>
                                        </p:attrNameLst>
                                      </p:cBhvr>
                                      <p:tavLst>
                                        <p:tav tm="0" fmla="#ppt_y-sin(pi*$)/81">
                                          <p:val>
                                            <p:fltVal val="0"/>
                                          </p:val>
                                        </p:tav>
                                        <p:tav tm="100000">
                                          <p:val>
                                            <p:fltVal val="1"/>
                                          </p:val>
                                        </p:tav>
                                      </p:tavLst>
                                    </p:anim>
                                    <p:animScale>
                                      <p:cBhvr>
                                        <p:cTn id="98" dur="1">
                                          <p:stCondLst>
                                            <p:cond delay="80"/>
                                          </p:stCondLst>
                                        </p:cTn>
                                        <p:tgtEl>
                                          <p:spTgt spid="3">
                                            <p:txEl>
                                              <p:pRg st="6" end="6"/>
                                            </p:txEl>
                                          </p:spTgt>
                                        </p:tgtEl>
                                      </p:cBhvr>
                                      <p:to x="100000" y="60000"/>
                                    </p:animScale>
                                    <p:animScale>
                                      <p:cBhvr>
                                        <p:cTn id="99" dur="1" decel="50000">
                                          <p:stCondLst>
                                            <p:cond delay="83"/>
                                          </p:stCondLst>
                                        </p:cTn>
                                        <p:tgtEl>
                                          <p:spTgt spid="3">
                                            <p:txEl>
                                              <p:pRg st="6" end="6"/>
                                            </p:txEl>
                                          </p:spTgt>
                                        </p:tgtEl>
                                      </p:cBhvr>
                                      <p:to x="100000" y="100000"/>
                                    </p:animScale>
                                    <p:animScale>
                                      <p:cBhvr>
                                        <p:cTn id="100" dur="1">
                                          <p:stCondLst>
                                            <p:cond delay="161"/>
                                          </p:stCondLst>
                                        </p:cTn>
                                        <p:tgtEl>
                                          <p:spTgt spid="3">
                                            <p:txEl>
                                              <p:pRg st="6" end="6"/>
                                            </p:txEl>
                                          </p:spTgt>
                                        </p:tgtEl>
                                      </p:cBhvr>
                                      <p:to x="100000" y="80000"/>
                                    </p:animScale>
                                    <p:animScale>
                                      <p:cBhvr>
                                        <p:cTn id="101" dur="1" decel="50000">
                                          <p:stCondLst>
                                            <p:cond delay="165"/>
                                          </p:stCondLst>
                                        </p:cTn>
                                        <p:tgtEl>
                                          <p:spTgt spid="3">
                                            <p:txEl>
                                              <p:pRg st="6" end="6"/>
                                            </p:txEl>
                                          </p:spTgt>
                                        </p:tgtEl>
                                      </p:cBhvr>
                                      <p:to x="100000" y="100000"/>
                                    </p:animScale>
                                    <p:animScale>
                                      <p:cBhvr>
                                        <p:cTn id="102" dur="1">
                                          <p:stCondLst>
                                            <p:cond delay="249"/>
                                          </p:stCondLst>
                                        </p:cTn>
                                        <p:tgtEl>
                                          <p:spTgt spid="3">
                                            <p:txEl>
                                              <p:pRg st="6" end="6"/>
                                            </p:txEl>
                                          </p:spTgt>
                                        </p:tgtEl>
                                      </p:cBhvr>
                                      <p:to x="100000" y="90000"/>
                                    </p:animScale>
                                    <p:animScale>
                                      <p:cBhvr>
                                        <p:cTn id="103" dur="1" decel="50000">
                                          <p:stCondLst>
                                            <p:cond delay="249"/>
                                          </p:stCondLst>
                                        </p:cTn>
                                        <p:tgtEl>
                                          <p:spTgt spid="3">
                                            <p:txEl>
                                              <p:pRg st="6" end="6"/>
                                            </p:txEl>
                                          </p:spTgt>
                                        </p:tgtEl>
                                      </p:cBhvr>
                                      <p:to x="100000" y="100000"/>
                                    </p:animScale>
                                    <p:animScale>
                                      <p:cBhvr>
                                        <p:cTn id="104" dur="1">
                                          <p:stCondLst>
                                            <p:cond delay="249"/>
                                          </p:stCondLst>
                                        </p:cTn>
                                        <p:tgtEl>
                                          <p:spTgt spid="3">
                                            <p:txEl>
                                              <p:pRg st="6" end="6"/>
                                            </p:txEl>
                                          </p:spTgt>
                                        </p:tgtEl>
                                      </p:cBhvr>
                                      <p:to x="100000" y="95000"/>
                                    </p:animScale>
                                    <p:animScale>
                                      <p:cBhvr>
                                        <p:cTn id="105" dur="1" decel="50000">
                                          <p:stCondLst>
                                            <p:cond delay="249"/>
                                          </p:stCondLst>
                                        </p:cTn>
                                        <p:tgtEl>
                                          <p:spTgt spid="3">
                                            <p:txEl>
                                              <p:pRg st="6" end="6"/>
                                            </p:txEl>
                                          </p:spTgt>
                                        </p:tgtEl>
                                      </p:cBhvr>
                                      <p:to x="100000" y="100000"/>
                                    </p:animScale>
                                  </p:childTnLst>
                                </p:cTn>
                              </p:par>
                            </p:childTnLst>
                          </p:cTn>
                        </p:par>
                        <p:par>
                          <p:cTn id="106" fill="hold">
                            <p:stCondLst>
                              <p:cond delay="1500"/>
                            </p:stCondLst>
                            <p:childTnLst>
                              <p:par>
                                <p:cTn id="107" presetID="26" presetClass="entr" presetSubtype="0" fill="hold" grpId="0" nodeType="afterEffect">
                                  <p:stCondLst>
                                    <p:cond delay="0"/>
                                  </p:stCondLst>
                                  <p:childTnLst>
                                    <p:set>
                                      <p:cBhvr>
                                        <p:cTn id="108" dur="1" fill="hold">
                                          <p:stCondLst>
                                            <p:cond delay="0"/>
                                          </p:stCondLst>
                                        </p:cTn>
                                        <p:tgtEl>
                                          <p:spTgt spid="3">
                                            <p:txEl>
                                              <p:pRg st="7" end="7"/>
                                            </p:txEl>
                                          </p:spTgt>
                                        </p:tgtEl>
                                        <p:attrNameLst>
                                          <p:attrName>style.visibility</p:attrName>
                                        </p:attrNameLst>
                                      </p:cBhvr>
                                      <p:to>
                                        <p:strVal val="visible"/>
                                      </p:to>
                                    </p:set>
                                    <p:animEffect transition="in" filter="wipe(down)">
                                      <p:cBhvr>
                                        <p:cTn id="109" dur="71">
                                          <p:stCondLst>
                                            <p:cond delay="0"/>
                                          </p:stCondLst>
                                        </p:cTn>
                                        <p:tgtEl>
                                          <p:spTgt spid="3">
                                            <p:txEl>
                                              <p:pRg st="7" end="7"/>
                                            </p:txEl>
                                          </p:spTgt>
                                        </p:tgtEl>
                                      </p:cBhvr>
                                    </p:animEffect>
                                    <p:anim calcmode="lin" valueType="num">
                                      <p:cBhvr>
                                        <p:cTn id="110" dur="224"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1" dur="82"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2" dur="82" tmFilter="0, 0; 0.125,0.2665; 0.25,0.4; 0.375,0.465; 0.5,0.5;  0.625,0.535; 0.75,0.6; 0.875,0.7335; 1,1">
                                          <p:stCondLst>
                                            <p:cond delay="82"/>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3" dur="2" tmFilter="0, 0; 0.125,0.2665; 0.25,0.4; 0.375,0.465; 0.5,0.5;  0.625,0.535; 0.75,0.6; 0.875,0.7335; 1,1">
                                          <p:stCondLst>
                                            <p:cond delay="163"/>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4" dur="1" tmFilter="0, 0; 0.125,0.2665; 0.25,0.4; 0.375,0.465; 0.5,0.5;  0.625,0.535; 0.75,0.6; 0.875,0.7335; 1,1">
                                          <p:stCondLst>
                                            <p:cond delay="249"/>
                                          </p:stCondLst>
                                        </p:cTn>
                                        <p:tgtEl>
                                          <p:spTgt spid="3">
                                            <p:txEl>
                                              <p:pRg st="7" end="7"/>
                                            </p:txEl>
                                          </p:spTgt>
                                        </p:tgtEl>
                                        <p:attrNameLst>
                                          <p:attrName>ppt_y</p:attrName>
                                        </p:attrNameLst>
                                      </p:cBhvr>
                                      <p:tavLst>
                                        <p:tav tm="0" fmla="#ppt_y-sin(pi*$)/81">
                                          <p:val>
                                            <p:fltVal val="0"/>
                                          </p:val>
                                        </p:tav>
                                        <p:tav tm="100000">
                                          <p:val>
                                            <p:fltVal val="1"/>
                                          </p:val>
                                        </p:tav>
                                      </p:tavLst>
                                    </p:anim>
                                    <p:animScale>
                                      <p:cBhvr>
                                        <p:cTn id="115" dur="1">
                                          <p:stCondLst>
                                            <p:cond delay="80"/>
                                          </p:stCondLst>
                                        </p:cTn>
                                        <p:tgtEl>
                                          <p:spTgt spid="3">
                                            <p:txEl>
                                              <p:pRg st="7" end="7"/>
                                            </p:txEl>
                                          </p:spTgt>
                                        </p:tgtEl>
                                      </p:cBhvr>
                                      <p:to x="100000" y="60000"/>
                                    </p:animScale>
                                    <p:animScale>
                                      <p:cBhvr>
                                        <p:cTn id="116" dur="1" decel="50000">
                                          <p:stCondLst>
                                            <p:cond delay="83"/>
                                          </p:stCondLst>
                                        </p:cTn>
                                        <p:tgtEl>
                                          <p:spTgt spid="3">
                                            <p:txEl>
                                              <p:pRg st="7" end="7"/>
                                            </p:txEl>
                                          </p:spTgt>
                                        </p:tgtEl>
                                      </p:cBhvr>
                                      <p:to x="100000" y="100000"/>
                                    </p:animScale>
                                    <p:animScale>
                                      <p:cBhvr>
                                        <p:cTn id="117" dur="1">
                                          <p:stCondLst>
                                            <p:cond delay="161"/>
                                          </p:stCondLst>
                                        </p:cTn>
                                        <p:tgtEl>
                                          <p:spTgt spid="3">
                                            <p:txEl>
                                              <p:pRg st="7" end="7"/>
                                            </p:txEl>
                                          </p:spTgt>
                                        </p:tgtEl>
                                      </p:cBhvr>
                                      <p:to x="100000" y="80000"/>
                                    </p:animScale>
                                    <p:animScale>
                                      <p:cBhvr>
                                        <p:cTn id="118" dur="1" decel="50000">
                                          <p:stCondLst>
                                            <p:cond delay="165"/>
                                          </p:stCondLst>
                                        </p:cTn>
                                        <p:tgtEl>
                                          <p:spTgt spid="3">
                                            <p:txEl>
                                              <p:pRg st="7" end="7"/>
                                            </p:txEl>
                                          </p:spTgt>
                                        </p:tgtEl>
                                      </p:cBhvr>
                                      <p:to x="100000" y="100000"/>
                                    </p:animScale>
                                    <p:animScale>
                                      <p:cBhvr>
                                        <p:cTn id="119" dur="1">
                                          <p:stCondLst>
                                            <p:cond delay="249"/>
                                          </p:stCondLst>
                                        </p:cTn>
                                        <p:tgtEl>
                                          <p:spTgt spid="3">
                                            <p:txEl>
                                              <p:pRg st="7" end="7"/>
                                            </p:txEl>
                                          </p:spTgt>
                                        </p:tgtEl>
                                      </p:cBhvr>
                                      <p:to x="100000" y="90000"/>
                                    </p:animScale>
                                    <p:animScale>
                                      <p:cBhvr>
                                        <p:cTn id="120" dur="1" decel="50000">
                                          <p:stCondLst>
                                            <p:cond delay="249"/>
                                          </p:stCondLst>
                                        </p:cTn>
                                        <p:tgtEl>
                                          <p:spTgt spid="3">
                                            <p:txEl>
                                              <p:pRg st="7" end="7"/>
                                            </p:txEl>
                                          </p:spTgt>
                                        </p:tgtEl>
                                      </p:cBhvr>
                                      <p:to x="100000" y="100000"/>
                                    </p:animScale>
                                    <p:animScale>
                                      <p:cBhvr>
                                        <p:cTn id="121" dur="1">
                                          <p:stCondLst>
                                            <p:cond delay="249"/>
                                          </p:stCondLst>
                                        </p:cTn>
                                        <p:tgtEl>
                                          <p:spTgt spid="3">
                                            <p:txEl>
                                              <p:pRg st="7" end="7"/>
                                            </p:txEl>
                                          </p:spTgt>
                                        </p:tgtEl>
                                      </p:cBhvr>
                                      <p:to x="100000" y="95000"/>
                                    </p:animScale>
                                    <p:animScale>
                                      <p:cBhvr>
                                        <p:cTn id="122" dur="1" decel="50000">
                                          <p:stCondLst>
                                            <p:cond delay="249"/>
                                          </p:stCondLst>
                                        </p:cTn>
                                        <p:tgtEl>
                                          <p:spTgt spid="3">
                                            <p:txEl>
                                              <p:pRg st="7" end="7"/>
                                            </p:txEl>
                                          </p:spTgt>
                                        </p:tgtEl>
                                      </p:cBhvr>
                                      <p:to x="100000" y="100000"/>
                                    </p:animScale>
                                  </p:childTnLst>
                                </p:cTn>
                              </p:par>
                            </p:childTnLst>
                          </p:cTn>
                        </p:par>
                        <p:par>
                          <p:cTn id="123" fill="hold">
                            <p:stCondLst>
                              <p:cond delay="1750"/>
                            </p:stCondLst>
                            <p:childTnLst>
                              <p:par>
                                <p:cTn id="124" presetID="26" presetClass="entr" presetSubtype="0" fill="hold" grpId="0" nodeType="afterEffect">
                                  <p:stCondLst>
                                    <p:cond delay="0"/>
                                  </p:stCondLst>
                                  <p:childTnLst>
                                    <p:set>
                                      <p:cBhvr>
                                        <p:cTn id="125" dur="1" fill="hold">
                                          <p:stCondLst>
                                            <p:cond delay="0"/>
                                          </p:stCondLst>
                                        </p:cTn>
                                        <p:tgtEl>
                                          <p:spTgt spid="3">
                                            <p:txEl>
                                              <p:pRg st="8" end="8"/>
                                            </p:txEl>
                                          </p:spTgt>
                                        </p:tgtEl>
                                        <p:attrNameLst>
                                          <p:attrName>style.visibility</p:attrName>
                                        </p:attrNameLst>
                                      </p:cBhvr>
                                      <p:to>
                                        <p:strVal val="visible"/>
                                      </p:to>
                                    </p:set>
                                    <p:animEffect transition="in" filter="wipe(down)">
                                      <p:cBhvr>
                                        <p:cTn id="126" dur="71">
                                          <p:stCondLst>
                                            <p:cond delay="0"/>
                                          </p:stCondLst>
                                        </p:cTn>
                                        <p:tgtEl>
                                          <p:spTgt spid="3">
                                            <p:txEl>
                                              <p:pRg st="8" end="8"/>
                                            </p:txEl>
                                          </p:spTgt>
                                        </p:tgtEl>
                                      </p:cBhvr>
                                    </p:animEffect>
                                    <p:anim calcmode="lin" valueType="num">
                                      <p:cBhvr>
                                        <p:cTn id="127" dur="224"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8" dur="82"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9" dur="82" tmFilter="0, 0; 0.125,0.2665; 0.25,0.4; 0.375,0.465; 0.5,0.5;  0.625,0.535; 0.75,0.6; 0.875,0.7335; 1,1">
                                          <p:stCondLst>
                                            <p:cond delay="82"/>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0" dur="2" tmFilter="0, 0; 0.125,0.2665; 0.25,0.4; 0.375,0.465; 0.5,0.5;  0.625,0.535; 0.75,0.6; 0.875,0.7335; 1,1">
                                          <p:stCondLst>
                                            <p:cond delay="163"/>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31" dur="1" tmFilter="0, 0; 0.125,0.2665; 0.25,0.4; 0.375,0.465; 0.5,0.5;  0.625,0.535; 0.75,0.6; 0.875,0.7335; 1,1">
                                          <p:stCondLst>
                                            <p:cond delay="249"/>
                                          </p:stCondLst>
                                        </p:cTn>
                                        <p:tgtEl>
                                          <p:spTgt spid="3">
                                            <p:txEl>
                                              <p:pRg st="8" end="8"/>
                                            </p:txEl>
                                          </p:spTgt>
                                        </p:tgtEl>
                                        <p:attrNameLst>
                                          <p:attrName>ppt_y</p:attrName>
                                        </p:attrNameLst>
                                      </p:cBhvr>
                                      <p:tavLst>
                                        <p:tav tm="0" fmla="#ppt_y-sin(pi*$)/81">
                                          <p:val>
                                            <p:fltVal val="0"/>
                                          </p:val>
                                        </p:tav>
                                        <p:tav tm="100000">
                                          <p:val>
                                            <p:fltVal val="1"/>
                                          </p:val>
                                        </p:tav>
                                      </p:tavLst>
                                    </p:anim>
                                    <p:animScale>
                                      <p:cBhvr>
                                        <p:cTn id="132" dur="1">
                                          <p:stCondLst>
                                            <p:cond delay="80"/>
                                          </p:stCondLst>
                                        </p:cTn>
                                        <p:tgtEl>
                                          <p:spTgt spid="3">
                                            <p:txEl>
                                              <p:pRg st="8" end="8"/>
                                            </p:txEl>
                                          </p:spTgt>
                                        </p:tgtEl>
                                      </p:cBhvr>
                                      <p:to x="100000" y="60000"/>
                                    </p:animScale>
                                    <p:animScale>
                                      <p:cBhvr>
                                        <p:cTn id="133" dur="1" decel="50000">
                                          <p:stCondLst>
                                            <p:cond delay="83"/>
                                          </p:stCondLst>
                                        </p:cTn>
                                        <p:tgtEl>
                                          <p:spTgt spid="3">
                                            <p:txEl>
                                              <p:pRg st="8" end="8"/>
                                            </p:txEl>
                                          </p:spTgt>
                                        </p:tgtEl>
                                      </p:cBhvr>
                                      <p:to x="100000" y="100000"/>
                                    </p:animScale>
                                    <p:animScale>
                                      <p:cBhvr>
                                        <p:cTn id="134" dur="1">
                                          <p:stCondLst>
                                            <p:cond delay="161"/>
                                          </p:stCondLst>
                                        </p:cTn>
                                        <p:tgtEl>
                                          <p:spTgt spid="3">
                                            <p:txEl>
                                              <p:pRg st="8" end="8"/>
                                            </p:txEl>
                                          </p:spTgt>
                                        </p:tgtEl>
                                      </p:cBhvr>
                                      <p:to x="100000" y="80000"/>
                                    </p:animScale>
                                    <p:animScale>
                                      <p:cBhvr>
                                        <p:cTn id="135" dur="1" decel="50000">
                                          <p:stCondLst>
                                            <p:cond delay="165"/>
                                          </p:stCondLst>
                                        </p:cTn>
                                        <p:tgtEl>
                                          <p:spTgt spid="3">
                                            <p:txEl>
                                              <p:pRg st="8" end="8"/>
                                            </p:txEl>
                                          </p:spTgt>
                                        </p:tgtEl>
                                      </p:cBhvr>
                                      <p:to x="100000" y="100000"/>
                                    </p:animScale>
                                    <p:animScale>
                                      <p:cBhvr>
                                        <p:cTn id="136" dur="1">
                                          <p:stCondLst>
                                            <p:cond delay="249"/>
                                          </p:stCondLst>
                                        </p:cTn>
                                        <p:tgtEl>
                                          <p:spTgt spid="3">
                                            <p:txEl>
                                              <p:pRg st="8" end="8"/>
                                            </p:txEl>
                                          </p:spTgt>
                                        </p:tgtEl>
                                      </p:cBhvr>
                                      <p:to x="100000" y="90000"/>
                                    </p:animScale>
                                    <p:animScale>
                                      <p:cBhvr>
                                        <p:cTn id="137" dur="1" decel="50000">
                                          <p:stCondLst>
                                            <p:cond delay="249"/>
                                          </p:stCondLst>
                                        </p:cTn>
                                        <p:tgtEl>
                                          <p:spTgt spid="3">
                                            <p:txEl>
                                              <p:pRg st="8" end="8"/>
                                            </p:txEl>
                                          </p:spTgt>
                                        </p:tgtEl>
                                      </p:cBhvr>
                                      <p:to x="100000" y="100000"/>
                                    </p:animScale>
                                    <p:animScale>
                                      <p:cBhvr>
                                        <p:cTn id="138" dur="1">
                                          <p:stCondLst>
                                            <p:cond delay="249"/>
                                          </p:stCondLst>
                                        </p:cTn>
                                        <p:tgtEl>
                                          <p:spTgt spid="3">
                                            <p:txEl>
                                              <p:pRg st="8" end="8"/>
                                            </p:txEl>
                                          </p:spTgt>
                                        </p:tgtEl>
                                      </p:cBhvr>
                                      <p:to x="100000" y="95000"/>
                                    </p:animScale>
                                    <p:animScale>
                                      <p:cBhvr>
                                        <p:cTn id="139" dur="1" decel="50000">
                                          <p:stCondLst>
                                            <p:cond delay="249"/>
                                          </p:stCondLst>
                                        </p:cTn>
                                        <p:tgtEl>
                                          <p:spTgt spid="3">
                                            <p:txEl>
                                              <p:pRg st="8" end="8"/>
                                            </p:txEl>
                                          </p:spTgt>
                                        </p:tgtEl>
                                      </p:cBhvr>
                                      <p:to x="100000" y="100000"/>
                                    </p:animScale>
                                  </p:childTnLst>
                                </p:cTn>
                              </p:par>
                            </p:childTnLst>
                          </p:cTn>
                        </p:par>
                        <p:par>
                          <p:cTn id="140" fill="hold">
                            <p:stCondLst>
                              <p:cond delay="2000"/>
                            </p:stCondLst>
                            <p:childTnLst>
                              <p:par>
                                <p:cTn id="141" presetID="26" presetClass="entr" presetSubtype="0" fill="hold" grpId="0" nodeType="afterEffect">
                                  <p:stCondLst>
                                    <p:cond delay="0"/>
                                  </p:stCondLst>
                                  <p:childTnLst>
                                    <p:set>
                                      <p:cBhvr>
                                        <p:cTn id="142" dur="1" fill="hold">
                                          <p:stCondLst>
                                            <p:cond delay="0"/>
                                          </p:stCondLst>
                                        </p:cTn>
                                        <p:tgtEl>
                                          <p:spTgt spid="3">
                                            <p:txEl>
                                              <p:pRg st="9" end="9"/>
                                            </p:txEl>
                                          </p:spTgt>
                                        </p:tgtEl>
                                        <p:attrNameLst>
                                          <p:attrName>style.visibility</p:attrName>
                                        </p:attrNameLst>
                                      </p:cBhvr>
                                      <p:to>
                                        <p:strVal val="visible"/>
                                      </p:to>
                                    </p:set>
                                    <p:animEffect transition="in" filter="wipe(down)">
                                      <p:cBhvr>
                                        <p:cTn id="143" dur="71">
                                          <p:stCondLst>
                                            <p:cond delay="0"/>
                                          </p:stCondLst>
                                        </p:cTn>
                                        <p:tgtEl>
                                          <p:spTgt spid="3">
                                            <p:txEl>
                                              <p:pRg st="9" end="9"/>
                                            </p:txEl>
                                          </p:spTgt>
                                        </p:tgtEl>
                                      </p:cBhvr>
                                    </p:animEffect>
                                    <p:anim calcmode="lin" valueType="num">
                                      <p:cBhvr>
                                        <p:cTn id="144" dur="224"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5" dur="82"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6" dur="82" tmFilter="0, 0; 0.125,0.2665; 0.25,0.4; 0.375,0.465; 0.5,0.5;  0.625,0.535; 0.75,0.6; 0.875,0.7335; 1,1">
                                          <p:stCondLst>
                                            <p:cond delay="82"/>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7" dur="2" tmFilter="0, 0; 0.125,0.2665; 0.25,0.4; 0.375,0.465; 0.5,0.5;  0.625,0.535; 0.75,0.6; 0.875,0.7335; 1,1">
                                          <p:stCondLst>
                                            <p:cond delay="163"/>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8" dur="1" tmFilter="0, 0; 0.125,0.2665; 0.25,0.4; 0.375,0.465; 0.5,0.5;  0.625,0.535; 0.75,0.6; 0.875,0.7335; 1,1">
                                          <p:stCondLst>
                                            <p:cond delay="249"/>
                                          </p:stCondLst>
                                        </p:cTn>
                                        <p:tgtEl>
                                          <p:spTgt spid="3">
                                            <p:txEl>
                                              <p:pRg st="9" end="9"/>
                                            </p:txEl>
                                          </p:spTgt>
                                        </p:tgtEl>
                                        <p:attrNameLst>
                                          <p:attrName>ppt_y</p:attrName>
                                        </p:attrNameLst>
                                      </p:cBhvr>
                                      <p:tavLst>
                                        <p:tav tm="0" fmla="#ppt_y-sin(pi*$)/81">
                                          <p:val>
                                            <p:fltVal val="0"/>
                                          </p:val>
                                        </p:tav>
                                        <p:tav tm="100000">
                                          <p:val>
                                            <p:fltVal val="1"/>
                                          </p:val>
                                        </p:tav>
                                      </p:tavLst>
                                    </p:anim>
                                    <p:animScale>
                                      <p:cBhvr>
                                        <p:cTn id="149" dur="1">
                                          <p:stCondLst>
                                            <p:cond delay="80"/>
                                          </p:stCondLst>
                                        </p:cTn>
                                        <p:tgtEl>
                                          <p:spTgt spid="3">
                                            <p:txEl>
                                              <p:pRg st="9" end="9"/>
                                            </p:txEl>
                                          </p:spTgt>
                                        </p:tgtEl>
                                      </p:cBhvr>
                                      <p:to x="100000" y="60000"/>
                                    </p:animScale>
                                    <p:animScale>
                                      <p:cBhvr>
                                        <p:cTn id="150" dur="1" decel="50000">
                                          <p:stCondLst>
                                            <p:cond delay="83"/>
                                          </p:stCondLst>
                                        </p:cTn>
                                        <p:tgtEl>
                                          <p:spTgt spid="3">
                                            <p:txEl>
                                              <p:pRg st="9" end="9"/>
                                            </p:txEl>
                                          </p:spTgt>
                                        </p:tgtEl>
                                      </p:cBhvr>
                                      <p:to x="100000" y="100000"/>
                                    </p:animScale>
                                    <p:animScale>
                                      <p:cBhvr>
                                        <p:cTn id="151" dur="1">
                                          <p:stCondLst>
                                            <p:cond delay="161"/>
                                          </p:stCondLst>
                                        </p:cTn>
                                        <p:tgtEl>
                                          <p:spTgt spid="3">
                                            <p:txEl>
                                              <p:pRg st="9" end="9"/>
                                            </p:txEl>
                                          </p:spTgt>
                                        </p:tgtEl>
                                      </p:cBhvr>
                                      <p:to x="100000" y="80000"/>
                                    </p:animScale>
                                    <p:animScale>
                                      <p:cBhvr>
                                        <p:cTn id="152" dur="1" decel="50000">
                                          <p:stCondLst>
                                            <p:cond delay="165"/>
                                          </p:stCondLst>
                                        </p:cTn>
                                        <p:tgtEl>
                                          <p:spTgt spid="3">
                                            <p:txEl>
                                              <p:pRg st="9" end="9"/>
                                            </p:txEl>
                                          </p:spTgt>
                                        </p:tgtEl>
                                      </p:cBhvr>
                                      <p:to x="100000" y="100000"/>
                                    </p:animScale>
                                    <p:animScale>
                                      <p:cBhvr>
                                        <p:cTn id="153" dur="1">
                                          <p:stCondLst>
                                            <p:cond delay="249"/>
                                          </p:stCondLst>
                                        </p:cTn>
                                        <p:tgtEl>
                                          <p:spTgt spid="3">
                                            <p:txEl>
                                              <p:pRg st="9" end="9"/>
                                            </p:txEl>
                                          </p:spTgt>
                                        </p:tgtEl>
                                      </p:cBhvr>
                                      <p:to x="100000" y="90000"/>
                                    </p:animScale>
                                    <p:animScale>
                                      <p:cBhvr>
                                        <p:cTn id="154" dur="1" decel="50000">
                                          <p:stCondLst>
                                            <p:cond delay="249"/>
                                          </p:stCondLst>
                                        </p:cTn>
                                        <p:tgtEl>
                                          <p:spTgt spid="3">
                                            <p:txEl>
                                              <p:pRg st="9" end="9"/>
                                            </p:txEl>
                                          </p:spTgt>
                                        </p:tgtEl>
                                      </p:cBhvr>
                                      <p:to x="100000" y="100000"/>
                                    </p:animScale>
                                    <p:animScale>
                                      <p:cBhvr>
                                        <p:cTn id="155" dur="1">
                                          <p:stCondLst>
                                            <p:cond delay="249"/>
                                          </p:stCondLst>
                                        </p:cTn>
                                        <p:tgtEl>
                                          <p:spTgt spid="3">
                                            <p:txEl>
                                              <p:pRg st="9" end="9"/>
                                            </p:txEl>
                                          </p:spTgt>
                                        </p:tgtEl>
                                      </p:cBhvr>
                                      <p:to x="100000" y="95000"/>
                                    </p:animScale>
                                    <p:animScale>
                                      <p:cBhvr>
                                        <p:cTn id="156" dur="1" decel="50000">
                                          <p:stCondLst>
                                            <p:cond delay="249"/>
                                          </p:stCondLst>
                                        </p:cTn>
                                        <p:tgtEl>
                                          <p:spTgt spid="3">
                                            <p:txEl>
                                              <p:pRg st="9" end="9"/>
                                            </p:txEl>
                                          </p:spTgt>
                                        </p:tgtEl>
                                      </p:cBhvr>
                                      <p:to x="100000" y="100000"/>
                                    </p:animScale>
                                  </p:childTnLst>
                                </p:cTn>
                              </p:par>
                            </p:childTnLst>
                          </p:cTn>
                        </p:par>
                        <p:par>
                          <p:cTn id="157" fill="hold">
                            <p:stCondLst>
                              <p:cond delay="2250"/>
                            </p:stCondLst>
                            <p:childTnLst>
                              <p:par>
                                <p:cTn id="158" presetID="26" presetClass="entr" presetSubtype="0" fill="hold" grpId="0" nodeType="afterEffect">
                                  <p:stCondLst>
                                    <p:cond delay="0"/>
                                  </p:stCondLst>
                                  <p:childTnLst>
                                    <p:set>
                                      <p:cBhvr>
                                        <p:cTn id="159" dur="1" fill="hold">
                                          <p:stCondLst>
                                            <p:cond delay="0"/>
                                          </p:stCondLst>
                                        </p:cTn>
                                        <p:tgtEl>
                                          <p:spTgt spid="3">
                                            <p:txEl>
                                              <p:pRg st="10" end="10"/>
                                            </p:txEl>
                                          </p:spTgt>
                                        </p:tgtEl>
                                        <p:attrNameLst>
                                          <p:attrName>style.visibility</p:attrName>
                                        </p:attrNameLst>
                                      </p:cBhvr>
                                      <p:to>
                                        <p:strVal val="visible"/>
                                      </p:to>
                                    </p:set>
                                    <p:animEffect transition="in" filter="wipe(down)">
                                      <p:cBhvr>
                                        <p:cTn id="160" dur="71">
                                          <p:stCondLst>
                                            <p:cond delay="0"/>
                                          </p:stCondLst>
                                        </p:cTn>
                                        <p:tgtEl>
                                          <p:spTgt spid="3">
                                            <p:txEl>
                                              <p:pRg st="10" end="10"/>
                                            </p:txEl>
                                          </p:spTgt>
                                        </p:tgtEl>
                                      </p:cBhvr>
                                    </p:animEffect>
                                    <p:anim calcmode="lin" valueType="num">
                                      <p:cBhvr>
                                        <p:cTn id="161" dur="224"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62" dur="82"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63" dur="82" tmFilter="0, 0; 0.125,0.2665; 0.25,0.4; 0.375,0.465; 0.5,0.5;  0.625,0.535; 0.75,0.6; 0.875,0.7335; 1,1">
                                          <p:stCondLst>
                                            <p:cond delay="82"/>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64" dur="2" tmFilter="0, 0; 0.125,0.2665; 0.25,0.4; 0.375,0.465; 0.5,0.5;  0.625,0.535; 0.75,0.6; 0.875,0.7335; 1,1">
                                          <p:stCondLst>
                                            <p:cond delay="163"/>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65" dur="1" tmFilter="0, 0; 0.125,0.2665; 0.25,0.4; 0.375,0.465; 0.5,0.5;  0.625,0.535; 0.75,0.6; 0.875,0.7335; 1,1">
                                          <p:stCondLst>
                                            <p:cond delay="249"/>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66" dur="1">
                                          <p:stCondLst>
                                            <p:cond delay="80"/>
                                          </p:stCondLst>
                                        </p:cTn>
                                        <p:tgtEl>
                                          <p:spTgt spid="3">
                                            <p:txEl>
                                              <p:pRg st="10" end="10"/>
                                            </p:txEl>
                                          </p:spTgt>
                                        </p:tgtEl>
                                      </p:cBhvr>
                                      <p:to x="100000" y="60000"/>
                                    </p:animScale>
                                    <p:animScale>
                                      <p:cBhvr>
                                        <p:cTn id="167" dur="1" decel="50000">
                                          <p:stCondLst>
                                            <p:cond delay="83"/>
                                          </p:stCondLst>
                                        </p:cTn>
                                        <p:tgtEl>
                                          <p:spTgt spid="3">
                                            <p:txEl>
                                              <p:pRg st="10" end="10"/>
                                            </p:txEl>
                                          </p:spTgt>
                                        </p:tgtEl>
                                      </p:cBhvr>
                                      <p:to x="100000" y="100000"/>
                                    </p:animScale>
                                    <p:animScale>
                                      <p:cBhvr>
                                        <p:cTn id="168" dur="1">
                                          <p:stCondLst>
                                            <p:cond delay="161"/>
                                          </p:stCondLst>
                                        </p:cTn>
                                        <p:tgtEl>
                                          <p:spTgt spid="3">
                                            <p:txEl>
                                              <p:pRg st="10" end="10"/>
                                            </p:txEl>
                                          </p:spTgt>
                                        </p:tgtEl>
                                      </p:cBhvr>
                                      <p:to x="100000" y="80000"/>
                                    </p:animScale>
                                    <p:animScale>
                                      <p:cBhvr>
                                        <p:cTn id="169" dur="1" decel="50000">
                                          <p:stCondLst>
                                            <p:cond delay="165"/>
                                          </p:stCondLst>
                                        </p:cTn>
                                        <p:tgtEl>
                                          <p:spTgt spid="3">
                                            <p:txEl>
                                              <p:pRg st="10" end="10"/>
                                            </p:txEl>
                                          </p:spTgt>
                                        </p:tgtEl>
                                      </p:cBhvr>
                                      <p:to x="100000" y="100000"/>
                                    </p:animScale>
                                    <p:animScale>
                                      <p:cBhvr>
                                        <p:cTn id="170" dur="1">
                                          <p:stCondLst>
                                            <p:cond delay="249"/>
                                          </p:stCondLst>
                                        </p:cTn>
                                        <p:tgtEl>
                                          <p:spTgt spid="3">
                                            <p:txEl>
                                              <p:pRg st="10" end="10"/>
                                            </p:txEl>
                                          </p:spTgt>
                                        </p:tgtEl>
                                      </p:cBhvr>
                                      <p:to x="100000" y="90000"/>
                                    </p:animScale>
                                    <p:animScale>
                                      <p:cBhvr>
                                        <p:cTn id="171" dur="1" decel="50000">
                                          <p:stCondLst>
                                            <p:cond delay="249"/>
                                          </p:stCondLst>
                                        </p:cTn>
                                        <p:tgtEl>
                                          <p:spTgt spid="3">
                                            <p:txEl>
                                              <p:pRg st="10" end="10"/>
                                            </p:txEl>
                                          </p:spTgt>
                                        </p:tgtEl>
                                      </p:cBhvr>
                                      <p:to x="100000" y="100000"/>
                                    </p:animScale>
                                    <p:animScale>
                                      <p:cBhvr>
                                        <p:cTn id="172" dur="1">
                                          <p:stCondLst>
                                            <p:cond delay="249"/>
                                          </p:stCondLst>
                                        </p:cTn>
                                        <p:tgtEl>
                                          <p:spTgt spid="3">
                                            <p:txEl>
                                              <p:pRg st="10" end="10"/>
                                            </p:txEl>
                                          </p:spTgt>
                                        </p:tgtEl>
                                      </p:cBhvr>
                                      <p:to x="100000" y="95000"/>
                                    </p:animScale>
                                    <p:animScale>
                                      <p:cBhvr>
                                        <p:cTn id="173" dur="1" decel="50000">
                                          <p:stCondLst>
                                            <p:cond delay="249"/>
                                          </p:stCondLst>
                                        </p:cTn>
                                        <p:tgtEl>
                                          <p:spTgt spid="3">
                                            <p:txEl>
                                              <p:pRg st="10" end="10"/>
                                            </p:txEl>
                                          </p:spTgt>
                                        </p:tgtEl>
                                      </p:cBhvr>
                                      <p:to x="100000" y="100000"/>
                                    </p:animScale>
                                  </p:childTnLst>
                                </p:cTn>
                              </p:par>
                            </p:childTnLst>
                          </p:cTn>
                        </p:par>
                        <p:par>
                          <p:cTn id="174" fill="hold">
                            <p:stCondLst>
                              <p:cond delay="2500"/>
                            </p:stCondLst>
                            <p:childTnLst>
                              <p:par>
                                <p:cTn id="175" presetID="26" presetClass="entr" presetSubtype="0" fill="hold" grpId="0" nodeType="afterEffect">
                                  <p:stCondLst>
                                    <p:cond delay="0"/>
                                  </p:stCondLst>
                                  <p:childTnLst>
                                    <p:set>
                                      <p:cBhvr>
                                        <p:cTn id="176" dur="1" fill="hold">
                                          <p:stCondLst>
                                            <p:cond delay="0"/>
                                          </p:stCondLst>
                                        </p:cTn>
                                        <p:tgtEl>
                                          <p:spTgt spid="3">
                                            <p:txEl>
                                              <p:pRg st="11" end="11"/>
                                            </p:txEl>
                                          </p:spTgt>
                                        </p:tgtEl>
                                        <p:attrNameLst>
                                          <p:attrName>style.visibility</p:attrName>
                                        </p:attrNameLst>
                                      </p:cBhvr>
                                      <p:to>
                                        <p:strVal val="visible"/>
                                      </p:to>
                                    </p:set>
                                    <p:animEffect transition="in" filter="wipe(down)">
                                      <p:cBhvr>
                                        <p:cTn id="177" dur="71">
                                          <p:stCondLst>
                                            <p:cond delay="0"/>
                                          </p:stCondLst>
                                        </p:cTn>
                                        <p:tgtEl>
                                          <p:spTgt spid="3">
                                            <p:txEl>
                                              <p:pRg st="11" end="11"/>
                                            </p:txEl>
                                          </p:spTgt>
                                        </p:tgtEl>
                                      </p:cBhvr>
                                    </p:animEffect>
                                    <p:anim calcmode="lin" valueType="num">
                                      <p:cBhvr>
                                        <p:cTn id="178" dur="224"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79" dur="82"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80" dur="82" tmFilter="0, 0; 0.125,0.2665; 0.25,0.4; 0.375,0.465; 0.5,0.5;  0.625,0.535; 0.75,0.6; 0.875,0.7335; 1,1">
                                          <p:stCondLst>
                                            <p:cond delay="82"/>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81" dur="2" tmFilter="0, 0; 0.125,0.2665; 0.25,0.4; 0.375,0.465; 0.5,0.5;  0.625,0.535; 0.75,0.6; 0.875,0.7335; 1,1">
                                          <p:stCondLst>
                                            <p:cond delay="163"/>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82" dur="1" tmFilter="0, 0; 0.125,0.2665; 0.25,0.4; 0.375,0.465; 0.5,0.5;  0.625,0.535; 0.75,0.6; 0.875,0.7335; 1,1">
                                          <p:stCondLst>
                                            <p:cond delay="249"/>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83" dur="1">
                                          <p:stCondLst>
                                            <p:cond delay="80"/>
                                          </p:stCondLst>
                                        </p:cTn>
                                        <p:tgtEl>
                                          <p:spTgt spid="3">
                                            <p:txEl>
                                              <p:pRg st="11" end="11"/>
                                            </p:txEl>
                                          </p:spTgt>
                                        </p:tgtEl>
                                      </p:cBhvr>
                                      <p:to x="100000" y="60000"/>
                                    </p:animScale>
                                    <p:animScale>
                                      <p:cBhvr>
                                        <p:cTn id="184" dur="1" decel="50000">
                                          <p:stCondLst>
                                            <p:cond delay="83"/>
                                          </p:stCondLst>
                                        </p:cTn>
                                        <p:tgtEl>
                                          <p:spTgt spid="3">
                                            <p:txEl>
                                              <p:pRg st="11" end="11"/>
                                            </p:txEl>
                                          </p:spTgt>
                                        </p:tgtEl>
                                      </p:cBhvr>
                                      <p:to x="100000" y="100000"/>
                                    </p:animScale>
                                    <p:animScale>
                                      <p:cBhvr>
                                        <p:cTn id="185" dur="1">
                                          <p:stCondLst>
                                            <p:cond delay="161"/>
                                          </p:stCondLst>
                                        </p:cTn>
                                        <p:tgtEl>
                                          <p:spTgt spid="3">
                                            <p:txEl>
                                              <p:pRg st="11" end="11"/>
                                            </p:txEl>
                                          </p:spTgt>
                                        </p:tgtEl>
                                      </p:cBhvr>
                                      <p:to x="100000" y="80000"/>
                                    </p:animScale>
                                    <p:animScale>
                                      <p:cBhvr>
                                        <p:cTn id="186" dur="1" decel="50000">
                                          <p:stCondLst>
                                            <p:cond delay="165"/>
                                          </p:stCondLst>
                                        </p:cTn>
                                        <p:tgtEl>
                                          <p:spTgt spid="3">
                                            <p:txEl>
                                              <p:pRg st="11" end="11"/>
                                            </p:txEl>
                                          </p:spTgt>
                                        </p:tgtEl>
                                      </p:cBhvr>
                                      <p:to x="100000" y="100000"/>
                                    </p:animScale>
                                    <p:animScale>
                                      <p:cBhvr>
                                        <p:cTn id="187" dur="1">
                                          <p:stCondLst>
                                            <p:cond delay="249"/>
                                          </p:stCondLst>
                                        </p:cTn>
                                        <p:tgtEl>
                                          <p:spTgt spid="3">
                                            <p:txEl>
                                              <p:pRg st="11" end="11"/>
                                            </p:txEl>
                                          </p:spTgt>
                                        </p:tgtEl>
                                      </p:cBhvr>
                                      <p:to x="100000" y="90000"/>
                                    </p:animScale>
                                    <p:animScale>
                                      <p:cBhvr>
                                        <p:cTn id="188" dur="1" decel="50000">
                                          <p:stCondLst>
                                            <p:cond delay="249"/>
                                          </p:stCondLst>
                                        </p:cTn>
                                        <p:tgtEl>
                                          <p:spTgt spid="3">
                                            <p:txEl>
                                              <p:pRg st="11" end="11"/>
                                            </p:txEl>
                                          </p:spTgt>
                                        </p:tgtEl>
                                      </p:cBhvr>
                                      <p:to x="100000" y="100000"/>
                                    </p:animScale>
                                    <p:animScale>
                                      <p:cBhvr>
                                        <p:cTn id="189" dur="1">
                                          <p:stCondLst>
                                            <p:cond delay="249"/>
                                          </p:stCondLst>
                                        </p:cTn>
                                        <p:tgtEl>
                                          <p:spTgt spid="3">
                                            <p:txEl>
                                              <p:pRg st="11" end="11"/>
                                            </p:txEl>
                                          </p:spTgt>
                                        </p:tgtEl>
                                      </p:cBhvr>
                                      <p:to x="100000" y="95000"/>
                                    </p:animScale>
                                    <p:animScale>
                                      <p:cBhvr>
                                        <p:cTn id="190" dur="1" decel="50000">
                                          <p:stCondLst>
                                            <p:cond delay="249"/>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79512" y="620688"/>
            <a:ext cx="8766974" cy="5262979"/>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روش کار:</a:t>
            </a:r>
          </a:p>
          <a:p>
            <a:pPr algn="just" rtl="1"/>
            <a:endParaRPr lang="fa-IR" sz="2400" dirty="0">
              <a:cs typeface="B Nazanin" panose="00000400000000000000" pitchFamily="2" charset="-78"/>
            </a:endParaRPr>
          </a:p>
          <a:p>
            <a:pPr algn="just" rtl="1"/>
            <a:r>
              <a:rPr lang="fa-IR" sz="2400" dirty="0">
                <a:solidFill>
                  <a:srgbClr val="FF0000"/>
                </a:solidFill>
                <a:cs typeface="B Nazanin" panose="00000400000000000000" pitchFamily="2" charset="-78"/>
              </a:rPr>
              <a:t>1 - </a:t>
            </a:r>
            <a:r>
              <a:rPr lang="fa-IR" sz="2400" dirty="0">
                <a:cs typeface="B Nazanin" panose="00000400000000000000" pitchFamily="2" charset="-78"/>
              </a:rPr>
              <a:t>نشاسته و گلاب را داخل ظرف بریزید و آن ها را هم بزنید تا نشاسته به صورت خمیر درآید.</a:t>
            </a:r>
          </a:p>
          <a:p>
            <a:pPr algn="just" rtl="1"/>
            <a:r>
              <a:rPr lang="fa-IR" sz="2400" dirty="0">
                <a:solidFill>
                  <a:srgbClr val="FF0000"/>
                </a:solidFill>
                <a:cs typeface="B Nazanin" panose="00000400000000000000" pitchFamily="2" charset="-78"/>
              </a:rPr>
              <a:t>2 - </a:t>
            </a:r>
            <a:r>
              <a:rPr lang="fa-IR" sz="2400" dirty="0">
                <a:cs typeface="B Nazanin" panose="00000400000000000000" pitchFamily="2" charset="-78"/>
              </a:rPr>
              <a:t>تخم مرغ ها و وانیل را به آن اضافه کنید و با همزن آن را هم بزنید.</a:t>
            </a:r>
          </a:p>
          <a:p>
            <a:pPr algn="just" rtl="1"/>
            <a:r>
              <a:rPr lang="fa-IR" sz="2400" dirty="0">
                <a:solidFill>
                  <a:srgbClr val="FF0000"/>
                </a:solidFill>
                <a:cs typeface="B Nazanin" panose="00000400000000000000" pitchFamily="2" charset="-78"/>
              </a:rPr>
              <a:t>3 - </a:t>
            </a:r>
            <a:r>
              <a:rPr lang="fa-IR" sz="2400" dirty="0">
                <a:cs typeface="B Nazanin" panose="00000400000000000000" pitchFamily="2" charset="-78"/>
              </a:rPr>
              <a:t>آرد را به آن اضافه کنید و دوباره آن را هم بزنید.</a:t>
            </a:r>
          </a:p>
          <a:p>
            <a:pPr algn="just" rtl="1"/>
            <a:r>
              <a:rPr lang="fa-IR" sz="2400" dirty="0">
                <a:solidFill>
                  <a:srgbClr val="FF0000"/>
                </a:solidFill>
                <a:cs typeface="B Nazanin" panose="00000400000000000000" pitchFamily="2" charset="-78"/>
              </a:rPr>
              <a:t>4 - </a:t>
            </a:r>
            <a:r>
              <a:rPr lang="fa-IR" sz="2400" dirty="0">
                <a:cs typeface="B Nazanin" panose="00000400000000000000" pitchFamily="2" charset="-78"/>
              </a:rPr>
              <a:t>مخلوط را از صافی رد کنید تا یکنواخت شود.</a:t>
            </a:r>
          </a:p>
          <a:p>
            <a:pPr algn="just" rtl="1"/>
            <a:r>
              <a:rPr lang="fa-IR" sz="2400" dirty="0">
                <a:solidFill>
                  <a:srgbClr val="FF0000"/>
                </a:solidFill>
                <a:cs typeface="B Nazanin" panose="00000400000000000000" pitchFamily="2" charset="-78"/>
              </a:rPr>
              <a:t>5 - </a:t>
            </a:r>
            <a:r>
              <a:rPr lang="fa-IR" sz="2400" dirty="0">
                <a:cs typeface="B Nazanin" panose="00000400000000000000" pitchFamily="2" charset="-78"/>
              </a:rPr>
              <a:t>روغن را در ظرف مناسبی داغ کنید و قالب را در روغن قرار دهید ( قالب نه زیاد داغ باشد و نه زیاد سرد).</a:t>
            </a:r>
          </a:p>
          <a:p>
            <a:pPr algn="just" rtl="1"/>
            <a:r>
              <a:rPr lang="fa-IR" sz="2400" dirty="0">
                <a:solidFill>
                  <a:srgbClr val="FF0000"/>
                </a:solidFill>
                <a:cs typeface="B Nazanin" panose="00000400000000000000" pitchFamily="2" charset="-78"/>
              </a:rPr>
              <a:t>6 - </a:t>
            </a:r>
            <a:r>
              <a:rPr lang="fa-IR" sz="2400" dirty="0">
                <a:cs typeface="B Nazanin" panose="00000400000000000000" pitchFamily="2" charset="-78"/>
              </a:rPr>
              <a:t>پس از آنکه قالب داغ شد، آن را تا لبه در مایه فرو ببرید. به اندازه ای که مایه تا سر قالب برسد و روی قالب را نگیرد.</a:t>
            </a:r>
          </a:p>
          <a:p>
            <a:pPr algn="just" rtl="1"/>
            <a:r>
              <a:rPr lang="fa-IR" sz="2400" dirty="0">
                <a:solidFill>
                  <a:srgbClr val="FF0000"/>
                </a:solidFill>
                <a:cs typeface="B Nazanin" panose="00000400000000000000" pitchFamily="2" charset="-78"/>
              </a:rPr>
              <a:t>7 - </a:t>
            </a:r>
            <a:r>
              <a:rPr lang="fa-IR" sz="2400" dirty="0">
                <a:cs typeface="B Nazanin" panose="00000400000000000000" pitchFamily="2" charset="-78"/>
              </a:rPr>
              <a:t>سپس قالب را در روغن داغ فرو ببرید و آن را تکان دهید تا مایه آزاد شود. حرارت را ملایم کنید. یک طرف نان که کمی برشته شد آن را برگردانید تا طرف دیگر نیز برشته شود. بعد از اینکه رنگش یک مقدار طلایی شد از روغن در آورید.</a:t>
            </a:r>
          </a:p>
        </p:txBody>
      </p:sp>
    </p:spTree>
    <p:custDataLst>
      <p:tags r:id="rId2"/>
    </p:custDataLst>
    <p:extLst>
      <p:ext uri="{BB962C8B-B14F-4D97-AF65-F5344CB8AC3E}">
        <p14:creationId xmlns:p14="http://schemas.microsoft.com/office/powerpoint/2010/main" val="3161237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397875"/>
            <a:ext cx="8694966" cy="2308324"/>
          </a:xfrm>
          <a:prstGeom prst="rect">
            <a:avLst/>
          </a:prstGeom>
        </p:spPr>
        <p:txBody>
          <a:bodyPr wrap="square">
            <a:spAutoFit/>
          </a:bodyPr>
          <a:lstStyle/>
          <a:p>
            <a:pPr algn="just" rtl="1"/>
            <a:r>
              <a:rPr lang="fa-IR" sz="2400" dirty="0">
                <a:solidFill>
                  <a:srgbClr val="FF0000"/>
                </a:solidFill>
                <a:cs typeface="B Nazanin" panose="00000400000000000000" pitchFamily="2" charset="-78"/>
              </a:rPr>
              <a:t>8 - </a:t>
            </a:r>
            <a:r>
              <a:rPr lang="fa-IR" sz="2400" dirty="0">
                <a:cs typeface="B Nazanin" panose="00000400000000000000" pitchFamily="2" charset="-78"/>
              </a:rPr>
              <a:t>شیرینی ها را در صافی یا روی دستمال قرار دهید تا خنک شوند و روغن اضافی آن گرفته شود شیرینی های آماده شده را روی هم قرار ندهید چون خمیر می شود.</a:t>
            </a:r>
          </a:p>
          <a:p>
            <a:pPr algn="just" rtl="1"/>
            <a:endParaRPr lang="fa-IR" sz="2400" dirty="0">
              <a:solidFill>
                <a:schemeClr val="tx2"/>
              </a:solidFill>
              <a:cs typeface="B Nazanin" panose="00000400000000000000" pitchFamily="2" charset="-78"/>
            </a:endParaRPr>
          </a:p>
          <a:p>
            <a:pPr algn="just" rtl="1"/>
            <a:r>
              <a:rPr lang="fa-IR" sz="2400" dirty="0">
                <a:solidFill>
                  <a:srgbClr val="FF0000"/>
                </a:solidFill>
                <a:cs typeface="B Nazanin" panose="00000400000000000000" pitchFamily="2" charset="-78"/>
              </a:rPr>
              <a:t>9 - </a:t>
            </a:r>
            <a:r>
              <a:rPr lang="fa-IR" sz="2400" dirty="0">
                <a:cs typeface="B Nazanin" panose="00000400000000000000" pitchFamily="2" charset="-78"/>
              </a:rPr>
              <a:t>در پایان پودر قند را روی شیرینی های سرد شده الک کنید.</a:t>
            </a:r>
          </a:p>
          <a:p>
            <a:pPr algn="just" rtl="1"/>
            <a:endParaRPr lang="fa-IR" sz="2400" dirty="0">
              <a:solidFill>
                <a:schemeClr val="tx2"/>
              </a:solidFill>
              <a:cs typeface="B Nazanin" panose="00000400000000000000" pitchFamily="2" charset="-78"/>
            </a:endParaRPr>
          </a:p>
          <a:p>
            <a:pPr algn="just" rtl="1"/>
            <a:r>
              <a:rPr lang="fa-IR" sz="2400" dirty="0">
                <a:solidFill>
                  <a:srgbClr val="FF0000"/>
                </a:solidFill>
                <a:cs typeface="B Nazanin" panose="00000400000000000000" pitchFamily="2" charset="-78"/>
              </a:rPr>
              <a:t>10 - </a:t>
            </a:r>
            <a:r>
              <a:rPr lang="fa-IR" sz="2400" dirty="0">
                <a:cs typeface="B Nazanin" panose="00000400000000000000" pitchFamily="2" charset="-78"/>
              </a:rPr>
              <a:t>یک کاغذ روغنی داخل جعبه شیرینی قرار داده و شیرینی ها را داخل آن بچینید.</a:t>
            </a:r>
          </a:p>
        </p:txBody>
      </p:sp>
      <p:pic>
        <p:nvPicPr>
          <p:cNvPr id="2" name="Picture 1"/>
          <p:cNvPicPr>
            <a:picLocks noChangeAspect="1"/>
          </p:cNvPicPr>
          <p:nvPr/>
        </p:nvPicPr>
        <p:blipFill>
          <a:blip r:embed="rId4"/>
          <a:stretch>
            <a:fillRect/>
          </a:stretch>
        </p:blipFill>
        <p:spPr>
          <a:xfrm>
            <a:off x="4067944" y="3590515"/>
            <a:ext cx="4829216" cy="2934829"/>
          </a:xfrm>
          <a:prstGeom prst="rect">
            <a:avLst/>
          </a:prstGeom>
        </p:spPr>
      </p:pic>
      <p:sp>
        <p:nvSpPr>
          <p:cNvPr id="4" name="Rectangle 3"/>
          <p:cNvSpPr/>
          <p:nvPr/>
        </p:nvSpPr>
        <p:spPr>
          <a:xfrm>
            <a:off x="251520" y="5057929"/>
            <a:ext cx="4032448" cy="830997"/>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نکته</a:t>
            </a:r>
            <a:r>
              <a:rPr lang="fa-IR" sz="2400" b="1" dirty="0">
                <a:solidFill>
                  <a:schemeClr val="tx2"/>
                </a:solidFill>
                <a:cs typeface="B Nazanin" panose="00000400000000000000" pitchFamily="2" charset="-78"/>
              </a:rPr>
              <a:t> : </a:t>
            </a:r>
            <a:r>
              <a:rPr lang="fa-IR" sz="2400" dirty="0">
                <a:cs typeface="B Nazanin" panose="00000400000000000000" pitchFamily="2" charset="-78"/>
              </a:rPr>
              <a:t>در حین کار مایه</a:t>
            </a:r>
            <a:r>
              <a:rPr lang="fa-IR" sz="1600" dirty="0">
                <a:cs typeface="B Nazanin" panose="00000400000000000000" pitchFamily="2" charset="-78"/>
              </a:rPr>
              <a:t> </a:t>
            </a:r>
            <a:r>
              <a:rPr lang="fa-IR" sz="2400" dirty="0">
                <a:cs typeface="B Nazanin" panose="00000400000000000000" pitchFamily="2" charset="-78"/>
              </a:rPr>
              <a:t>را هم بزنید چون نشاسته در ته ظرف ته نشین می شود</a:t>
            </a:r>
            <a:r>
              <a:rPr lang="fa-IR" sz="1600" dirty="0">
                <a:cs typeface="B Nazanin" panose="00000400000000000000" pitchFamily="2" charset="-78"/>
              </a:rPr>
              <a:t>.</a:t>
            </a:r>
          </a:p>
        </p:txBody>
      </p:sp>
      <p:pic>
        <p:nvPicPr>
          <p:cNvPr id="5" name="Picture 4">
            <a:extLst>
              <a:ext uri="{FF2B5EF4-FFF2-40B4-BE49-F238E27FC236}">
                <a16:creationId xmlns:a16="http://schemas.microsoft.com/office/drawing/2014/main" id="{A69F2F60-8D3A-C233-59C2-7C0AF3F2E5BA}"/>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3328294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323528" y="260648"/>
            <a:ext cx="8532033" cy="1477328"/>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بررسی</a:t>
            </a:r>
          </a:p>
          <a:p>
            <a:pPr algn="just" rtl="1"/>
            <a:endParaRPr lang="fa-IR" dirty="0">
              <a:solidFill>
                <a:srgbClr val="FF0000"/>
              </a:solidFill>
              <a:cs typeface="B Nazanin" panose="00000400000000000000" pitchFamily="2" charset="-78"/>
            </a:endParaRPr>
          </a:p>
          <a:p>
            <a:pPr algn="just" rtl="1"/>
            <a:r>
              <a:rPr lang="fa-IR" sz="2400" dirty="0">
                <a:cs typeface="B Nazanin" panose="00000400000000000000" pitchFamily="2" charset="-78"/>
              </a:rPr>
              <a:t>در جدول برخی از مشاغل رایج در منطقه خود را که در حوزه مواد خوراکی می شناسید، بنویسید.</a:t>
            </a:r>
          </a:p>
        </p:txBody>
      </p:sp>
      <p:sp>
        <p:nvSpPr>
          <p:cNvPr id="4" name="Rectangle 3"/>
          <p:cNvSpPr/>
          <p:nvPr/>
        </p:nvSpPr>
        <p:spPr>
          <a:xfrm>
            <a:off x="3995936" y="1382745"/>
            <a:ext cx="885179" cy="523220"/>
          </a:xfrm>
          <a:prstGeom prst="rect">
            <a:avLst/>
          </a:prstGeom>
        </p:spPr>
        <p:txBody>
          <a:bodyPr wrap="none">
            <a:spAutoFit/>
          </a:bodyPr>
          <a:lstStyle/>
          <a:p>
            <a:r>
              <a:rPr lang="fa-IR" sz="2800" b="1" dirty="0">
                <a:solidFill>
                  <a:srgbClr val="C00000"/>
                </a:solidFill>
                <a:cs typeface="B Nazanin" panose="00000400000000000000" pitchFamily="2" charset="-78"/>
              </a:rPr>
              <a:t>جواب</a:t>
            </a:r>
            <a:endParaRPr lang="fa-IR" sz="3600" b="1" dirty="0">
              <a:solidFill>
                <a:srgbClr val="C00000"/>
              </a:solidFill>
              <a:cs typeface="B Nazanin" panose="00000400000000000000" pitchFamily="2" charset="-78"/>
            </a:endParaRPr>
          </a:p>
        </p:txBody>
      </p:sp>
      <p:pic>
        <p:nvPicPr>
          <p:cNvPr id="6146" name="Picture 2" descr="کارکلاسی صفحه 155 کاروفناوری پایه هفتم برخی مشاغل در حوزه خوراک"/>
          <p:cNvPicPr>
            <a:picLocks noChangeAspect="1" noChangeArrowheads="1"/>
          </p:cNvPicPr>
          <p:nvPr/>
        </p:nvPicPr>
        <p:blipFill rotWithShape="1">
          <a:blip r:embed="rId4">
            <a:extLst>
              <a:ext uri="{28A0092B-C50C-407E-A947-70E740481C1C}">
                <a14:useLocalDpi xmlns:a14="http://schemas.microsoft.com/office/drawing/2010/main" val="0"/>
              </a:ext>
            </a:extLst>
          </a:blip>
          <a:srcRect b="9997"/>
          <a:stretch/>
        </p:blipFill>
        <p:spPr bwMode="auto">
          <a:xfrm>
            <a:off x="244068" y="1905965"/>
            <a:ext cx="8611493" cy="37552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FCF0CA2-DE63-F6A8-AB5F-AE6E26CD63C3}"/>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14167913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51520" y="260648"/>
            <a:ext cx="8712968" cy="461665"/>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كاركلاسی   </a:t>
            </a:r>
            <a:r>
              <a:rPr lang="fa-IR" sz="2400" dirty="0">
                <a:solidFill>
                  <a:srgbClr val="00B0F0"/>
                </a:solidFill>
                <a:latin typeface="AmuzehNewNormalPS"/>
                <a:cs typeface="B Nazanin" panose="00000400000000000000" pitchFamily="2" charset="-78"/>
              </a:rPr>
              <a:t>بررسی خوراکی مناسب برای ناشتایی</a:t>
            </a:r>
            <a:endParaRPr lang="fa-IR" sz="2400" dirty="0">
              <a:latin typeface="AmuzehNewNormalPS"/>
              <a:cs typeface="B Nazanin" panose="00000400000000000000" pitchFamily="2" charset="-78"/>
            </a:endParaRPr>
          </a:p>
        </p:txBody>
      </p:sp>
      <p:sp>
        <p:nvSpPr>
          <p:cNvPr id="4" name="TextBox 3"/>
          <p:cNvSpPr txBox="1"/>
          <p:nvPr/>
        </p:nvSpPr>
        <p:spPr>
          <a:xfrm>
            <a:off x="6662255" y="6021288"/>
            <a:ext cx="2302233" cy="584775"/>
          </a:xfrm>
          <a:prstGeom prst="rect">
            <a:avLst/>
          </a:prstGeom>
          <a:noFill/>
        </p:spPr>
        <p:txBody>
          <a:bodyPr wrap="none" rtlCol="1">
            <a:spAutoFit/>
          </a:bodyPr>
          <a:lstStyle/>
          <a:p>
            <a:r>
              <a:rPr lang="fa-IR" sz="3200" b="1" dirty="0">
                <a:cs typeface="B Nazanin" panose="00000400000000000000" pitchFamily="2" charset="-78"/>
                <a:hlinkClick r:id="rId4"/>
              </a:rPr>
              <a:t>جواب در سایت</a:t>
            </a:r>
            <a:endParaRPr lang="fa-IR" sz="3200" b="1" dirty="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949170063"/>
              </p:ext>
            </p:extLst>
          </p:nvPr>
        </p:nvGraphicFramePr>
        <p:xfrm>
          <a:off x="251520" y="810515"/>
          <a:ext cx="8640958" cy="5122571"/>
        </p:xfrm>
        <a:graphic>
          <a:graphicData uri="http://schemas.openxmlformats.org/drawingml/2006/table">
            <a:tbl>
              <a:tblPr/>
              <a:tblGrid>
                <a:gridCol w="4752528">
                  <a:extLst>
                    <a:ext uri="{9D8B030D-6E8A-4147-A177-3AD203B41FA5}">
                      <a16:colId xmlns:a16="http://schemas.microsoft.com/office/drawing/2014/main" val="3244695164"/>
                    </a:ext>
                  </a:extLst>
                </a:gridCol>
                <a:gridCol w="1224136">
                  <a:extLst>
                    <a:ext uri="{9D8B030D-6E8A-4147-A177-3AD203B41FA5}">
                      <a16:colId xmlns:a16="http://schemas.microsoft.com/office/drawing/2014/main" val="687671180"/>
                    </a:ext>
                  </a:extLst>
                </a:gridCol>
                <a:gridCol w="2664294">
                  <a:extLst>
                    <a:ext uri="{9D8B030D-6E8A-4147-A177-3AD203B41FA5}">
                      <a16:colId xmlns:a16="http://schemas.microsoft.com/office/drawing/2014/main" val="1933010250"/>
                    </a:ext>
                  </a:extLst>
                </a:gridCol>
              </a:tblGrid>
              <a:tr h="384146">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fa-IR" sz="2200" dirty="0">
                          <a:solidFill>
                            <a:srgbClr val="FF0000"/>
                          </a:solidFill>
                          <a:effectLst/>
                          <a:latin typeface="tahoma" panose="020B0604030504040204" pitchFamily="34" charset="0"/>
                          <a:cs typeface="B Nazanin" panose="00000400000000000000" pitchFamily="2" charset="-78"/>
                        </a:rPr>
                        <a:t>چرا</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dirty="0">
                          <a:solidFill>
                            <a:srgbClr val="FF0000"/>
                          </a:solidFill>
                          <a:effectLst/>
                          <a:latin typeface="tahoma" panose="020B0604030504040204" pitchFamily="34" charset="0"/>
                          <a:cs typeface="B Nazanin" panose="00000400000000000000" pitchFamily="2" charset="-78"/>
                        </a:rPr>
                        <a:t>بلی</a:t>
                      </a:r>
                      <a:r>
                        <a:rPr lang="fa-IR" sz="2200" baseline="0" dirty="0">
                          <a:solidFill>
                            <a:schemeClr val="tx1"/>
                          </a:solidFill>
                          <a:effectLst/>
                          <a:latin typeface="+mn-lt"/>
                          <a:cs typeface="B Nazanin" panose="00000400000000000000" pitchFamily="2" charset="-78"/>
                        </a:rPr>
                        <a:t> - </a:t>
                      </a:r>
                      <a:r>
                        <a:rPr lang="fa-IR" sz="2200" dirty="0">
                          <a:solidFill>
                            <a:srgbClr val="FF0000"/>
                          </a:solidFill>
                          <a:effectLst/>
                          <a:latin typeface="tahoma" panose="020B0604030504040204" pitchFamily="34" charset="0"/>
                          <a:cs typeface="B Nazanin" panose="00000400000000000000" pitchFamily="2" charset="-78"/>
                        </a:rPr>
                        <a:t>خیر</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fa-IR" sz="2200" dirty="0">
                          <a:solidFill>
                            <a:srgbClr val="FF0000"/>
                          </a:solidFill>
                          <a:effectLst/>
                          <a:latin typeface="tahoma" panose="020B0604030504040204" pitchFamily="34" charset="0"/>
                          <a:cs typeface="B Nazanin" panose="00000400000000000000" pitchFamily="2" charset="-78"/>
                        </a:rPr>
                        <a:t>مواد خوراکی</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080772"/>
                  </a:ext>
                </a:extLst>
              </a:tr>
              <a:tr h="294681">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به علت دارا بودن انواع ویتامین مصرف زیاد</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بله</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یک لیوان آب میوه طبیعی</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3150799"/>
                  </a:ext>
                </a:extLst>
              </a:tr>
              <a:tr h="480612">
                <a:tc>
                  <a:txBody>
                    <a:bodyPr/>
                    <a:lstStyle/>
                    <a:p>
                      <a:pPr algn="ctr"/>
                      <a:r>
                        <a:rPr lang="fa-IR" sz="2200">
                          <a:solidFill>
                            <a:srgbClr val="000000"/>
                          </a:solidFill>
                          <a:effectLst/>
                          <a:latin typeface="tahoma" panose="020B0604030504040204" pitchFamily="34" charset="0"/>
                          <a:cs typeface="B Nazanin" panose="00000400000000000000" pitchFamily="2" charset="-78"/>
                        </a:rPr>
                        <a:t>دارا بودن ویتامین - کلسیم - مواد معدنی مصرف زیاد</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بله</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یک لیوان </a:t>
                      </a:r>
                      <a:r>
                        <a:rPr lang="fa-IR" sz="2200" baseline="0" dirty="0">
                          <a:solidFill>
                            <a:schemeClr val="tx1"/>
                          </a:solidFill>
                          <a:effectLst/>
                          <a:latin typeface="+mn-lt"/>
                          <a:cs typeface="B Nazanin" panose="00000400000000000000" pitchFamily="2" charset="-78"/>
                        </a:rPr>
                        <a:t> </a:t>
                      </a:r>
                      <a:r>
                        <a:rPr lang="fa-IR" sz="2200" dirty="0">
                          <a:solidFill>
                            <a:srgbClr val="000000"/>
                          </a:solidFill>
                          <a:effectLst/>
                          <a:latin typeface="tahoma" panose="020B0604030504040204" pitchFamily="34" charset="0"/>
                          <a:cs typeface="B Nazanin" panose="00000400000000000000" pitchFamily="2" charset="-78"/>
                        </a:rPr>
                        <a:t>شیر گرم</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4401148"/>
                  </a:ext>
                </a:extLst>
              </a:tr>
              <a:tr h="366685">
                <a:tc>
                  <a:txBody>
                    <a:bodyPr/>
                    <a:lstStyle/>
                    <a:p>
                      <a:pPr algn="ctr"/>
                      <a:r>
                        <a:rPr lang="fa-IR" sz="2200">
                          <a:solidFill>
                            <a:srgbClr val="000000"/>
                          </a:solidFill>
                          <a:effectLst/>
                          <a:latin typeface="tahoma" panose="020B0604030504040204" pitchFamily="34" charset="0"/>
                          <a:cs typeface="B Nazanin" panose="00000400000000000000" pitchFamily="2" charset="-78"/>
                        </a:rPr>
                        <a:t>داشتن کلسیم و چربی  مصرف کم تا متوسط</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بله</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پنیر</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6699107"/>
                  </a:ext>
                </a:extLst>
              </a:tr>
              <a:tr h="366685">
                <a:tc>
                  <a:txBody>
                    <a:bodyPr/>
                    <a:lstStyle/>
                    <a:p>
                      <a:pPr algn="ctr"/>
                      <a:r>
                        <a:rPr lang="fa-IR" sz="2200">
                          <a:solidFill>
                            <a:srgbClr val="000000"/>
                          </a:solidFill>
                          <a:effectLst/>
                          <a:latin typeface="tahoma" panose="020B0604030504040204" pitchFamily="34" charset="0"/>
                          <a:cs typeface="B Nazanin" panose="00000400000000000000" pitchFamily="2" charset="-78"/>
                        </a:rPr>
                        <a:t>داشتن چربی و انرژی زیاد  مصرف کم</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بله</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کره</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3013442"/>
                  </a:ext>
                </a:extLst>
              </a:tr>
              <a:tr h="317039">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داشتن هیدرو کربن و قند و نشاسته مصرف متوسط</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بله</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نان</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3398748"/>
                  </a:ext>
                </a:extLst>
              </a:tr>
              <a:tr h="294681">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داشتن نشاسته و ویتامین  مصرف کم</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بله</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برنج</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3082987"/>
                  </a:ext>
                </a:extLst>
              </a:tr>
              <a:tr h="366685">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داشتن فسفر و مواد مغذی و چربی مصرف همراه پنیر</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بله</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مغز گردو</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7978220"/>
                  </a:ext>
                </a:extLst>
              </a:tr>
              <a:tr h="357416">
                <a:tc>
                  <a:txBody>
                    <a:bodyPr/>
                    <a:lstStyle/>
                    <a:p>
                      <a:pPr algn="ctr"/>
                      <a:r>
                        <a:rPr lang="fa-IR" sz="2200">
                          <a:solidFill>
                            <a:srgbClr val="000000"/>
                          </a:solidFill>
                          <a:effectLst/>
                          <a:latin typeface="tahoma" panose="020B0604030504040204" pitchFamily="34" charset="0"/>
                          <a:cs typeface="B Nazanin" panose="00000400000000000000" pitchFamily="2" charset="-78"/>
                        </a:rPr>
                        <a:t>داشتن مواد معدنی و مغذی و پروتئین مصرف متوسط</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بله</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تخم مرغ</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377509"/>
                  </a:ext>
                </a:extLst>
              </a:tr>
              <a:tr h="374899">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کاکائوی موجود در شیر جذب کلسیم را کاهش می دهد.</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خیر</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شیر کاکائو</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3339302"/>
                  </a:ext>
                </a:extLst>
              </a:tr>
              <a:tr h="294681">
                <a:tc>
                  <a:txBody>
                    <a:bodyPr/>
                    <a:lstStyle/>
                    <a:p>
                      <a:pPr algn="ctr"/>
                      <a:r>
                        <a:rPr lang="fa-IR" sz="2200">
                          <a:solidFill>
                            <a:srgbClr val="000000"/>
                          </a:solidFill>
                          <a:effectLst/>
                          <a:latin typeface="tahoma" panose="020B0604030504040204" pitchFamily="34" charset="0"/>
                          <a:cs typeface="B Nazanin" panose="00000400000000000000" pitchFamily="2" charset="-78"/>
                        </a:rPr>
                        <a:t>داشتن مواد مغذی و آهن مصرف متوسط</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بله</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عدسی</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7805567"/>
                  </a:ext>
                </a:extLst>
              </a:tr>
              <a:tr h="294681">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 مصرف کم چون انرژی و کلسترول زیادی دارد</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بله</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کله پاچه</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797219"/>
                  </a:ext>
                </a:extLst>
              </a:tr>
              <a:tr h="243639">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سرشار از مواد غذایی</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بله</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حلیم</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672121"/>
                  </a:ext>
                </a:extLst>
              </a:tr>
              <a:tr h="377751">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باعث خمودگی می شود</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a:solidFill>
                            <a:srgbClr val="000000"/>
                          </a:solidFill>
                          <a:effectLst/>
                          <a:latin typeface="tahoma" panose="020B0604030504040204" pitchFamily="34" charset="0"/>
                          <a:cs typeface="B Nazanin" panose="00000400000000000000" pitchFamily="2" charset="-78"/>
                        </a:rPr>
                        <a:t>خیر</a:t>
                      </a:r>
                      <a:endParaRPr lang="fa-IR" sz="220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200" dirty="0">
                          <a:solidFill>
                            <a:srgbClr val="000000"/>
                          </a:solidFill>
                          <a:effectLst/>
                          <a:latin typeface="tahoma" panose="020B0604030504040204" pitchFamily="34" charset="0"/>
                          <a:cs typeface="B Nazanin" panose="00000400000000000000" pitchFamily="2" charset="-78"/>
                        </a:rPr>
                        <a:t>دوغ</a:t>
                      </a:r>
                      <a:endParaRPr lang="fa-IR" sz="2200" dirty="0">
                        <a:effectLst/>
                        <a:cs typeface="B Nazanin" panose="00000400000000000000" pitchFamily="2" charset="-78"/>
                      </a:endParaRPr>
                    </a:p>
                  </a:txBody>
                  <a:tcPr marL="3001" marR="3001" marT="3001" marB="3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300146"/>
                  </a:ext>
                </a:extLst>
              </a:tr>
            </a:tbl>
          </a:graphicData>
        </a:graphic>
      </p:graphicFrame>
      <p:pic>
        <p:nvPicPr>
          <p:cNvPr id="2" name="Picture 1">
            <a:extLst>
              <a:ext uri="{FF2B5EF4-FFF2-40B4-BE49-F238E27FC236}">
                <a16:creationId xmlns:a16="http://schemas.microsoft.com/office/drawing/2014/main" id="{4F9F6BE0-395B-0D66-094C-252E5EEFEC00}"/>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1490018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65023" y="188640"/>
            <a:ext cx="8627457" cy="3354765"/>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شناسایی مواد خوراکی</a:t>
            </a:r>
          </a:p>
          <a:p>
            <a:pPr algn="just" rtl="1"/>
            <a:r>
              <a:rPr lang="fa-IR" sz="2400" dirty="0">
                <a:latin typeface="AmuzehNewNormalPS"/>
                <a:cs typeface="B Nazanin" panose="00000400000000000000" pitchFamily="2" charset="-78"/>
              </a:rPr>
              <a:t>گزینش مواد خوراکی یکی از عوامل مهم در تندرستی است. با به کارگیری چند راه ساده می توان غیربهداشتی بودن برخی از مواد خوراکی را شناسایی کرد.</a:t>
            </a:r>
          </a:p>
          <a:p>
            <a:pPr algn="just" rtl="1"/>
            <a:endParaRPr lang="fa-IR" sz="16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كاركلاسی</a:t>
            </a:r>
          </a:p>
          <a:p>
            <a:pPr algn="just" rtl="1"/>
            <a:r>
              <a:rPr lang="fa-IR" sz="2400" dirty="0">
                <a:solidFill>
                  <a:srgbClr val="00B050"/>
                </a:solidFill>
                <a:latin typeface="AmuzehNewNormalPS"/>
                <a:cs typeface="B Nazanin" panose="00000400000000000000" pitchFamily="2" charset="-78"/>
              </a:rPr>
              <a:t>شناسایی مواد خوراکی سالم و ناسالم</a:t>
            </a:r>
          </a:p>
          <a:p>
            <a:pPr algn="just" rtl="1"/>
            <a:r>
              <a:rPr lang="fa-IR" sz="2400" dirty="0">
                <a:latin typeface="AmuzehNewNormalPS"/>
                <a:cs typeface="B Nazanin" panose="00000400000000000000" pitchFamily="2" charset="-78"/>
              </a:rPr>
              <a:t>در جدول زیر برخی از مواد خوراکی سالم و ناسالم نشان داده شده است. باهم اندیشی در گروه مواد سالم و ناسالم را شناسایی کنید.</a:t>
            </a:r>
            <a:endParaRPr lang="fa-IR" sz="3200" dirty="0">
              <a:latin typeface="AmuzehNewNormalPS"/>
              <a:cs typeface="B Nazanin" panose="00000400000000000000" pitchFamily="2" charset="-78"/>
            </a:endParaRPr>
          </a:p>
          <a:p>
            <a:pPr algn="just" rtl="1"/>
            <a:endParaRPr lang="fa-IR" sz="2800" dirty="0">
              <a:latin typeface="AmuzehNewNormalPS"/>
              <a:cs typeface="B Nazanin" panose="00000400000000000000" pitchFamily="2" charset="-78"/>
            </a:endParaRPr>
          </a:p>
        </p:txBody>
      </p:sp>
      <p:pic>
        <p:nvPicPr>
          <p:cNvPr id="3" name="Picture 2"/>
          <p:cNvPicPr>
            <a:picLocks noChangeAspect="1"/>
          </p:cNvPicPr>
          <p:nvPr/>
        </p:nvPicPr>
        <p:blipFill rotWithShape="1">
          <a:blip r:embed="rId4"/>
          <a:srcRect t="8748"/>
          <a:stretch/>
        </p:blipFill>
        <p:spPr>
          <a:xfrm>
            <a:off x="265024" y="3861048"/>
            <a:ext cx="4195751" cy="2583908"/>
          </a:xfrm>
          <a:prstGeom prst="rect">
            <a:avLst/>
          </a:prstGeom>
        </p:spPr>
      </p:pic>
      <p:sp>
        <p:nvSpPr>
          <p:cNvPr id="4" name="Rectangle 3"/>
          <p:cNvSpPr/>
          <p:nvPr/>
        </p:nvSpPr>
        <p:spPr>
          <a:xfrm>
            <a:off x="4460775" y="3212976"/>
            <a:ext cx="4431705" cy="3416320"/>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نكته : </a:t>
            </a:r>
            <a:r>
              <a:rPr lang="fa-IR" sz="2400" dirty="0">
                <a:solidFill>
                  <a:prstClr val="black"/>
                </a:solidFill>
                <a:latin typeface="AmuzehNewNormalPS"/>
                <a:cs typeface="B Nazanin" panose="00000400000000000000" pitchFamily="2" charset="-78"/>
              </a:rPr>
              <a:t>مواد خوراکی کپک زده، به ویژه میوه ها و سبزی ها، نباید مصرف شوند.کپک های موجود در مواد خوراکی سم هایی ترشح می کنند که می تواند باعث سرطان شود. از آنجایی که اين سم، به عمق ماده خوراکی نفوذ می کند، باید همۀ ماده خوراکی کپک زده دور ریخته شود. جدا کردن بخش کپک زده یا شستن یک ماده خوراکی کپک زده و خوردن باقی مانده آن بهداشتی نیست.</a:t>
            </a:r>
          </a:p>
        </p:txBody>
      </p:sp>
      <p:sp>
        <p:nvSpPr>
          <p:cNvPr id="5" name="TextBox 4"/>
          <p:cNvSpPr txBox="1"/>
          <p:nvPr/>
        </p:nvSpPr>
        <p:spPr>
          <a:xfrm>
            <a:off x="1547664" y="2793543"/>
            <a:ext cx="2555508" cy="523220"/>
          </a:xfrm>
          <a:prstGeom prst="rect">
            <a:avLst/>
          </a:prstGeom>
          <a:noFill/>
        </p:spPr>
        <p:txBody>
          <a:bodyPr wrap="none" rtlCol="1">
            <a:spAutoFit/>
          </a:bodyPr>
          <a:lstStyle/>
          <a:p>
            <a:r>
              <a:rPr lang="fa-IR" sz="2800" b="1" dirty="0">
                <a:cs typeface="B Nazanin" panose="00000400000000000000" pitchFamily="2" charset="-78"/>
              </a:rPr>
              <a:t>جواب در صفحه بعد</a:t>
            </a:r>
          </a:p>
        </p:txBody>
      </p:sp>
      <p:pic>
        <p:nvPicPr>
          <p:cNvPr id="2" name="Picture 1">
            <a:extLst>
              <a:ext uri="{FF2B5EF4-FFF2-40B4-BE49-F238E27FC236}">
                <a16:creationId xmlns:a16="http://schemas.microsoft.com/office/drawing/2014/main" id="{0370308E-E8BC-6987-1E1F-BDB6D3565553}"/>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3314882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65023" y="188640"/>
            <a:ext cx="8627457" cy="1692771"/>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كاركلاسی</a:t>
            </a:r>
          </a:p>
          <a:p>
            <a:pPr algn="just" rtl="1"/>
            <a:r>
              <a:rPr lang="fa-IR" sz="2400" dirty="0">
                <a:solidFill>
                  <a:srgbClr val="00B050"/>
                </a:solidFill>
                <a:latin typeface="AmuzehNewNormalPS"/>
                <a:cs typeface="B Nazanin" panose="00000400000000000000" pitchFamily="2" charset="-78"/>
              </a:rPr>
              <a:t>شناسایی مواد خوراکی سالم و ناسالم</a:t>
            </a:r>
          </a:p>
          <a:p>
            <a:pPr algn="just" rtl="1"/>
            <a:r>
              <a:rPr lang="fa-IR" sz="2400" dirty="0">
                <a:latin typeface="AmuzehNewNormalPS"/>
                <a:cs typeface="B Nazanin" panose="00000400000000000000" pitchFamily="2" charset="-78"/>
              </a:rPr>
              <a:t>در جدول زیر برخی از مواد خوراکی سالم و ناسالم نشان داده شده است. باهم اندیشی در گروه مواد سالم و ناسالم را شناسایی کنید.         </a:t>
            </a:r>
            <a:r>
              <a:rPr lang="fa-IR" sz="3200" dirty="0">
                <a:solidFill>
                  <a:srgbClr val="C00000"/>
                </a:solidFill>
                <a:latin typeface="AmuzehNewNormalPS"/>
                <a:cs typeface="B Nazanin" panose="00000400000000000000" pitchFamily="2" charset="-78"/>
              </a:rPr>
              <a:t>جواب</a:t>
            </a:r>
          </a:p>
        </p:txBody>
      </p:sp>
      <p:sp>
        <p:nvSpPr>
          <p:cNvPr id="6" name="TextBox 5"/>
          <p:cNvSpPr txBox="1"/>
          <p:nvPr/>
        </p:nvSpPr>
        <p:spPr>
          <a:xfrm>
            <a:off x="6662255" y="6021288"/>
            <a:ext cx="2302233" cy="584775"/>
          </a:xfrm>
          <a:prstGeom prst="rect">
            <a:avLst/>
          </a:prstGeom>
          <a:noFill/>
        </p:spPr>
        <p:txBody>
          <a:bodyPr wrap="none" rtlCol="1">
            <a:spAutoFit/>
          </a:bodyPr>
          <a:lstStyle/>
          <a:p>
            <a:r>
              <a:rPr lang="fa-IR" sz="3200" b="1" dirty="0">
                <a:cs typeface="B Nazanin" panose="00000400000000000000" pitchFamily="2" charset="-78"/>
                <a:hlinkClick r:id="rId4"/>
              </a:rPr>
              <a:t>جواب در سایت</a:t>
            </a:r>
            <a:endParaRPr lang="fa-IR" sz="3200" b="1" dirty="0">
              <a:cs typeface="B Nazanin" panose="00000400000000000000" pitchFamily="2" charset="-78"/>
            </a:endParaRPr>
          </a:p>
        </p:txBody>
      </p:sp>
      <p:pic>
        <p:nvPicPr>
          <p:cNvPr id="2050" name="Picture 2" descr="کارکلاسی صفحه 139 کاروفناوری هفتم شناسایی مواد سالم و ناسالم">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390" y="1927287"/>
            <a:ext cx="6734175" cy="4048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A2FFF91-D42A-B106-D51D-B11B01CF1F76}"/>
              </a:ext>
            </a:extLst>
          </p:cNvPr>
          <p:cNvPicPr>
            <a:picLocks noChangeAspect="1"/>
          </p:cNvPicPr>
          <p:nvPr/>
        </p:nvPicPr>
        <p:blipFill>
          <a:blip r:embed="rId7"/>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360115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179512" y="404664"/>
            <a:ext cx="8712968" cy="5016758"/>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كاركلاسی</a:t>
            </a:r>
            <a:endParaRPr lang="fa-IR" sz="2400" dirty="0">
              <a:latin typeface="AmuzehNewNormalPS"/>
              <a:cs typeface="B Nazanin" panose="00000400000000000000" pitchFamily="2" charset="-78"/>
            </a:endParaRPr>
          </a:p>
          <a:p>
            <a:pPr algn="just" rtl="1"/>
            <a:r>
              <a:rPr lang="fa-IR" sz="2400" dirty="0">
                <a:solidFill>
                  <a:srgbClr val="00B0F0"/>
                </a:solidFill>
                <a:latin typeface="AmuzehNewNormalPS"/>
                <a:cs typeface="B Nazanin" panose="00000400000000000000" pitchFamily="2" charset="-78"/>
              </a:rPr>
              <a:t>گرم کردن شیر </a:t>
            </a:r>
          </a:p>
          <a:p>
            <a:pPr algn="just" rtl="1"/>
            <a:endParaRPr lang="fa-IR" sz="2400"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مواد و وسایل مورد نیاز</a:t>
            </a:r>
          </a:p>
          <a:p>
            <a:pPr algn="just" rtl="1"/>
            <a:endParaRPr lang="fa-IR" sz="2400" dirty="0">
              <a:latin typeface="AmuzehNewNormalPS"/>
              <a:cs typeface="B Nazanin" panose="00000400000000000000" pitchFamily="2" charset="-78"/>
            </a:endParaRPr>
          </a:p>
          <a:p>
            <a:pPr algn="just" rtl="1"/>
            <a:r>
              <a:rPr lang="fa-IR" sz="2800" dirty="0">
                <a:latin typeface="AmuzehNewNormalPS"/>
                <a:cs typeface="B Nazanin" panose="00000400000000000000" pitchFamily="2" charset="-78"/>
              </a:rPr>
              <a:t>شیر 1 لیتر - وسیله ای برای گرم کردن مانند اجاق گاز - شیر داغ کن یا قابلمه - لیوان 4 عدد</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روش کار:</a:t>
            </a:r>
          </a:p>
          <a:p>
            <a:pPr algn="just" rtl="1"/>
            <a:endParaRPr lang="fa-IR" sz="2400" dirty="0">
              <a:latin typeface="AmuzehNewNormalPS"/>
              <a:cs typeface="B Nazanin" panose="00000400000000000000" pitchFamily="2" charset="-78"/>
            </a:endParaRPr>
          </a:p>
          <a:p>
            <a:pPr algn="just" rtl="1"/>
            <a:r>
              <a:rPr lang="fa-IR" sz="2400" dirty="0">
                <a:solidFill>
                  <a:srgbClr val="FF0000"/>
                </a:solidFill>
                <a:latin typeface="AmuzehNewNormalPS"/>
                <a:cs typeface="B Nazanin" panose="00000400000000000000" pitchFamily="2" charset="-78"/>
              </a:rPr>
              <a:t>1 - </a:t>
            </a:r>
            <a:r>
              <a:rPr lang="fa-IR" sz="2400" dirty="0">
                <a:latin typeface="AmuzehNewNormalPS"/>
                <a:cs typeface="B Nazanin" panose="00000400000000000000" pitchFamily="2" charset="-78"/>
              </a:rPr>
              <a:t>شیر را در ظرف مناسبی بریزید.</a:t>
            </a:r>
          </a:p>
          <a:p>
            <a:pPr algn="just" rtl="1"/>
            <a:endParaRPr lang="fa-IR" sz="2400" dirty="0">
              <a:latin typeface="AmuzehNewNormalPS"/>
              <a:cs typeface="B Nazanin" panose="00000400000000000000" pitchFamily="2" charset="-78"/>
            </a:endParaRPr>
          </a:p>
          <a:p>
            <a:pPr algn="just" rtl="1"/>
            <a:r>
              <a:rPr lang="fa-IR" sz="2400" dirty="0">
                <a:solidFill>
                  <a:srgbClr val="FF0000"/>
                </a:solidFill>
                <a:latin typeface="AmuzehNewNormalPS"/>
                <a:cs typeface="B Nazanin" panose="00000400000000000000" pitchFamily="2" charset="-78"/>
              </a:rPr>
              <a:t>2 - </a:t>
            </a:r>
            <a:r>
              <a:rPr lang="fa-IR" sz="2400" dirty="0">
                <a:latin typeface="AmuzehNewNormalPS"/>
                <a:cs typeface="B Nazanin" panose="00000400000000000000" pitchFamily="2" charset="-78"/>
              </a:rPr>
              <a:t>ظرف شیر را روی شعله اجاق گاز بگذارید.</a:t>
            </a:r>
          </a:p>
        </p:txBody>
      </p:sp>
      <p:pic>
        <p:nvPicPr>
          <p:cNvPr id="2" name="Picture 1"/>
          <p:cNvPicPr>
            <a:picLocks noChangeAspect="1"/>
          </p:cNvPicPr>
          <p:nvPr/>
        </p:nvPicPr>
        <p:blipFill rotWithShape="1">
          <a:blip r:embed="rId4"/>
          <a:srcRect b="9677"/>
          <a:stretch/>
        </p:blipFill>
        <p:spPr>
          <a:xfrm>
            <a:off x="210416" y="3573016"/>
            <a:ext cx="4325580" cy="2952328"/>
          </a:xfrm>
          <a:prstGeom prst="rect">
            <a:avLst/>
          </a:prstGeom>
        </p:spPr>
      </p:pic>
      <p:pic>
        <p:nvPicPr>
          <p:cNvPr id="3" name="Picture 2">
            <a:extLst>
              <a:ext uri="{FF2B5EF4-FFF2-40B4-BE49-F238E27FC236}">
                <a16:creationId xmlns:a16="http://schemas.microsoft.com/office/drawing/2014/main" id="{2AB048D3-C9E8-E21D-DF40-DE529C1AE1B8}"/>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2704913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51520" y="404664"/>
            <a:ext cx="8640960" cy="3785652"/>
          </a:xfrm>
          <a:prstGeom prst="rect">
            <a:avLst/>
          </a:prstGeom>
        </p:spPr>
        <p:txBody>
          <a:bodyPr wrap="square">
            <a:spAutoFit/>
          </a:bodyPr>
          <a:lstStyle/>
          <a:p>
            <a:pPr algn="just" rtl="1"/>
            <a:r>
              <a:rPr lang="fa-IR" sz="2400" dirty="0">
                <a:solidFill>
                  <a:srgbClr val="FF0000"/>
                </a:solidFill>
                <a:latin typeface="AmuzehNewNormalPS"/>
                <a:cs typeface="B Nazanin" panose="00000400000000000000" pitchFamily="2" charset="-78"/>
              </a:rPr>
              <a:t>3 - </a:t>
            </a:r>
            <a:r>
              <a:rPr lang="fa-IR" sz="2400" dirty="0">
                <a:latin typeface="AmuzehNewNormalPS"/>
                <a:cs typeface="B Nazanin" panose="00000400000000000000" pitchFamily="2" charset="-78"/>
              </a:rPr>
              <a:t>اجاق  گاز یا گاز پیک نیک را با راهنمایی دبیر خود به روش زیر روشن کنید.</a:t>
            </a:r>
          </a:p>
          <a:p>
            <a:pPr algn="just" rtl="1"/>
            <a:r>
              <a:rPr lang="fa-IR" sz="2400" dirty="0">
                <a:latin typeface="AmuzehNewNormalPS"/>
                <a:cs typeface="B Nazanin" panose="00000400000000000000" pitchFamily="2" charset="-78"/>
              </a:rPr>
              <a:t>الف- شیرهای اجاق گاز را بررسی کنید که باز نباشند.اگر شیری بازمانده است نخست آن را ببندید.</a:t>
            </a:r>
          </a:p>
          <a:p>
            <a:pPr algn="just" rtl="1"/>
            <a:r>
              <a:rPr lang="fa-IR" sz="2400" dirty="0">
                <a:latin typeface="AmuzehNewNormalPS"/>
                <a:cs typeface="B Nazanin" panose="00000400000000000000" pitchFamily="2" charset="-78"/>
              </a:rPr>
              <a:t>ب- شیر گاز متصل به اجاق گاز را باز کنید.</a:t>
            </a:r>
          </a:p>
          <a:p>
            <a:pPr algn="just" rtl="1"/>
            <a:r>
              <a:rPr lang="fa-IR" sz="2400" dirty="0">
                <a:latin typeface="AmuzehNewNormalPS"/>
                <a:cs typeface="B Nazanin" panose="00000400000000000000" pitchFamily="2" charset="-78"/>
              </a:rPr>
              <a:t>پ- شمعک اجاق گاز را با کبریت یا فندک روشن کنید.</a:t>
            </a:r>
          </a:p>
          <a:p>
            <a:pPr algn="just" rtl="1"/>
            <a:r>
              <a:rPr lang="fa-IR" sz="2400" dirty="0">
                <a:latin typeface="AmuzehNewNormalPS"/>
                <a:cs typeface="B Nazanin" panose="00000400000000000000" pitchFamily="2" charset="-78"/>
              </a:rPr>
              <a:t>ت- اگر اجاق گاز شمعک ندارد، نخست کبریت یا فندک روشن کنید، سپس کبریت روشن را به شعله دلخواه نزدیک نمایید.</a:t>
            </a:r>
          </a:p>
          <a:p>
            <a:pPr algn="just" rtl="1"/>
            <a:r>
              <a:rPr lang="fa-IR" sz="2400" dirty="0">
                <a:latin typeface="AmuzehNewNormalPS"/>
                <a:cs typeface="B Nazanin" panose="00000400000000000000" pitchFamily="2" charset="-78"/>
              </a:rPr>
              <a:t>ث- شیِر شعله گاز را کمی به داخل فشار دهید و پاد ساعتگرد بچرخانید. سپس اجاق را روشن کنید. اگر اجاق روشن نشد یا کبریت خاموش شد، شیر اجاق گاز را ببنديد.</a:t>
            </a:r>
          </a:p>
          <a:p>
            <a:pPr algn="just" rtl="1"/>
            <a:r>
              <a:rPr lang="fa-IR" sz="2400" dirty="0">
                <a:latin typeface="AmuzehNewNormalPS"/>
                <a:cs typeface="B Nazanin" panose="00000400000000000000" pitchFamily="2" charset="-78"/>
              </a:rPr>
              <a:t>ج- دوباره مراحل ت و ث را انجام دهید تا اجاق گاز روشن شود.</a:t>
            </a:r>
          </a:p>
        </p:txBody>
      </p:sp>
      <p:pic>
        <p:nvPicPr>
          <p:cNvPr id="3" name="Picture 2"/>
          <p:cNvPicPr>
            <a:picLocks noChangeAspect="1"/>
          </p:cNvPicPr>
          <p:nvPr/>
        </p:nvPicPr>
        <p:blipFill>
          <a:blip r:embed="rId4"/>
          <a:stretch>
            <a:fillRect/>
          </a:stretch>
        </p:blipFill>
        <p:spPr>
          <a:xfrm>
            <a:off x="266578" y="4097426"/>
            <a:ext cx="2677933" cy="2154131"/>
          </a:xfrm>
          <a:prstGeom prst="rect">
            <a:avLst/>
          </a:prstGeom>
        </p:spPr>
      </p:pic>
      <p:sp>
        <p:nvSpPr>
          <p:cNvPr id="4" name="Rectangle 3"/>
          <p:cNvSpPr/>
          <p:nvPr/>
        </p:nvSpPr>
        <p:spPr>
          <a:xfrm>
            <a:off x="3089284" y="3789040"/>
            <a:ext cx="5803195" cy="1938992"/>
          </a:xfrm>
          <a:prstGeom prst="rect">
            <a:avLst/>
          </a:prstGeom>
        </p:spPr>
        <p:txBody>
          <a:bodyPr wrap="square">
            <a:spAutoFit/>
          </a:bodyPr>
          <a:lstStyle/>
          <a:p>
            <a:pPr lvl="0" algn="just" rtl="1"/>
            <a:endParaRPr lang="fa-IR" sz="2400" dirty="0">
              <a:latin typeface="AmuzehNewNormalPS"/>
              <a:cs typeface="B Nazanin" panose="00000400000000000000" pitchFamily="2" charset="-78"/>
            </a:endParaRPr>
          </a:p>
          <a:p>
            <a:pPr lvl="0" algn="just" rtl="1"/>
            <a:r>
              <a:rPr lang="fa-IR" sz="2400" dirty="0">
                <a:solidFill>
                  <a:srgbClr val="FF0000"/>
                </a:solidFill>
                <a:latin typeface="AmuzehNewNormalPS"/>
                <a:cs typeface="B Nazanin" panose="00000400000000000000" pitchFamily="2" charset="-78"/>
              </a:rPr>
              <a:t>4 - </a:t>
            </a:r>
            <a:r>
              <a:rPr lang="fa-IR" sz="2400" dirty="0">
                <a:latin typeface="AmuzehNewNormalPS"/>
                <a:cs typeface="B Nazanin" panose="00000400000000000000" pitchFamily="2" charset="-78"/>
              </a:rPr>
              <a:t>پس از روشن شدن اجاق گاز، ظرف شیر را روی اجاق گاز بگذارید تا شیر به آرامی بجوشد.</a:t>
            </a:r>
          </a:p>
          <a:p>
            <a:pPr lvl="0" algn="just" rtl="1"/>
            <a:r>
              <a:rPr lang="fa-IR" sz="2400" dirty="0">
                <a:solidFill>
                  <a:srgbClr val="FF0000"/>
                </a:solidFill>
                <a:latin typeface="AmuzehNewNormalPS"/>
                <a:cs typeface="B Nazanin" panose="00000400000000000000" pitchFamily="2" charset="-78"/>
              </a:rPr>
              <a:t>5 - </a:t>
            </a:r>
            <a:r>
              <a:rPr lang="fa-IR" sz="2400" dirty="0">
                <a:latin typeface="AmuzehNewNormalPS"/>
                <a:cs typeface="B Nazanin" panose="00000400000000000000" pitchFamily="2" charset="-78"/>
              </a:rPr>
              <a:t>شیر جوشيده را در 4 لیوان بریزید و در کلاس نوش جان کنید.</a:t>
            </a:r>
          </a:p>
        </p:txBody>
      </p:sp>
      <p:sp>
        <p:nvSpPr>
          <p:cNvPr id="5" name="Rectangle 4"/>
          <p:cNvSpPr/>
          <p:nvPr/>
        </p:nvSpPr>
        <p:spPr>
          <a:xfrm>
            <a:off x="672435" y="6237312"/>
            <a:ext cx="1866217" cy="400110"/>
          </a:xfrm>
          <a:prstGeom prst="rect">
            <a:avLst/>
          </a:prstGeom>
        </p:spPr>
        <p:txBody>
          <a:bodyPr wrap="none">
            <a:spAutoFit/>
          </a:bodyPr>
          <a:lstStyle/>
          <a:p>
            <a:r>
              <a:rPr lang="fa-IR" sz="2000" dirty="0">
                <a:solidFill>
                  <a:srgbClr val="FF0000"/>
                </a:solidFill>
                <a:latin typeface="AmuzehNewNormalPS"/>
                <a:cs typeface="B Nazanin" panose="00000400000000000000" pitchFamily="2" charset="-78"/>
              </a:rPr>
              <a:t>روشن کردن اجاق گاز</a:t>
            </a:r>
            <a:endParaRPr lang="fa-IR" sz="1400" dirty="0">
              <a:solidFill>
                <a:srgbClr val="FF0000"/>
              </a:solidFill>
              <a:cs typeface="B Nazanin" panose="00000400000000000000" pitchFamily="2" charset="-78"/>
            </a:endParaRPr>
          </a:p>
        </p:txBody>
      </p:sp>
      <p:pic>
        <p:nvPicPr>
          <p:cNvPr id="2" name="Picture 1">
            <a:extLst>
              <a:ext uri="{FF2B5EF4-FFF2-40B4-BE49-F238E27FC236}">
                <a16:creationId xmlns:a16="http://schemas.microsoft.com/office/drawing/2014/main" id="{F27BCCDA-3A80-93DC-D6E5-3DBA5DAA3493}"/>
              </a:ext>
            </a:extLst>
          </p:cNvPr>
          <p:cNvPicPr>
            <a:picLocks noChangeAspect="1"/>
          </p:cNvPicPr>
          <p:nvPr/>
        </p:nvPicPr>
        <p:blipFill>
          <a:blip r:embed="rId5"/>
          <a:stretch>
            <a:fillRect/>
          </a:stretch>
        </p:blipFill>
        <p:spPr>
          <a:xfrm>
            <a:off x="107504" y="6372912"/>
            <a:ext cx="958663" cy="296448"/>
          </a:xfrm>
          <a:prstGeom prst="rect">
            <a:avLst/>
          </a:prstGeom>
        </p:spPr>
      </p:pic>
    </p:spTree>
    <p:custDataLst>
      <p:tags r:id="rId2"/>
    </p:custDataLst>
    <p:extLst>
      <p:ext uri="{BB962C8B-B14F-4D97-AF65-F5344CB8AC3E}">
        <p14:creationId xmlns:p14="http://schemas.microsoft.com/office/powerpoint/2010/main" val="2772872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par>
                          <p:cTn id="18" fill="hold">
                            <p:stCondLst>
                              <p:cond delay="1500"/>
                            </p:stCondLst>
                            <p:childTnLst>
                              <p:par>
                                <p:cTn id="19" presetID="3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10.xml><?xml version="1.0" encoding="utf-8"?>
<p:tagLst xmlns:a="http://schemas.openxmlformats.org/drawingml/2006/main" xmlns:r="http://schemas.openxmlformats.org/officeDocument/2006/relationships" xmlns:p="http://schemas.openxmlformats.org/presentationml/2006/main">
  <p:tag name="TIMING" val="|2.8|7.9|5.4|4.8"/>
</p:tagLst>
</file>

<file path=ppt/tags/tag11.xml><?xml version="1.0" encoding="utf-8"?>
<p:tagLst xmlns:a="http://schemas.openxmlformats.org/drawingml/2006/main" xmlns:r="http://schemas.openxmlformats.org/officeDocument/2006/relationships" xmlns:p="http://schemas.openxmlformats.org/presentationml/2006/main">
  <p:tag name="TIMING" val="|2.8|7.9|5.4|4.8"/>
</p:tagLst>
</file>

<file path=ppt/tags/tag12.xml><?xml version="1.0" encoding="utf-8"?>
<p:tagLst xmlns:a="http://schemas.openxmlformats.org/drawingml/2006/main" xmlns:r="http://schemas.openxmlformats.org/officeDocument/2006/relationships" xmlns:p="http://schemas.openxmlformats.org/presentationml/2006/main">
  <p:tag name="TIMING" val="|2.8|7.9|5.4|4.8"/>
</p:tagLst>
</file>

<file path=ppt/tags/tag13.xml><?xml version="1.0" encoding="utf-8"?>
<p:tagLst xmlns:a="http://schemas.openxmlformats.org/drawingml/2006/main" xmlns:r="http://schemas.openxmlformats.org/officeDocument/2006/relationships" xmlns:p="http://schemas.openxmlformats.org/presentationml/2006/main">
  <p:tag name="TIMING" val="|2.8|7.9|5.4|4.8"/>
</p:tagLst>
</file>

<file path=ppt/tags/tag14.xml><?xml version="1.0" encoding="utf-8"?>
<p:tagLst xmlns:a="http://schemas.openxmlformats.org/drawingml/2006/main" xmlns:r="http://schemas.openxmlformats.org/officeDocument/2006/relationships" xmlns:p="http://schemas.openxmlformats.org/presentationml/2006/main">
  <p:tag name="TIMING" val="|2.8|7.9|5.4|4.8"/>
</p:tagLst>
</file>

<file path=ppt/tags/tag15.xml><?xml version="1.0" encoding="utf-8"?>
<p:tagLst xmlns:a="http://schemas.openxmlformats.org/drawingml/2006/main" xmlns:r="http://schemas.openxmlformats.org/officeDocument/2006/relationships" xmlns:p="http://schemas.openxmlformats.org/presentationml/2006/main">
  <p:tag name="TIMING" val="|2.8|7.9|5.4|4.8"/>
</p:tagLst>
</file>

<file path=ppt/tags/tag16.xml><?xml version="1.0" encoding="utf-8"?>
<p:tagLst xmlns:a="http://schemas.openxmlformats.org/drawingml/2006/main" xmlns:r="http://schemas.openxmlformats.org/officeDocument/2006/relationships" xmlns:p="http://schemas.openxmlformats.org/presentationml/2006/main">
  <p:tag name="TIMING" val="|2.8|7.9|5.4|4.8"/>
</p:tagLst>
</file>

<file path=ppt/tags/tag17.xml><?xml version="1.0" encoding="utf-8"?>
<p:tagLst xmlns:a="http://schemas.openxmlformats.org/drawingml/2006/main" xmlns:r="http://schemas.openxmlformats.org/officeDocument/2006/relationships" xmlns:p="http://schemas.openxmlformats.org/presentationml/2006/main">
  <p:tag name="TIMING" val="|2.8|7.9|5.4|4.8"/>
</p:tagLst>
</file>

<file path=ppt/tags/tag18.xml><?xml version="1.0" encoding="utf-8"?>
<p:tagLst xmlns:a="http://schemas.openxmlformats.org/drawingml/2006/main" xmlns:r="http://schemas.openxmlformats.org/officeDocument/2006/relationships" xmlns:p="http://schemas.openxmlformats.org/presentationml/2006/main">
  <p:tag name="TIMING" val="|2.8|7.9|5.4|4.8"/>
</p:tagLst>
</file>

<file path=ppt/tags/tag19.xml><?xml version="1.0" encoding="utf-8"?>
<p:tagLst xmlns:a="http://schemas.openxmlformats.org/drawingml/2006/main" xmlns:r="http://schemas.openxmlformats.org/officeDocument/2006/relationships" xmlns:p="http://schemas.openxmlformats.org/presentationml/2006/main">
  <p:tag name="TIMING" val="|2.8|7.9|5.4|4.8"/>
</p:tagLst>
</file>

<file path=ppt/tags/tag2.xml><?xml version="1.0" encoding="utf-8"?>
<p:tagLst xmlns:a="http://schemas.openxmlformats.org/drawingml/2006/main" xmlns:r="http://schemas.openxmlformats.org/officeDocument/2006/relationships" xmlns:p="http://schemas.openxmlformats.org/presentationml/2006/main">
  <p:tag name="TIMING" val="|2.8|7.9|5.4|4.8"/>
</p:tagLst>
</file>

<file path=ppt/tags/tag20.xml><?xml version="1.0" encoding="utf-8"?>
<p:tagLst xmlns:a="http://schemas.openxmlformats.org/drawingml/2006/main" xmlns:r="http://schemas.openxmlformats.org/officeDocument/2006/relationships" xmlns:p="http://schemas.openxmlformats.org/presentationml/2006/main">
  <p:tag name="TIMING" val="|2.8|7.9|5.4|4.8"/>
</p:tagLst>
</file>

<file path=ppt/tags/tag21.xml><?xml version="1.0" encoding="utf-8"?>
<p:tagLst xmlns:a="http://schemas.openxmlformats.org/drawingml/2006/main" xmlns:r="http://schemas.openxmlformats.org/officeDocument/2006/relationships" xmlns:p="http://schemas.openxmlformats.org/presentationml/2006/main">
  <p:tag name="TIMING" val="|2.8|7.9|5.4|4.8"/>
</p:tagLst>
</file>

<file path=ppt/tags/tag22.xml><?xml version="1.0" encoding="utf-8"?>
<p:tagLst xmlns:a="http://schemas.openxmlformats.org/drawingml/2006/main" xmlns:r="http://schemas.openxmlformats.org/officeDocument/2006/relationships" xmlns:p="http://schemas.openxmlformats.org/presentationml/2006/main">
  <p:tag name="TIMING" val="|2.8|7.9|5.4|4.8"/>
</p:tagLst>
</file>

<file path=ppt/tags/tag23.xml><?xml version="1.0" encoding="utf-8"?>
<p:tagLst xmlns:a="http://schemas.openxmlformats.org/drawingml/2006/main" xmlns:r="http://schemas.openxmlformats.org/officeDocument/2006/relationships" xmlns:p="http://schemas.openxmlformats.org/presentationml/2006/main">
  <p:tag name="TIMING" val="|2.8|7.9|5.4|4.8"/>
</p:tagLst>
</file>

<file path=ppt/tags/tag24.xml><?xml version="1.0" encoding="utf-8"?>
<p:tagLst xmlns:a="http://schemas.openxmlformats.org/drawingml/2006/main" xmlns:r="http://schemas.openxmlformats.org/officeDocument/2006/relationships" xmlns:p="http://schemas.openxmlformats.org/presentationml/2006/main">
  <p:tag name="TIMING" val="|2.8|7.9|5.4|4.8"/>
</p:tagLst>
</file>

<file path=ppt/tags/tag25.xml><?xml version="1.0" encoding="utf-8"?>
<p:tagLst xmlns:a="http://schemas.openxmlformats.org/drawingml/2006/main" xmlns:r="http://schemas.openxmlformats.org/officeDocument/2006/relationships" xmlns:p="http://schemas.openxmlformats.org/presentationml/2006/main">
  <p:tag name="TIMING" val="|2.8|7.9|5.4|4.8"/>
</p:tagLst>
</file>

<file path=ppt/tags/tag26.xml><?xml version="1.0" encoding="utf-8"?>
<p:tagLst xmlns:a="http://schemas.openxmlformats.org/drawingml/2006/main" xmlns:r="http://schemas.openxmlformats.org/officeDocument/2006/relationships" xmlns:p="http://schemas.openxmlformats.org/presentationml/2006/main">
  <p:tag name="TIMING" val="|2.8|7.9|5.4|4.8"/>
</p:tagLst>
</file>

<file path=ppt/tags/tag27.xml><?xml version="1.0" encoding="utf-8"?>
<p:tagLst xmlns:a="http://schemas.openxmlformats.org/drawingml/2006/main" xmlns:r="http://schemas.openxmlformats.org/officeDocument/2006/relationships" xmlns:p="http://schemas.openxmlformats.org/presentationml/2006/main">
  <p:tag name="TIMING" val="|2.8|7.9|5.4|4.8"/>
</p:tagLst>
</file>

<file path=ppt/tags/tag28.xml><?xml version="1.0" encoding="utf-8"?>
<p:tagLst xmlns:a="http://schemas.openxmlformats.org/drawingml/2006/main" xmlns:r="http://schemas.openxmlformats.org/officeDocument/2006/relationships" xmlns:p="http://schemas.openxmlformats.org/presentationml/2006/main">
  <p:tag name="TIMING" val="|2.8|7.9|5.4|4.8"/>
</p:tagLst>
</file>

<file path=ppt/tags/tag29.xml><?xml version="1.0" encoding="utf-8"?>
<p:tagLst xmlns:a="http://schemas.openxmlformats.org/drawingml/2006/main" xmlns:r="http://schemas.openxmlformats.org/officeDocument/2006/relationships" xmlns:p="http://schemas.openxmlformats.org/presentationml/2006/main">
  <p:tag name="TIMING" val="|2.8|7.9|5.4|4.8"/>
</p:tagLst>
</file>

<file path=ppt/tags/tag3.xml><?xml version="1.0" encoding="utf-8"?>
<p:tagLst xmlns:a="http://schemas.openxmlformats.org/drawingml/2006/main" xmlns:r="http://schemas.openxmlformats.org/officeDocument/2006/relationships" xmlns:p="http://schemas.openxmlformats.org/presentationml/2006/main">
  <p:tag name="TIMING" val="|2.8|7.9|5.4|4.8"/>
</p:tagLst>
</file>

<file path=ppt/tags/tag30.xml><?xml version="1.0" encoding="utf-8"?>
<p:tagLst xmlns:a="http://schemas.openxmlformats.org/drawingml/2006/main" xmlns:r="http://schemas.openxmlformats.org/officeDocument/2006/relationships" xmlns:p="http://schemas.openxmlformats.org/presentationml/2006/main">
  <p:tag name="TIMING" val="|2.8|7.9|5.4|4.8"/>
</p:tagLst>
</file>

<file path=ppt/tags/tag31.xml><?xml version="1.0" encoding="utf-8"?>
<p:tagLst xmlns:a="http://schemas.openxmlformats.org/drawingml/2006/main" xmlns:r="http://schemas.openxmlformats.org/officeDocument/2006/relationships" xmlns:p="http://schemas.openxmlformats.org/presentationml/2006/main">
  <p:tag name="TIMING" val="|2.8|7.9|5.4|4.8"/>
</p:tagLst>
</file>

<file path=ppt/tags/tag32.xml><?xml version="1.0" encoding="utf-8"?>
<p:tagLst xmlns:a="http://schemas.openxmlformats.org/drawingml/2006/main" xmlns:r="http://schemas.openxmlformats.org/officeDocument/2006/relationships" xmlns:p="http://schemas.openxmlformats.org/presentationml/2006/main">
  <p:tag name="TIMING" val="|2.8|7.9|5.4|4.8"/>
</p:tagLst>
</file>

<file path=ppt/tags/tag33.xml><?xml version="1.0" encoding="utf-8"?>
<p:tagLst xmlns:a="http://schemas.openxmlformats.org/drawingml/2006/main" xmlns:r="http://schemas.openxmlformats.org/officeDocument/2006/relationships" xmlns:p="http://schemas.openxmlformats.org/presentationml/2006/main">
  <p:tag name="TIMING" val="|2.8|7.9|5.4|4.8"/>
</p:tagLst>
</file>

<file path=ppt/tags/tag34.xml><?xml version="1.0" encoding="utf-8"?>
<p:tagLst xmlns:a="http://schemas.openxmlformats.org/drawingml/2006/main" xmlns:r="http://schemas.openxmlformats.org/officeDocument/2006/relationships" xmlns:p="http://schemas.openxmlformats.org/presentationml/2006/main">
  <p:tag name="TIMING" val="|2.8|7.9|5.4|4.8"/>
</p:tagLst>
</file>

<file path=ppt/tags/tag35.xml><?xml version="1.0" encoding="utf-8"?>
<p:tagLst xmlns:a="http://schemas.openxmlformats.org/drawingml/2006/main" xmlns:r="http://schemas.openxmlformats.org/officeDocument/2006/relationships" xmlns:p="http://schemas.openxmlformats.org/presentationml/2006/main">
  <p:tag name="TIMING" val="|2.8|7.9|5.4|4.8"/>
</p:tagLst>
</file>

<file path=ppt/tags/tag36.xml><?xml version="1.0" encoding="utf-8"?>
<p:tagLst xmlns:a="http://schemas.openxmlformats.org/drawingml/2006/main" xmlns:r="http://schemas.openxmlformats.org/officeDocument/2006/relationships" xmlns:p="http://schemas.openxmlformats.org/presentationml/2006/main">
  <p:tag name="TIMING" val="|2.8|7.9|5.4|4.8"/>
</p:tagLst>
</file>

<file path=ppt/tags/tag37.xml><?xml version="1.0" encoding="utf-8"?>
<p:tagLst xmlns:a="http://schemas.openxmlformats.org/drawingml/2006/main" xmlns:r="http://schemas.openxmlformats.org/officeDocument/2006/relationships" xmlns:p="http://schemas.openxmlformats.org/presentationml/2006/main">
  <p:tag name="TIMING" val="|2.8|7.9|5.4|4.8"/>
</p:tagLst>
</file>

<file path=ppt/tags/tag38.xml><?xml version="1.0" encoding="utf-8"?>
<p:tagLst xmlns:a="http://schemas.openxmlformats.org/drawingml/2006/main" xmlns:r="http://schemas.openxmlformats.org/officeDocument/2006/relationships" xmlns:p="http://schemas.openxmlformats.org/presentationml/2006/main">
  <p:tag name="TIMING" val="|2.8|7.9|5.4|4.8"/>
</p:tagLst>
</file>

<file path=ppt/tags/tag39.xml><?xml version="1.0" encoding="utf-8"?>
<p:tagLst xmlns:a="http://schemas.openxmlformats.org/drawingml/2006/main" xmlns:r="http://schemas.openxmlformats.org/officeDocument/2006/relationships" xmlns:p="http://schemas.openxmlformats.org/presentationml/2006/main">
  <p:tag name="TIMING" val="|2.8|7.9|5.4|4.8"/>
</p:tagLst>
</file>

<file path=ppt/tags/tag4.xml><?xml version="1.0" encoding="utf-8"?>
<p:tagLst xmlns:a="http://schemas.openxmlformats.org/drawingml/2006/main" xmlns:r="http://schemas.openxmlformats.org/officeDocument/2006/relationships" xmlns:p="http://schemas.openxmlformats.org/presentationml/2006/main">
  <p:tag name="TIMING" val="|2.8|7.9|5.4|4.8"/>
</p:tagLst>
</file>

<file path=ppt/tags/tag40.xml><?xml version="1.0" encoding="utf-8"?>
<p:tagLst xmlns:a="http://schemas.openxmlformats.org/drawingml/2006/main" xmlns:r="http://schemas.openxmlformats.org/officeDocument/2006/relationships" xmlns:p="http://schemas.openxmlformats.org/presentationml/2006/main">
  <p:tag name="TIMING" val="|2.8|7.9|5.4|4.8"/>
</p:tagLst>
</file>

<file path=ppt/tags/tag41.xml><?xml version="1.0" encoding="utf-8"?>
<p:tagLst xmlns:a="http://schemas.openxmlformats.org/drawingml/2006/main" xmlns:r="http://schemas.openxmlformats.org/officeDocument/2006/relationships" xmlns:p="http://schemas.openxmlformats.org/presentationml/2006/main">
  <p:tag name="TIMING" val="|2.8|7.9|5.4|4.8"/>
</p:tagLst>
</file>

<file path=ppt/tags/tag42.xml><?xml version="1.0" encoding="utf-8"?>
<p:tagLst xmlns:a="http://schemas.openxmlformats.org/drawingml/2006/main" xmlns:r="http://schemas.openxmlformats.org/officeDocument/2006/relationships" xmlns:p="http://schemas.openxmlformats.org/presentationml/2006/main">
  <p:tag name="TIMING" val="|2.8|7.9|5.4|4.8"/>
</p:tagLst>
</file>

<file path=ppt/tags/tag43.xml><?xml version="1.0" encoding="utf-8"?>
<p:tagLst xmlns:a="http://schemas.openxmlformats.org/drawingml/2006/main" xmlns:r="http://schemas.openxmlformats.org/officeDocument/2006/relationships" xmlns:p="http://schemas.openxmlformats.org/presentationml/2006/main">
  <p:tag name="TIMING" val="|2.8|7.9|5.4|4.8"/>
</p:tagLst>
</file>

<file path=ppt/tags/tag44.xml><?xml version="1.0" encoding="utf-8"?>
<p:tagLst xmlns:a="http://schemas.openxmlformats.org/drawingml/2006/main" xmlns:r="http://schemas.openxmlformats.org/officeDocument/2006/relationships" xmlns:p="http://schemas.openxmlformats.org/presentationml/2006/main">
  <p:tag name="TIMING" val="|2.8|7.9|5.4|4.8"/>
</p:tagLst>
</file>

<file path=ppt/tags/tag45.xml><?xml version="1.0" encoding="utf-8"?>
<p:tagLst xmlns:a="http://schemas.openxmlformats.org/drawingml/2006/main" xmlns:r="http://schemas.openxmlformats.org/officeDocument/2006/relationships" xmlns:p="http://schemas.openxmlformats.org/presentationml/2006/main">
  <p:tag name="TIMING" val="|2.8|7.9|5.4|4.8"/>
</p:tagLst>
</file>

<file path=ppt/tags/tag5.xml><?xml version="1.0" encoding="utf-8"?>
<p:tagLst xmlns:a="http://schemas.openxmlformats.org/drawingml/2006/main" xmlns:r="http://schemas.openxmlformats.org/officeDocument/2006/relationships" xmlns:p="http://schemas.openxmlformats.org/presentationml/2006/main">
  <p:tag name="TIMING" val="|2.8|7.9|5.4|4.8"/>
</p:tagLst>
</file>

<file path=ppt/tags/tag6.xml><?xml version="1.0" encoding="utf-8"?>
<p:tagLst xmlns:a="http://schemas.openxmlformats.org/drawingml/2006/main" xmlns:r="http://schemas.openxmlformats.org/officeDocument/2006/relationships" xmlns:p="http://schemas.openxmlformats.org/presentationml/2006/main">
  <p:tag name="TIMING" val="|2.8|7.9|5.4|4.8"/>
</p:tagLst>
</file>

<file path=ppt/tags/tag7.xml><?xml version="1.0" encoding="utf-8"?>
<p:tagLst xmlns:a="http://schemas.openxmlformats.org/drawingml/2006/main" xmlns:r="http://schemas.openxmlformats.org/officeDocument/2006/relationships" xmlns:p="http://schemas.openxmlformats.org/presentationml/2006/main">
  <p:tag name="TIMING" val="|2.8|7.9|5.4|4.8"/>
</p:tagLst>
</file>

<file path=ppt/tags/tag8.xml><?xml version="1.0" encoding="utf-8"?>
<p:tagLst xmlns:a="http://schemas.openxmlformats.org/drawingml/2006/main" xmlns:r="http://schemas.openxmlformats.org/officeDocument/2006/relationships" xmlns:p="http://schemas.openxmlformats.org/presentationml/2006/main">
  <p:tag name="TIMING" val="|2.8|7.9|5.4|4.8"/>
</p:tagLst>
</file>

<file path=ppt/tags/tag9.xml><?xml version="1.0" encoding="utf-8"?>
<p:tagLst xmlns:a="http://schemas.openxmlformats.org/drawingml/2006/main" xmlns:r="http://schemas.openxmlformats.org/officeDocument/2006/relationships" xmlns:p="http://schemas.openxmlformats.org/presentationml/2006/main">
  <p:tag name="TIMING" val="|2.8|7.9|5.4|4.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11-khorak.ppt.suherfe.blog.ir</Template>
  <TotalTime>391</TotalTime>
  <Words>4986</Words>
  <Application>Microsoft Office PowerPoint</Application>
  <PresentationFormat>On-screen Show (4:3)</PresentationFormat>
  <Paragraphs>367</Paragraphs>
  <Slides>46</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Baasem</vt:lpstr>
      <vt:lpstr>B Koodak</vt:lpstr>
      <vt:lpstr>Amuzeh-New-Bold</vt:lpstr>
      <vt:lpstr>B Nazanin</vt:lpstr>
      <vt:lpstr>AmuzehNewNormalPS</vt:lpstr>
      <vt:lpstr>Garamond</vt:lpstr>
      <vt:lpstr>Arial</vt:lpstr>
      <vt:lpstr>Tahoma</vt:lpstr>
      <vt:lpstr>Calibri</vt:lpstr>
      <vt:lpstr>Corbel</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12-khorak.suherfe.blog.ir</dc:title>
  <dc:subject>12-khorak.suherfe.blog.ir</dc:subject>
  <dc:creator>suherfe.blog.ir</dc:creator>
  <cp:keywords>12-khorak.suherfe.blog.ir</cp:keywords>
  <dc:description>12-khorak.suherfe.blog.ir</dc:description>
  <cp:lastModifiedBy>aligodarzi321@gmail.com</cp:lastModifiedBy>
  <cp:revision>738</cp:revision>
  <dcterms:created xsi:type="dcterms:W3CDTF">2020-01-09T13:04:33Z</dcterms:created>
  <dcterms:modified xsi:type="dcterms:W3CDTF">2024-09-10T11:43:38Z</dcterms:modified>
  <cp:category>12-khorak.suherfe.blog.ir</cp:category>
  <cp:version>7-11</cp:version>
</cp:coreProperties>
</file>