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86" r:id="rId1"/>
    <p:sldMasterId id="2147484234" r:id="rId2"/>
  </p:sldMasterIdLst>
  <p:notesMasterIdLst>
    <p:notesMasterId r:id="rId32"/>
  </p:notesMasterIdLst>
  <p:sldIdLst>
    <p:sldId id="324" r:id="rId3"/>
    <p:sldId id="259" r:id="rId4"/>
    <p:sldId id="260" r:id="rId5"/>
    <p:sldId id="290" r:id="rId6"/>
    <p:sldId id="329" r:id="rId7"/>
    <p:sldId id="262" r:id="rId8"/>
    <p:sldId id="336" r:id="rId9"/>
    <p:sldId id="286" r:id="rId10"/>
    <p:sldId id="337" r:id="rId11"/>
    <p:sldId id="292" r:id="rId12"/>
    <p:sldId id="293" r:id="rId13"/>
    <p:sldId id="294" r:id="rId14"/>
    <p:sldId id="315" r:id="rId15"/>
    <p:sldId id="297" r:id="rId16"/>
    <p:sldId id="299" r:id="rId17"/>
    <p:sldId id="301" r:id="rId18"/>
    <p:sldId id="302" r:id="rId19"/>
    <p:sldId id="303" r:id="rId20"/>
    <p:sldId id="304" r:id="rId21"/>
    <p:sldId id="330" r:id="rId22"/>
    <p:sldId id="306" r:id="rId23"/>
    <p:sldId id="307" r:id="rId24"/>
    <p:sldId id="308" r:id="rId25"/>
    <p:sldId id="309" r:id="rId26"/>
    <p:sldId id="331" r:id="rId27"/>
    <p:sldId id="310" r:id="rId28"/>
    <p:sldId id="311" r:id="rId29"/>
    <p:sldId id="312" r:id="rId30"/>
    <p:sldId id="313" r:id="rId31"/>
  </p:sldIdLst>
  <p:sldSz cx="9144000" cy="6858000" type="screen4x3"/>
  <p:notesSz cx="6858000" cy="9144000"/>
  <p:embeddedFontLst>
    <p:embeddedFont>
      <p:font typeface="B Nazanin" panose="00000400000000000000" pitchFamily="2" charset="-78"/>
      <p:regular r:id="rId33"/>
      <p:bold r:id="rId34"/>
    </p:embeddedFont>
    <p:embeddedFont>
      <p:font typeface="Corbel" panose="020B0503020204020204" pitchFamily="34" charset="0"/>
      <p:regular r:id="rId35"/>
      <p:bold r:id="rId36"/>
      <p:italic r:id="rId37"/>
      <p:boldItalic r:id="rId38"/>
    </p:embeddedFont>
    <p:embeddedFont>
      <p:font typeface="Garamond" panose="02020404030301010803" pitchFamily="18" charset="0"/>
      <p:regular r:id="rId39"/>
      <p:bold r:id="rId40"/>
      <p:italic r:id="rId41"/>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C83CE-E2D7-42C1-AF92-BB2B732290B5}">
          <p14:sldIdLst>
            <p14:sldId id="324"/>
            <p14:sldId id="259"/>
            <p14:sldId id="260"/>
            <p14:sldId id="290"/>
            <p14:sldId id="329"/>
            <p14:sldId id="262"/>
            <p14:sldId id="336"/>
          </p14:sldIdLst>
        </p14:section>
        <p14:section name="Untitled Section" id="{802A9375-18CB-4D83-96C3-E276BB11F0D4}">
          <p14:sldIdLst>
            <p14:sldId id="286"/>
            <p14:sldId id="337"/>
            <p14:sldId id="292"/>
            <p14:sldId id="293"/>
            <p14:sldId id="294"/>
            <p14:sldId id="315"/>
            <p14:sldId id="297"/>
            <p14:sldId id="299"/>
            <p14:sldId id="301"/>
            <p14:sldId id="302"/>
            <p14:sldId id="303"/>
            <p14:sldId id="304"/>
            <p14:sldId id="330"/>
            <p14:sldId id="306"/>
            <p14:sldId id="307"/>
            <p14:sldId id="308"/>
            <p14:sldId id="309"/>
            <p14:sldId id="331"/>
            <p14:sldId id="310"/>
            <p14:sldId id="311"/>
            <p14:sldId id="312"/>
            <p14:sldId id="31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p:cViewPr varScale="1">
        <p:scale>
          <a:sx n="82" d="100"/>
          <a:sy n="82" d="100"/>
        </p:scale>
        <p:origin x="15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0F3BC5C-CDF1-4FA1-BD2B-D69569E21E6B}"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10163EA-CF09-4EF1-A3BD-6E9B39F1724D}" type="slidenum">
              <a:rPr lang="fa-IR" smtClean="0"/>
              <a:t>‹#›</a:t>
            </a:fld>
            <a:endParaRPr lang="fa-IR"/>
          </a:p>
        </p:txBody>
      </p:sp>
    </p:spTree>
    <p:extLst>
      <p:ext uri="{BB962C8B-B14F-4D97-AF65-F5344CB8AC3E}">
        <p14:creationId xmlns:p14="http://schemas.microsoft.com/office/powerpoint/2010/main" val="84184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defTabSz="257175" rtl="0"/>
            <a:fld id="{4AAD347D-5ACD-4C99-B74B-A9C85AD731AF}"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defTabSz="257175" rtl="0"/>
            <a:fld id="{D57F1E4F-1CFF-5643-939E-02111984F565}" type="slidenum">
              <a:rPr lang="en-US" smtClean="0"/>
              <a:pPr defTabSz="257175" rtl="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81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90446822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4781394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9331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6413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10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205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1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29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193011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8719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98351580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1450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88020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0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536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75203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36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095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829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5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176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94538398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668146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1053504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68344572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86149232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6515162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257175" rtl="0"/>
            <a:fld id="{4509A250-FF31-4206-8172-F9D3106AACB1}" type="datetimeFigureOut">
              <a:rPr lang="en-US" smtClean="0">
                <a:solidFill>
                  <a:prstClr val="black">
                    <a:tint val="75000"/>
                  </a:prstClr>
                </a:solidFill>
              </a:rPr>
              <a:pPr defTabSz="257175" rtl="0"/>
              <a:t>9/7/2024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44358239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6650002"/>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hyperlink" Target="http://suherfe.blog.ir/post/Windows%20Media%20Movie%20Maker"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hyperlink" Target="http://suherfe.blog.ir/post/learn%20Movie%20maker"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hyperlink" Target="http://suherfe.blog.ir/post/Bigasoft.Total.Video.Converter"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hyperlink" Target="http://suherfe.blog.ir/post/AV.Audio.Editor" TargetMode="Externa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1"/>
          </a:lnRef>
          <a:fillRef idx="1">
            <a:schemeClr val="lt1"/>
          </a:fillRef>
          <a:effectRef idx="0">
            <a:schemeClr val="accent1"/>
          </a:effectRef>
          <a:fontRef idx="minor">
            <a:schemeClr val="dk1"/>
          </a:fontRef>
        </p:style>
        <p:txBody>
          <a:bodyPr rtlCol="1" anchor="ctr"/>
          <a:lstStyle/>
          <a:p>
            <a:pPr lvl="0" algn="ctr" defTabSz="342892" rtl="0">
              <a:defRPr/>
            </a:pPr>
            <a:r>
              <a:rPr lang="fa-IR" sz="6600" dirty="0">
                <a:solidFill>
                  <a:srgbClr val="C00000"/>
                </a:solidFill>
                <a:latin typeface="Baasem" panose="020B7200000000000000" pitchFamily="34" charset="0"/>
                <a:cs typeface="B Titr" panose="00000700000000000000" pitchFamily="2" charset="-78"/>
              </a:rPr>
              <a:t>پاورپوینت پودمان</a:t>
            </a:r>
            <a:endPar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chemeClr val="accent2"/>
                </a:solidFill>
                <a:effectLst/>
                <a:uLnTx/>
                <a:uFillTx/>
                <a:latin typeface="Baasem" panose="020B7200000000000000" pitchFamily="34" charset="0"/>
                <a:ea typeface="+mn-ea"/>
                <a:cs typeface="B Titr" panose="00000700000000000000" pitchFamily="2" charset="-78"/>
              </a:rPr>
              <a:t>شهروند الکترونیکی 2</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کاروفناوری هشتم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000000"/>
                </a:solidFill>
                <a:effectLst/>
                <a:uLnTx/>
                <a:uFillTx/>
                <a:latin typeface="Baasem" panose="020B7200000000000000" pitchFamily="34" charset="0"/>
                <a:ea typeface="+mn-ea"/>
                <a:cs typeface="B Titr" panose="00000700000000000000" pitchFamily="2" charset="-78"/>
              </a:rPr>
            </a:b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63596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22958" cy="4428492"/>
          </a:xfrm>
        </p:spPr>
        <p:txBody>
          <a:bodyPr>
            <a:noAutofit/>
          </a:bodyPr>
          <a:lstStyle/>
          <a:p>
            <a:pPr marL="0" indent="0" algn="just">
              <a:buNone/>
            </a:pPr>
            <a:r>
              <a:rPr lang="fa-IR" sz="28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گیمپ </a:t>
            </a:r>
            <a:r>
              <a:rPr lang="en-US" sz="2400" dirty="0">
                <a:solidFill>
                  <a:schemeClr val="tx1"/>
                </a:solidFill>
                <a:cs typeface="B Nazanin" panose="00000400000000000000" pitchFamily="2" charset="-78"/>
              </a:rPr>
              <a:t>GIMP</a:t>
            </a:r>
            <a:r>
              <a:rPr lang="fa-IR" sz="2400" dirty="0">
                <a:solidFill>
                  <a:schemeClr val="tx1"/>
                </a:solidFill>
                <a:cs typeface="B Nazanin" panose="00000400000000000000" pitchFamily="2" charset="-78"/>
              </a:rPr>
              <a:t> یک نرم افزار حرفه ای و رایگان برای ویرایش و پردازش تصویر و عکس است و ابزارهایی نظیر فتوشاپ را در اختیار شما می گذارد. این نرم افزارکه در سال های اخیر مخاطبان زیادی پیدا کرده است، برای سیستم عامل های ویندوز، لینوکس و مک ارائه شده است و از زبان فارسی نیز پشتیبانی می کند. برای آشنایی با این نرم افزار، محتوایی در قالب پویانگاشتار (موشن گرافیک) برای شما تولید شده است. با اسکن این رمزینه، به این پویانگاشتار دسترسی پیدا می کنید. پس از آشنایی و تسلط نسبی روی این نرم افزار، چندین پروژه با آن انجام داده و نتیجه را به کلاس درس ارائه دهید.</a:t>
            </a: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r>
              <a:rPr lang="fa-IR" sz="2800" b="1" dirty="0">
                <a:solidFill>
                  <a:srgbClr val="FF0000"/>
                </a:solidFill>
                <a:cs typeface="B Nazanin" panose="00000400000000000000" pitchFamily="2" charset="-78"/>
              </a:rPr>
              <a:t>پژوهش</a:t>
            </a:r>
          </a:p>
          <a:p>
            <a:pPr marL="0" indent="0" algn="just">
              <a:buNone/>
            </a:pPr>
            <a:r>
              <a:rPr lang="fa-IR" sz="2400" dirty="0">
                <a:solidFill>
                  <a:schemeClr val="tx1"/>
                </a:solidFill>
                <a:cs typeface="B Nazanin" panose="00000400000000000000" pitchFamily="2" charset="-78"/>
              </a:rPr>
              <a:t>از آنجا که نرم افزارهای چند رسانه ای بسیار تنوع دارند و پیوسته به روز می شوند، می توانید با یک مرورگر جست و جوی اینترنتی </a:t>
            </a:r>
            <a:r>
              <a:rPr lang="en-US" sz="2400" dirty="0">
                <a:solidFill>
                  <a:schemeClr val="tx1"/>
                </a:solidFill>
                <a:cs typeface="B Nazanin" panose="00000400000000000000" pitchFamily="2" charset="-78"/>
              </a:rPr>
              <a:t>Browser</a:t>
            </a:r>
            <a:r>
              <a:rPr lang="fa-IR" sz="2400" dirty="0">
                <a:solidFill>
                  <a:schemeClr val="tx1"/>
                </a:solidFill>
                <a:cs typeface="B Nazanin" panose="00000400000000000000" pitchFamily="2" charset="-78"/>
              </a:rPr>
              <a:t> اطلاعات خود را در این زمینه افزایش دهید و همچنین با شناسایی ویژگی های هر کدام، نرم افزاری را که انتظارات شما را برآورده می کند انتخاب کنید.</a:t>
            </a:r>
          </a:p>
        </p:txBody>
      </p:sp>
      <p:pic>
        <p:nvPicPr>
          <p:cNvPr id="2" name="Picture 1"/>
          <p:cNvPicPr>
            <a:picLocks noChangeAspect="1"/>
          </p:cNvPicPr>
          <p:nvPr/>
        </p:nvPicPr>
        <p:blipFill>
          <a:blip r:embed="rId3"/>
          <a:stretch>
            <a:fillRect/>
          </a:stretch>
        </p:blipFill>
        <p:spPr>
          <a:xfrm>
            <a:off x="395536" y="3284984"/>
            <a:ext cx="1114425" cy="1095375"/>
          </a:xfrm>
          <a:prstGeom prst="rect">
            <a:avLst/>
          </a:prstGeom>
        </p:spPr>
      </p:pic>
    </p:spTree>
    <p:extLst>
      <p:ext uri="{BB962C8B-B14F-4D97-AF65-F5344CB8AC3E}">
        <p14:creationId xmlns:p14="http://schemas.microsoft.com/office/powerpoint/2010/main" val="1812439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4428492"/>
          </a:xfrm>
        </p:spPr>
        <p:txBody>
          <a:bodyPr>
            <a:noAutofit/>
          </a:bodyPr>
          <a:lstStyle/>
          <a:p>
            <a:pPr marL="0" indent="0" algn="just">
              <a:buNone/>
            </a:pPr>
            <a:r>
              <a:rPr lang="fa-IR" sz="2400" b="1" dirty="0">
                <a:solidFill>
                  <a:srgbClr val="FF0000"/>
                </a:solidFill>
                <a:cs typeface="B Nazanin" panose="00000400000000000000" pitchFamily="2" charset="-78"/>
              </a:rPr>
              <a:t>تولید فیلم کوتاه</a:t>
            </a:r>
          </a:p>
          <a:p>
            <a:pPr marL="0" indent="0" algn="just">
              <a:buNone/>
            </a:pPr>
            <a:r>
              <a:rPr lang="fa-IR" sz="2400" dirty="0">
                <a:solidFill>
                  <a:schemeClr val="tx1"/>
                </a:solidFill>
                <a:cs typeface="B Nazanin" panose="00000400000000000000" pitchFamily="2" charset="-78"/>
              </a:rPr>
              <a:t>جلوه های ویژه در فیلم های امروزی برای همه ما جذاب است. می توانید با تولید فیلمی مناسب از مراحل مختلف پروژه بافت تخت، توانایی خود را در تولید و ارائه محصولی مناسب و با کیفیت نشان دهید. برای تولید و ویرایش تصویر متحرک ویدئو و جلوه های ویژه، برنامه های متعددی موجود است. برنامه </a:t>
            </a:r>
            <a:r>
              <a:rPr lang="en-US" sz="2400" dirty="0">
                <a:solidFill>
                  <a:schemeClr val="tx1"/>
                </a:solidFill>
                <a:cs typeface="B Nazanin" panose="00000400000000000000" pitchFamily="2" charset="-78"/>
              </a:rPr>
              <a:t>Windows Movie Maker</a:t>
            </a:r>
            <a:r>
              <a:rPr lang="fa-IR" sz="2400" dirty="0">
                <a:solidFill>
                  <a:schemeClr val="tx1"/>
                </a:solidFill>
                <a:cs typeface="B Nazanin" panose="00000400000000000000" pitchFamily="2" charset="-78"/>
              </a:rPr>
              <a:t> به معنی ساخت فیلم که امکانات بسیار و ساده ای دارد، برای ایجاد فیلم، وارد کردن فیلم ها و عکس ها از دوربین و ویرایش و ذخیره فیلم ها ابزار توانمندی است. اما برای تولید کارهای حرفه ای به برنامه های حرفه ا ی تری مانند نرم افزار</a:t>
            </a:r>
            <a:r>
              <a:rPr lang="en-US" sz="2400" dirty="0">
                <a:solidFill>
                  <a:schemeClr val="tx1"/>
                </a:solidFill>
                <a:cs typeface="B Nazanin" panose="00000400000000000000" pitchFamily="2" charset="-78"/>
              </a:rPr>
              <a:t> Premiere</a:t>
            </a:r>
            <a:r>
              <a:rPr lang="fa-IR" sz="2400" dirty="0">
                <a:solidFill>
                  <a:schemeClr val="tx1"/>
                </a:solidFill>
                <a:cs typeface="B Nazanin" panose="00000400000000000000" pitchFamily="2" charset="-78"/>
              </a:rPr>
              <a:t> نیاز دارید. این نرم افزار همراه با ویندوز 7 نیست و باید به صورت جداگانه نصب شود. </a:t>
            </a:r>
          </a:p>
          <a:p>
            <a:pPr marL="0" indent="0" algn="just">
              <a:buNone/>
            </a:pPr>
            <a:endParaRPr lang="fa-IR" sz="2400" b="1" dirty="0">
              <a:solidFill>
                <a:schemeClr val="tx1"/>
              </a:solidFill>
              <a:cs typeface="B Nazanin" panose="00000400000000000000" pitchFamily="2" charset="-78"/>
              <a:hlinkClick r:id="rId3"/>
            </a:endParaRPr>
          </a:p>
          <a:p>
            <a:pPr marL="0" indent="0" algn="just">
              <a:buNone/>
            </a:pPr>
            <a:endParaRPr lang="fa-IR" sz="1800" dirty="0">
              <a:solidFill>
                <a:schemeClr val="tx1"/>
              </a:solidFill>
              <a:cs typeface="B Nazanin" panose="00000400000000000000" pitchFamily="2" charset="-78"/>
            </a:endParaRPr>
          </a:p>
          <a:p>
            <a:pPr marL="0" indent="0" algn="just">
              <a:buNone/>
            </a:pPr>
            <a:endParaRPr lang="fa-IR" sz="1800" dirty="0">
              <a:solidFill>
                <a:schemeClr val="tx1"/>
              </a:solidFill>
              <a:cs typeface="B Nazanin" panose="00000400000000000000" pitchFamily="2" charset="-78"/>
            </a:endParaRPr>
          </a:p>
          <a:p>
            <a:pPr marL="0" indent="0" algn="just">
              <a:buNone/>
            </a:pPr>
            <a:endParaRPr lang="fa-IR" sz="1800" dirty="0">
              <a:solidFill>
                <a:schemeClr val="tx1"/>
              </a:solidFill>
              <a:cs typeface="B Nazanin" panose="00000400000000000000" pitchFamily="2" charset="-78"/>
            </a:endParaRPr>
          </a:p>
          <a:p>
            <a:pPr marL="0" indent="0" algn="just">
              <a:buNone/>
            </a:pPr>
            <a:r>
              <a:rPr lang="fa-IR" sz="1800" dirty="0">
                <a:solidFill>
                  <a:srgbClr val="FF0000"/>
                </a:solidFill>
                <a:cs typeface="B Nazanin" panose="00000400000000000000" pitchFamily="2" charset="-78"/>
              </a:rPr>
              <a:t>در شکل محیط این نرم افزار را ملاحظه می کنید.</a:t>
            </a:r>
          </a:p>
        </p:txBody>
      </p:sp>
      <p:pic>
        <p:nvPicPr>
          <p:cNvPr id="2" name="Picture 1"/>
          <p:cNvPicPr>
            <a:picLocks noChangeAspect="1"/>
          </p:cNvPicPr>
          <p:nvPr/>
        </p:nvPicPr>
        <p:blipFill>
          <a:blip r:embed="rId4"/>
          <a:stretch>
            <a:fillRect/>
          </a:stretch>
        </p:blipFill>
        <p:spPr>
          <a:xfrm>
            <a:off x="251521" y="4005064"/>
            <a:ext cx="3782456" cy="2526301"/>
          </a:xfrm>
          <a:prstGeom prst="rect">
            <a:avLst/>
          </a:prstGeom>
        </p:spPr>
      </p:pic>
    </p:spTree>
    <p:extLst>
      <p:ext uri="{BB962C8B-B14F-4D97-AF65-F5344CB8AC3E}">
        <p14:creationId xmlns:p14="http://schemas.microsoft.com/office/powerpoint/2010/main" val="756972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04956" cy="3096344"/>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تولید فیلم کوتاه، کار کلاسی زیر را انجام دهید.</a:t>
            </a:r>
          </a:p>
          <a:p>
            <a:pPr marL="0" indent="0" algn="just">
              <a:buNone/>
            </a:pPr>
            <a:r>
              <a:rPr lang="fa-IR" sz="2400" b="1" dirty="0">
                <a:solidFill>
                  <a:schemeClr val="tx1"/>
                </a:solidFill>
                <a:cs typeface="B Nazanin" panose="00000400000000000000" pitchFamily="2" charset="-78"/>
                <a:hlinkClick r:id="rId3"/>
              </a:rPr>
              <a:t>دانلود فیلم آموزش تولید فیلم کوتاه</a:t>
            </a:r>
            <a:endParaRPr lang="fa-IR" sz="2400" b="1" dirty="0">
              <a:solidFill>
                <a:schemeClr val="tx1"/>
              </a:solidFill>
              <a:cs typeface="B Nazanin" panose="00000400000000000000" pitchFamily="2" charset="-78"/>
            </a:endParaRPr>
          </a:p>
          <a:p>
            <a:pPr marL="0" indent="0" algn="just">
              <a:buNone/>
            </a:pPr>
            <a:endParaRPr lang="fa-IR" sz="105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1- سایر روش های وارد نمودن فایل ها به پروژه مورد نظر را بررسی کنید. </a:t>
            </a:r>
          </a:p>
          <a:p>
            <a:pPr marL="0" indent="0" algn="just">
              <a:buNone/>
            </a:pPr>
            <a:r>
              <a:rPr lang="fa-IR" sz="2400" dirty="0">
                <a:solidFill>
                  <a:schemeClr val="tx1"/>
                </a:solidFill>
                <a:cs typeface="B Nazanin" panose="00000400000000000000" pitchFamily="2" charset="-78"/>
              </a:rPr>
              <a:t>برای این کار از دبیر خود کمک بخواهید.</a:t>
            </a:r>
          </a:p>
          <a:p>
            <a:pPr marL="0" indent="0" algn="just">
              <a:buNone/>
            </a:pPr>
            <a:r>
              <a:rPr lang="fa-IR" sz="2400" dirty="0">
                <a:solidFill>
                  <a:schemeClr val="tx1"/>
                </a:solidFill>
                <a:cs typeface="B Nazanin" panose="00000400000000000000" pitchFamily="2" charset="-78"/>
              </a:rPr>
              <a:t>2- فیلم ها و تصاویر را به ترتیب نمایش مورد نظر خود در محل </a:t>
            </a:r>
            <a:r>
              <a:rPr lang="en-US" sz="2400" dirty="0">
                <a:solidFill>
                  <a:schemeClr val="tx1"/>
                </a:solidFill>
                <a:cs typeface="B Nazanin" panose="00000400000000000000" pitchFamily="2" charset="-78"/>
              </a:rPr>
              <a:t> Story board</a:t>
            </a:r>
            <a:r>
              <a:rPr lang="fa-IR" sz="2400" dirty="0">
                <a:solidFill>
                  <a:schemeClr val="tx1"/>
                </a:solidFill>
                <a:cs typeface="B Nazanin" panose="00000400000000000000" pitchFamily="2" charset="-78"/>
              </a:rPr>
              <a:t> منظم کنید. </a:t>
            </a:r>
          </a:p>
        </p:txBody>
      </p:sp>
      <p:sp>
        <p:nvSpPr>
          <p:cNvPr id="4" name="Content Placeholder 2"/>
          <p:cNvSpPr txBox="1">
            <a:spLocks/>
          </p:cNvSpPr>
          <p:nvPr/>
        </p:nvSpPr>
        <p:spPr>
          <a:xfrm>
            <a:off x="143508" y="3933056"/>
            <a:ext cx="8712968" cy="2160240"/>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dirty="0">
                <a:solidFill>
                  <a:schemeClr val="tx1"/>
                </a:solidFill>
                <a:cs typeface="B Nazanin" panose="00000400000000000000" pitchFamily="2" charset="-78"/>
              </a:rPr>
              <a:t>پس از مشاهده فیلم آموزشی ویرایش ویدئوها (پرونده های تصویری)، کار کلاسی زیر را انجام دهید.</a:t>
            </a:r>
          </a:p>
          <a:p>
            <a:pPr marL="0" indent="0" algn="just">
              <a:buFont typeface="Corbel" pitchFamily="34" charset="0"/>
              <a:buNone/>
            </a:pPr>
            <a:endParaRPr lang="fa-IR" sz="1800" b="1" dirty="0">
              <a:solidFill>
                <a:schemeClr val="tx1"/>
              </a:solidFill>
              <a:cs typeface="B Nazanin" panose="00000400000000000000" pitchFamily="2" charset="-78"/>
            </a:endParaRPr>
          </a:p>
          <a:p>
            <a:pPr marL="0" indent="0" algn="just">
              <a:buFont typeface="Corbel" pitchFamily="34" charset="0"/>
              <a:buNone/>
            </a:pPr>
            <a:r>
              <a:rPr lang="fa-IR" sz="2400" b="1" dirty="0">
                <a:solidFill>
                  <a:srgbClr val="FF0000"/>
                </a:solidFill>
                <a:cs typeface="B Nazanin" panose="00000400000000000000" pitchFamily="2" charset="-78"/>
              </a:rPr>
              <a:t>کارکلاسی</a:t>
            </a:r>
          </a:p>
          <a:p>
            <a:pPr marL="0" indent="0" algn="just">
              <a:buFont typeface="Corbel" pitchFamily="34" charset="0"/>
              <a:buNone/>
            </a:pPr>
            <a:r>
              <a:rPr lang="fa-IR" sz="2400" dirty="0">
                <a:solidFill>
                  <a:schemeClr val="tx1"/>
                </a:solidFill>
                <a:cs typeface="B Nazanin" panose="00000400000000000000" pitchFamily="2" charset="-78"/>
              </a:rPr>
              <a:t>قطعاتی از فیلم را که نمی خواهید در پروژه به نمایش درآید، حذف کنید.</a:t>
            </a:r>
          </a:p>
        </p:txBody>
      </p:sp>
    </p:spTree>
    <p:extLst>
      <p:ext uri="{BB962C8B-B14F-4D97-AF65-F5344CB8AC3E}">
        <p14:creationId xmlns:p14="http://schemas.microsoft.com/office/powerpoint/2010/main" val="324283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04956" cy="2232248"/>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اضافه کردن جلوه های تصویری، کارکلاسی زیر را انجام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با کلیک روی </a:t>
            </a:r>
            <a:r>
              <a:rPr lang="en-US" sz="2400" dirty="0">
                <a:solidFill>
                  <a:schemeClr val="tx1"/>
                </a:solidFill>
                <a:cs typeface="B Nazanin" panose="00000400000000000000" pitchFamily="2" charset="-78"/>
              </a:rPr>
              <a:t> Effects</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Transitions</a:t>
            </a:r>
            <a:r>
              <a:rPr lang="fa-IR" sz="2400" dirty="0">
                <a:solidFill>
                  <a:schemeClr val="tx1"/>
                </a:solidFill>
                <a:cs typeface="B Nazanin" panose="00000400000000000000" pitchFamily="2" charset="-78"/>
              </a:rPr>
              <a:t> تمام آن ها را اجرا و بازبینی کنید. در مورد تأثیر هر کدام از آن ها بر نمایش فیلم، با دوستان خود صحبت کنید</a:t>
            </a:r>
          </a:p>
        </p:txBody>
      </p:sp>
      <p:sp>
        <p:nvSpPr>
          <p:cNvPr id="4" name="Content Placeholder 2"/>
          <p:cNvSpPr txBox="1">
            <a:spLocks/>
          </p:cNvSpPr>
          <p:nvPr/>
        </p:nvSpPr>
        <p:spPr>
          <a:xfrm>
            <a:off x="269522" y="3501008"/>
            <a:ext cx="8586954" cy="2610290"/>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dirty="0">
                <a:solidFill>
                  <a:schemeClr val="tx1"/>
                </a:solidFill>
                <a:cs typeface="B Nazanin" panose="00000400000000000000" pitchFamily="2" charset="-78"/>
              </a:rPr>
              <a:t>پس از مشاهده فیلم آموزشی افزودن قطعه صوتی به فیلم، کارکلاسی زیر را انجام دهید.</a:t>
            </a:r>
          </a:p>
          <a:p>
            <a:pPr marL="0" indent="0" algn="just">
              <a:buFont typeface="Corbel" pitchFamily="34" charset="0"/>
              <a:buNone/>
            </a:pPr>
            <a:endParaRPr lang="fa-IR" sz="2400" dirty="0">
              <a:solidFill>
                <a:schemeClr val="tx1"/>
              </a:solidFill>
              <a:cs typeface="B Nazanin" panose="00000400000000000000" pitchFamily="2" charset="-78"/>
            </a:endParaRPr>
          </a:p>
          <a:p>
            <a:pPr marL="0" indent="0" algn="just">
              <a:buFont typeface="Corbel" pitchFamily="34" charset="0"/>
              <a:buNone/>
            </a:pPr>
            <a:r>
              <a:rPr lang="fa-IR" sz="2400" b="1" dirty="0">
                <a:solidFill>
                  <a:srgbClr val="FF0000"/>
                </a:solidFill>
                <a:cs typeface="B Nazanin" panose="00000400000000000000" pitchFamily="2" charset="-78"/>
              </a:rPr>
              <a:t>کارکلاسی</a:t>
            </a:r>
          </a:p>
          <a:p>
            <a:pPr marL="0" indent="0" algn="just">
              <a:buFont typeface="Corbel" pitchFamily="34" charset="0"/>
              <a:buNone/>
            </a:pPr>
            <a:r>
              <a:rPr lang="fa-IR" sz="2400" dirty="0">
                <a:solidFill>
                  <a:schemeClr val="tx1"/>
                </a:solidFill>
                <a:cs typeface="B Nazanin" panose="00000400000000000000" pitchFamily="2" charset="-78"/>
              </a:rPr>
              <a:t>برای فیلمی که تهیه کرده اید یک قطعه صوتی مناسب قرار دهید و تنظیمات آن را اجرا کنید.</a:t>
            </a:r>
          </a:p>
        </p:txBody>
      </p:sp>
    </p:spTree>
    <p:extLst>
      <p:ext uri="{BB962C8B-B14F-4D97-AF65-F5344CB8AC3E}">
        <p14:creationId xmlns:p14="http://schemas.microsoft.com/office/powerpoint/2010/main" val="2079038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down)">
                                      <p:cBhvr>
                                        <p:cTn id="29" dur="500"/>
                                        <p:tgtEl>
                                          <p:spTgt spid="4">
                                            <p:txEl>
                                              <p:pRg st="2" end="2"/>
                                            </p:txEl>
                                          </p:spTgt>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2520280"/>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افزودن متن به فیلم، کارهای کلاسی و غیرکلاسی زیر را انجام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روش های مختلف افزودن عنوان به فیلم را بررسی کنید و برای فیلمی که تهیه نموده اید از عنوان های مناسب استفاده کنید.</a:t>
            </a:r>
          </a:p>
        </p:txBody>
      </p:sp>
      <p:sp>
        <p:nvSpPr>
          <p:cNvPr id="4" name="Content Placeholder 2"/>
          <p:cNvSpPr txBox="1">
            <a:spLocks/>
          </p:cNvSpPr>
          <p:nvPr/>
        </p:nvSpPr>
        <p:spPr>
          <a:xfrm>
            <a:off x="251520" y="3717032"/>
            <a:ext cx="8640959" cy="2520280"/>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dirty="0">
                <a:solidFill>
                  <a:srgbClr val="FF0000"/>
                </a:solidFill>
                <a:cs typeface="B Nazanin" panose="00000400000000000000" pitchFamily="2" charset="-78"/>
              </a:rPr>
              <a:t>کار غیرکلاسی</a:t>
            </a:r>
          </a:p>
          <a:p>
            <a:pPr marL="0" indent="0" algn="just">
              <a:buFont typeface="Corbel" pitchFamily="34" charset="0"/>
              <a:buNone/>
            </a:pPr>
            <a:r>
              <a:rPr lang="fa-IR" sz="2400" dirty="0">
                <a:solidFill>
                  <a:schemeClr val="tx1"/>
                </a:solidFill>
                <a:cs typeface="B Nazanin" panose="00000400000000000000" pitchFamily="2" charset="-78"/>
              </a:rPr>
              <a:t>یک تیتراژ پایانی مناسب برای فیلم گزارش پروژه خود تهیه کنید.</a:t>
            </a:r>
          </a:p>
          <a:p>
            <a:pPr marL="0" indent="0" algn="just">
              <a:buFont typeface="Corbel" pitchFamily="34" charset="0"/>
              <a:buNone/>
            </a:pPr>
            <a:r>
              <a:rPr lang="fa-IR" sz="2400" dirty="0">
                <a:solidFill>
                  <a:schemeClr val="tx1"/>
                </a:solidFill>
                <a:cs typeface="B Nazanin" panose="00000400000000000000" pitchFamily="2" charset="-78"/>
              </a:rPr>
              <a:t>حق تکثیر (کپی رایت ) حق تکثیر، نوعی حفاظت قانونی از آثار چاپ شده و چاپ نشده ادبی، علمی وهنری است و قانون حق تکثیر به مؤلف و پدیدآورنده اثر اجازه می دهد که از حقوق انحصاری تکثیر، توزیع و ارائه آن اثر استفاده کند. منظور از حق انحصاری این است که تنها مؤلف یا پدید آورنده اثر می تواند از حقوق آن بهره مند شود.</a:t>
            </a:r>
          </a:p>
        </p:txBody>
      </p:sp>
    </p:spTree>
    <p:extLst>
      <p:ext uri="{BB962C8B-B14F-4D97-AF65-F5344CB8AC3E}">
        <p14:creationId xmlns:p14="http://schemas.microsoft.com/office/powerpoint/2010/main" val="3345213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31" presetClass="entr" presetSubtype="0" fill="hold" grpId="0" nodeType="after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 calcmode="lin" valueType="num">
                                      <p:cBhvr>
                                        <p:cTn id="5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4">
                                            <p:txEl>
                                              <p:pRg st="0" end="0"/>
                                            </p:txEl>
                                          </p:spTgt>
                                        </p:tgtEl>
                                      </p:cBhvr>
                                    </p:animEffect>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 calcmode="lin" valueType="num">
                                      <p:cBhvr>
                                        <p:cTn id="6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1" end="1"/>
                                            </p:txEl>
                                          </p:spTgt>
                                        </p:tgtEl>
                                      </p:cBhvr>
                                    </p:animEffect>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 calcmode="lin" valueType="num">
                                      <p:cBhvr>
                                        <p:cTn id="7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2160240"/>
          </a:xfrm>
        </p:spPr>
        <p:txBody>
          <a:bodyPr>
            <a:noAutofit/>
          </a:bodyPr>
          <a:lstStyle/>
          <a:p>
            <a:pPr marL="0" indent="0" algn="just">
              <a:buNone/>
            </a:pPr>
            <a:r>
              <a:rPr lang="fa-IR" sz="2400" b="1" dirty="0">
                <a:solidFill>
                  <a:srgbClr val="FF0000"/>
                </a:solidFill>
                <a:cs typeface="B Nazanin" panose="00000400000000000000" pitchFamily="2" charset="-78"/>
              </a:rPr>
              <a:t>کارکلاسی</a:t>
            </a: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در خصوص رعایت حق تکثیر و آثار آن در کلاس گفت وگو کنید.</a:t>
            </a:r>
          </a:p>
          <a:p>
            <a:pPr marL="0" indent="0" algn="just">
              <a:buNone/>
            </a:pPr>
            <a:r>
              <a:rPr lang="fa-IR" sz="2400" dirty="0">
                <a:solidFill>
                  <a:schemeClr val="tx1"/>
                </a:solidFill>
                <a:cs typeface="B Nazanin" panose="00000400000000000000" pitchFamily="2" charset="-78"/>
              </a:rPr>
              <a:t>چنانچه در تهیه فیلم کوتاه در گروه خود به استفاده از قطعه های صوتی یا تصویری گروه های دیگر نیاز دارید، می توانید پس از کسب اجازه و حصول اطمینان از رضایت مالکان اثر، مشخصات منبع مورد استفاده را در فیلم خود ذکر کنید.</a:t>
            </a:r>
          </a:p>
        </p:txBody>
      </p:sp>
      <p:sp>
        <p:nvSpPr>
          <p:cNvPr id="4" name="Content Placeholder 2"/>
          <p:cNvSpPr txBox="1">
            <a:spLocks/>
          </p:cNvSpPr>
          <p:nvPr/>
        </p:nvSpPr>
        <p:spPr>
          <a:xfrm>
            <a:off x="251520" y="2348880"/>
            <a:ext cx="8640960" cy="4266474"/>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dirty="0">
                <a:solidFill>
                  <a:schemeClr val="tx1"/>
                </a:solidFill>
                <a:cs typeface="B Nazanin" panose="00000400000000000000" pitchFamily="2" charset="-78"/>
              </a:rPr>
              <a:t>پس از مشاهده فیلم آموزشی ذخیره فیلم (خروجی) و ذخیره فایل پروژه، کارهای کلاسی زیر را انجام دهید.</a:t>
            </a:r>
          </a:p>
          <a:p>
            <a:pPr marL="0" indent="0" algn="just">
              <a:buFont typeface="Corbel" pitchFamily="34" charset="0"/>
              <a:buNone/>
            </a:pPr>
            <a:r>
              <a:rPr lang="fa-IR" sz="2400" b="1" dirty="0">
                <a:solidFill>
                  <a:srgbClr val="FF0000"/>
                </a:solidFill>
                <a:cs typeface="B Nazanin" panose="00000400000000000000" pitchFamily="2" charset="-78"/>
              </a:rPr>
              <a:t>کارکلاسی</a:t>
            </a:r>
          </a:p>
          <a:p>
            <a:pPr marL="0" indent="0" algn="just">
              <a:buFont typeface="Corbel" pitchFamily="34" charset="0"/>
              <a:buNone/>
            </a:pPr>
            <a:r>
              <a:rPr lang="fa-IR" sz="2400" dirty="0">
                <a:solidFill>
                  <a:schemeClr val="tx1"/>
                </a:solidFill>
                <a:cs typeface="B Nazanin" panose="00000400000000000000" pitchFamily="2" charset="-78"/>
              </a:rPr>
              <a:t>از فیلم تهیه شده با قالب</a:t>
            </a:r>
            <a:r>
              <a:rPr lang="en-US" b="1" dirty="0">
                <a:solidFill>
                  <a:srgbClr val="FF0000"/>
                </a:solidFill>
                <a:cs typeface="B Nazanin" panose="00000400000000000000" pitchFamily="2" charset="-78"/>
              </a:rPr>
              <a:t>WMV</a:t>
            </a:r>
            <a:r>
              <a:rPr lang="fa-IR" sz="2400" dirty="0">
                <a:solidFill>
                  <a:schemeClr val="tx1"/>
                </a:solidFill>
                <a:cs typeface="B Nazanin" panose="00000400000000000000" pitchFamily="2" charset="-78"/>
              </a:rPr>
              <a:t>خروجی بگیرید و فیلم را مشاهده کنید. </a:t>
            </a:r>
          </a:p>
          <a:p>
            <a:pPr marL="0" indent="0" algn="just">
              <a:buFont typeface="Corbel" pitchFamily="34" charset="0"/>
              <a:buNone/>
            </a:pPr>
            <a:r>
              <a:rPr lang="fa-IR" sz="2400" b="1" dirty="0">
                <a:solidFill>
                  <a:srgbClr val="FF0000"/>
                </a:solidFill>
                <a:cs typeface="B Nazanin" panose="00000400000000000000" pitchFamily="2" charset="-78"/>
              </a:rPr>
              <a:t>کارکلاسی</a:t>
            </a:r>
          </a:p>
          <a:p>
            <a:pPr marL="0" indent="0" algn="just">
              <a:buFont typeface="Corbel" pitchFamily="34" charset="0"/>
              <a:buNone/>
            </a:pPr>
            <a:r>
              <a:rPr lang="fa-IR" sz="2400" dirty="0">
                <a:solidFill>
                  <a:schemeClr val="tx1"/>
                </a:solidFill>
                <a:cs typeface="B Nazanin" panose="00000400000000000000" pitchFamily="2" charset="-78"/>
              </a:rPr>
              <a:t>فیلم خود را با انتخاب کیفیت آن، طوری ذخیره کنید که حجم آن برای ارسال به صورت رايانامه مناسب باشد. سپس آن را برای دبیرخود ارسال کنید.</a:t>
            </a:r>
          </a:p>
          <a:p>
            <a:pPr marL="0" indent="0" algn="just">
              <a:buFont typeface="Corbel" pitchFamily="34" charset="0"/>
              <a:buNone/>
            </a:pPr>
            <a:r>
              <a:rPr lang="fa-IR" sz="2400" b="1" dirty="0">
                <a:solidFill>
                  <a:srgbClr val="FF0000"/>
                </a:solidFill>
                <a:cs typeface="B Nazanin" panose="00000400000000000000" pitchFamily="2" charset="-78"/>
              </a:rPr>
              <a:t>کارکلاسی</a:t>
            </a:r>
          </a:p>
          <a:p>
            <a:pPr marL="0" indent="0" algn="just">
              <a:buFont typeface="Corbel" pitchFamily="34" charset="0"/>
              <a:buNone/>
            </a:pPr>
            <a:r>
              <a:rPr lang="fa-IR" sz="2400" dirty="0">
                <a:solidFill>
                  <a:schemeClr val="tx1"/>
                </a:solidFill>
                <a:cs typeface="B Nazanin" panose="00000400000000000000" pitchFamily="2" charset="-78"/>
              </a:rPr>
              <a:t>فایل پروژه ای را که تهیه کرده اید در یک مکان مناسب ذخیره کنید.</a:t>
            </a:r>
          </a:p>
        </p:txBody>
      </p:sp>
    </p:spTree>
    <p:extLst>
      <p:ext uri="{BB962C8B-B14F-4D97-AF65-F5344CB8AC3E}">
        <p14:creationId xmlns:p14="http://schemas.microsoft.com/office/powerpoint/2010/main" val="1614722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4">
                                            <p:txEl>
                                              <p:pRg st="1" end="1"/>
                                            </p:txEl>
                                          </p:spTgt>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par>
                          <p:cTn id="43" fill="hold">
                            <p:stCondLst>
                              <p:cond delay="4500"/>
                            </p:stCondLst>
                            <p:childTnLst>
                              <p:par>
                                <p:cTn id="44" presetID="31" presetClass="entr" presetSubtype="0" fill="hold" grpId="0"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3" end="3"/>
                                            </p:txEl>
                                          </p:spTgt>
                                        </p:tgtEl>
                                      </p:cBhvr>
                                    </p:animEffect>
                                  </p:childTnLst>
                                </p:cTn>
                              </p:par>
                            </p:childTnLst>
                          </p:cTn>
                        </p:par>
                        <p:par>
                          <p:cTn id="50" fill="hold">
                            <p:stCondLst>
                              <p:cond delay="5500"/>
                            </p:stCondLst>
                            <p:childTnLst>
                              <p:par>
                                <p:cTn id="51" presetID="31" presetClass="entr" presetSubtype="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4" end="4"/>
                                            </p:txEl>
                                          </p:spTgt>
                                        </p:tgtEl>
                                      </p:cBhvr>
                                    </p:animEffect>
                                  </p:childTnLst>
                                </p:cTn>
                              </p:par>
                            </p:childTnLst>
                          </p:cTn>
                        </p:par>
                        <p:par>
                          <p:cTn id="57" fill="hold">
                            <p:stCondLst>
                              <p:cond delay="6500"/>
                            </p:stCondLst>
                            <p:childTnLst>
                              <p:par>
                                <p:cTn id="58" presetID="31" presetClass="entr" presetSubtype="0" fill="hold" grpId="0" nodeType="after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p:cTn id="60"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4">
                                            <p:txEl>
                                              <p:pRg st="5" end="5"/>
                                            </p:txEl>
                                          </p:spTgt>
                                        </p:tgtEl>
                                      </p:cBhvr>
                                    </p:animEffect>
                                  </p:childTnLst>
                                </p:cTn>
                              </p:par>
                            </p:childTnLst>
                          </p:cTn>
                        </p:par>
                        <p:par>
                          <p:cTn id="64" fill="hold">
                            <p:stCondLst>
                              <p:cond delay="7500"/>
                            </p:stCondLst>
                            <p:childTnLst>
                              <p:par>
                                <p:cTn id="65" presetID="31" presetClass="entr" presetSubtype="0" fill="hold" grpId="0" nodeType="after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p:cTn id="6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14" y="404664"/>
            <a:ext cx="8694966" cy="3209132"/>
          </a:xfrm>
        </p:spPr>
        <p:txBody>
          <a:bodyPr>
            <a:noAutofit/>
          </a:bodyPr>
          <a:lstStyle/>
          <a:p>
            <a:pPr marL="0" indent="0" algn="just">
              <a:buNone/>
            </a:pPr>
            <a:r>
              <a:rPr lang="fa-IR" sz="2400" b="1" dirty="0">
                <a:solidFill>
                  <a:srgbClr val="FF0000"/>
                </a:solidFill>
                <a:cs typeface="B Nazanin" panose="00000400000000000000" pitchFamily="2" charset="-78"/>
              </a:rPr>
              <a:t>تبدیل فایل ها به سایر قالب ها</a:t>
            </a:r>
          </a:p>
          <a:p>
            <a:pPr marL="0" indent="0" algn="just">
              <a:buNone/>
            </a:pPr>
            <a:r>
              <a:rPr lang="fa-IR" sz="2400" dirty="0">
                <a:solidFill>
                  <a:schemeClr val="tx1"/>
                </a:solidFill>
                <a:cs typeface="B Nazanin" panose="00000400000000000000" pitchFamily="2" charset="-78"/>
              </a:rPr>
              <a:t>آیا تاکنون به این مسئله برخورده اید که یک فایل صوتی یا تصویری را که در رایانه وجود دارد بخواهید در دستگاهی مانند تلفن همراه یا </a:t>
            </a:r>
            <a:r>
              <a:rPr lang="en-US" sz="2400" dirty="0">
                <a:solidFill>
                  <a:schemeClr val="tx1"/>
                </a:solidFill>
                <a:cs typeface="B Nazanin" panose="00000400000000000000" pitchFamily="2" charset="-78"/>
              </a:rPr>
              <a:t>MP4 player </a:t>
            </a:r>
            <a:r>
              <a:rPr lang="fa-IR" sz="2400" dirty="0">
                <a:solidFill>
                  <a:schemeClr val="tx1"/>
                </a:solidFill>
                <a:cs typeface="B Nazanin" panose="00000400000000000000" pitchFamily="2" charset="-78"/>
              </a:rPr>
              <a:t> کپی کنید، ولی در آن ها اجرا نشود؟ </a:t>
            </a:r>
          </a:p>
          <a:p>
            <a:pPr marL="0" indent="0" algn="just">
              <a:buNone/>
            </a:pPr>
            <a:endParaRPr lang="fa-IR" sz="105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نرم افزارهای مبدل برای این موارد راه حل مناسبی هستند.</a:t>
            </a:r>
          </a:p>
          <a:p>
            <a:pPr marL="0" indent="0" algn="just">
              <a:buNone/>
            </a:pPr>
            <a:endParaRPr lang="fa-IR" sz="9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شکل زیر نماد تعدادی از قالب های ویدئویی، صوتی و تصویری را نشان می دهد. </a:t>
            </a:r>
          </a:p>
          <a:p>
            <a:pPr marL="0" indent="0" algn="just">
              <a:buNone/>
            </a:pPr>
            <a:endParaRPr lang="fa-IR" sz="2400" dirty="0">
              <a:solidFill>
                <a:schemeClr val="tx1"/>
              </a:solidFill>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197514" y="3501008"/>
            <a:ext cx="3726414" cy="3168352"/>
          </a:xfrm>
          <a:prstGeom prst="rect">
            <a:avLst/>
          </a:prstGeom>
        </p:spPr>
      </p:pic>
    </p:spTree>
    <p:extLst>
      <p:ext uri="{BB962C8B-B14F-4D97-AF65-F5344CB8AC3E}">
        <p14:creationId xmlns:p14="http://schemas.microsoft.com/office/powerpoint/2010/main" val="658103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80">
                                          <p:stCondLst>
                                            <p:cond delay="0"/>
                                          </p:stCondLst>
                                        </p:cTn>
                                        <p:tgtEl>
                                          <p:spTgt spid="3">
                                            <p:txEl>
                                              <p:pRg st="5" end="5"/>
                                            </p:txEl>
                                          </p:spTgt>
                                        </p:tgtEl>
                                      </p:cBhvr>
                                    </p:animEffect>
                                    <p:anim calcmode="lin" valueType="num">
                                      <p:cBhvr>
                                        <p:cTn id="5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5" end="5"/>
                                            </p:txEl>
                                          </p:spTgt>
                                        </p:tgtEl>
                                      </p:cBhvr>
                                      <p:to x="100000" y="60000"/>
                                    </p:animScale>
                                    <p:animScale>
                                      <p:cBhvr>
                                        <p:cTn id="65" dur="166" decel="50000">
                                          <p:stCondLst>
                                            <p:cond delay="676"/>
                                          </p:stCondLst>
                                        </p:cTn>
                                        <p:tgtEl>
                                          <p:spTgt spid="3">
                                            <p:txEl>
                                              <p:pRg st="5" end="5"/>
                                            </p:txEl>
                                          </p:spTgt>
                                        </p:tgtEl>
                                      </p:cBhvr>
                                      <p:to x="100000" y="100000"/>
                                    </p:animScale>
                                    <p:animScale>
                                      <p:cBhvr>
                                        <p:cTn id="66" dur="26">
                                          <p:stCondLst>
                                            <p:cond delay="1312"/>
                                          </p:stCondLst>
                                        </p:cTn>
                                        <p:tgtEl>
                                          <p:spTgt spid="3">
                                            <p:txEl>
                                              <p:pRg st="5" end="5"/>
                                            </p:txEl>
                                          </p:spTgt>
                                        </p:tgtEl>
                                      </p:cBhvr>
                                      <p:to x="100000" y="80000"/>
                                    </p:animScale>
                                    <p:animScale>
                                      <p:cBhvr>
                                        <p:cTn id="67" dur="166" decel="50000">
                                          <p:stCondLst>
                                            <p:cond delay="1338"/>
                                          </p:stCondLst>
                                        </p:cTn>
                                        <p:tgtEl>
                                          <p:spTgt spid="3">
                                            <p:txEl>
                                              <p:pRg st="5" end="5"/>
                                            </p:txEl>
                                          </p:spTgt>
                                        </p:tgtEl>
                                      </p:cBhvr>
                                      <p:to x="100000" y="100000"/>
                                    </p:animScale>
                                    <p:animScale>
                                      <p:cBhvr>
                                        <p:cTn id="68" dur="26">
                                          <p:stCondLst>
                                            <p:cond delay="1642"/>
                                          </p:stCondLst>
                                        </p:cTn>
                                        <p:tgtEl>
                                          <p:spTgt spid="3">
                                            <p:txEl>
                                              <p:pRg st="5" end="5"/>
                                            </p:txEl>
                                          </p:spTgt>
                                        </p:tgtEl>
                                      </p:cBhvr>
                                      <p:to x="100000" y="90000"/>
                                    </p:animScale>
                                    <p:animScale>
                                      <p:cBhvr>
                                        <p:cTn id="69" dur="166" decel="50000">
                                          <p:stCondLst>
                                            <p:cond delay="1668"/>
                                          </p:stCondLst>
                                        </p:cTn>
                                        <p:tgtEl>
                                          <p:spTgt spid="3">
                                            <p:txEl>
                                              <p:pRg st="5" end="5"/>
                                            </p:txEl>
                                          </p:spTgt>
                                        </p:tgtEl>
                                      </p:cBhvr>
                                      <p:to x="100000" y="100000"/>
                                    </p:animScale>
                                    <p:animScale>
                                      <p:cBhvr>
                                        <p:cTn id="70" dur="26">
                                          <p:stCondLst>
                                            <p:cond delay="1808"/>
                                          </p:stCondLst>
                                        </p:cTn>
                                        <p:tgtEl>
                                          <p:spTgt spid="3">
                                            <p:txEl>
                                              <p:pRg st="5" end="5"/>
                                            </p:txEl>
                                          </p:spTgt>
                                        </p:tgtEl>
                                      </p:cBhvr>
                                      <p:to x="100000" y="95000"/>
                                    </p:animScale>
                                    <p:animScale>
                                      <p:cBhvr>
                                        <p:cTn id="71" dur="166" decel="50000">
                                          <p:stCondLst>
                                            <p:cond delay="1834"/>
                                          </p:stCondLst>
                                        </p:cTn>
                                        <p:tgtEl>
                                          <p:spTgt spid="3">
                                            <p:txEl>
                                              <p:pRg st="5" end="5"/>
                                            </p:txEl>
                                          </p:spTgt>
                                        </p:tgtEl>
                                      </p:cBhvr>
                                      <p:to x="100000" y="100000"/>
                                    </p:animScale>
                                  </p:childTnLst>
                                </p:cTn>
                              </p:par>
                            </p:childTnLst>
                          </p:cTn>
                        </p:par>
                        <p:par>
                          <p:cTn id="72" fill="hold">
                            <p:stCondLst>
                              <p:cond delay="8000"/>
                            </p:stCondLst>
                            <p:childTnLst>
                              <p:par>
                                <p:cTn id="73" presetID="16" presetClass="entr" presetSubtype="21"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arn(inVertical)">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586955" cy="2808312"/>
          </a:xfrm>
        </p:spPr>
        <p:txBody>
          <a:bodyPr>
            <a:noAutofit/>
          </a:bodyPr>
          <a:lstStyle/>
          <a:p>
            <a:pPr marL="0" indent="0" algn="just">
              <a:buNone/>
            </a:pPr>
            <a:r>
              <a:rPr lang="fa-IR" sz="2400" dirty="0">
                <a:solidFill>
                  <a:schemeClr val="tx1"/>
                </a:solidFill>
                <a:cs typeface="B Nazanin" panose="00000400000000000000" pitchFamily="2" charset="-78"/>
              </a:rPr>
              <a:t>نرم افزار </a:t>
            </a:r>
            <a:r>
              <a:rPr lang="en-US" sz="2400" dirty="0" err="1">
                <a:solidFill>
                  <a:schemeClr val="tx1"/>
                </a:solidFill>
                <a:cs typeface="B Nazanin" panose="00000400000000000000" pitchFamily="2" charset="-78"/>
              </a:rPr>
              <a:t>Bigasoft</a:t>
            </a:r>
            <a:r>
              <a:rPr lang="en-US" sz="2400" dirty="0">
                <a:solidFill>
                  <a:schemeClr val="tx1"/>
                </a:solidFill>
                <a:cs typeface="B Nazanin" panose="00000400000000000000" pitchFamily="2" charset="-78"/>
              </a:rPr>
              <a:t> Total Video Converter (BTVC)</a:t>
            </a:r>
            <a:r>
              <a:rPr lang="fa-IR" sz="2400" dirty="0">
                <a:solidFill>
                  <a:schemeClr val="tx1"/>
                </a:solidFill>
                <a:cs typeface="B Nazanin" panose="00000400000000000000" pitchFamily="2" charset="-78"/>
              </a:rPr>
              <a:t> از جمله نرم افزارهای مبدل است که محدوده وسیعی از قالب های ویدئویی و صوتی را پشتیبانی می کند. حتی قادر است فایل های صوتی و تصویری شما را برای پخش روی دستگاه هایی</a:t>
            </a:r>
            <a:r>
              <a:rPr lang="en-US" sz="2400" dirty="0">
                <a:solidFill>
                  <a:schemeClr val="tx1"/>
                </a:solidFill>
                <a:cs typeface="B Nazanin" panose="00000400000000000000" pitchFamily="2" charset="-78"/>
              </a:rPr>
              <a:t> MP4 player </a:t>
            </a:r>
            <a:r>
              <a:rPr lang="fa-IR" sz="2400" dirty="0">
                <a:solidFill>
                  <a:schemeClr val="tx1"/>
                </a:solidFill>
                <a:cs typeface="B Nazanin" panose="00000400000000000000" pitchFamily="2" charset="-78"/>
              </a:rPr>
              <a:t> نظیرتلویزیون، تلفن همراه، رایانه شخصی و تبدیل کند. با این برنامه می توانید فایل های ویدئویی و صوتی خود را به قالب های دیگر تبدیل کنید. </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شکل زیر محیط نرم افزار </a:t>
            </a:r>
            <a:r>
              <a:rPr lang="en-US" sz="2400" dirty="0">
                <a:solidFill>
                  <a:schemeClr val="tx1"/>
                </a:solidFill>
                <a:cs typeface="B Nazanin" panose="00000400000000000000" pitchFamily="2" charset="-78"/>
              </a:rPr>
              <a:t>BTVC</a:t>
            </a:r>
            <a:r>
              <a:rPr lang="fa-IR" sz="2400" dirty="0">
                <a:solidFill>
                  <a:schemeClr val="tx1"/>
                </a:solidFill>
                <a:cs typeface="B Nazanin" panose="00000400000000000000" pitchFamily="2" charset="-78"/>
              </a:rPr>
              <a:t> را نشان می دهد.</a:t>
            </a:r>
          </a:p>
          <a:p>
            <a:pPr marL="0" indent="0" algn="just">
              <a:buNone/>
            </a:pPr>
            <a:endParaRPr lang="fa-IR" sz="2400" dirty="0">
              <a:solidFill>
                <a:schemeClr val="tx1"/>
              </a:solidFill>
              <a:cs typeface="B Nazanin" panose="00000400000000000000" pitchFamily="2" charset="-78"/>
              <a:hlinkClick r:id="rId3"/>
            </a:endParaRPr>
          </a:p>
        </p:txBody>
      </p:sp>
      <p:pic>
        <p:nvPicPr>
          <p:cNvPr id="4" name="Picture 3"/>
          <p:cNvPicPr>
            <a:picLocks noChangeAspect="1"/>
          </p:cNvPicPr>
          <p:nvPr/>
        </p:nvPicPr>
        <p:blipFill>
          <a:blip r:embed="rId4"/>
          <a:stretch>
            <a:fillRect/>
          </a:stretch>
        </p:blipFill>
        <p:spPr>
          <a:xfrm>
            <a:off x="395536" y="3284984"/>
            <a:ext cx="5178998" cy="3276364"/>
          </a:xfrm>
          <a:prstGeom prst="rect">
            <a:avLst/>
          </a:prstGeom>
        </p:spPr>
      </p:pic>
    </p:spTree>
    <p:extLst>
      <p:ext uri="{BB962C8B-B14F-4D97-AF65-F5344CB8AC3E}">
        <p14:creationId xmlns:p14="http://schemas.microsoft.com/office/powerpoint/2010/main" val="2443697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3096344"/>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تبدیل فایل ها به سایر قالب ها، کارکلاسی زیر را انجام دهید.</a:t>
            </a:r>
          </a:p>
          <a:p>
            <a:pPr marL="0" indent="0" algn="just">
              <a:buNone/>
            </a:pPr>
            <a:endParaRPr lang="fa-IR" sz="2400" b="1" dirty="0">
              <a:solidFill>
                <a:srgbClr val="FF0000"/>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فیلمی را که با قالب </a:t>
            </a:r>
            <a:r>
              <a:rPr lang="en-US" sz="2400" dirty="0">
                <a:solidFill>
                  <a:schemeClr val="tx1"/>
                </a:solidFill>
                <a:cs typeface="B Nazanin" panose="00000400000000000000" pitchFamily="2" charset="-78"/>
              </a:rPr>
              <a:t>WMV</a:t>
            </a:r>
            <a:r>
              <a:rPr lang="fa-IR" sz="2400" dirty="0">
                <a:solidFill>
                  <a:schemeClr val="tx1"/>
                </a:solidFill>
                <a:cs typeface="B Nazanin" panose="00000400000000000000" pitchFamily="2" charset="-78"/>
              </a:rPr>
              <a:t> ساخته اید به قالب </a:t>
            </a:r>
            <a:r>
              <a:rPr lang="en-US" sz="2400" dirty="0">
                <a:solidFill>
                  <a:schemeClr val="tx1"/>
                </a:solidFill>
                <a:cs typeface="B Nazanin" panose="00000400000000000000" pitchFamily="2" charset="-78"/>
              </a:rPr>
              <a:t>AVI</a:t>
            </a:r>
            <a:r>
              <a:rPr lang="fa-IR" sz="2400" dirty="0">
                <a:solidFill>
                  <a:schemeClr val="tx1"/>
                </a:solidFill>
                <a:cs typeface="B Nazanin" panose="00000400000000000000" pitchFamily="2" charset="-78"/>
              </a:rPr>
              <a:t> تبدیل کنید. سپس آن را مشاهده نمایید.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یک فایل صوتی با قالب </a:t>
            </a:r>
            <a:r>
              <a:rPr lang="en-US" sz="2400" dirty="0">
                <a:solidFill>
                  <a:schemeClr val="tx1"/>
                </a:solidFill>
                <a:cs typeface="B Nazanin" panose="00000400000000000000" pitchFamily="2" charset="-78"/>
              </a:rPr>
              <a:t>WAV</a:t>
            </a:r>
            <a:r>
              <a:rPr lang="fa-IR" sz="2400" dirty="0">
                <a:solidFill>
                  <a:schemeClr val="tx1"/>
                </a:solidFill>
                <a:cs typeface="B Nazanin" panose="00000400000000000000" pitchFamily="2" charset="-78"/>
              </a:rPr>
              <a:t> را به </a:t>
            </a:r>
            <a:r>
              <a:rPr lang="en-US" sz="2400" dirty="0">
                <a:solidFill>
                  <a:schemeClr val="tx1"/>
                </a:solidFill>
                <a:cs typeface="B Nazanin" panose="00000400000000000000" pitchFamily="2" charset="-78"/>
              </a:rPr>
              <a:t>MP3</a:t>
            </a:r>
            <a:r>
              <a:rPr lang="fa-IR" sz="2400" dirty="0">
                <a:solidFill>
                  <a:schemeClr val="tx1"/>
                </a:solidFill>
                <a:cs typeface="B Nazanin" panose="00000400000000000000" pitchFamily="2" charset="-78"/>
              </a:rPr>
              <a:t> تبدیل کنید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پرسش:</a:t>
            </a:r>
          </a:p>
          <a:p>
            <a:pPr marL="0" indent="0" algn="just">
              <a:buNone/>
            </a:pPr>
            <a:r>
              <a:rPr lang="fa-IR" sz="2400" dirty="0">
                <a:solidFill>
                  <a:schemeClr val="tx1"/>
                </a:solidFill>
                <a:cs typeface="B Nazanin" panose="00000400000000000000" pitchFamily="2" charset="-78"/>
              </a:rPr>
              <a:t>آیا می توانید روش دیگری برای انتخاب قالب های خروجی بیابید؟</a:t>
            </a:r>
          </a:p>
        </p:txBody>
      </p:sp>
    </p:spTree>
    <p:extLst>
      <p:ext uri="{BB962C8B-B14F-4D97-AF65-F5344CB8AC3E}">
        <p14:creationId xmlns:p14="http://schemas.microsoft.com/office/powerpoint/2010/main" val="1482537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
                                            <p:txEl>
                                              <p:pRg st="7" end="7"/>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3780420"/>
          </a:xfrm>
        </p:spPr>
        <p:txBody>
          <a:bodyPr>
            <a:noAutofit/>
          </a:bodyPr>
          <a:lstStyle/>
          <a:p>
            <a:pPr marL="0" indent="0" algn="just">
              <a:buNone/>
            </a:pPr>
            <a:r>
              <a:rPr lang="fa-IR" sz="2400" b="1" dirty="0">
                <a:solidFill>
                  <a:srgbClr val="FF0000"/>
                </a:solidFill>
                <a:cs typeface="B Nazanin" panose="00000400000000000000" pitchFamily="2" charset="-78"/>
              </a:rPr>
              <a:t>تهیۀ آلبوم تصاویر  </a:t>
            </a:r>
          </a:p>
          <a:p>
            <a:pPr marL="0" indent="0" algn="just">
              <a:buNone/>
            </a:pPr>
            <a:r>
              <a:rPr lang="fa-IR" sz="2400" dirty="0">
                <a:solidFill>
                  <a:schemeClr val="tx1"/>
                </a:solidFill>
                <a:cs typeface="B Nazanin" panose="00000400000000000000" pitchFamily="2" charset="-78"/>
              </a:rPr>
              <a:t>با پیشرفت فناوری و ورود دوربین های دیجیتالی و تلفن های همراه مجهز به دوربین، اکنون همه افراد می توانند آلبوم های عکس را روی رایانه ها و دیسک ها نگهداری کنند. از ادغام عکس ها و قرار دادن آن ها در کنار هم می توانید تصاویر گرافیکی و خلاقانه ای ایجاد کنید. برای این کار نرم افزارهای مختلف گرافیکی وجود دارد.</a:t>
            </a:r>
          </a:p>
          <a:p>
            <a:pPr marL="0" indent="0" algn="just">
              <a:buNone/>
            </a:pPr>
            <a:r>
              <a:rPr lang="fa-IR" sz="2400" dirty="0">
                <a:solidFill>
                  <a:schemeClr val="tx1"/>
                </a:solidFill>
                <a:cs typeface="B Nazanin" panose="00000400000000000000" pitchFamily="2" charset="-78"/>
              </a:rPr>
              <a:t>نمونه ای از این برنامه ها </a:t>
            </a:r>
            <a:r>
              <a:rPr lang="en-US" b="1" dirty="0">
                <a:solidFill>
                  <a:schemeClr val="tx1"/>
                </a:solidFill>
                <a:cs typeface="B Nazanin" panose="00000400000000000000" pitchFamily="2" charset="-78"/>
              </a:rPr>
              <a:t>Photo</a:t>
            </a:r>
            <a:r>
              <a:rPr lang="en-US" dirty="0">
                <a:solidFill>
                  <a:schemeClr val="tx1"/>
                </a:solidFill>
                <a:cs typeface="B Nazanin" panose="00000400000000000000" pitchFamily="2" charset="-78"/>
              </a:rPr>
              <a:t> </a:t>
            </a:r>
            <a:r>
              <a:rPr lang="en-US" b="1" dirty="0">
                <a:solidFill>
                  <a:schemeClr val="tx1"/>
                </a:solidFill>
                <a:cs typeface="B Nazanin" panose="00000400000000000000" pitchFamily="2" charset="-78"/>
              </a:rPr>
              <a:t>Shop</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 </a:t>
            </a:r>
            <a:r>
              <a:rPr lang="en-US" b="1" dirty="0">
                <a:solidFill>
                  <a:schemeClr val="tx1"/>
                </a:solidFill>
                <a:cs typeface="B Nazanin" panose="00000400000000000000" pitchFamily="2" charset="-78"/>
              </a:rPr>
              <a:t>ACD</a:t>
            </a:r>
            <a:r>
              <a:rPr lang="en-US" dirty="0">
                <a:solidFill>
                  <a:schemeClr val="tx1"/>
                </a:solidFill>
                <a:cs typeface="B Nazanin" panose="00000400000000000000" pitchFamily="2" charset="-78"/>
              </a:rPr>
              <a:t> </a:t>
            </a:r>
            <a:r>
              <a:rPr lang="en-US" b="1" dirty="0">
                <a:solidFill>
                  <a:schemeClr val="tx1"/>
                </a:solidFill>
                <a:cs typeface="B Nazanin" panose="00000400000000000000" pitchFamily="2" charset="-78"/>
              </a:rPr>
              <a:t>See</a:t>
            </a:r>
            <a:r>
              <a:rPr lang="fa-IR" sz="2400" dirty="0">
                <a:solidFill>
                  <a:schemeClr val="tx1"/>
                </a:solidFill>
                <a:cs typeface="B Nazanin" panose="00000400000000000000" pitchFamily="2" charset="-78"/>
              </a:rPr>
              <a:t>و </a:t>
            </a:r>
            <a:r>
              <a:rPr lang="en-US" b="1" dirty="0">
                <a:solidFill>
                  <a:schemeClr val="tx1"/>
                </a:solidFill>
                <a:cs typeface="B Nazanin" panose="00000400000000000000" pitchFamily="2" charset="-78"/>
              </a:rPr>
              <a:t>Photo</a:t>
            </a:r>
            <a:r>
              <a:rPr lang="en-US" dirty="0">
                <a:solidFill>
                  <a:schemeClr val="tx1"/>
                </a:solidFill>
                <a:cs typeface="B Nazanin" panose="00000400000000000000" pitchFamily="2" charset="-78"/>
              </a:rPr>
              <a:t> </a:t>
            </a:r>
            <a:r>
              <a:rPr lang="en-US" b="1" dirty="0">
                <a:solidFill>
                  <a:schemeClr val="tx1"/>
                </a:solidFill>
                <a:cs typeface="B Nazanin" panose="00000400000000000000" pitchFamily="2" charset="-78"/>
              </a:rPr>
              <a:t>Editing</a:t>
            </a:r>
            <a:r>
              <a:rPr lang="fa-IR"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است. </a:t>
            </a:r>
          </a:p>
        </p:txBody>
      </p:sp>
      <p:sp>
        <p:nvSpPr>
          <p:cNvPr id="4" name="Content Placeholder 2"/>
          <p:cNvSpPr txBox="1">
            <a:spLocks/>
          </p:cNvSpPr>
          <p:nvPr/>
        </p:nvSpPr>
        <p:spPr>
          <a:xfrm>
            <a:off x="179512" y="2852936"/>
            <a:ext cx="8784976" cy="3780420"/>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dirty="0">
                <a:solidFill>
                  <a:srgbClr val="FF0000"/>
                </a:solidFill>
                <a:cs typeface="B Nazanin" panose="00000400000000000000" pitchFamily="2" charset="-78"/>
              </a:rPr>
              <a:t>بارش فکری</a:t>
            </a:r>
          </a:p>
          <a:p>
            <a:pPr marL="0" indent="0" algn="just">
              <a:buFont typeface="Corbel" pitchFamily="34" charset="0"/>
              <a:buNone/>
            </a:pPr>
            <a:r>
              <a:rPr lang="fa-IR" sz="2300" dirty="0">
                <a:solidFill>
                  <a:schemeClr val="tx1"/>
                </a:solidFill>
                <a:cs typeface="B Nazanin" panose="00000400000000000000" pitchFamily="2" charset="-78"/>
              </a:rPr>
              <a:t>با همفکری دوستان خود نام چند نرم افزار را که برای ویرایش و نمایش تصاویر به کار می روند، جست و جو کنید و در جدول بنویسید. زمینه های کاربرد آن ها را نیز مشخص کنید.</a:t>
            </a:r>
            <a:endParaRPr lang="fa-IR" sz="2100" dirty="0">
              <a:solidFill>
                <a:schemeClr val="tx1"/>
              </a:solidFill>
              <a:cs typeface="B Nazanin" panose="00000400000000000000" pitchFamily="2" charset="-78"/>
            </a:endParaRPr>
          </a:p>
          <a:p>
            <a:pPr marL="0" indent="0" algn="just">
              <a:buFont typeface="Corbel" pitchFamily="34" charset="0"/>
              <a:buNone/>
            </a:pPr>
            <a:endParaRPr lang="fa-IR" sz="2100" dirty="0">
              <a:solidFill>
                <a:schemeClr val="tx1"/>
              </a:solidFill>
              <a:cs typeface="B Nazanin" panose="00000400000000000000" pitchFamily="2" charset="-78"/>
            </a:endParaRPr>
          </a:p>
          <a:p>
            <a:pPr marL="0" indent="0" algn="just">
              <a:buFont typeface="Corbel" pitchFamily="34" charset="0"/>
              <a:buNone/>
            </a:pPr>
            <a:r>
              <a:rPr lang="fa-IR" dirty="0">
                <a:solidFill>
                  <a:schemeClr val="tx1"/>
                </a:solidFill>
                <a:cs typeface="B Nazanin" panose="00000400000000000000" pitchFamily="2" charset="-78"/>
              </a:rPr>
              <a:t>                                  جدول 2-5  برخی نرم افزارهای ویرایش و نمایش تصاویر</a:t>
            </a:r>
          </a:p>
        </p:txBody>
      </p:sp>
      <p:pic>
        <p:nvPicPr>
          <p:cNvPr id="5" name="Picture 4"/>
          <p:cNvPicPr>
            <a:picLocks noChangeAspect="1"/>
          </p:cNvPicPr>
          <p:nvPr/>
        </p:nvPicPr>
        <p:blipFill>
          <a:blip r:embed="rId3"/>
          <a:stretch>
            <a:fillRect/>
          </a:stretch>
        </p:blipFill>
        <p:spPr>
          <a:xfrm>
            <a:off x="1301180" y="4305733"/>
            <a:ext cx="7591300" cy="1512168"/>
          </a:xfrm>
          <a:prstGeom prst="rect">
            <a:avLst/>
          </a:prstGeom>
        </p:spPr>
      </p:pic>
      <p:sp>
        <p:nvSpPr>
          <p:cNvPr id="2" name="Rectangle 1"/>
          <p:cNvSpPr/>
          <p:nvPr/>
        </p:nvSpPr>
        <p:spPr>
          <a:xfrm>
            <a:off x="6748817" y="6082566"/>
            <a:ext cx="2215671" cy="461665"/>
          </a:xfrm>
          <a:prstGeom prst="rect">
            <a:avLst/>
          </a:prstGeom>
        </p:spPr>
        <p:txBody>
          <a:bodyPr wrap="none">
            <a:spAutoFit/>
          </a:bodyPr>
          <a:lstStyle/>
          <a:p>
            <a:pPr algn="just"/>
            <a:r>
              <a:rPr lang="fa-IR" sz="2400" b="1" dirty="0">
                <a:cs typeface="B Nazanin" panose="00000400000000000000" pitchFamily="2" charset="-78"/>
              </a:rPr>
              <a:t>جواب در صفحه بعد</a:t>
            </a:r>
          </a:p>
        </p:txBody>
      </p:sp>
    </p:spTree>
    <p:extLst>
      <p:ext uri="{BB962C8B-B14F-4D97-AF65-F5344CB8AC3E}">
        <p14:creationId xmlns:p14="http://schemas.microsoft.com/office/powerpoint/2010/main" val="4027796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16" presetClass="entr" presetSubtype="2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924944"/>
            <a:ext cx="8640959" cy="2106234"/>
          </a:xfrm>
        </p:spPr>
        <p:txBody>
          <a:bodyPr>
            <a:noAutofit/>
          </a:bodyPr>
          <a:lstStyle/>
          <a:p>
            <a:pPr algn="r"/>
            <a:r>
              <a:rPr lang="fa-IR" sz="2400" dirty="0">
                <a:solidFill>
                  <a:schemeClr val="tx1"/>
                </a:solidFill>
                <a:cs typeface="B Nazanin" panose="00000400000000000000" pitchFamily="2" charset="-78"/>
              </a:rPr>
              <a:t>ویرایش تصاویر، تهیه آلبوم تصاویر؛</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تولید فیلم کوتاه؛</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تبدیل قالب های مختلف تصویر، صدا و ویدئو به قالب های رایج و کاربردی؛</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اجرای فایل های پویا نمایی؛</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پشتیبان گیری از فایل های چند رسانه ای؛</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رعایت نکات ایمنی و بهداشتی در انجام کارها؛</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کار گروهی، مسئولیت پذیری و مدیریت منابع و فناوری اطلاعات و ارتباطات؛</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رعایت اخلاق حرفه ای مانند حقوق مؤلفین در فضای مجازی.</a:t>
            </a:r>
          </a:p>
        </p:txBody>
      </p:sp>
      <p:sp>
        <p:nvSpPr>
          <p:cNvPr id="3" name="Rectangle 2"/>
          <p:cNvSpPr/>
          <p:nvPr/>
        </p:nvSpPr>
        <p:spPr>
          <a:xfrm>
            <a:off x="915883" y="1866113"/>
            <a:ext cx="7904589" cy="523220"/>
          </a:xfrm>
          <a:prstGeom prst="rect">
            <a:avLst/>
          </a:prstGeom>
        </p:spPr>
        <p:txBody>
          <a:bodyPr wrap="square">
            <a:spAutoFit/>
          </a:bodyPr>
          <a:lstStyle/>
          <a:p>
            <a:r>
              <a:rPr lang="fa-IR" sz="2800" b="1" dirty="0">
                <a:solidFill>
                  <a:srgbClr val="FF0000"/>
                </a:solidFill>
                <a:cs typeface="B Nazanin" panose="00000400000000000000" pitchFamily="2" charset="-78"/>
              </a:rPr>
              <a:t>برخی از شایستگی هایی که در این پودمان به دست می آورید:</a:t>
            </a:r>
            <a:endParaRPr lang="fa-IR" sz="28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283" y="764704"/>
            <a:ext cx="6560189" cy="71565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404664"/>
            <a:ext cx="8784976" cy="1656184"/>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dirty="0">
                <a:solidFill>
                  <a:srgbClr val="FF0000"/>
                </a:solidFill>
                <a:cs typeface="B Nazanin" panose="00000400000000000000" pitchFamily="2" charset="-78"/>
              </a:rPr>
              <a:t>بارش فکری</a:t>
            </a:r>
          </a:p>
          <a:p>
            <a:pPr marL="0" indent="0" algn="just">
              <a:buFont typeface="Corbel" pitchFamily="34" charset="0"/>
              <a:buNone/>
            </a:pPr>
            <a:r>
              <a:rPr lang="fa-IR" sz="2300" dirty="0">
                <a:solidFill>
                  <a:schemeClr val="tx1"/>
                </a:solidFill>
                <a:cs typeface="B Nazanin" panose="00000400000000000000" pitchFamily="2" charset="-78"/>
              </a:rPr>
              <a:t>با همفکری دوستان خود نام چند نرم افزار را که برای ویرایش و نمایش تصاویر به کار می روند، جست و جو کنید و در جدول بنویسید. زمینه های کاربرد آن ها را نیز مشخص کنید.</a:t>
            </a:r>
            <a:endParaRPr lang="fa-IR" sz="2100" dirty="0">
              <a:solidFill>
                <a:schemeClr val="tx1"/>
              </a:solidFill>
              <a:cs typeface="B Nazanin" panose="00000400000000000000" pitchFamily="2" charset="-78"/>
            </a:endParaRPr>
          </a:p>
          <a:p>
            <a:pPr marL="0" indent="0" algn="just">
              <a:buNone/>
            </a:pPr>
            <a:r>
              <a:rPr lang="fa-IR" sz="2800" b="1" dirty="0">
                <a:solidFill>
                  <a:schemeClr val="tx1"/>
                </a:solidFill>
                <a:cs typeface="B Nazanin" panose="00000400000000000000" pitchFamily="2" charset="-78"/>
              </a:rPr>
              <a:t>جواب</a:t>
            </a:r>
            <a:endParaRPr lang="fa-IR" sz="2400" b="1" dirty="0">
              <a:solidFill>
                <a:schemeClr val="tx1"/>
              </a:solidFill>
              <a:cs typeface="B Nazanin" panose="00000400000000000000" pitchFamily="2" charset="-78"/>
            </a:endParaRPr>
          </a:p>
        </p:txBody>
      </p:sp>
      <p:pic>
        <p:nvPicPr>
          <p:cNvPr id="1026" name="Picture 2" descr="بارش فکری صفحه 74 کاروفناوری هشتم نرم افزار های ویرایش و نمایش تصاوی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34" y="2056529"/>
            <a:ext cx="8414406" cy="42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51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14438" cy="4644516"/>
          </a:xfrm>
        </p:spPr>
        <p:txBody>
          <a:bodyPr>
            <a:noAutofit/>
          </a:bodyPr>
          <a:lstStyle/>
          <a:p>
            <a:pPr marL="0" indent="0" algn="just">
              <a:buNone/>
            </a:pPr>
            <a:r>
              <a:rPr lang="fa-IR" sz="2400" dirty="0">
                <a:solidFill>
                  <a:schemeClr val="tx1"/>
                </a:solidFill>
                <a:cs typeface="B Nazanin" panose="00000400000000000000" pitchFamily="2" charset="-78"/>
              </a:rPr>
              <a:t>در این قسمت یکی از برنامه های گرافیکی ویرایش تصاویر معرفی می شود. با برنامه </a:t>
            </a:r>
            <a:r>
              <a:rPr lang="en-US" b="1" dirty="0">
                <a:solidFill>
                  <a:srgbClr val="FF0000"/>
                </a:solidFill>
                <a:cs typeface="B Nazanin" panose="00000400000000000000" pitchFamily="2" charset="-78"/>
              </a:rPr>
              <a:t>Photo Collage Max</a:t>
            </a:r>
            <a:r>
              <a:rPr lang="fa-IR" b="1" dirty="0">
                <a:solidFill>
                  <a:srgbClr val="FF0000"/>
                </a:solidFill>
                <a:cs typeface="B Nazanin" panose="00000400000000000000" pitchFamily="2" charset="-78"/>
              </a:rPr>
              <a:t> </a:t>
            </a:r>
            <a:r>
              <a:rPr lang="fa-IR" sz="2400" dirty="0">
                <a:solidFill>
                  <a:schemeClr val="tx1"/>
                </a:solidFill>
                <a:cs typeface="B Nazanin" panose="00000400000000000000" pitchFamily="2" charset="-78"/>
              </a:rPr>
              <a:t>علاوه بر تهیه آلبوم دیجیتالی، می توانید به طراحی تقویم، کارت تبریک، کارت دعوت و پوستر نیز بپردازید، </a:t>
            </a:r>
          </a:p>
          <a:p>
            <a:pPr marL="0" indent="0" algn="just">
              <a:buNone/>
            </a:pPr>
            <a:r>
              <a:rPr lang="fa-IR" sz="2400" dirty="0">
                <a:solidFill>
                  <a:schemeClr val="tx1"/>
                </a:solidFill>
                <a:cs typeface="B Nazanin" panose="00000400000000000000" pitchFamily="2" charset="-78"/>
              </a:rPr>
              <a:t>در شکل زیر محیط این نرم افزار را ملاحظه می کنید.</a:t>
            </a: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endParaRPr lang="en-US" sz="2400" dirty="0">
              <a:solidFill>
                <a:schemeClr val="tx1"/>
              </a:solidFill>
              <a:cs typeface="B Nazanin" panose="00000400000000000000" pitchFamily="2" charset="-78"/>
            </a:endParaRPr>
          </a:p>
          <a:p>
            <a:pPr marL="0" indent="0" algn="just">
              <a:buNone/>
            </a:pPr>
            <a:endParaRPr lang="en-US" sz="2400" dirty="0">
              <a:solidFill>
                <a:schemeClr val="tx1"/>
              </a:solidFill>
              <a:cs typeface="B Nazanin" panose="00000400000000000000" pitchFamily="2" charset="-78"/>
            </a:endParaRPr>
          </a:p>
          <a:p>
            <a:pPr marL="0" indent="0" algn="just">
              <a:buNone/>
            </a:pPr>
            <a:endParaRPr lang="en-US" sz="2400" dirty="0">
              <a:solidFill>
                <a:schemeClr val="tx1"/>
              </a:solidFill>
              <a:cs typeface="B Nazanin" panose="00000400000000000000" pitchFamily="2" charset="-78"/>
            </a:endParaRPr>
          </a:p>
          <a:p>
            <a:pPr marL="0" indent="0" algn="just">
              <a:buNone/>
            </a:pPr>
            <a:endParaRPr lang="en-US"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r>
              <a:rPr lang="fa-IR" dirty="0">
                <a:solidFill>
                  <a:srgbClr val="FF0000"/>
                </a:solidFill>
                <a:cs typeface="B Nazanin" panose="00000400000000000000" pitchFamily="2" charset="-78"/>
              </a:rPr>
              <a:t>                                            شکل 5 - 5  محیط نرم افزار </a:t>
            </a:r>
            <a:r>
              <a:rPr lang="en-US" dirty="0">
                <a:solidFill>
                  <a:srgbClr val="FF0000"/>
                </a:solidFill>
                <a:cs typeface="B Nazanin" panose="00000400000000000000" pitchFamily="2" charset="-78"/>
              </a:rPr>
              <a:t>photo Collage Max</a:t>
            </a:r>
          </a:p>
        </p:txBody>
      </p:sp>
      <p:pic>
        <p:nvPicPr>
          <p:cNvPr id="4" name="Picture 3"/>
          <p:cNvPicPr>
            <a:picLocks noChangeAspect="1"/>
          </p:cNvPicPr>
          <p:nvPr/>
        </p:nvPicPr>
        <p:blipFill>
          <a:blip r:embed="rId3"/>
          <a:stretch>
            <a:fillRect/>
          </a:stretch>
        </p:blipFill>
        <p:spPr>
          <a:xfrm>
            <a:off x="323528" y="2654914"/>
            <a:ext cx="5683471" cy="3240360"/>
          </a:xfrm>
          <a:prstGeom prst="rect">
            <a:avLst/>
          </a:prstGeom>
        </p:spPr>
      </p:pic>
    </p:spTree>
    <p:extLst>
      <p:ext uri="{BB962C8B-B14F-4D97-AF65-F5344CB8AC3E}">
        <p14:creationId xmlns:p14="http://schemas.microsoft.com/office/powerpoint/2010/main" val="4218138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1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10" end="10"/>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784976" cy="4896544"/>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تهیه آلبوم تصاویر، کارکلاسی زیر را انجام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با استفاده از عناصر موجود در برنامه، یک کارت دعوت به بازارچه طراحی کنید.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 غیرکلاسی</a:t>
            </a:r>
          </a:p>
          <a:p>
            <a:pPr marL="0" indent="0" algn="just">
              <a:buNone/>
            </a:pPr>
            <a:r>
              <a:rPr lang="fa-IR" sz="2400" dirty="0">
                <a:solidFill>
                  <a:schemeClr val="tx1"/>
                </a:solidFill>
                <a:cs typeface="B Nazanin" panose="00000400000000000000" pitchFamily="2" charset="-78"/>
              </a:rPr>
              <a:t>عبارت نرم افزار تهیه آلبوم دیجیتالی را در اینترنت جست وجو و فهرستی از برنامه های آلبوم دیجیتالی را تهیه کنید و با امکانات هر یک به اختصار آشنا شوید.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141613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225" y="332656"/>
            <a:ext cx="8606255" cy="3024336"/>
          </a:xfrm>
        </p:spPr>
        <p:txBody>
          <a:bodyPr>
            <a:noAutofit/>
          </a:bodyPr>
          <a:lstStyle/>
          <a:p>
            <a:pPr marL="0" indent="0" algn="just">
              <a:buNone/>
            </a:pPr>
            <a:r>
              <a:rPr lang="fa-IR" sz="2400" b="1" dirty="0">
                <a:solidFill>
                  <a:srgbClr val="FF0000"/>
                </a:solidFill>
                <a:cs typeface="B Nazanin" panose="00000400000000000000" pitchFamily="2" charset="-78"/>
              </a:rPr>
              <a:t>ویرایش صدا</a:t>
            </a:r>
          </a:p>
          <a:p>
            <a:pPr marL="0" indent="0" algn="just">
              <a:buNone/>
            </a:pPr>
            <a:r>
              <a:rPr lang="fa-IR" sz="2400" dirty="0">
                <a:solidFill>
                  <a:schemeClr val="tx1"/>
                </a:solidFill>
                <a:cs typeface="B Nazanin" panose="00000400000000000000" pitchFamily="2" charset="-78"/>
              </a:rPr>
              <a:t>از نرم افزار های ویرایش صدا، برای ضبط صدا،  ، اضافه کردن افکت</a:t>
            </a:r>
            <a:r>
              <a:rPr lang="en-US" sz="2400" dirty="0">
                <a:solidFill>
                  <a:schemeClr val="tx1"/>
                </a:solidFill>
                <a:cs typeface="B Nazanin" panose="00000400000000000000" pitchFamily="2" charset="-78"/>
              </a:rPr>
              <a:t> Effect </a:t>
            </a:r>
            <a:r>
              <a:rPr lang="fa-IR" sz="2400" dirty="0">
                <a:solidFill>
                  <a:schemeClr val="tx1"/>
                </a:solidFill>
                <a:cs typeface="B Nazanin" panose="00000400000000000000" pitchFamily="2" charset="-78"/>
              </a:rPr>
              <a:t>ذخیره سازی فایل صوتی با قالب و کیفیت دلخواه، حذف سیگنال های ناخواسته </a:t>
            </a:r>
            <a:r>
              <a:rPr lang="en-US" sz="2400" dirty="0">
                <a:solidFill>
                  <a:schemeClr val="tx1"/>
                </a:solidFill>
                <a:cs typeface="B Nazanin" panose="00000400000000000000" pitchFamily="2" charset="-78"/>
              </a:rPr>
              <a:t>Noise</a:t>
            </a:r>
            <a:r>
              <a:rPr lang="fa-IR" sz="2400" dirty="0">
                <a:solidFill>
                  <a:schemeClr val="tx1"/>
                </a:solidFill>
                <a:cs typeface="B Nazanin" panose="00000400000000000000" pitchFamily="2" charset="-78"/>
              </a:rPr>
              <a:t> موجود روی فایل صوتی و جداسازی فایل صدا از ویدئو استفاده می شود. از جمله این نرم افزارها می توان به</a:t>
            </a:r>
            <a:r>
              <a:rPr lang="en-US" sz="2400" dirty="0">
                <a:solidFill>
                  <a:schemeClr val="tx1"/>
                </a:solidFill>
                <a:cs typeface="B Nazanin" panose="00000400000000000000" pitchFamily="2" charset="-78"/>
              </a:rPr>
              <a:t> Sound Forge ،</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 AV Audio Editors </a:t>
            </a:r>
            <a:r>
              <a:rPr lang="fa-IR" sz="2400" dirty="0">
                <a:solidFill>
                  <a:schemeClr val="tx1"/>
                </a:solidFill>
                <a:cs typeface="B Nazanin" panose="00000400000000000000" pitchFamily="2" charset="-78"/>
              </a:rPr>
              <a:t> و </a:t>
            </a:r>
            <a:r>
              <a:rPr lang="en-US" sz="2400" dirty="0">
                <a:solidFill>
                  <a:schemeClr val="tx1"/>
                </a:solidFill>
                <a:cs typeface="B Nazanin" panose="00000400000000000000" pitchFamily="2" charset="-78"/>
              </a:rPr>
              <a:t> MP3 Tools</a:t>
            </a:r>
            <a:r>
              <a:rPr lang="fa-IR" sz="2400" dirty="0">
                <a:solidFill>
                  <a:schemeClr val="tx1"/>
                </a:solidFill>
                <a:cs typeface="B Nazanin" panose="00000400000000000000" pitchFamily="2" charset="-78"/>
              </a:rPr>
              <a:t>اشاره نمود. </a:t>
            </a:r>
          </a:p>
          <a:p>
            <a:pPr marL="0" indent="0" algn="just">
              <a:buNone/>
            </a:pPr>
            <a:endParaRPr lang="fa-IR" sz="700" dirty="0">
              <a:solidFill>
                <a:schemeClr val="tx1"/>
              </a:solidFill>
              <a:cs typeface="B Nazanin" panose="00000400000000000000" pitchFamily="2" charset="-78"/>
              <a:hlinkClick r:id="rId3"/>
            </a:endParaRPr>
          </a:p>
          <a:p>
            <a:pPr marL="0" indent="0" algn="just">
              <a:buNone/>
            </a:pPr>
            <a:endParaRPr lang="fa-IR" dirty="0">
              <a:solidFill>
                <a:schemeClr val="tx1"/>
              </a:solidFill>
              <a:cs typeface="B Nazanin" panose="00000400000000000000" pitchFamily="2" charset="-78"/>
            </a:endParaRPr>
          </a:p>
          <a:p>
            <a:pPr marL="0" indent="0" algn="just">
              <a:buNone/>
            </a:pPr>
            <a:r>
              <a:rPr lang="fa-IR" dirty="0">
                <a:solidFill>
                  <a:srgbClr val="FF0000"/>
                </a:solidFill>
                <a:cs typeface="B Nazanin" panose="00000400000000000000" pitchFamily="2" charset="-78"/>
              </a:rPr>
              <a:t>محیط نرم افزار</a:t>
            </a:r>
            <a:r>
              <a:rPr lang="en-US" dirty="0">
                <a:solidFill>
                  <a:srgbClr val="FF0000"/>
                </a:solidFill>
                <a:cs typeface="B Nazanin" panose="00000400000000000000" pitchFamily="2" charset="-78"/>
              </a:rPr>
              <a:t> AV Audio Editor </a:t>
            </a:r>
            <a:r>
              <a:rPr lang="fa-IR" dirty="0">
                <a:solidFill>
                  <a:srgbClr val="FF0000"/>
                </a:solidFill>
                <a:cs typeface="B Nazanin" panose="00000400000000000000" pitchFamily="2" charset="-78"/>
              </a:rPr>
              <a:t>را در شکل مشاهده می کنید. </a:t>
            </a:r>
            <a:endParaRPr lang="en-US" dirty="0">
              <a:solidFill>
                <a:srgbClr val="FF0000"/>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997381" y="3861048"/>
            <a:ext cx="5895099" cy="2685925"/>
          </a:xfrm>
          <a:prstGeom prst="rect">
            <a:avLst/>
          </a:prstGeom>
        </p:spPr>
      </p:pic>
    </p:spTree>
    <p:extLst>
      <p:ext uri="{BB962C8B-B14F-4D97-AF65-F5344CB8AC3E}">
        <p14:creationId xmlns:p14="http://schemas.microsoft.com/office/powerpoint/2010/main" val="588943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35">
                                          <p:stCondLst>
                                            <p:cond delay="0"/>
                                          </p:stCondLst>
                                        </p:cTn>
                                        <p:tgtEl>
                                          <p:spTgt spid="3">
                                            <p:txEl>
                                              <p:pRg st="0" end="0"/>
                                            </p:txEl>
                                          </p:spTgt>
                                        </p:tgtEl>
                                      </p:cBhvr>
                                    </p:animEffect>
                                    <p:anim calcmode="lin" valueType="num">
                                      <p:cBhvr>
                                        <p:cTn id="8" dur="136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9">
                                          <p:stCondLst>
                                            <p:cond delay="487"/>
                                          </p:stCondLst>
                                        </p:cTn>
                                        <p:tgtEl>
                                          <p:spTgt spid="3">
                                            <p:txEl>
                                              <p:pRg st="0" end="0"/>
                                            </p:txEl>
                                          </p:spTgt>
                                        </p:tgtEl>
                                      </p:cBhvr>
                                      <p:to x="100000" y="60000"/>
                                    </p:animScale>
                                    <p:animScale>
                                      <p:cBhvr>
                                        <p:cTn id="14" dur="124" decel="50000">
                                          <p:stCondLst>
                                            <p:cond delay="507"/>
                                          </p:stCondLst>
                                        </p:cTn>
                                        <p:tgtEl>
                                          <p:spTgt spid="3">
                                            <p:txEl>
                                              <p:pRg st="0" end="0"/>
                                            </p:txEl>
                                          </p:spTgt>
                                        </p:tgtEl>
                                      </p:cBhvr>
                                      <p:to x="100000" y="100000"/>
                                    </p:animScale>
                                    <p:animScale>
                                      <p:cBhvr>
                                        <p:cTn id="15" dur="19">
                                          <p:stCondLst>
                                            <p:cond delay="984"/>
                                          </p:stCondLst>
                                        </p:cTn>
                                        <p:tgtEl>
                                          <p:spTgt spid="3">
                                            <p:txEl>
                                              <p:pRg st="0" end="0"/>
                                            </p:txEl>
                                          </p:spTgt>
                                        </p:tgtEl>
                                      </p:cBhvr>
                                      <p:to x="100000" y="80000"/>
                                    </p:animScale>
                                    <p:animScale>
                                      <p:cBhvr>
                                        <p:cTn id="16" dur="124" decel="50000">
                                          <p:stCondLst>
                                            <p:cond delay="1003"/>
                                          </p:stCondLst>
                                        </p:cTn>
                                        <p:tgtEl>
                                          <p:spTgt spid="3">
                                            <p:txEl>
                                              <p:pRg st="0" end="0"/>
                                            </p:txEl>
                                          </p:spTgt>
                                        </p:tgtEl>
                                      </p:cBhvr>
                                      <p:to x="100000" y="100000"/>
                                    </p:animScale>
                                    <p:animScale>
                                      <p:cBhvr>
                                        <p:cTn id="17" dur="19">
                                          <p:stCondLst>
                                            <p:cond delay="1231"/>
                                          </p:stCondLst>
                                        </p:cTn>
                                        <p:tgtEl>
                                          <p:spTgt spid="3">
                                            <p:txEl>
                                              <p:pRg st="0" end="0"/>
                                            </p:txEl>
                                          </p:spTgt>
                                        </p:tgtEl>
                                      </p:cBhvr>
                                      <p:to x="100000" y="90000"/>
                                    </p:animScale>
                                    <p:animScale>
                                      <p:cBhvr>
                                        <p:cTn id="18" dur="124" decel="50000">
                                          <p:stCondLst>
                                            <p:cond delay="1251"/>
                                          </p:stCondLst>
                                        </p:cTn>
                                        <p:tgtEl>
                                          <p:spTgt spid="3">
                                            <p:txEl>
                                              <p:pRg st="0" end="0"/>
                                            </p:txEl>
                                          </p:spTgt>
                                        </p:tgtEl>
                                      </p:cBhvr>
                                      <p:to x="100000" y="100000"/>
                                    </p:animScale>
                                    <p:animScale>
                                      <p:cBhvr>
                                        <p:cTn id="19" dur="19">
                                          <p:stCondLst>
                                            <p:cond delay="1356"/>
                                          </p:stCondLst>
                                        </p:cTn>
                                        <p:tgtEl>
                                          <p:spTgt spid="3">
                                            <p:txEl>
                                              <p:pRg st="0" end="0"/>
                                            </p:txEl>
                                          </p:spTgt>
                                        </p:tgtEl>
                                      </p:cBhvr>
                                      <p:to x="100000" y="95000"/>
                                    </p:animScale>
                                    <p:animScale>
                                      <p:cBhvr>
                                        <p:cTn id="20" dur="124" decel="50000">
                                          <p:stCondLst>
                                            <p:cond delay="1376"/>
                                          </p:stCondLst>
                                        </p:cTn>
                                        <p:tgtEl>
                                          <p:spTgt spid="3">
                                            <p:txEl>
                                              <p:pRg st="0" end="0"/>
                                            </p:txEl>
                                          </p:spTgt>
                                        </p:tgtEl>
                                      </p:cBhvr>
                                      <p:to x="100000" y="100000"/>
                                    </p:animScale>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435">
                                          <p:stCondLst>
                                            <p:cond delay="0"/>
                                          </p:stCondLst>
                                        </p:cTn>
                                        <p:tgtEl>
                                          <p:spTgt spid="3">
                                            <p:txEl>
                                              <p:pRg st="1" end="1"/>
                                            </p:txEl>
                                          </p:spTgt>
                                        </p:tgtEl>
                                      </p:cBhvr>
                                    </p:animEffect>
                                    <p:anim calcmode="lin" valueType="num">
                                      <p:cBhvr>
                                        <p:cTn id="25" dur="136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19">
                                          <p:stCondLst>
                                            <p:cond delay="487"/>
                                          </p:stCondLst>
                                        </p:cTn>
                                        <p:tgtEl>
                                          <p:spTgt spid="3">
                                            <p:txEl>
                                              <p:pRg st="1" end="1"/>
                                            </p:txEl>
                                          </p:spTgt>
                                        </p:tgtEl>
                                      </p:cBhvr>
                                      <p:to x="100000" y="60000"/>
                                    </p:animScale>
                                    <p:animScale>
                                      <p:cBhvr>
                                        <p:cTn id="31" dur="124" decel="50000">
                                          <p:stCondLst>
                                            <p:cond delay="507"/>
                                          </p:stCondLst>
                                        </p:cTn>
                                        <p:tgtEl>
                                          <p:spTgt spid="3">
                                            <p:txEl>
                                              <p:pRg st="1" end="1"/>
                                            </p:txEl>
                                          </p:spTgt>
                                        </p:tgtEl>
                                      </p:cBhvr>
                                      <p:to x="100000" y="100000"/>
                                    </p:animScale>
                                    <p:animScale>
                                      <p:cBhvr>
                                        <p:cTn id="32" dur="19">
                                          <p:stCondLst>
                                            <p:cond delay="984"/>
                                          </p:stCondLst>
                                        </p:cTn>
                                        <p:tgtEl>
                                          <p:spTgt spid="3">
                                            <p:txEl>
                                              <p:pRg st="1" end="1"/>
                                            </p:txEl>
                                          </p:spTgt>
                                        </p:tgtEl>
                                      </p:cBhvr>
                                      <p:to x="100000" y="80000"/>
                                    </p:animScale>
                                    <p:animScale>
                                      <p:cBhvr>
                                        <p:cTn id="33" dur="124" decel="50000">
                                          <p:stCondLst>
                                            <p:cond delay="1003"/>
                                          </p:stCondLst>
                                        </p:cTn>
                                        <p:tgtEl>
                                          <p:spTgt spid="3">
                                            <p:txEl>
                                              <p:pRg st="1" end="1"/>
                                            </p:txEl>
                                          </p:spTgt>
                                        </p:tgtEl>
                                      </p:cBhvr>
                                      <p:to x="100000" y="100000"/>
                                    </p:animScale>
                                    <p:animScale>
                                      <p:cBhvr>
                                        <p:cTn id="34" dur="19">
                                          <p:stCondLst>
                                            <p:cond delay="1231"/>
                                          </p:stCondLst>
                                        </p:cTn>
                                        <p:tgtEl>
                                          <p:spTgt spid="3">
                                            <p:txEl>
                                              <p:pRg st="1" end="1"/>
                                            </p:txEl>
                                          </p:spTgt>
                                        </p:tgtEl>
                                      </p:cBhvr>
                                      <p:to x="100000" y="90000"/>
                                    </p:animScale>
                                    <p:animScale>
                                      <p:cBhvr>
                                        <p:cTn id="35" dur="124" decel="50000">
                                          <p:stCondLst>
                                            <p:cond delay="1251"/>
                                          </p:stCondLst>
                                        </p:cTn>
                                        <p:tgtEl>
                                          <p:spTgt spid="3">
                                            <p:txEl>
                                              <p:pRg st="1" end="1"/>
                                            </p:txEl>
                                          </p:spTgt>
                                        </p:tgtEl>
                                      </p:cBhvr>
                                      <p:to x="100000" y="100000"/>
                                    </p:animScale>
                                    <p:animScale>
                                      <p:cBhvr>
                                        <p:cTn id="36" dur="19">
                                          <p:stCondLst>
                                            <p:cond delay="1356"/>
                                          </p:stCondLst>
                                        </p:cTn>
                                        <p:tgtEl>
                                          <p:spTgt spid="3">
                                            <p:txEl>
                                              <p:pRg st="1" end="1"/>
                                            </p:txEl>
                                          </p:spTgt>
                                        </p:tgtEl>
                                      </p:cBhvr>
                                      <p:to x="100000" y="95000"/>
                                    </p:animScale>
                                    <p:animScale>
                                      <p:cBhvr>
                                        <p:cTn id="37" dur="124" decel="50000">
                                          <p:stCondLst>
                                            <p:cond delay="1376"/>
                                          </p:stCondLst>
                                        </p:cTn>
                                        <p:tgtEl>
                                          <p:spTgt spid="3">
                                            <p:txEl>
                                              <p:pRg st="1" end="1"/>
                                            </p:txEl>
                                          </p:spTgt>
                                        </p:tgtEl>
                                      </p:cBhvr>
                                      <p:to x="100000" y="100000"/>
                                    </p:animScale>
                                  </p:childTnLst>
                                </p:cTn>
                              </p:par>
                            </p:childTnLst>
                          </p:cTn>
                        </p:par>
                        <p:par>
                          <p:cTn id="38" fill="hold">
                            <p:stCondLst>
                              <p:cond delay="3000"/>
                            </p:stCondLst>
                            <p:childTnLst>
                              <p:par>
                                <p:cTn id="39" presetID="26"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435">
                                          <p:stCondLst>
                                            <p:cond delay="0"/>
                                          </p:stCondLst>
                                        </p:cTn>
                                        <p:tgtEl>
                                          <p:spTgt spid="3">
                                            <p:txEl>
                                              <p:pRg st="4" end="4"/>
                                            </p:txEl>
                                          </p:spTgt>
                                        </p:tgtEl>
                                      </p:cBhvr>
                                    </p:animEffect>
                                    <p:anim calcmode="lin" valueType="num">
                                      <p:cBhvr>
                                        <p:cTn id="42" dur="136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19">
                                          <p:stCondLst>
                                            <p:cond delay="487"/>
                                          </p:stCondLst>
                                        </p:cTn>
                                        <p:tgtEl>
                                          <p:spTgt spid="3">
                                            <p:txEl>
                                              <p:pRg st="4" end="4"/>
                                            </p:txEl>
                                          </p:spTgt>
                                        </p:tgtEl>
                                      </p:cBhvr>
                                      <p:to x="100000" y="60000"/>
                                    </p:animScale>
                                    <p:animScale>
                                      <p:cBhvr>
                                        <p:cTn id="48" dur="124" decel="50000">
                                          <p:stCondLst>
                                            <p:cond delay="507"/>
                                          </p:stCondLst>
                                        </p:cTn>
                                        <p:tgtEl>
                                          <p:spTgt spid="3">
                                            <p:txEl>
                                              <p:pRg st="4" end="4"/>
                                            </p:txEl>
                                          </p:spTgt>
                                        </p:tgtEl>
                                      </p:cBhvr>
                                      <p:to x="100000" y="100000"/>
                                    </p:animScale>
                                    <p:animScale>
                                      <p:cBhvr>
                                        <p:cTn id="49" dur="19">
                                          <p:stCondLst>
                                            <p:cond delay="984"/>
                                          </p:stCondLst>
                                        </p:cTn>
                                        <p:tgtEl>
                                          <p:spTgt spid="3">
                                            <p:txEl>
                                              <p:pRg st="4" end="4"/>
                                            </p:txEl>
                                          </p:spTgt>
                                        </p:tgtEl>
                                      </p:cBhvr>
                                      <p:to x="100000" y="80000"/>
                                    </p:animScale>
                                    <p:animScale>
                                      <p:cBhvr>
                                        <p:cTn id="50" dur="124" decel="50000">
                                          <p:stCondLst>
                                            <p:cond delay="1003"/>
                                          </p:stCondLst>
                                        </p:cTn>
                                        <p:tgtEl>
                                          <p:spTgt spid="3">
                                            <p:txEl>
                                              <p:pRg st="4" end="4"/>
                                            </p:txEl>
                                          </p:spTgt>
                                        </p:tgtEl>
                                      </p:cBhvr>
                                      <p:to x="100000" y="100000"/>
                                    </p:animScale>
                                    <p:animScale>
                                      <p:cBhvr>
                                        <p:cTn id="51" dur="19">
                                          <p:stCondLst>
                                            <p:cond delay="1231"/>
                                          </p:stCondLst>
                                        </p:cTn>
                                        <p:tgtEl>
                                          <p:spTgt spid="3">
                                            <p:txEl>
                                              <p:pRg st="4" end="4"/>
                                            </p:txEl>
                                          </p:spTgt>
                                        </p:tgtEl>
                                      </p:cBhvr>
                                      <p:to x="100000" y="90000"/>
                                    </p:animScale>
                                    <p:animScale>
                                      <p:cBhvr>
                                        <p:cTn id="52" dur="124" decel="50000">
                                          <p:stCondLst>
                                            <p:cond delay="1251"/>
                                          </p:stCondLst>
                                        </p:cTn>
                                        <p:tgtEl>
                                          <p:spTgt spid="3">
                                            <p:txEl>
                                              <p:pRg st="4" end="4"/>
                                            </p:txEl>
                                          </p:spTgt>
                                        </p:tgtEl>
                                      </p:cBhvr>
                                      <p:to x="100000" y="100000"/>
                                    </p:animScale>
                                    <p:animScale>
                                      <p:cBhvr>
                                        <p:cTn id="53" dur="19">
                                          <p:stCondLst>
                                            <p:cond delay="1356"/>
                                          </p:stCondLst>
                                        </p:cTn>
                                        <p:tgtEl>
                                          <p:spTgt spid="3">
                                            <p:txEl>
                                              <p:pRg st="4" end="4"/>
                                            </p:txEl>
                                          </p:spTgt>
                                        </p:tgtEl>
                                      </p:cBhvr>
                                      <p:to x="100000" y="95000"/>
                                    </p:animScale>
                                    <p:animScale>
                                      <p:cBhvr>
                                        <p:cTn id="54" dur="124" decel="50000">
                                          <p:stCondLst>
                                            <p:cond delay="1376"/>
                                          </p:stCondLst>
                                        </p:cTn>
                                        <p:tgtEl>
                                          <p:spTgt spid="3">
                                            <p:txEl>
                                              <p:pRg st="4" end="4"/>
                                            </p:txEl>
                                          </p:spTgt>
                                        </p:tgtEl>
                                      </p:cBhvr>
                                      <p:to x="100000" y="100000"/>
                                    </p:animScale>
                                  </p:childTnLst>
                                </p:cTn>
                              </p:par>
                            </p:childTnLst>
                          </p:cTn>
                        </p:par>
                        <p:par>
                          <p:cTn id="55" fill="hold">
                            <p:stCondLst>
                              <p:cond delay="4500"/>
                            </p:stCondLst>
                            <p:childTnLst>
                              <p:par>
                                <p:cTn id="56" presetID="26"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80">
                                          <p:stCondLst>
                                            <p:cond delay="0"/>
                                          </p:stCondLst>
                                        </p:cTn>
                                        <p:tgtEl>
                                          <p:spTgt spid="2"/>
                                        </p:tgtEl>
                                      </p:cBhvr>
                                    </p:animEffect>
                                    <p:anim calcmode="lin" valueType="num">
                                      <p:cBhvr>
                                        <p:cTn id="5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4" dur="26">
                                          <p:stCondLst>
                                            <p:cond delay="650"/>
                                          </p:stCondLst>
                                        </p:cTn>
                                        <p:tgtEl>
                                          <p:spTgt spid="2"/>
                                        </p:tgtEl>
                                      </p:cBhvr>
                                      <p:to x="100000" y="60000"/>
                                    </p:animScale>
                                    <p:animScale>
                                      <p:cBhvr>
                                        <p:cTn id="65" dur="166" decel="50000">
                                          <p:stCondLst>
                                            <p:cond delay="676"/>
                                          </p:stCondLst>
                                        </p:cTn>
                                        <p:tgtEl>
                                          <p:spTgt spid="2"/>
                                        </p:tgtEl>
                                      </p:cBhvr>
                                      <p:to x="100000" y="100000"/>
                                    </p:animScale>
                                    <p:animScale>
                                      <p:cBhvr>
                                        <p:cTn id="66" dur="26">
                                          <p:stCondLst>
                                            <p:cond delay="1312"/>
                                          </p:stCondLst>
                                        </p:cTn>
                                        <p:tgtEl>
                                          <p:spTgt spid="2"/>
                                        </p:tgtEl>
                                      </p:cBhvr>
                                      <p:to x="100000" y="80000"/>
                                    </p:animScale>
                                    <p:animScale>
                                      <p:cBhvr>
                                        <p:cTn id="67" dur="166" decel="50000">
                                          <p:stCondLst>
                                            <p:cond delay="1338"/>
                                          </p:stCondLst>
                                        </p:cTn>
                                        <p:tgtEl>
                                          <p:spTgt spid="2"/>
                                        </p:tgtEl>
                                      </p:cBhvr>
                                      <p:to x="100000" y="100000"/>
                                    </p:animScale>
                                    <p:animScale>
                                      <p:cBhvr>
                                        <p:cTn id="68" dur="26">
                                          <p:stCondLst>
                                            <p:cond delay="1642"/>
                                          </p:stCondLst>
                                        </p:cTn>
                                        <p:tgtEl>
                                          <p:spTgt spid="2"/>
                                        </p:tgtEl>
                                      </p:cBhvr>
                                      <p:to x="100000" y="90000"/>
                                    </p:animScale>
                                    <p:animScale>
                                      <p:cBhvr>
                                        <p:cTn id="69" dur="166" decel="50000">
                                          <p:stCondLst>
                                            <p:cond delay="1668"/>
                                          </p:stCondLst>
                                        </p:cTn>
                                        <p:tgtEl>
                                          <p:spTgt spid="2"/>
                                        </p:tgtEl>
                                      </p:cBhvr>
                                      <p:to x="100000" y="100000"/>
                                    </p:animScale>
                                    <p:animScale>
                                      <p:cBhvr>
                                        <p:cTn id="70" dur="26">
                                          <p:stCondLst>
                                            <p:cond delay="1808"/>
                                          </p:stCondLst>
                                        </p:cTn>
                                        <p:tgtEl>
                                          <p:spTgt spid="2"/>
                                        </p:tgtEl>
                                      </p:cBhvr>
                                      <p:to x="100000" y="95000"/>
                                    </p:animScale>
                                    <p:animScale>
                                      <p:cBhvr>
                                        <p:cTn id="7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22959" cy="6048672"/>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ویرایش صدا، کارکلاسی زیر را انجام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یک فایل صوتی را باز کنید و با انتخاب قسمتی از آن، عملکرد دکمه های </a:t>
            </a:r>
            <a:r>
              <a:rPr lang="en-US" sz="2400" dirty="0">
                <a:solidFill>
                  <a:schemeClr val="tx1"/>
                </a:solidFill>
                <a:cs typeface="B Nazanin" panose="00000400000000000000" pitchFamily="2" charset="-78"/>
              </a:rPr>
              <a:t>  Mix،</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Delete</a:t>
            </a:r>
            <a:r>
              <a:rPr lang="fa-IR" sz="2400" dirty="0">
                <a:solidFill>
                  <a:schemeClr val="tx1"/>
                </a:solidFill>
                <a:cs typeface="B Nazanin" panose="00000400000000000000" pitchFamily="2" charset="-78"/>
              </a:rPr>
              <a:t> و </a:t>
            </a:r>
            <a:r>
              <a:rPr lang="en-US" sz="2400" dirty="0">
                <a:solidFill>
                  <a:schemeClr val="tx1"/>
                </a:solidFill>
                <a:cs typeface="B Nazanin" panose="00000400000000000000" pitchFamily="2" charset="-78"/>
              </a:rPr>
              <a:t> Trim</a:t>
            </a:r>
            <a:r>
              <a:rPr lang="fa-IR" sz="2400" dirty="0">
                <a:solidFill>
                  <a:schemeClr val="tx1"/>
                </a:solidFill>
                <a:cs typeface="B Nazanin" panose="00000400000000000000" pitchFamily="2" charset="-78"/>
              </a:rPr>
              <a:t>را بررسی کنید و نتیجه را در جدول درج نمایید و سپس آن را با قالب دلخواه ذخیره کنید. </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جدول زیر عملکرد دکمه های </a:t>
            </a:r>
            <a:r>
              <a:rPr lang="en-US" sz="2400" dirty="0">
                <a:solidFill>
                  <a:schemeClr val="tx1"/>
                </a:solidFill>
                <a:cs typeface="B Nazanin" panose="00000400000000000000" pitchFamily="2" charset="-78"/>
              </a:rPr>
              <a:t> Mix،</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Delete</a:t>
            </a:r>
            <a:r>
              <a:rPr lang="fa-IR" sz="2400" dirty="0">
                <a:solidFill>
                  <a:schemeClr val="tx1"/>
                </a:solidFill>
                <a:cs typeface="B Nazanin" panose="00000400000000000000" pitchFamily="2" charset="-78"/>
              </a:rPr>
              <a:t> و </a:t>
            </a:r>
            <a:r>
              <a:rPr lang="en-US" sz="2400" dirty="0">
                <a:solidFill>
                  <a:schemeClr val="tx1"/>
                </a:solidFill>
                <a:cs typeface="B Nazanin" panose="00000400000000000000" pitchFamily="2" charset="-78"/>
              </a:rPr>
              <a:t> Trim</a:t>
            </a:r>
          </a:p>
        </p:txBody>
      </p:sp>
      <p:pic>
        <p:nvPicPr>
          <p:cNvPr id="4" name="Picture 3"/>
          <p:cNvPicPr>
            <a:picLocks noChangeAspect="1"/>
          </p:cNvPicPr>
          <p:nvPr/>
        </p:nvPicPr>
        <p:blipFill>
          <a:blip r:embed="rId3"/>
          <a:stretch>
            <a:fillRect/>
          </a:stretch>
        </p:blipFill>
        <p:spPr>
          <a:xfrm>
            <a:off x="730348" y="4293096"/>
            <a:ext cx="8144131" cy="1626567"/>
          </a:xfrm>
          <a:prstGeom prst="rect">
            <a:avLst/>
          </a:prstGeom>
        </p:spPr>
      </p:pic>
      <p:sp>
        <p:nvSpPr>
          <p:cNvPr id="5" name="Rectangle 4"/>
          <p:cNvSpPr/>
          <p:nvPr/>
        </p:nvSpPr>
        <p:spPr>
          <a:xfrm>
            <a:off x="6748817" y="6082566"/>
            <a:ext cx="2215671" cy="461665"/>
          </a:xfrm>
          <a:prstGeom prst="rect">
            <a:avLst/>
          </a:prstGeom>
        </p:spPr>
        <p:txBody>
          <a:bodyPr wrap="none">
            <a:spAutoFit/>
          </a:bodyPr>
          <a:lstStyle/>
          <a:p>
            <a:pPr algn="just"/>
            <a:r>
              <a:rPr lang="fa-IR" sz="2400" b="1" dirty="0">
                <a:cs typeface="B Nazanin" panose="00000400000000000000" pitchFamily="2" charset="-78"/>
              </a:rPr>
              <a:t>جواب در صفحه بعد</a:t>
            </a:r>
          </a:p>
        </p:txBody>
      </p:sp>
    </p:spTree>
    <p:extLst>
      <p:ext uri="{BB962C8B-B14F-4D97-AF65-F5344CB8AC3E}">
        <p14:creationId xmlns:p14="http://schemas.microsoft.com/office/powerpoint/2010/main" val="61319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22959" cy="2232248"/>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یک فایل صوتی را باز کنید و با انتخاب قسمتی از آن، عملکرد دکمه های </a:t>
            </a:r>
            <a:r>
              <a:rPr lang="en-US" sz="2400" dirty="0">
                <a:solidFill>
                  <a:schemeClr val="tx1"/>
                </a:solidFill>
                <a:cs typeface="B Nazanin" panose="00000400000000000000" pitchFamily="2" charset="-78"/>
              </a:rPr>
              <a:t>  Mix،</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Delete</a:t>
            </a:r>
            <a:r>
              <a:rPr lang="fa-IR" sz="2400" dirty="0">
                <a:solidFill>
                  <a:schemeClr val="tx1"/>
                </a:solidFill>
                <a:cs typeface="B Nazanin" panose="00000400000000000000" pitchFamily="2" charset="-78"/>
              </a:rPr>
              <a:t> و </a:t>
            </a:r>
            <a:r>
              <a:rPr lang="en-US" sz="2400" dirty="0">
                <a:solidFill>
                  <a:schemeClr val="tx1"/>
                </a:solidFill>
                <a:cs typeface="B Nazanin" panose="00000400000000000000" pitchFamily="2" charset="-78"/>
              </a:rPr>
              <a:t> Trim</a:t>
            </a:r>
            <a:r>
              <a:rPr lang="fa-IR" sz="2400" dirty="0">
                <a:solidFill>
                  <a:schemeClr val="tx1"/>
                </a:solidFill>
                <a:cs typeface="B Nazanin" panose="00000400000000000000" pitchFamily="2" charset="-78"/>
              </a:rPr>
              <a:t>را بررسی کنید و نتیجه را در جدول درج نمایید و سپس آن را با قالب دلخواه ذخیره کنید. </a:t>
            </a:r>
          </a:p>
          <a:p>
            <a:pPr marL="0" indent="0" algn="just">
              <a:buNone/>
            </a:pPr>
            <a:r>
              <a:rPr lang="fa-IR" sz="3200" b="1" dirty="0">
                <a:solidFill>
                  <a:schemeClr val="tx1"/>
                </a:solidFill>
                <a:cs typeface="B Nazanin" panose="00000400000000000000" pitchFamily="2" charset="-78"/>
              </a:rPr>
              <a:t>جواب</a:t>
            </a:r>
            <a:endParaRPr lang="en-US" sz="3200" b="1" dirty="0">
              <a:solidFill>
                <a:schemeClr val="tx1"/>
              </a:solidFill>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382758059"/>
              </p:ext>
            </p:extLst>
          </p:nvPr>
        </p:nvGraphicFramePr>
        <p:xfrm>
          <a:off x="1187624" y="2749664"/>
          <a:ext cx="7651704" cy="1859280"/>
        </p:xfrm>
        <a:graphic>
          <a:graphicData uri="http://schemas.openxmlformats.org/drawingml/2006/table">
            <a:tbl>
              <a:tblPr/>
              <a:tblGrid>
                <a:gridCol w="2448272">
                  <a:extLst>
                    <a:ext uri="{9D8B030D-6E8A-4147-A177-3AD203B41FA5}">
                      <a16:colId xmlns:a16="http://schemas.microsoft.com/office/drawing/2014/main" val="2324649728"/>
                    </a:ext>
                  </a:extLst>
                </a:gridCol>
                <a:gridCol w="5203432">
                  <a:extLst>
                    <a:ext uri="{9D8B030D-6E8A-4147-A177-3AD203B41FA5}">
                      <a16:colId xmlns:a16="http://schemas.microsoft.com/office/drawing/2014/main" val="2714843127"/>
                    </a:ext>
                  </a:extLst>
                </a:gridCol>
              </a:tblGrid>
              <a:tr h="0">
                <a:tc>
                  <a:txBody>
                    <a:bodyPr/>
                    <a:lstStyle/>
                    <a:p>
                      <a:pPr algn="ctr"/>
                      <a:r>
                        <a:rPr lang="fa-IR" sz="2800" dirty="0">
                          <a:solidFill>
                            <a:srgbClr val="FF0000"/>
                          </a:solidFill>
                          <a:effectLst/>
                          <a:cs typeface="B Nazanin" panose="00000400000000000000" pitchFamily="2" charset="-78"/>
                        </a:rPr>
                        <a:t>نام دکمه</a:t>
                      </a:r>
                      <a:endParaRPr lang="fa-IR" sz="2800" dirty="0">
                        <a:cs typeface="B Nazanin" panose="00000400000000000000" pitchFamily="2" charset="-78"/>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a-IR" sz="2800" dirty="0">
                          <a:solidFill>
                            <a:srgbClr val="FF0000"/>
                          </a:solidFill>
                          <a:effectLst/>
                          <a:cs typeface="B Nazanin" panose="00000400000000000000" pitchFamily="2" charset="-78"/>
                        </a:rPr>
                        <a:t> عملکرد</a:t>
                      </a:r>
                      <a:endParaRPr lang="fa-IR" sz="2800" dirty="0">
                        <a:cs typeface="B Nazanin" panose="00000400000000000000" pitchFamily="2" charset="-78"/>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6830638"/>
                  </a:ext>
                </a:extLst>
              </a:tr>
              <a:tr h="0">
                <a:tc>
                  <a:txBody>
                    <a:bodyPr/>
                    <a:lstStyle/>
                    <a:p>
                      <a:pPr algn="ctr"/>
                      <a:r>
                        <a:rPr lang="en-US" sz="2800" dirty="0">
                          <a:solidFill>
                            <a:srgbClr val="0000FF"/>
                          </a:solidFill>
                          <a:effectLst/>
                          <a:cs typeface="B Nazanin" panose="00000400000000000000" pitchFamily="2" charset="-78"/>
                        </a:rPr>
                        <a:t>Delete</a:t>
                      </a:r>
                      <a:endParaRPr lang="en-US" sz="2800" dirty="0">
                        <a:cs typeface="B Nazanin" panose="00000400000000000000" pitchFamily="2" charset="-78"/>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a-IR" sz="2800" dirty="0">
                          <a:cs typeface="B Nazanin" panose="00000400000000000000" pitchFamily="2" charset="-78"/>
                        </a:rPr>
                        <a:t> حذف قسمت انتخاب شده آهنگ</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946794"/>
                  </a:ext>
                </a:extLst>
              </a:tr>
              <a:tr h="0">
                <a:tc>
                  <a:txBody>
                    <a:bodyPr/>
                    <a:lstStyle/>
                    <a:p>
                      <a:pPr algn="ctr"/>
                      <a:r>
                        <a:rPr lang="en-US" sz="2800" dirty="0">
                          <a:solidFill>
                            <a:srgbClr val="0000FF"/>
                          </a:solidFill>
                          <a:effectLst/>
                          <a:cs typeface="B Nazanin" panose="00000400000000000000" pitchFamily="2" charset="-78"/>
                        </a:rPr>
                        <a:t>Mix</a:t>
                      </a:r>
                      <a:endParaRPr lang="en-US" sz="2800" dirty="0">
                        <a:cs typeface="B Nazanin" panose="00000400000000000000" pitchFamily="2" charset="-78"/>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a-IR" sz="2800" dirty="0">
                          <a:cs typeface="B Nazanin" panose="00000400000000000000" pitchFamily="2" charset="-78"/>
                        </a:rPr>
                        <a:t> ادغام چند فایل صوتی با هم</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811248"/>
                  </a:ext>
                </a:extLst>
              </a:tr>
              <a:tr h="0">
                <a:tc>
                  <a:txBody>
                    <a:bodyPr/>
                    <a:lstStyle/>
                    <a:p>
                      <a:pPr algn="ctr"/>
                      <a:r>
                        <a:rPr lang="en-US" sz="2800" dirty="0">
                          <a:solidFill>
                            <a:srgbClr val="0000FF"/>
                          </a:solidFill>
                          <a:effectLst/>
                          <a:cs typeface="B Nazanin" panose="00000400000000000000" pitchFamily="2" charset="-78"/>
                        </a:rPr>
                        <a:t>Trim</a:t>
                      </a:r>
                      <a:endParaRPr lang="en-US" sz="2800" dirty="0">
                        <a:cs typeface="B Nazanin" panose="00000400000000000000" pitchFamily="2" charset="-78"/>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a-IR" sz="2800" dirty="0">
                          <a:cs typeface="B Nazanin" panose="00000400000000000000" pitchFamily="2" charset="-78"/>
                        </a:rPr>
                        <a:t> قطع کردن و شکاف در میان آهنگ</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59907"/>
                  </a:ext>
                </a:extLst>
              </a:tr>
            </a:tbl>
          </a:graphicData>
        </a:graphic>
      </p:graphicFrame>
    </p:spTree>
    <p:extLst>
      <p:ext uri="{BB962C8B-B14F-4D97-AF65-F5344CB8AC3E}">
        <p14:creationId xmlns:p14="http://schemas.microsoft.com/office/powerpoint/2010/main" val="2474925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4752528"/>
          </a:xfrm>
        </p:spPr>
        <p:txBody>
          <a:bodyPr>
            <a:noAutofit/>
          </a:bodyPr>
          <a:lstStyle/>
          <a:p>
            <a:pPr marL="0" indent="0" algn="just">
              <a:buNone/>
            </a:pPr>
            <a:r>
              <a:rPr lang="fa-IR" sz="2800" b="1" dirty="0">
                <a:solidFill>
                  <a:srgbClr val="FF0000"/>
                </a:solidFill>
                <a:cs typeface="B Nazanin" panose="00000400000000000000" pitchFamily="2" charset="-78"/>
              </a:rPr>
              <a:t>پویا نمایی </a:t>
            </a:r>
          </a:p>
          <a:p>
            <a:pPr marL="0" indent="0" algn="just">
              <a:buNone/>
            </a:pPr>
            <a:r>
              <a:rPr lang="fa-IR" sz="2400" dirty="0">
                <a:solidFill>
                  <a:schemeClr val="tx1"/>
                </a:solidFill>
                <a:cs typeface="B Nazanin" panose="00000400000000000000" pitchFamily="2" charset="-78"/>
              </a:rPr>
              <a:t>امروزه پویا نمایی (انیمیشن) بیشتر در قالب سه بعدی طراحی و اجرا می شود.</a:t>
            </a:r>
          </a:p>
          <a:p>
            <a:pPr marL="0" indent="0" algn="just">
              <a:buNone/>
            </a:pPr>
            <a:r>
              <a:rPr lang="fa-IR" sz="2400" dirty="0">
                <a:solidFill>
                  <a:schemeClr val="tx1"/>
                </a:solidFill>
                <a:cs typeface="B Nazanin" panose="00000400000000000000" pitchFamily="2" charset="-78"/>
              </a:rPr>
              <a:t>البته طراحی سه بعدی به امکانات سخت افزاری ویژه و دانش حرفه ای نیاز دارد. از جمله این نرم افزارها می توان به </a:t>
            </a:r>
            <a:r>
              <a:rPr lang="en-US" sz="2400" dirty="0">
                <a:solidFill>
                  <a:schemeClr val="tx1"/>
                </a:solidFill>
                <a:cs typeface="B Nazanin" panose="00000400000000000000" pitchFamily="2" charset="-78"/>
              </a:rPr>
              <a:t>3DMax، Maya، Aurora 3D</a:t>
            </a:r>
            <a:r>
              <a:rPr lang="fa-IR" sz="2400" dirty="0">
                <a:solidFill>
                  <a:schemeClr val="tx1"/>
                </a:solidFill>
                <a:cs typeface="B Nazanin" panose="00000400000000000000" pitchFamily="2" charset="-78"/>
              </a:rPr>
              <a:t> اشاره کرد.</a:t>
            </a:r>
          </a:p>
          <a:p>
            <a:pPr marL="0" indent="0" algn="just">
              <a:buNone/>
            </a:pPr>
            <a:r>
              <a:rPr lang="fa-IR" sz="2400" dirty="0">
                <a:solidFill>
                  <a:schemeClr val="tx1"/>
                </a:solidFill>
                <a:cs typeface="B Nazanin" panose="00000400000000000000" pitchFamily="2" charset="-78"/>
              </a:rPr>
              <a:t>البته هنوز پویا نمایی های دو بعدی طراحی و اجرا می شوند. به نرم افزار ساخت پویا نمایی دو بعدی، که در این درس معرفی می شود </a:t>
            </a:r>
            <a:r>
              <a:rPr lang="en-US" sz="2400" dirty="0">
                <a:solidFill>
                  <a:schemeClr val="tx1"/>
                </a:solidFill>
                <a:cs typeface="B Nazanin" panose="00000400000000000000" pitchFamily="2" charset="-78"/>
              </a:rPr>
              <a:t>Toon Boom Animate Pro</a:t>
            </a:r>
            <a:r>
              <a:rPr lang="fa-IR" sz="2400" dirty="0">
                <a:solidFill>
                  <a:schemeClr val="tx1"/>
                </a:solidFill>
                <a:cs typeface="B Nazanin" panose="00000400000000000000" pitchFamily="2" charset="-78"/>
              </a:rPr>
              <a:t> می گویند. در این برنامه برای استفاده کاربر مبتدی، الگوها و طرح های آماده ای وجود دارد. </a:t>
            </a:r>
            <a:endParaRPr lang="en-US"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نکته : </a:t>
            </a:r>
            <a:r>
              <a:rPr lang="fa-IR" sz="2400" dirty="0">
                <a:solidFill>
                  <a:schemeClr val="tx1"/>
                </a:solidFill>
                <a:cs typeface="B Nazanin" panose="00000400000000000000" pitchFamily="2" charset="-78"/>
              </a:rPr>
              <a:t>قبل از نصب این برنامه، نرم افزار</a:t>
            </a:r>
            <a:r>
              <a:rPr lang="en-US" sz="2400" dirty="0">
                <a:solidFill>
                  <a:schemeClr val="tx1"/>
                </a:solidFill>
                <a:cs typeface="B Nazanin" panose="00000400000000000000" pitchFamily="2" charset="-78"/>
              </a:rPr>
              <a:t> QuickTime Player </a:t>
            </a:r>
            <a:r>
              <a:rPr lang="fa-IR" sz="2400" dirty="0">
                <a:solidFill>
                  <a:schemeClr val="tx1"/>
                </a:solidFill>
                <a:cs typeface="B Nazanin" panose="00000400000000000000" pitchFamily="2" charset="-78"/>
              </a:rPr>
              <a:t>را نصب کنید.</a:t>
            </a:r>
            <a:endParaRPr lang="fa-IR" sz="2400" b="1" dirty="0">
              <a:solidFill>
                <a:schemeClr val="tx1"/>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251520" y="4221087"/>
            <a:ext cx="4092362" cy="2433945"/>
          </a:xfrm>
          <a:prstGeom prst="rect">
            <a:avLst/>
          </a:prstGeom>
        </p:spPr>
      </p:pic>
      <p:sp>
        <p:nvSpPr>
          <p:cNvPr id="2" name="Rectangle 1"/>
          <p:cNvSpPr/>
          <p:nvPr/>
        </p:nvSpPr>
        <p:spPr>
          <a:xfrm>
            <a:off x="4810446" y="5438060"/>
            <a:ext cx="3637818" cy="646331"/>
          </a:xfrm>
          <a:prstGeom prst="rect">
            <a:avLst/>
          </a:prstGeom>
        </p:spPr>
        <p:txBody>
          <a:bodyPr wrap="square">
            <a:spAutoFit/>
          </a:bodyPr>
          <a:lstStyle/>
          <a:p>
            <a:pPr algn="ctr"/>
            <a:r>
              <a:rPr lang="fa-IR" b="1" dirty="0">
                <a:cs typeface="B Nazanin" panose="00000400000000000000" pitchFamily="2" charset="-78"/>
              </a:rPr>
              <a:t>در شکل تصویری از محیط این نرم افزار را مشاهده می کنید.</a:t>
            </a:r>
          </a:p>
        </p:txBody>
      </p:sp>
    </p:spTree>
    <p:extLst>
      <p:ext uri="{BB962C8B-B14F-4D97-AF65-F5344CB8AC3E}">
        <p14:creationId xmlns:p14="http://schemas.microsoft.com/office/powerpoint/2010/main" val="2326381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02029"/>
            <a:ext cx="8586953" cy="1758819"/>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به وسیله یک موتور جست وجو عبارت انواع </a:t>
            </a:r>
            <a:r>
              <a:rPr lang="en-US" sz="2400" dirty="0">
                <a:solidFill>
                  <a:schemeClr val="tx1"/>
                </a:solidFill>
                <a:cs typeface="B Nazanin" panose="00000400000000000000" pitchFamily="2" charset="-78"/>
              </a:rPr>
              <a:t>player</a:t>
            </a:r>
            <a:r>
              <a:rPr lang="fa-IR" sz="2400" dirty="0">
                <a:solidFill>
                  <a:schemeClr val="tx1"/>
                </a:solidFill>
                <a:cs typeface="B Nazanin" panose="00000400000000000000" pitchFamily="2" charset="-78"/>
              </a:rPr>
              <a:t> را مورد جست و جو قرار دهید و فهرستی از پرکاربردترین آن ها را در جدول درج نمایید</a:t>
            </a:r>
          </a:p>
          <a:p>
            <a:pPr marL="0" indent="0" algn="just">
              <a:buNone/>
            </a:pPr>
            <a:r>
              <a:rPr lang="fa-IR" sz="2800" b="1" dirty="0">
                <a:solidFill>
                  <a:srgbClr val="FF0000"/>
                </a:solidFill>
                <a:cs typeface="B Nazanin" panose="00000400000000000000" pitchFamily="2" charset="-78"/>
              </a:rPr>
              <a:t>جواب</a:t>
            </a:r>
          </a:p>
          <a:p>
            <a:pPr marL="0" indent="0" algn="just">
              <a:buNone/>
            </a:pPr>
            <a:r>
              <a:rPr lang="fa-IR" sz="2800" b="1" dirty="0">
                <a:solidFill>
                  <a:schemeClr val="tx1"/>
                </a:solidFill>
                <a:cs typeface="B Nazanin" panose="00000400000000000000" pitchFamily="2" charset="-78"/>
              </a:rPr>
              <a:t>پلیرهای بسیاری برای پخش و اجرای فایل های صوتی و تصویری وجود دارند که هر کدام مشخصات ، قابلیت ها ، مزایا و معایبی دارند مانند موارد زیر :</a:t>
            </a:r>
          </a:p>
          <a:p>
            <a:pPr marL="0" indent="0" algn="just">
              <a:buNone/>
            </a:pPr>
            <a:endParaRPr lang="fa-IR" b="1" dirty="0">
              <a:solidFill>
                <a:schemeClr val="tx1"/>
              </a:solidFill>
              <a:cs typeface="B Nazanin" panose="00000400000000000000" pitchFamily="2" charset="-78"/>
            </a:endParaRPr>
          </a:p>
          <a:p>
            <a:pPr marL="0" indent="0" algn="l" rtl="0">
              <a:buNone/>
            </a:pPr>
            <a:r>
              <a:rPr lang="en-US" sz="2200" dirty="0">
                <a:solidFill>
                  <a:srgbClr val="FF0000"/>
                </a:solidFill>
              </a:rPr>
              <a:t>QuickTime - VLC Media Player – Jet Audio – KM Player - Zoom Player</a:t>
            </a:r>
          </a:p>
          <a:p>
            <a:pPr marL="0" indent="0" algn="l" rtl="0">
              <a:buNone/>
            </a:pPr>
            <a:r>
              <a:rPr lang="en-US" sz="2200" dirty="0">
                <a:solidFill>
                  <a:srgbClr val="FF0000"/>
                </a:solidFill>
              </a:rPr>
              <a:t>Winamp – RealPlayer - Gom Player – pot player - ………………………....</a:t>
            </a:r>
            <a:endParaRPr lang="fa-IR" sz="2200" b="1" dirty="0">
              <a:solidFill>
                <a:srgbClr val="FF0000"/>
              </a:solidFill>
              <a:cs typeface="B Nazanin" panose="00000400000000000000" pitchFamily="2" charset="-78"/>
            </a:endParaRPr>
          </a:p>
          <a:p>
            <a:pPr marL="0" indent="0" algn="just">
              <a:buNone/>
            </a:pPr>
            <a:endParaRPr lang="fa-IR" sz="2800" b="1" dirty="0">
              <a:solidFill>
                <a:schemeClr val="tx1"/>
              </a:solidFill>
              <a:cs typeface="B Nazanin" panose="00000400000000000000" pitchFamily="2" charset="-78"/>
            </a:endParaRPr>
          </a:p>
          <a:p>
            <a:pPr marL="0" indent="0" algn="just">
              <a:buNone/>
            </a:pPr>
            <a:r>
              <a:rPr lang="fa-IR" sz="2800" b="1" dirty="0">
                <a:solidFill>
                  <a:schemeClr val="tx1"/>
                </a:solidFill>
                <a:cs typeface="B Nazanin" panose="00000400000000000000" pitchFamily="2" charset="-78"/>
              </a:rPr>
              <a:t>برای آشنایی بیشتر با این پلیرها لینک زیر را باز کنید.</a:t>
            </a:r>
          </a:p>
        </p:txBody>
      </p:sp>
    </p:spTree>
    <p:extLst>
      <p:ext uri="{BB962C8B-B14F-4D97-AF65-F5344CB8AC3E}">
        <p14:creationId xmlns:p14="http://schemas.microsoft.com/office/powerpoint/2010/main" val="3502962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550950" cy="4968552"/>
          </a:xfrm>
        </p:spPr>
        <p:txBody>
          <a:bodyPr>
            <a:noAutofit/>
          </a:bodyPr>
          <a:lstStyle/>
          <a:p>
            <a:pPr marL="0" indent="0" algn="just">
              <a:buNone/>
            </a:pPr>
            <a:r>
              <a:rPr lang="fa-IR" sz="2400" dirty="0">
                <a:solidFill>
                  <a:schemeClr val="tx1"/>
                </a:solidFill>
                <a:cs typeface="B Nazanin" panose="00000400000000000000" pitchFamily="2" charset="-78"/>
              </a:rPr>
              <a:t>پس از مشاهده فیلم آموزشی پویا نمایی، کارکلاسی زیر را انجام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یک فیلم پویانمایی از بارش باران بسازید و آن را در برنامه </a:t>
            </a:r>
            <a:r>
              <a:rPr lang="en-US" b="1" dirty="0">
                <a:solidFill>
                  <a:srgbClr val="FF0000"/>
                </a:solidFill>
                <a:cs typeface="B Nazanin" panose="00000400000000000000" pitchFamily="2" charset="-78"/>
              </a:rPr>
              <a:t>QuickTime</a:t>
            </a:r>
            <a:r>
              <a:rPr lang="fa-IR" sz="2400" dirty="0">
                <a:solidFill>
                  <a:schemeClr val="tx1"/>
                </a:solidFill>
                <a:cs typeface="B Nazanin" panose="00000400000000000000" pitchFamily="2" charset="-78"/>
              </a:rPr>
              <a:t> نمایش دهید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b="1" dirty="0">
                <a:solidFill>
                  <a:srgbClr val="FF0000"/>
                </a:solidFill>
                <a:cs typeface="B Nazanin" panose="00000400000000000000" pitchFamily="2" charset="-78"/>
              </a:rPr>
              <a:t>پشتیبان گیری</a:t>
            </a:r>
          </a:p>
          <a:p>
            <a:pPr marL="0" indent="0" algn="just">
              <a:buNone/>
            </a:pPr>
            <a:r>
              <a:rPr lang="fa-IR" sz="2400" dirty="0">
                <a:solidFill>
                  <a:schemeClr val="tx1"/>
                </a:solidFill>
                <a:cs typeface="B Nazanin" panose="00000400000000000000" pitchFamily="2" charset="-78"/>
              </a:rPr>
              <a:t>در دانش فناوری اطلاعات، به تهیه کپی هایی از اطلاعات، پشتیبان گیری </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Backup</a:t>
            </a:r>
            <a:r>
              <a:rPr lang="fa-IR" sz="2400" dirty="0">
                <a:solidFill>
                  <a:schemeClr val="tx1"/>
                </a:solidFill>
                <a:cs typeface="B Nazanin" panose="00000400000000000000" pitchFamily="2" charset="-78"/>
              </a:rPr>
              <a:t>گفته می شود. این نسخه های کپی شده معمولاً</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برای بازگرداندن اطلاعات، هنگام آسیب دیدن یا مفقود شدن اطلاعات اصلی به کار می روند.</a:t>
            </a:r>
          </a:p>
        </p:txBody>
      </p:sp>
    </p:spTree>
    <p:extLst>
      <p:ext uri="{BB962C8B-B14F-4D97-AF65-F5344CB8AC3E}">
        <p14:creationId xmlns:p14="http://schemas.microsoft.com/office/powerpoint/2010/main" val="1648389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anim calcmode="lin" valueType="num">
                                      <p:cBhvr>
                                        <p:cTn id="2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4050450"/>
          </a:xfrm>
        </p:spPr>
        <p:txBody>
          <a:bodyPr>
            <a:noAutofit/>
          </a:bodyPr>
          <a:lstStyle/>
          <a:p>
            <a:pPr marL="0" indent="0" algn="just">
              <a:buNone/>
            </a:pPr>
            <a:r>
              <a:rPr lang="fa-IR" sz="2400" b="1" dirty="0">
                <a:solidFill>
                  <a:srgbClr val="FF0000"/>
                </a:solidFill>
                <a:cs typeface="B Nazanin" panose="00000400000000000000" pitchFamily="2" charset="-78"/>
              </a:rPr>
              <a:t>ابزارهای نگهداری </a:t>
            </a:r>
            <a:r>
              <a:rPr lang="en-US" sz="2400" b="1" dirty="0">
                <a:solidFill>
                  <a:srgbClr val="FF0000"/>
                </a:solidFill>
                <a:cs typeface="B Nazanin" panose="00000400000000000000" pitchFamily="2" charset="-78"/>
              </a:rPr>
              <a:t>Backup</a:t>
            </a:r>
            <a:endParaRPr lang="fa-IR" sz="2400" b="1" dirty="0">
              <a:solidFill>
                <a:srgbClr val="FF0000"/>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برای نگه داری نسخه های پشتیبان می توانید از </a:t>
            </a:r>
            <a:r>
              <a:rPr lang="en-US" sz="2400" dirty="0">
                <a:solidFill>
                  <a:schemeClr val="tx1"/>
                </a:solidFill>
                <a:cs typeface="B Nazanin" panose="00000400000000000000" pitchFamily="2" charset="-78"/>
              </a:rPr>
              <a:t>Flash </a:t>
            </a:r>
            <a:r>
              <a:rPr lang="en-US" sz="2400" dirty="0" err="1">
                <a:solidFill>
                  <a:schemeClr val="tx1"/>
                </a:solidFill>
                <a:cs typeface="B Nazanin" panose="00000400000000000000" pitchFamily="2" charset="-78"/>
              </a:rPr>
              <a:t>Disk،DVD</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 یا دیسک سخت خارجی </a:t>
            </a:r>
            <a:r>
              <a:rPr lang="en-US" sz="2400" dirty="0">
                <a:solidFill>
                  <a:schemeClr val="tx1"/>
                </a:solidFill>
                <a:cs typeface="B Nazanin" panose="00000400000000000000" pitchFamily="2" charset="-78"/>
              </a:rPr>
              <a:t> External Hard Disk</a:t>
            </a:r>
            <a:r>
              <a:rPr lang="fa-IR" sz="2400" dirty="0">
                <a:solidFill>
                  <a:schemeClr val="tx1"/>
                </a:solidFill>
                <a:cs typeface="B Nazanin" panose="00000400000000000000" pitchFamily="2" charset="-78"/>
              </a:rPr>
              <a:t>استفاده کنید. </a:t>
            </a:r>
          </a:p>
          <a:p>
            <a:pPr marL="0" indent="0" algn="just">
              <a:buNone/>
            </a:pPr>
            <a:r>
              <a:rPr lang="fa-IR" sz="2400" b="1" dirty="0">
                <a:solidFill>
                  <a:srgbClr val="FF0000"/>
                </a:solidFill>
                <a:cs typeface="B Nazanin" panose="00000400000000000000" pitchFamily="2" charset="-78"/>
              </a:rPr>
              <a:t>از چه فایل هایی باید پشتیبان بگیرید؟</a:t>
            </a:r>
          </a:p>
          <a:p>
            <a:pPr marL="0" indent="0" algn="just">
              <a:buNone/>
            </a:pPr>
            <a:r>
              <a:rPr lang="fa-IR" sz="2400" dirty="0">
                <a:solidFill>
                  <a:schemeClr val="tx1"/>
                </a:solidFill>
                <a:cs typeface="B Nazanin" panose="00000400000000000000" pitchFamily="2" charset="-78"/>
              </a:rPr>
              <a:t>از پوشه</a:t>
            </a:r>
            <a:r>
              <a:rPr lang="en-US" sz="2400" dirty="0">
                <a:solidFill>
                  <a:schemeClr val="tx1"/>
                </a:solidFill>
                <a:cs typeface="B Nazanin" panose="00000400000000000000" pitchFamily="2" charset="-78"/>
              </a:rPr>
              <a:t> My Documents </a:t>
            </a:r>
            <a:r>
              <a:rPr lang="fa-IR" sz="2400" dirty="0">
                <a:solidFill>
                  <a:schemeClr val="tx1"/>
                </a:solidFill>
                <a:cs typeface="B Nazanin" panose="00000400000000000000" pitchFamily="2" charset="-78"/>
              </a:rPr>
              <a:t>که معمولاً به صورت پیش فرض فایل های ذخیره شده به این پوشه منتقل می شود. ،</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بسیاری از فایل های موجود در سیستم، آن هایی هستند که شما ایجاد کرده اید یا از جای دیگری به رایانه منتقل نموده اید. این فایل ها ممکن است عکس، قطعه صوتی، فیلم یا اسناد متنی باشند. در صورتی که آن ها را تا حد امکان در یک جا نگه دارید، تهیه نسخه پشتیبان از آن ها نیز بسیار راحت تر خواهد بود.</a:t>
            </a:r>
          </a:p>
        </p:txBody>
      </p:sp>
      <p:sp>
        <p:nvSpPr>
          <p:cNvPr id="4" name="Content Placeholder 2"/>
          <p:cNvSpPr txBox="1">
            <a:spLocks/>
          </p:cNvSpPr>
          <p:nvPr/>
        </p:nvSpPr>
        <p:spPr>
          <a:xfrm>
            <a:off x="249665" y="4005064"/>
            <a:ext cx="8640960" cy="2214246"/>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a:solidFill>
                  <a:srgbClr val="FF0000"/>
                </a:solidFill>
                <a:cs typeface="B Nazanin" panose="00000400000000000000" pitchFamily="2" charset="-78"/>
              </a:rPr>
              <a:t>کارکلاسی</a:t>
            </a:r>
            <a:endParaRPr lang="fa-IR" sz="2400">
              <a:solidFill>
                <a:schemeClr val="tx1"/>
              </a:solidFill>
              <a:cs typeface="B Nazanin" panose="00000400000000000000" pitchFamily="2" charset="-78"/>
            </a:endParaRPr>
          </a:p>
          <a:p>
            <a:pPr marL="0" indent="0" algn="just">
              <a:buFont typeface="Corbel" pitchFamily="34" charset="0"/>
              <a:buNone/>
            </a:pPr>
            <a:r>
              <a:rPr lang="fa-IR" sz="2400">
                <a:solidFill>
                  <a:schemeClr val="tx1"/>
                </a:solidFill>
                <a:cs typeface="B Nazanin" panose="00000400000000000000" pitchFamily="2" charset="-78"/>
              </a:rPr>
              <a:t>از همه فایل هایی که در این پودمان ایجاد نموده اید یک نسخه پشتیبان روی </a:t>
            </a:r>
            <a:r>
              <a:rPr lang="en-US" sz="2400">
                <a:solidFill>
                  <a:schemeClr val="tx1"/>
                </a:solidFill>
                <a:cs typeface="B Nazanin" panose="00000400000000000000" pitchFamily="2" charset="-78"/>
              </a:rPr>
              <a:t>DVD</a:t>
            </a:r>
            <a:r>
              <a:rPr lang="fa-IR" sz="2400">
                <a:solidFill>
                  <a:schemeClr val="tx1"/>
                </a:solidFill>
                <a:cs typeface="B Nazanin" panose="00000400000000000000" pitchFamily="2" charset="-78"/>
              </a:rPr>
              <a:t> تهیه کنید. </a:t>
            </a:r>
          </a:p>
          <a:p>
            <a:pPr marL="0" indent="0" algn="just">
              <a:buFont typeface="Corbel" pitchFamily="34" charset="0"/>
              <a:buNone/>
            </a:pPr>
            <a:r>
              <a:rPr lang="fa-IR" sz="2400" b="1">
                <a:solidFill>
                  <a:srgbClr val="FF0000"/>
                </a:solidFill>
                <a:cs typeface="B Nazanin" panose="00000400000000000000" pitchFamily="2" charset="-78"/>
              </a:rPr>
              <a:t>کار غیرکلاسی</a:t>
            </a:r>
            <a:endParaRPr lang="fa-IR" sz="2400">
              <a:solidFill>
                <a:schemeClr val="tx1"/>
              </a:solidFill>
              <a:cs typeface="B Nazanin" panose="00000400000000000000" pitchFamily="2" charset="-78"/>
            </a:endParaRPr>
          </a:p>
          <a:p>
            <a:pPr marL="0" indent="0" algn="just">
              <a:buFont typeface="Corbel" pitchFamily="34" charset="0"/>
              <a:buNone/>
            </a:pPr>
            <a:r>
              <a:rPr lang="fa-IR" sz="2400">
                <a:solidFill>
                  <a:schemeClr val="tx1"/>
                </a:solidFill>
                <a:cs typeface="B Nazanin" panose="00000400000000000000" pitchFamily="2" charset="-78"/>
              </a:rPr>
              <a:t>در مورد روش های مختلف پشتیبا ن گیری در اینترنت تحقیق کنید.</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771762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500"/>
                                        <p:tgtEl>
                                          <p:spTgt spid="3">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500"/>
                                        <p:tgtEl>
                                          <p:spTgt spid="3">
                                            <p:txEl>
                                              <p:pRg st="3" end="3"/>
                                            </p:txEl>
                                          </p:spTgt>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outVertical)">
                                      <p:cBhvr>
                                        <p:cTn id="23" dur="500"/>
                                        <p:tgtEl>
                                          <p:spTgt spid="4">
                                            <p:txEl>
                                              <p:pRg st="0" end="0"/>
                                            </p:txEl>
                                          </p:spTgt>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outVertical)">
                                      <p:cBhvr>
                                        <p:cTn id="27" dur="500"/>
                                        <p:tgtEl>
                                          <p:spTgt spid="4">
                                            <p:txEl>
                                              <p:pRg st="1" end="1"/>
                                            </p:txEl>
                                          </p:spTgt>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outVertical)">
                                      <p:cBhvr>
                                        <p:cTn id="31" dur="500"/>
                                        <p:tgtEl>
                                          <p:spTgt spid="4">
                                            <p:txEl>
                                              <p:pRg st="2" end="2"/>
                                            </p:txEl>
                                          </p:spTgt>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arn(outVertical)">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12968" cy="5688632"/>
          </a:xfrm>
        </p:spPr>
        <p:txBody>
          <a:bodyPr>
            <a:normAutofit/>
          </a:bodyPr>
          <a:lstStyle/>
          <a:p>
            <a:pPr marL="0" indent="0" algn="just">
              <a:buNone/>
            </a:pPr>
            <a:r>
              <a:rPr lang="fa-IR" sz="2400" dirty="0">
                <a:solidFill>
                  <a:schemeClr val="tx1"/>
                </a:solidFill>
                <a:cs typeface="B Nazanin" panose="00000400000000000000" pitchFamily="2" charset="-78"/>
              </a:rPr>
              <a:t>در طول تاریخ، تأثیر پیشرفت فناوری بر ابزارهای اطلاع رسانی موجب افزایش جذابیت و مخاطبان پیام بوده است. این روند را می توان در پیشرفت فناوری در وسایلی مانند رایانه، تلفن همراه، رسانه قابل حمل و شبکه های ماهواره ای مشاهده کرد.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تهیه خبر و گزارش از فعالیت ها تا تبلیغات کالا نه تنها بر مشتریان کالا می افزاید بلکه قدرت انتخاب مشتریان را نیز بالا می برد، این تأثیرات متقابل باعث شده است که بازار تبلیغات روزبه روز به دنبال جذابیت بیشتر به منظور اثربخشی بیشتر باشد. این تبلیغات می تواند آگهی کالا، ارائه آمار و گزارش از عملکرد یک سازمان باشد.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امروزه تبلیغات ساده یا گزارش های متنی دیگر جذابیت چندانی ندارد، زیرا ابزار چند رسانه ای توانسته مخاطبان بیشتری را جذب کند.استفاده از رسانه های مختلف، مانند تصویر، صدا، پویانمایی (انیمیشن) و متن در کنار یکدیگر برای انتقال بهتر پیام را چندرسانه ای می گویند. در واقع چند رسانه ای، یک ابزار بسیار اثربخش برای بیان ایده ها و نمایش اطلاعات به صورت جذاب است.</a:t>
            </a:r>
          </a:p>
          <a:p>
            <a:pPr marL="0" indent="0" algn="just">
              <a:buNone/>
            </a:pPr>
            <a:endParaRPr lang="fa-IR" sz="2400" dirty="0">
              <a:solidFill>
                <a:schemeClr val="tx1"/>
              </a:solidFill>
              <a:cs typeface="B Nazanin" panose="00000400000000000000" pitchFamily="2" charset="-78"/>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500"/>
                                        <p:tgtEl>
                                          <p:spTgt spid="3">
                                            <p:txEl>
                                              <p:pRg st="0" end="0"/>
                                            </p:txEl>
                                          </p:spTgt>
                                        </p:tgtEl>
                                      </p:cBhvr>
                                    </p:animEffect>
                                  </p:childTnLst>
                                </p:cTn>
                              </p:par>
                            </p:childTnLst>
                          </p:cTn>
                        </p:par>
                        <p:par>
                          <p:cTn id="8" fill="hold">
                            <p:stCondLst>
                              <p:cond delay="1500"/>
                            </p:stCondLst>
                            <p:childTnLst>
                              <p:par>
                                <p:cTn id="9" presetID="14" presetClass="entr" presetSubtype="5"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vertical)">
                                      <p:cBhvr>
                                        <p:cTn id="11" dur="1500"/>
                                        <p:tgtEl>
                                          <p:spTgt spid="3">
                                            <p:txEl>
                                              <p:pRg st="2" end="2"/>
                                            </p:txEl>
                                          </p:spTgt>
                                        </p:tgtEl>
                                      </p:cBhvr>
                                    </p:animEffect>
                                  </p:childTnLst>
                                </p:cTn>
                              </p:par>
                            </p:childTnLst>
                          </p:cTn>
                        </p:par>
                        <p:par>
                          <p:cTn id="12" fill="hold">
                            <p:stCondLst>
                              <p:cond delay="3000"/>
                            </p:stCondLst>
                            <p:childTnLst>
                              <p:par>
                                <p:cTn id="13" presetID="14" presetClass="entr" presetSubtype="5"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vertical)">
                                      <p:cBhvr>
                                        <p:cTn id="15"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3434"/>
            <a:ext cx="8622958" cy="1512168"/>
          </a:xfrm>
        </p:spPr>
        <p:txBody>
          <a:bodyPr>
            <a:noAutofit/>
          </a:bodyPr>
          <a:lstStyle/>
          <a:p>
            <a:pPr marL="0" indent="0" algn="just">
              <a:buNone/>
            </a:pPr>
            <a:r>
              <a:rPr lang="fa-IR" sz="2400" dirty="0">
                <a:solidFill>
                  <a:schemeClr val="tx1"/>
                </a:solidFill>
                <a:cs typeface="B Nazanin" panose="00000400000000000000" pitchFamily="2" charset="-78"/>
              </a:rPr>
              <a:t>گزارش چند رسانه ای که از ترکیب متن، تصویر، صدا، ویدئو و طرح های گرافیکی تولید می شود بسیارجذاب تر از گزارش های متنی است. شما نیز می توانید برای درس های خود گزارش های چند رسانه ای تهیه کنید. </a:t>
            </a:r>
          </a:p>
          <a:p>
            <a:pPr marL="0" indent="0" algn="just">
              <a:buNone/>
            </a:pPr>
            <a:r>
              <a:rPr lang="fa-IR" sz="2400" dirty="0">
                <a:solidFill>
                  <a:schemeClr val="tx1"/>
                </a:solidFill>
                <a:cs typeface="B Nazanin" panose="00000400000000000000" pitchFamily="2" charset="-78"/>
              </a:rPr>
              <a:t>در شکل زیر چند نمونه ابزار چندرسانه ای را ملاحظه می کنید.</a:t>
            </a:r>
          </a:p>
        </p:txBody>
      </p:sp>
      <p:pic>
        <p:nvPicPr>
          <p:cNvPr id="2" name="Picture 1"/>
          <p:cNvPicPr>
            <a:picLocks noChangeAspect="1"/>
          </p:cNvPicPr>
          <p:nvPr/>
        </p:nvPicPr>
        <p:blipFill>
          <a:blip r:embed="rId3"/>
          <a:stretch>
            <a:fillRect/>
          </a:stretch>
        </p:blipFill>
        <p:spPr>
          <a:xfrm>
            <a:off x="233518" y="2492896"/>
            <a:ext cx="6983634" cy="1449250"/>
          </a:xfrm>
          <a:prstGeom prst="rect">
            <a:avLst/>
          </a:prstGeom>
        </p:spPr>
      </p:pic>
      <p:sp>
        <p:nvSpPr>
          <p:cNvPr id="4" name="Content Placeholder 2"/>
          <p:cNvSpPr txBox="1">
            <a:spLocks/>
          </p:cNvSpPr>
          <p:nvPr/>
        </p:nvSpPr>
        <p:spPr>
          <a:xfrm>
            <a:off x="233518" y="3942146"/>
            <a:ext cx="8640960" cy="2295165"/>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dirty="0">
                <a:solidFill>
                  <a:srgbClr val="FF0000"/>
                </a:solidFill>
                <a:cs typeface="B Nazanin" panose="00000400000000000000" pitchFamily="2" charset="-78"/>
              </a:rPr>
              <a:t>بارش فکری</a:t>
            </a:r>
          </a:p>
          <a:p>
            <a:pPr marL="0" indent="0" algn="just">
              <a:buFont typeface="Corbel" pitchFamily="34" charset="0"/>
              <a:buNone/>
            </a:pPr>
            <a:r>
              <a:rPr lang="fa-IR" sz="2400" dirty="0">
                <a:solidFill>
                  <a:schemeClr val="tx1"/>
                </a:solidFill>
                <a:cs typeface="B Nazanin" panose="00000400000000000000" pitchFamily="2" charset="-78"/>
              </a:rPr>
              <a:t>با دوستان هم گروهی خود در مورد برنامه های مختلف ویرایش تصویر، صدا و ویدئو گفت و گو کنید. در این زمینه از دبیر خود راهنمایی بگیرید.</a:t>
            </a:r>
          </a:p>
          <a:p>
            <a:pPr marL="0" indent="0" algn="just">
              <a:buFont typeface="Corbel" pitchFamily="34" charset="0"/>
              <a:buNone/>
            </a:pPr>
            <a:endParaRPr lang="fa-IR" sz="2400" dirty="0">
              <a:cs typeface="B Nazanin" panose="00000400000000000000" pitchFamily="2" charset="-78"/>
            </a:endParaRPr>
          </a:p>
          <a:p>
            <a:pPr marL="0" indent="0" algn="just">
              <a:buFont typeface="Corbel" pitchFamily="34" charset="0"/>
              <a:buNone/>
            </a:pPr>
            <a:r>
              <a:rPr lang="fa-IR" sz="3000" b="1" dirty="0">
                <a:solidFill>
                  <a:schemeClr val="tx1"/>
                </a:solidFill>
                <a:cs typeface="B Nazanin" panose="00000400000000000000" pitchFamily="2" charset="-78"/>
              </a:rPr>
              <a:t>جواب در صفحه بعد</a:t>
            </a:r>
          </a:p>
        </p:txBody>
      </p:sp>
    </p:spTree>
    <p:extLst>
      <p:ext uri="{BB962C8B-B14F-4D97-AF65-F5344CB8AC3E}">
        <p14:creationId xmlns:p14="http://schemas.microsoft.com/office/powerpoint/2010/main" val="1972339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500"/>
                                        <p:tgtEl>
                                          <p:spTgt spid="3">
                                            <p:txEl>
                                              <p:pRg st="0" end="0"/>
                                            </p:txEl>
                                          </p:spTgt>
                                        </p:tgtEl>
                                      </p:cBhvr>
                                    </p:animEffect>
                                  </p:childTnLst>
                                </p:cTn>
                              </p:par>
                            </p:childTnLst>
                          </p:cTn>
                        </p:par>
                        <p:par>
                          <p:cTn id="8" fill="hold">
                            <p:stCondLst>
                              <p:cond delay="15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500"/>
                                        <p:tgtEl>
                                          <p:spTgt spid="3">
                                            <p:txEl>
                                              <p:pRg st="1" end="1"/>
                                            </p:txEl>
                                          </p:spTgt>
                                        </p:tgtEl>
                                      </p:cBhvr>
                                    </p:animEffect>
                                  </p:childTnLst>
                                </p:cTn>
                              </p:par>
                            </p:childTnLst>
                          </p:cTn>
                        </p:par>
                        <p:par>
                          <p:cTn id="12" fill="hold">
                            <p:stCondLst>
                              <p:cond delay="3000"/>
                            </p:stCondLst>
                            <p:childTnLst>
                              <p:par>
                                <p:cTn id="13" presetID="4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par>
                          <p:cTn id="18" fill="hold">
                            <p:stCondLst>
                              <p:cond delay="5000"/>
                            </p:stCondLst>
                            <p:childTnLst>
                              <p:par>
                                <p:cTn id="19" presetID="26"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80">
                                          <p:stCondLst>
                                            <p:cond delay="0"/>
                                          </p:stCondLst>
                                        </p:cTn>
                                        <p:tgtEl>
                                          <p:spTgt spid="4">
                                            <p:txEl>
                                              <p:pRg st="0" end="0"/>
                                            </p:txEl>
                                          </p:spTgt>
                                        </p:tgtEl>
                                      </p:cBhvr>
                                    </p:animEffect>
                                    <p:anim calcmode="lin" valueType="num">
                                      <p:cBhvr>
                                        <p:cTn id="2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xEl>
                                              <p:pRg st="0" end="0"/>
                                            </p:txEl>
                                          </p:spTgt>
                                        </p:tgtEl>
                                      </p:cBhvr>
                                      <p:to x="100000" y="60000"/>
                                    </p:animScale>
                                    <p:animScale>
                                      <p:cBhvr>
                                        <p:cTn id="28" dur="166" decel="50000">
                                          <p:stCondLst>
                                            <p:cond delay="676"/>
                                          </p:stCondLst>
                                        </p:cTn>
                                        <p:tgtEl>
                                          <p:spTgt spid="4">
                                            <p:txEl>
                                              <p:pRg st="0" end="0"/>
                                            </p:txEl>
                                          </p:spTgt>
                                        </p:tgtEl>
                                      </p:cBhvr>
                                      <p:to x="100000" y="100000"/>
                                    </p:animScale>
                                    <p:animScale>
                                      <p:cBhvr>
                                        <p:cTn id="29" dur="26">
                                          <p:stCondLst>
                                            <p:cond delay="1312"/>
                                          </p:stCondLst>
                                        </p:cTn>
                                        <p:tgtEl>
                                          <p:spTgt spid="4">
                                            <p:txEl>
                                              <p:pRg st="0" end="0"/>
                                            </p:txEl>
                                          </p:spTgt>
                                        </p:tgtEl>
                                      </p:cBhvr>
                                      <p:to x="100000" y="80000"/>
                                    </p:animScale>
                                    <p:animScale>
                                      <p:cBhvr>
                                        <p:cTn id="30" dur="166" decel="50000">
                                          <p:stCondLst>
                                            <p:cond delay="1338"/>
                                          </p:stCondLst>
                                        </p:cTn>
                                        <p:tgtEl>
                                          <p:spTgt spid="4">
                                            <p:txEl>
                                              <p:pRg st="0" end="0"/>
                                            </p:txEl>
                                          </p:spTgt>
                                        </p:tgtEl>
                                      </p:cBhvr>
                                      <p:to x="100000" y="100000"/>
                                    </p:animScale>
                                    <p:animScale>
                                      <p:cBhvr>
                                        <p:cTn id="31" dur="26">
                                          <p:stCondLst>
                                            <p:cond delay="1642"/>
                                          </p:stCondLst>
                                        </p:cTn>
                                        <p:tgtEl>
                                          <p:spTgt spid="4">
                                            <p:txEl>
                                              <p:pRg st="0" end="0"/>
                                            </p:txEl>
                                          </p:spTgt>
                                        </p:tgtEl>
                                      </p:cBhvr>
                                      <p:to x="100000" y="90000"/>
                                    </p:animScale>
                                    <p:animScale>
                                      <p:cBhvr>
                                        <p:cTn id="32" dur="166" decel="50000">
                                          <p:stCondLst>
                                            <p:cond delay="1668"/>
                                          </p:stCondLst>
                                        </p:cTn>
                                        <p:tgtEl>
                                          <p:spTgt spid="4">
                                            <p:txEl>
                                              <p:pRg st="0" end="0"/>
                                            </p:txEl>
                                          </p:spTgt>
                                        </p:tgtEl>
                                      </p:cBhvr>
                                      <p:to x="100000" y="100000"/>
                                    </p:animScale>
                                    <p:animScale>
                                      <p:cBhvr>
                                        <p:cTn id="33" dur="26">
                                          <p:stCondLst>
                                            <p:cond delay="1808"/>
                                          </p:stCondLst>
                                        </p:cTn>
                                        <p:tgtEl>
                                          <p:spTgt spid="4">
                                            <p:txEl>
                                              <p:pRg st="0" end="0"/>
                                            </p:txEl>
                                          </p:spTgt>
                                        </p:tgtEl>
                                      </p:cBhvr>
                                      <p:to x="100000" y="95000"/>
                                    </p:animScale>
                                    <p:animScale>
                                      <p:cBhvr>
                                        <p:cTn id="34" dur="166" decel="50000">
                                          <p:stCondLst>
                                            <p:cond delay="1834"/>
                                          </p:stCondLst>
                                        </p:cTn>
                                        <p:tgtEl>
                                          <p:spTgt spid="4">
                                            <p:txEl>
                                              <p:pRg st="0" end="0"/>
                                            </p:txEl>
                                          </p:spTgt>
                                        </p:tgtEl>
                                      </p:cBhvr>
                                      <p:to x="100000" y="100000"/>
                                    </p:animScale>
                                  </p:childTnLst>
                                </p:cTn>
                              </p:par>
                            </p:childTnLst>
                          </p:cTn>
                        </p:par>
                        <p:par>
                          <p:cTn id="35" fill="hold">
                            <p:stCondLst>
                              <p:cond delay="7000"/>
                            </p:stCondLst>
                            <p:childTnLst>
                              <p:par>
                                <p:cTn id="36" presetID="26" presetClass="entr" presetSubtype="0"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80">
                                          <p:stCondLst>
                                            <p:cond delay="0"/>
                                          </p:stCondLst>
                                        </p:cTn>
                                        <p:tgtEl>
                                          <p:spTgt spid="4">
                                            <p:txEl>
                                              <p:pRg st="1" end="1"/>
                                            </p:txEl>
                                          </p:spTgt>
                                        </p:tgtEl>
                                      </p:cBhvr>
                                    </p:animEffect>
                                    <p:anim calcmode="lin" valueType="num">
                                      <p:cBhvr>
                                        <p:cTn id="39"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xEl>
                                              <p:pRg st="1" end="1"/>
                                            </p:txEl>
                                          </p:spTgt>
                                        </p:tgtEl>
                                      </p:cBhvr>
                                      <p:to x="100000" y="60000"/>
                                    </p:animScale>
                                    <p:animScale>
                                      <p:cBhvr>
                                        <p:cTn id="45" dur="166" decel="50000">
                                          <p:stCondLst>
                                            <p:cond delay="676"/>
                                          </p:stCondLst>
                                        </p:cTn>
                                        <p:tgtEl>
                                          <p:spTgt spid="4">
                                            <p:txEl>
                                              <p:pRg st="1" end="1"/>
                                            </p:txEl>
                                          </p:spTgt>
                                        </p:tgtEl>
                                      </p:cBhvr>
                                      <p:to x="100000" y="100000"/>
                                    </p:animScale>
                                    <p:animScale>
                                      <p:cBhvr>
                                        <p:cTn id="46" dur="26">
                                          <p:stCondLst>
                                            <p:cond delay="1312"/>
                                          </p:stCondLst>
                                        </p:cTn>
                                        <p:tgtEl>
                                          <p:spTgt spid="4">
                                            <p:txEl>
                                              <p:pRg st="1" end="1"/>
                                            </p:txEl>
                                          </p:spTgt>
                                        </p:tgtEl>
                                      </p:cBhvr>
                                      <p:to x="100000" y="80000"/>
                                    </p:animScale>
                                    <p:animScale>
                                      <p:cBhvr>
                                        <p:cTn id="47" dur="166" decel="50000">
                                          <p:stCondLst>
                                            <p:cond delay="1338"/>
                                          </p:stCondLst>
                                        </p:cTn>
                                        <p:tgtEl>
                                          <p:spTgt spid="4">
                                            <p:txEl>
                                              <p:pRg st="1" end="1"/>
                                            </p:txEl>
                                          </p:spTgt>
                                        </p:tgtEl>
                                      </p:cBhvr>
                                      <p:to x="100000" y="100000"/>
                                    </p:animScale>
                                    <p:animScale>
                                      <p:cBhvr>
                                        <p:cTn id="48" dur="26">
                                          <p:stCondLst>
                                            <p:cond delay="1642"/>
                                          </p:stCondLst>
                                        </p:cTn>
                                        <p:tgtEl>
                                          <p:spTgt spid="4">
                                            <p:txEl>
                                              <p:pRg st="1" end="1"/>
                                            </p:txEl>
                                          </p:spTgt>
                                        </p:tgtEl>
                                      </p:cBhvr>
                                      <p:to x="100000" y="90000"/>
                                    </p:animScale>
                                    <p:animScale>
                                      <p:cBhvr>
                                        <p:cTn id="49" dur="166" decel="50000">
                                          <p:stCondLst>
                                            <p:cond delay="1668"/>
                                          </p:stCondLst>
                                        </p:cTn>
                                        <p:tgtEl>
                                          <p:spTgt spid="4">
                                            <p:txEl>
                                              <p:pRg st="1" end="1"/>
                                            </p:txEl>
                                          </p:spTgt>
                                        </p:tgtEl>
                                      </p:cBhvr>
                                      <p:to x="100000" y="100000"/>
                                    </p:animScale>
                                    <p:animScale>
                                      <p:cBhvr>
                                        <p:cTn id="50" dur="26">
                                          <p:stCondLst>
                                            <p:cond delay="1808"/>
                                          </p:stCondLst>
                                        </p:cTn>
                                        <p:tgtEl>
                                          <p:spTgt spid="4">
                                            <p:txEl>
                                              <p:pRg st="1" end="1"/>
                                            </p:txEl>
                                          </p:spTgt>
                                        </p:tgtEl>
                                      </p:cBhvr>
                                      <p:to x="100000" y="95000"/>
                                    </p:animScale>
                                    <p:animScale>
                                      <p:cBhvr>
                                        <p:cTn id="51" dur="166" decel="50000">
                                          <p:stCondLst>
                                            <p:cond delay="1834"/>
                                          </p:stCondLst>
                                        </p:cTn>
                                        <p:tgtEl>
                                          <p:spTgt spid="4">
                                            <p:txEl>
                                              <p:pRg st="1" end="1"/>
                                            </p:txEl>
                                          </p:spTgt>
                                        </p:tgtEl>
                                      </p:cBhvr>
                                      <p:to x="100000" y="100000"/>
                                    </p:animScale>
                                  </p:childTnLst>
                                </p:cTn>
                              </p:par>
                            </p:childTnLst>
                          </p:cTn>
                        </p:par>
                        <p:par>
                          <p:cTn id="52" fill="hold">
                            <p:stCondLst>
                              <p:cond delay="9000"/>
                            </p:stCondLst>
                            <p:childTnLst>
                              <p:par>
                                <p:cTn id="53" presetID="26" presetClass="entr" presetSubtype="0"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260648"/>
            <a:ext cx="8640960" cy="1224136"/>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400" b="1" dirty="0">
                <a:solidFill>
                  <a:srgbClr val="FF0000"/>
                </a:solidFill>
                <a:cs typeface="B Nazanin" panose="00000400000000000000" pitchFamily="2" charset="-78"/>
              </a:rPr>
              <a:t>بارش فکری</a:t>
            </a:r>
          </a:p>
          <a:p>
            <a:pPr marL="0" indent="0" algn="just">
              <a:buFont typeface="Corbel" pitchFamily="34" charset="0"/>
              <a:buNone/>
            </a:pPr>
            <a:r>
              <a:rPr lang="fa-IR" sz="2400" dirty="0">
                <a:solidFill>
                  <a:schemeClr val="tx1"/>
                </a:solidFill>
                <a:cs typeface="B Nazanin" panose="00000400000000000000" pitchFamily="2" charset="-78"/>
              </a:rPr>
              <a:t>با دوستان هم گروهی خود در مورد برنامه های مختلف ویرایش تصویر، صدا و ویدئو گفت و گو کنید. در این زمینه از دبیر خود راهنمایی بگیرید.  </a:t>
            </a:r>
            <a:r>
              <a:rPr lang="fa-IR" sz="2400" dirty="0">
                <a:solidFill>
                  <a:srgbClr val="FF0000"/>
                </a:solidFill>
                <a:cs typeface="B Nazanin" panose="00000400000000000000" pitchFamily="2" charset="-78"/>
              </a:rPr>
              <a:t>جواب</a:t>
            </a:r>
          </a:p>
        </p:txBody>
      </p:sp>
      <p:sp>
        <p:nvSpPr>
          <p:cNvPr id="2" name="Rectangle 1"/>
          <p:cNvSpPr/>
          <p:nvPr/>
        </p:nvSpPr>
        <p:spPr>
          <a:xfrm>
            <a:off x="179512" y="1730043"/>
            <a:ext cx="8784976" cy="4247317"/>
          </a:xfrm>
          <a:prstGeom prst="rect">
            <a:avLst/>
          </a:prstGeom>
        </p:spPr>
        <p:txBody>
          <a:bodyPr wrap="square">
            <a:spAutoFit/>
          </a:bodyPr>
          <a:lstStyle/>
          <a:p>
            <a:pPr algn="just"/>
            <a:r>
              <a:rPr lang="fa-IR" sz="2000" dirty="0">
                <a:cs typeface="B Nazanin" panose="00000400000000000000" pitchFamily="2" charset="-78"/>
              </a:rPr>
              <a:t>در زمینه ویرایش مدیا ( صوت - تصویر و فیلم ) شرکت های بسیاری فعالیت دارند و نرم افزارهای بسیار خوبی نیز ارائه کرده اند که با این برنامه ها می توان فیلم - صدا و تصویر را ویرایش و تغییر در آنها ایجاد کرد. از جمله بزرگترین این شرکت ها می توان از شرکت های زیر نام برد.</a:t>
            </a:r>
          </a:p>
          <a:p>
            <a:endParaRPr lang="fa-IR" dirty="0">
              <a:cs typeface="B Nazanin" panose="00000400000000000000" pitchFamily="2" charset="-78"/>
            </a:endParaRPr>
          </a:p>
          <a:p>
            <a:pPr algn="l"/>
            <a:r>
              <a:rPr lang="en-US" dirty="0">
                <a:cs typeface="B Nazanin" panose="00000400000000000000" pitchFamily="2" charset="-78"/>
              </a:rPr>
              <a:t>Avs - Ashampoo - Xilisoft - Adobe - ArcSoft - Wondershare -Corel - .................</a:t>
            </a:r>
            <a:endParaRPr lang="fa-IR" dirty="0">
              <a:cs typeface="B Nazanin" panose="00000400000000000000" pitchFamily="2" charset="-78"/>
            </a:endParaRPr>
          </a:p>
          <a:p>
            <a:endParaRPr lang="fa-IR" dirty="0">
              <a:cs typeface="B Nazanin" panose="00000400000000000000" pitchFamily="2" charset="-78"/>
            </a:endParaRPr>
          </a:p>
          <a:p>
            <a:r>
              <a:rPr lang="fa-IR" sz="2400" dirty="0">
                <a:solidFill>
                  <a:srgbClr val="FF0000"/>
                </a:solidFill>
                <a:cs typeface="B Nazanin" panose="00000400000000000000" pitchFamily="2" charset="-78"/>
              </a:rPr>
              <a:t>اما از نرم افزارهای معروف ویرایشگر نیز می توان به برنامه های زیر اشاره کرد.</a:t>
            </a:r>
          </a:p>
          <a:p>
            <a:endParaRPr lang="fa-IR" dirty="0">
              <a:cs typeface="B Nazanin" panose="00000400000000000000" pitchFamily="2" charset="-78"/>
            </a:endParaRPr>
          </a:p>
          <a:p>
            <a:r>
              <a:rPr lang="fa-IR" sz="2000" dirty="0">
                <a:cs typeface="B Nazanin" panose="00000400000000000000" pitchFamily="2" charset="-78"/>
              </a:rPr>
              <a:t>ویرایشگر تصویر:</a:t>
            </a:r>
          </a:p>
          <a:p>
            <a:pPr algn="l"/>
            <a:r>
              <a:rPr lang="en-US" dirty="0">
                <a:cs typeface="B Nazanin" panose="00000400000000000000" pitchFamily="2" charset="-78"/>
              </a:rPr>
              <a:t>ACDSee.Photo.Manager - Adobe Photoshop - Corel Draw Graphics - Magic.Photo.Editor </a:t>
            </a:r>
            <a:endParaRPr lang="fa-IR" dirty="0">
              <a:cs typeface="B Nazanin" panose="00000400000000000000" pitchFamily="2" charset="-78"/>
            </a:endParaRPr>
          </a:p>
          <a:p>
            <a:r>
              <a:rPr lang="fa-IR" sz="2000" dirty="0">
                <a:cs typeface="B Nazanin" panose="00000400000000000000" pitchFamily="2" charset="-78"/>
              </a:rPr>
              <a:t>ویرایشگر صدا :</a:t>
            </a:r>
          </a:p>
          <a:p>
            <a:pPr algn="l"/>
            <a:r>
              <a:rPr lang="en-US" dirty="0">
                <a:cs typeface="B Nazanin" panose="00000400000000000000" pitchFamily="2" charset="-78"/>
              </a:rPr>
              <a:t>Ashampoo Music Studio - AV.Audio.Editor - Gold Wave Editor - McFunSoft Audio Studio</a:t>
            </a:r>
          </a:p>
          <a:p>
            <a:r>
              <a:rPr lang="fa-IR" sz="2000" dirty="0">
                <a:cs typeface="B Nazanin" panose="00000400000000000000" pitchFamily="2" charset="-78"/>
              </a:rPr>
              <a:t>ویرایشگر فیلم :</a:t>
            </a:r>
          </a:p>
          <a:p>
            <a:pPr algn="l"/>
            <a:r>
              <a:rPr lang="en-US" dirty="0">
                <a:cs typeface="B Nazanin" panose="00000400000000000000" pitchFamily="2" charset="-78"/>
              </a:rPr>
              <a:t>AVS Video Editor - Corel Video Studio - Xilisoft Video Editor - Wondershare Video Editor</a:t>
            </a:r>
            <a:endParaRPr lang="fa-IR" dirty="0">
              <a:cs typeface="B Nazanin" panose="00000400000000000000" pitchFamily="2" charset="-78"/>
            </a:endParaRPr>
          </a:p>
        </p:txBody>
      </p:sp>
    </p:spTree>
    <p:extLst>
      <p:ext uri="{BB962C8B-B14F-4D97-AF65-F5344CB8AC3E}">
        <p14:creationId xmlns:p14="http://schemas.microsoft.com/office/powerpoint/2010/main" val="4137559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40960" cy="5256584"/>
          </a:xfrm>
        </p:spPr>
        <p:txBody>
          <a:bodyPr>
            <a:noAutofit/>
          </a:bodyPr>
          <a:lstStyle/>
          <a:p>
            <a:pPr marL="0" indent="0" algn="just">
              <a:buNone/>
            </a:pPr>
            <a:r>
              <a:rPr lang="fa-IR" sz="3200" b="1" dirty="0">
                <a:solidFill>
                  <a:srgbClr val="FF0000"/>
                </a:solidFill>
                <a:cs typeface="B Nazanin" panose="00000400000000000000" pitchFamily="2" charset="-78"/>
              </a:rPr>
              <a:t>ویرایش تصاویر</a:t>
            </a:r>
          </a:p>
          <a:p>
            <a:pPr marL="0" indent="0" algn="just">
              <a:buNone/>
            </a:pPr>
            <a:r>
              <a:rPr lang="fa-IR" sz="2800" dirty="0">
                <a:solidFill>
                  <a:schemeClr val="tx1"/>
                </a:solidFill>
                <a:cs typeface="B Nazanin" panose="00000400000000000000" pitchFamily="2" charset="-78"/>
              </a:rPr>
              <a:t>معمولًا بسیاری از عکس ها به صورت خام اند و نیاز به ویرایش دارند. همچنین بعضی از عکس ها به دلیل بی دقتی در زمان اسکن، کج به نظر می رسند یا از نظر حجم و اندازه یا قالب مطلوب نیستند. به همین دلیل ضرورت دارد که روی آن ها ویرایش انجام شود تا عکس مطلوب به دست آید.</a:t>
            </a:r>
          </a:p>
          <a:p>
            <a:pPr marL="0" indent="0" algn="just">
              <a:buNone/>
            </a:pPr>
            <a:endParaRPr lang="fa-IR" sz="2800" dirty="0">
              <a:solidFill>
                <a:schemeClr val="tx1"/>
              </a:solidFill>
              <a:cs typeface="B Nazanin" panose="00000400000000000000" pitchFamily="2" charset="-78"/>
            </a:endParaRPr>
          </a:p>
          <a:p>
            <a:pPr marL="0" indent="0" algn="just">
              <a:buNone/>
            </a:pPr>
            <a:r>
              <a:rPr lang="fa-IR" sz="2800" b="1" dirty="0">
                <a:solidFill>
                  <a:srgbClr val="00B050"/>
                </a:solidFill>
                <a:cs typeface="B Nazanin" panose="00000400000000000000" pitchFamily="2" charset="-78"/>
              </a:rPr>
              <a:t>تعریف پیکسل: </a:t>
            </a:r>
          </a:p>
          <a:p>
            <a:pPr marL="0" indent="0" algn="just">
              <a:buNone/>
            </a:pPr>
            <a:r>
              <a:rPr lang="fa-IR" sz="2800" dirty="0">
                <a:solidFill>
                  <a:schemeClr val="tx1"/>
                </a:solidFill>
                <a:cs typeface="B Nazanin" panose="00000400000000000000" pitchFamily="2" charset="-78"/>
              </a:rPr>
              <a:t>هر تصویر از مربع های بسیار ریزی به نام پیکسل تشکیل شده است. هرقدر تعداد پیکسل ها در واحد اندازه یک سانتی متر مربع بیشتر باشد، کیفیت تصویر بهتر خواهد شد.</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1"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1"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par>
                          <p:cTn id="25" fill="hold">
                            <p:stCondLst>
                              <p:cond delay="3000"/>
                            </p:stCondLst>
                            <p:childTnLst>
                              <p:par>
                                <p:cTn id="26" presetID="31" presetClass="entr" presetSubtype="0" fill="hold" grpId="1"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61053" y="548680"/>
            <a:ext cx="2011084" cy="649700"/>
          </a:xfrm>
        </p:spPr>
        <p:txBody>
          <a:bodyPr>
            <a:normAutofit/>
          </a:bodyPr>
          <a:lstStyle/>
          <a:p>
            <a:pPr algn="r"/>
            <a:r>
              <a:rPr lang="fa-IR" sz="2800" b="1" dirty="0">
                <a:solidFill>
                  <a:srgbClr val="FF0000"/>
                </a:solidFill>
                <a:cs typeface="B Nazanin" panose="00000400000000000000" pitchFamily="2" charset="-78"/>
              </a:rPr>
              <a:t>بارش فکری</a:t>
            </a:r>
          </a:p>
        </p:txBody>
      </p:sp>
      <p:sp>
        <p:nvSpPr>
          <p:cNvPr id="5" name="Content Placeholder 2"/>
          <p:cNvSpPr txBox="1">
            <a:spLocks/>
          </p:cNvSpPr>
          <p:nvPr/>
        </p:nvSpPr>
        <p:spPr>
          <a:xfrm>
            <a:off x="231177" y="1340768"/>
            <a:ext cx="8640960" cy="2304256"/>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buFont typeface="Corbel" pitchFamily="34" charset="0"/>
              <a:buNone/>
            </a:pPr>
            <a:r>
              <a:rPr lang="fa-IR" sz="2400" b="1" dirty="0">
                <a:solidFill>
                  <a:srgbClr val="00B050"/>
                </a:solidFill>
                <a:cs typeface="B Nazanin" panose="00000400000000000000" pitchFamily="2" charset="-78"/>
              </a:rPr>
              <a:t>قالب تصویر:</a:t>
            </a:r>
          </a:p>
          <a:p>
            <a:pPr marL="0" indent="0">
              <a:buFont typeface="Corbel" pitchFamily="34" charset="0"/>
              <a:buNone/>
            </a:pPr>
            <a:r>
              <a:rPr lang="fa-IR" sz="2400" dirty="0">
                <a:solidFill>
                  <a:schemeClr val="tx1"/>
                </a:solidFill>
                <a:cs typeface="B Nazanin" panose="00000400000000000000" pitchFamily="2" charset="-78"/>
              </a:rPr>
              <a:t> نام فایل از دو بخش تشکیل می شود :</a:t>
            </a:r>
          </a:p>
          <a:p>
            <a:pPr marL="0" indent="0">
              <a:buFont typeface="Corbel" pitchFamily="34" charset="0"/>
              <a:buNone/>
            </a:pPr>
            <a:r>
              <a:rPr lang="fa-IR" sz="2400" dirty="0">
                <a:solidFill>
                  <a:schemeClr val="tx1"/>
                </a:solidFill>
                <a:cs typeface="B Nazanin" panose="00000400000000000000" pitchFamily="2" charset="-78"/>
              </a:rPr>
              <a:t>قسمت اول اسم فایل و قسمت دوم که بعد از ( </a:t>
            </a:r>
            <a:r>
              <a:rPr lang="fa-IR" sz="2400" b="1" dirty="0">
                <a:solidFill>
                  <a:schemeClr val="tx1"/>
                </a:solidFill>
                <a:cs typeface="B Nazanin" panose="00000400000000000000" pitchFamily="2" charset="-78"/>
              </a:rPr>
              <a:t>.</a:t>
            </a:r>
            <a:r>
              <a:rPr lang="fa-IR" sz="2400" dirty="0">
                <a:solidFill>
                  <a:schemeClr val="tx1"/>
                </a:solidFill>
                <a:cs typeface="B Nazanin" panose="00000400000000000000" pitchFamily="2" charset="-78"/>
              </a:rPr>
              <a:t> ) می آید پسوند فایل است.</a:t>
            </a:r>
          </a:p>
          <a:p>
            <a:pPr marL="0" indent="0">
              <a:buFont typeface="Corbel" pitchFamily="34" charset="0"/>
              <a:buNone/>
            </a:pPr>
            <a:r>
              <a:rPr lang="fa-IR" sz="2400" dirty="0">
                <a:solidFill>
                  <a:schemeClr val="tx1"/>
                </a:solidFill>
                <a:cs typeface="B Nazanin" panose="00000400000000000000" pitchFamily="2" charset="-78"/>
              </a:rPr>
              <a:t>با مشاهده پسوند فایل می توان به قالب آن پی برد، مانند </a:t>
            </a:r>
            <a:r>
              <a:rPr lang="en-US" sz="2400" dirty="0">
                <a:solidFill>
                  <a:srgbClr val="FF0000"/>
                </a:solidFill>
                <a:cs typeface="B Nazanin" panose="00000400000000000000" pitchFamily="2" charset="-78"/>
              </a:rPr>
              <a:t>.Flower.Jpg</a:t>
            </a:r>
            <a:endParaRPr lang="fa-IR" sz="2400" dirty="0">
              <a:solidFill>
                <a:srgbClr val="FF0000"/>
              </a:solidFill>
              <a:cs typeface="B Nazanin" panose="00000400000000000000" pitchFamily="2" charset="-78"/>
            </a:endParaRPr>
          </a:p>
          <a:p>
            <a:pPr marL="0" indent="0">
              <a:buFont typeface="Corbel" pitchFamily="34" charset="0"/>
              <a:buNone/>
            </a:pPr>
            <a:r>
              <a:rPr lang="fa-IR" sz="2400" dirty="0">
                <a:solidFill>
                  <a:schemeClr val="tx1"/>
                </a:solidFill>
                <a:cs typeface="B Nazanin" panose="00000400000000000000" pitchFamily="2" charset="-78"/>
              </a:rPr>
              <a:t>انواع قالب های رایج تصاویر به همراه کاربرد آن ها در جدول آمده است.</a:t>
            </a:r>
          </a:p>
        </p:txBody>
      </p:sp>
      <p:pic>
        <p:nvPicPr>
          <p:cNvPr id="6" name="Picture 5"/>
          <p:cNvPicPr>
            <a:picLocks noChangeAspect="1"/>
          </p:cNvPicPr>
          <p:nvPr/>
        </p:nvPicPr>
        <p:blipFill rotWithShape="1">
          <a:blip r:embed="rId3"/>
          <a:srcRect t="10141"/>
          <a:stretch/>
        </p:blipFill>
        <p:spPr>
          <a:xfrm>
            <a:off x="414302" y="3787412"/>
            <a:ext cx="8335867" cy="2856361"/>
          </a:xfrm>
          <a:prstGeom prst="rect">
            <a:avLst/>
          </a:prstGeom>
        </p:spPr>
      </p:pic>
    </p:spTree>
    <p:extLst>
      <p:ext uri="{BB962C8B-B14F-4D97-AF65-F5344CB8AC3E}">
        <p14:creationId xmlns:p14="http://schemas.microsoft.com/office/powerpoint/2010/main" val="1782998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750"/>
                                        <p:tgtEl>
                                          <p:spTgt spid="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750"/>
                                        <p:tgtEl>
                                          <p:spTgt spid="5">
                                            <p:txEl>
                                              <p:pRg st="1" end="1"/>
                                            </p:txEl>
                                          </p:spTgt>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7" dur="750"/>
                                        <p:tgtEl>
                                          <p:spTgt spid="5">
                                            <p:txEl>
                                              <p:pRg st="2" end="2"/>
                                            </p:txEl>
                                          </p:spTgt>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75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75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3" dur="750"/>
                                        <p:tgtEl>
                                          <p:spTgt spid="5">
                                            <p:txEl>
                                              <p:pRg st="3" end="3"/>
                                            </p:txEl>
                                          </p:spTgt>
                                        </p:tgtEl>
                                      </p:cBhvr>
                                    </p:animEffect>
                                  </p:childTnLst>
                                </p:cTn>
                              </p:par>
                            </p:childTnLst>
                          </p:cTn>
                        </p:par>
                        <p:par>
                          <p:cTn id="34" fill="hold">
                            <p:stCondLst>
                              <p:cond delay="3750"/>
                            </p:stCondLst>
                            <p:childTnLst>
                              <p:par>
                                <p:cTn id="35" presetID="53" presetClass="entr" presetSubtype="16" fill="hold" grpId="0"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75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75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9" dur="750"/>
                                        <p:tgtEl>
                                          <p:spTgt spid="5">
                                            <p:txEl>
                                              <p:pRg st="4" end="4"/>
                                            </p:txEl>
                                          </p:spTgt>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750" fill="hold"/>
                                        <p:tgtEl>
                                          <p:spTgt spid="6"/>
                                        </p:tgtEl>
                                        <p:attrNameLst>
                                          <p:attrName>ppt_w</p:attrName>
                                        </p:attrNameLst>
                                      </p:cBhvr>
                                      <p:tavLst>
                                        <p:tav tm="0">
                                          <p:val>
                                            <p:fltVal val="0"/>
                                          </p:val>
                                        </p:tav>
                                        <p:tav tm="100000">
                                          <p:val>
                                            <p:strVal val="#ppt_w"/>
                                          </p:val>
                                        </p:tav>
                                      </p:tavLst>
                                    </p:anim>
                                    <p:anim calcmode="lin" valueType="num">
                                      <p:cBhvr>
                                        <p:cTn id="44" dur="750" fill="hold"/>
                                        <p:tgtEl>
                                          <p:spTgt spid="6"/>
                                        </p:tgtEl>
                                        <p:attrNameLst>
                                          <p:attrName>ppt_h</p:attrName>
                                        </p:attrNameLst>
                                      </p:cBhvr>
                                      <p:tavLst>
                                        <p:tav tm="0">
                                          <p:val>
                                            <p:fltVal val="0"/>
                                          </p:val>
                                        </p:tav>
                                        <p:tav tm="100000">
                                          <p:val>
                                            <p:strVal val="#ppt_h"/>
                                          </p:val>
                                        </p:tav>
                                      </p:tavLst>
                                    </p:anim>
                                    <p:animEffect transition="in" filter="fade">
                                      <p:cBhvr>
                                        <p:cTn id="4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4968552"/>
          </a:xfrm>
        </p:spPr>
        <p:txBody>
          <a:bodyPr>
            <a:noAutofit/>
          </a:bodyPr>
          <a:lstStyle/>
          <a:p>
            <a:pPr marL="0" indent="0" algn="just">
              <a:buNone/>
            </a:pPr>
            <a:r>
              <a:rPr lang="fa-IR" sz="2800" dirty="0">
                <a:solidFill>
                  <a:schemeClr val="tx1"/>
                </a:solidFill>
                <a:cs typeface="B Nazanin" panose="00000400000000000000" pitchFamily="2" charset="-78"/>
              </a:rPr>
              <a:t>در سال های گذشته با برنامه نقاشی </a:t>
            </a:r>
            <a:r>
              <a:rPr lang="en-US" sz="2800" dirty="0">
                <a:solidFill>
                  <a:schemeClr val="tx1"/>
                </a:solidFill>
                <a:cs typeface="B Nazanin" panose="00000400000000000000" pitchFamily="2" charset="-78"/>
              </a:rPr>
              <a:t>Paint</a:t>
            </a:r>
            <a:r>
              <a:rPr lang="fa-IR" sz="2800" dirty="0">
                <a:solidFill>
                  <a:schemeClr val="tx1"/>
                </a:solidFill>
                <a:cs typeface="B Nazanin" panose="00000400000000000000" pitchFamily="2" charset="-78"/>
              </a:rPr>
              <a:t> آشنا شده اید. برای ویرایش تصویر می توانید از نرم افزارهای حرفه ای مانند فتوشاپ </a:t>
            </a:r>
            <a:r>
              <a:rPr lang="en-US" sz="2800" dirty="0">
                <a:solidFill>
                  <a:schemeClr val="tx1"/>
                </a:solidFill>
                <a:cs typeface="B Nazanin" panose="00000400000000000000" pitchFamily="2" charset="-78"/>
              </a:rPr>
              <a:t>Photoshop</a:t>
            </a:r>
            <a:r>
              <a:rPr lang="fa-IR" sz="2800" dirty="0">
                <a:solidFill>
                  <a:schemeClr val="tx1"/>
                </a:solidFill>
                <a:cs typeface="B Nazanin" panose="00000400000000000000" pitchFamily="2" charset="-78"/>
              </a:rPr>
              <a:t> یا نرم افزار ساده ای مانند </a:t>
            </a:r>
            <a:r>
              <a:rPr lang="en-US" sz="2800" dirty="0">
                <a:solidFill>
                  <a:schemeClr val="tx1"/>
                </a:solidFill>
                <a:cs typeface="B Nazanin" panose="00000400000000000000" pitchFamily="2" charset="-78"/>
              </a:rPr>
              <a:t> Paint</a:t>
            </a:r>
            <a:r>
              <a:rPr lang="fa-IR" sz="2800" dirty="0">
                <a:solidFill>
                  <a:schemeClr val="tx1"/>
                </a:solidFill>
                <a:cs typeface="B Nazanin" panose="00000400000000000000" pitchFamily="2" charset="-78"/>
              </a:rPr>
              <a:t> استفاده نمایید. </a:t>
            </a:r>
          </a:p>
          <a:p>
            <a:pPr marL="0" indent="0" algn="just">
              <a:buNone/>
            </a:pPr>
            <a:r>
              <a:rPr lang="fa-IR" sz="2800" dirty="0">
                <a:solidFill>
                  <a:schemeClr val="tx1"/>
                </a:solidFill>
                <a:cs typeface="B Nazanin" panose="00000400000000000000" pitchFamily="2" charset="-78"/>
              </a:rPr>
              <a:t>بررسی کنید چه نرم افزارهای دیگری برای این منظور وجود دارد؟</a:t>
            </a:r>
          </a:p>
          <a:p>
            <a:pPr marL="0" indent="0" algn="just">
              <a:buNone/>
            </a:pPr>
            <a:r>
              <a:rPr lang="fa-IR" sz="2800" dirty="0">
                <a:solidFill>
                  <a:schemeClr val="tx1"/>
                </a:solidFill>
                <a:cs typeface="B Nazanin" panose="00000400000000000000" pitchFamily="2" charset="-78"/>
              </a:rPr>
              <a:t>پس از مشاهده فیلم آموزشی ویرایش تصاویر، کارکلاسی صفحه بعد را انجام دهید.</a:t>
            </a:r>
          </a:p>
          <a:p>
            <a:pPr marL="0" indent="0" algn="just">
              <a:buNone/>
            </a:pPr>
            <a:endParaRPr lang="fa-IR"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81098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1000"/>
                                        <p:tgtEl>
                                          <p:spTgt spid="3">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620688"/>
            <a:ext cx="8568952" cy="4536504"/>
          </a:xfrm>
          <a:prstGeom prst="rect">
            <a:avLst/>
          </a:prstGeom>
        </p:spPr>
        <p:txBody>
          <a:bodyPr vert="horz" lIns="91440" tIns="45720" rIns="91440" bIns="45720" rtlCol="0">
            <a:no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a:buFont typeface="Corbel" pitchFamily="34" charset="0"/>
              <a:buNone/>
            </a:pPr>
            <a:r>
              <a:rPr lang="fa-IR" sz="2800" b="1" dirty="0">
                <a:solidFill>
                  <a:srgbClr val="FF0000"/>
                </a:solidFill>
                <a:cs typeface="B Nazanin" panose="00000400000000000000" pitchFamily="2" charset="-78"/>
              </a:rPr>
              <a:t>کارکلاسی</a:t>
            </a:r>
          </a:p>
          <a:p>
            <a:pPr marL="0" indent="0" algn="just">
              <a:buFont typeface="Corbel" pitchFamily="34" charset="0"/>
              <a:buNone/>
            </a:pPr>
            <a:r>
              <a:rPr lang="fa-IR" sz="2800" dirty="0">
                <a:solidFill>
                  <a:schemeClr val="tx1"/>
                </a:solidFill>
                <a:cs typeface="B Nazanin" panose="00000400000000000000" pitchFamily="2" charset="-78"/>
              </a:rPr>
              <a:t>1 - هنگام اجرای فعالیت های پروژه بافت تخت، برای تهیه گزارش، عکس هایی تهیه کرده اید. یکی از تصاویر را انتخاب و آن را با پسوند </a:t>
            </a:r>
            <a:r>
              <a:rPr lang="en-US" sz="2800" dirty="0">
                <a:solidFill>
                  <a:schemeClr val="tx1"/>
                </a:solidFill>
                <a:cs typeface="B Nazanin" panose="00000400000000000000" pitchFamily="2" charset="-78"/>
              </a:rPr>
              <a:t>.JPG</a:t>
            </a:r>
            <a:r>
              <a:rPr lang="fa-IR" sz="2800" dirty="0">
                <a:solidFill>
                  <a:schemeClr val="tx1"/>
                </a:solidFill>
                <a:cs typeface="B Nazanin" panose="00000400000000000000" pitchFamily="2" charset="-78"/>
              </a:rPr>
              <a:t> و اندازه عرض 300 پیکسل و ارتفاع 350 پیکسل ذخیره کنید</a:t>
            </a:r>
          </a:p>
          <a:p>
            <a:pPr marL="0" indent="0" algn="just">
              <a:buFont typeface="Corbel" pitchFamily="34" charset="0"/>
              <a:buNone/>
            </a:pPr>
            <a:endParaRPr lang="fa-IR" sz="2800" dirty="0">
              <a:solidFill>
                <a:schemeClr val="tx1"/>
              </a:solidFill>
              <a:cs typeface="B Nazanin" panose="00000400000000000000" pitchFamily="2" charset="-78"/>
            </a:endParaRPr>
          </a:p>
          <a:p>
            <a:pPr marL="0" indent="0" algn="just">
              <a:buFont typeface="Corbel" pitchFamily="34" charset="0"/>
              <a:buNone/>
            </a:pPr>
            <a:r>
              <a:rPr lang="fa-IR" sz="2800" dirty="0">
                <a:solidFill>
                  <a:schemeClr val="tx1"/>
                </a:solidFill>
                <a:cs typeface="B Nazanin" panose="00000400000000000000" pitchFamily="2" charset="-78"/>
              </a:rPr>
              <a:t>2 - تصویر به دست آمده در مرحله قبل را با استفاده از ابزار بزرگنمایی برنامه نقاشی، تا ده برابر بزرگ ترکنید. همچنین اندازه تصویر اصلی را، پس از باز کردن در برنامه نقاشی، تا ده برابر افزایش دهید. در مورد کیفیت این دو تصویر با اعضای گروه گفت و گو کنید.</a:t>
            </a:r>
          </a:p>
        </p:txBody>
      </p:sp>
    </p:spTree>
    <p:extLst>
      <p:ext uri="{BB962C8B-B14F-4D97-AF65-F5344CB8AC3E}">
        <p14:creationId xmlns:p14="http://schemas.microsoft.com/office/powerpoint/2010/main" val="1408585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250"/>
                                        <p:tgtEl>
                                          <p:spTgt spid="4">
                                            <p:txEl>
                                              <p:pRg st="0" end="0"/>
                                            </p:txEl>
                                          </p:spTgt>
                                        </p:tgtEl>
                                      </p:cBhvr>
                                    </p:animEffect>
                                  </p:childTnLst>
                                </p:cTn>
                              </p:par>
                            </p:childTnLst>
                          </p:cTn>
                        </p:par>
                        <p:par>
                          <p:cTn id="8" fill="hold">
                            <p:stCondLst>
                              <p:cond delay="1250"/>
                            </p:stCondLst>
                            <p:childTnLst>
                              <p:par>
                                <p:cTn id="9" presetID="6"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in)">
                                      <p:cBhvr>
                                        <p:cTn id="11" dur="1250"/>
                                        <p:tgtEl>
                                          <p:spTgt spid="4">
                                            <p:txEl>
                                              <p:pRg st="1" end="1"/>
                                            </p:txEl>
                                          </p:spTgt>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circle(in)">
                                      <p:cBhvr>
                                        <p:cTn id="15" dur="1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Circuit</Template>
  <TotalTime>609</TotalTime>
  <Words>2920</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Corbel</vt:lpstr>
      <vt:lpstr>Calibri</vt:lpstr>
      <vt:lpstr>Baasem</vt:lpstr>
      <vt:lpstr>B Nazanin</vt:lpstr>
      <vt:lpstr>Garamond</vt:lpstr>
      <vt:lpstr>Basis</vt:lpstr>
      <vt:lpstr>Organic</vt:lpstr>
      <vt:lpstr>PowerPoint Presentation</vt:lpstr>
      <vt:lpstr>ویرایش تصاویر، تهیه آلبوم تصاویر؛ تولید فیلم کوتاه؛ تبدیل قالب های مختلف تصویر، صدا و ویدئو به قالب های رایج و کاربردی؛ اجرای فایل های پویا نمایی؛ پشتیبان گیری از فایل های چند رسانه ای؛ رعایت نکات ایمنی و بهداشتی در انجام کارها؛ کار گروهی، مسئولیت پذیری و مدیریت منابع و فناوری اطلاعات و ارتباطات؛ رعایت اخلاق حرفه ای مانند حقوق مؤلفین در فضای مجازی.</vt:lpstr>
      <vt:lpstr>PowerPoint Presentation</vt:lpstr>
      <vt:lpstr>PowerPoint Presentation</vt:lpstr>
      <vt:lpstr>PowerPoint Presentation</vt:lpstr>
      <vt:lpstr>PowerPoint Presentation</vt:lpstr>
      <vt:lpstr>بارش فکری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2-shahrvand.2.suherfe.blog.ir</dc:title>
  <dc:subject>2-shahrvand.2.suherfe.blog.ir</dc:subject>
  <dc:creator>suherfe.blog.ir</dc:creator>
  <cp:keywords>2-shahrvand.2.suherfe.blog.ir</cp:keywords>
  <dc:description>2-shahrvand.2.suherfe.blog.ir</dc:description>
  <cp:lastModifiedBy>HP</cp:lastModifiedBy>
  <cp:revision>113</cp:revision>
  <dcterms:created xsi:type="dcterms:W3CDTF">2020-01-09T13:23:10Z</dcterms:created>
  <dcterms:modified xsi:type="dcterms:W3CDTF">2024-09-07T19:47:39Z</dcterms:modified>
  <cp:category>2-shahrvand.2.suherfe.blog.ir</cp:category>
  <cp:version>8-5</cp:version>
</cp:coreProperties>
</file>