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ppt/theme/themeOverride36.xml" ContentType="application/vnd.openxmlformats-officedocument.themeOverride+xml"/>
  <Override PartName="/ppt/tags/tag36.xml" ContentType="application/vnd.openxmlformats-officedocument.presentationml.tags+xml"/>
  <Override PartName="/ppt/notesSlides/notesSlide36.xml" ContentType="application/vnd.openxmlformats-officedocument.presentationml.notesSlide+xml"/>
  <Override PartName="/ppt/theme/themeOverride37.xml" ContentType="application/vnd.openxmlformats-officedocument.themeOverride+xml"/>
  <Override PartName="/ppt/tags/tag37.xml" ContentType="application/vnd.openxmlformats-officedocument.presentationml.tags+xml"/>
  <Override PartName="/ppt/notesSlides/notesSlide37.xml" ContentType="application/vnd.openxmlformats-officedocument.presentationml.notesSlide+xml"/>
  <Override PartName="/ppt/theme/themeOverride38.xml" ContentType="application/vnd.openxmlformats-officedocument.themeOverride+xml"/>
  <Override PartName="/ppt/tags/tag38.xml" ContentType="application/vnd.openxmlformats-officedocument.presentationml.tags+xml"/>
  <Override PartName="/ppt/notesSlides/notesSlide38.xml" ContentType="application/vnd.openxmlformats-officedocument.presentationml.notesSlide+xml"/>
  <Override PartName="/ppt/theme/themeOverride39.xml" ContentType="application/vnd.openxmlformats-officedocument.themeOverride+xml"/>
  <Override PartName="/ppt/tags/tag39.xml" ContentType="application/vnd.openxmlformats-officedocument.presentationml.tags+xml"/>
  <Override PartName="/ppt/notesSlides/notesSlide39.xml" ContentType="application/vnd.openxmlformats-officedocument.presentationml.notesSlide+xml"/>
  <Override PartName="/ppt/theme/themeOverride40.xml" ContentType="application/vnd.openxmlformats-officedocument.themeOverride+xml"/>
  <Override PartName="/ppt/tags/tag40.xml" ContentType="application/vnd.openxmlformats-officedocument.presentationml.tags+xml"/>
  <Override PartName="/ppt/notesSlides/notesSlide40.xml" ContentType="application/vnd.openxmlformats-officedocument.presentationml.notesSlide+xml"/>
  <Override PartName="/ppt/theme/themeOverride41.xml" ContentType="application/vnd.openxmlformats-officedocument.themeOverride+xml"/>
  <Override PartName="/ppt/tags/tag41.xml" ContentType="application/vnd.openxmlformats-officedocument.presentationml.tags+xml"/>
  <Override PartName="/ppt/notesSlides/notesSlide41.xml" ContentType="application/vnd.openxmlformats-officedocument.presentationml.notesSlide+xml"/>
  <Override PartName="/ppt/theme/themeOverride42.xml" ContentType="application/vnd.openxmlformats-officedocument.themeOverride+xml"/>
  <Override PartName="/ppt/tags/tag42.xml" ContentType="application/vnd.openxmlformats-officedocument.presentationml.tags+xml"/>
  <Override PartName="/ppt/notesSlides/notesSlide42.xml" ContentType="application/vnd.openxmlformats-officedocument.presentationml.notesSlide+xml"/>
  <Override PartName="/ppt/theme/themeOverride43.xml" ContentType="application/vnd.openxmlformats-officedocument.themeOverride+xml"/>
  <Override PartName="/ppt/tags/tag43.xml" ContentType="application/vnd.openxmlformats-officedocument.presentationml.tags+xml"/>
  <Override PartName="/ppt/notesSlides/notesSlide43.xml" ContentType="application/vnd.openxmlformats-officedocument.presentationml.notesSlide+xml"/>
  <Override PartName="/ppt/theme/themeOverride44.xml" ContentType="application/vnd.openxmlformats-officedocument.themeOverride+xml"/>
  <Override PartName="/ppt/tags/tag44.xml" ContentType="application/vnd.openxmlformats-officedocument.presentationml.tags+xml"/>
  <Override PartName="/ppt/notesSlides/notesSlide44.xml" ContentType="application/vnd.openxmlformats-officedocument.presentationml.notesSlide+xml"/>
  <Override PartName="/ppt/theme/themeOverride45.xml" ContentType="application/vnd.openxmlformats-officedocument.themeOverride+xml"/>
  <Override PartName="/ppt/tags/tag45.xml" ContentType="application/vnd.openxmlformats-officedocument.presentationml.tags+xml"/>
  <Override PartName="/ppt/notesSlides/notesSlide45.xml" ContentType="application/vnd.openxmlformats-officedocument.presentationml.notesSlide+xml"/>
  <Override PartName="/ppt/theme/themeOverride46.xml" ContentType="application/vnd.openxmlformats-officedocument.themeOverride+xml"/>
  <Override PartName="/ppt/tags/tag46.xml" ContentType="application/vnd.openxmlformats-officedocument.presentationml.tags+xml"/>
  <Override PartName="/ppt/notesSlides/notesSlide46.xml" ContentType="application/vnd.openxmlformats-officedocument.presentationml.notesSlide+xml"/>
  <Override PartName="/ppt/theme/themeOverride47.xml" ContentType="application/vnd.openxmlformats-officedocument.themeOverride+xml"/>
  <Override PartName="/ppt/tags/tag47.xml" ContentType="application/vnd.openxmlformats-officedocument.presentationml.tags+xml"/>
  <Override PartName="/ppt/notesSlides/notesSlide47.xml" ContentType="application/vnd.openxmlformats-officedocument.presentationml.notesSlide+xml"/>
  <Override PartName="/ppt/theme/themeOverride48.xml" ContentType="application/vnd.openxmlformats-officedocument.themeOverride+xml"/>
  <Override PartName="/ppt/tags/tag48.xml" ContentType="application/vnd.openxmlformats-officedocument.presentationml.tags+xml"/>
  <Override PartName="/ppt/notesSlides/notesSlide48.xml" ContentType="application/vnd.openxmlformats-officedocument.presentationml.notesSlide+xml"/>
  <Override PartName="/ppt/theme/themeOverride49.xml" ContentType="application/vnd.openxmlformats-officedocument.themeOverride+xml"/>
  <Override PartName="/ppt/tags/tag49.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8" r:id="rId2"/>
    <p:sldMasterId id="2147483798" r:id="rId3"/>
  </p:sldMasterIdLst>
  <p:notesMasterIdLst>
    <p:notesMasterId r:id="rId54"/>
  </p:notesMasterIdLst>
  <p:sldIdLst>
    <p:sldId id="369" r:id="rId4"/>
    <p:sldId id="257" r:id="rId5"/>
    <p:sldId id="370" r:id="rId6"/>
    <p:sldId id="258" r:id="rId7"/>
    <p:sldId id="365" r:id="rId8"/>
    <p:sldId id="259" r:id="rId9"/>
    <p:sldId id="371" r:id="rId10"/>
    <p:sldId id="372" r:id="rId11"/>
    <p:sldId id="373" r:id="rId12"/>
    <p:sldId id="374" r:id="rId13"/>
    <p:sldId id="375" r:id="rId14"/>
    <p:sldId id="376" r:id="rId15"/>
    <p:sldId id="377" r:id="rId16"/>
    <p:sldId id="378" r:id="rId17"/>
    <p:sldId id="379" r:id="rId18"/>
    <p:sldId id="380" r:id="rId19"/>
    <p:sldId id="381" r:id="rId20"/>
    <p:sldId id="383" r:id="rId21"/>
    <p:sldId id="382" r:id="rId22"/>
    <p:sldId id="385" r:id="rId23"/>
    <p:sldId id="384"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Lst>
  <p:sldSz cx="9144000" cy="6858000" type="screen4x3"/>
  <p:notesSz cx="6858000" cy="9144000"/>
  <p:embeddedFontLst>
    <p:embeddedFont>
      <p:font typeface="B Koodak" panose="00000700000000000000" pitchFamily="2" charset="-78"/>
      <p:bold r:id="rId55"/>
    </p:embeddedFont>
    <p:embeddedFont>
      <p:font typeface="B Nazanin" panose="00000400000000000000" pitchFamily="2" charset="-78"/>
      <p:regular r:id="rId56"/>
      <p:bold r:id="rId57"/>
    </p:embeddedFont>
    <p:embeddedFont>
      <p:font typeface="Corbel" panose="020B0503020204020204" pitchFamily="34" charset="0"/>
      <p:regular r:id="rId58"/>
      <p:bold r:id="rId59"/>
      <p:italic r:id="rId60"/>
      <p:boldItalic r:id="rId61"/>
    </p:embeddedFont>
    <p:embeddedFont>
      <p:font typeface="Garamond" panose="02020404030301010803" pitchFamily="18" charset="0"/>
      <p:regular r:id="rId62"/>
      <p:bold r:id="rId63"/>
      <p:italic r:id="rId64"/>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86B7847-CCDB-4893-8FAF-76B1F87993E0}" type="datetimeFigureOut">
              <a:rPr lang="fa-IR" smtClean="0"/>
              <a:t>04/03/1446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E211941-6101-4D6A-87CA-7C128F224C43}" type="slidenum">
              <a:rPr lang="fa-IR" smtClean="0"/>
              <a:t>‹#›</a:t>
            </a:fld>
            <a:endParaRPr lang="fa-IR"/>
          </a:p>
        </p:txBody>
      </p:sp>
    </p:spTree>
    <p:extLst>
      <p:ext uri="{BB962C8B-B14F-4D97-AF65-F5344CB8AC3E}">
        <p14:creationId xmlns:p14="http://schemas.microsoft.com/office/powerpoint/2010/main" val="187355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5879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69881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8932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0963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8145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58211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78163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5608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74947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14993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6663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337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68759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318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9600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7909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71973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70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2946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88023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3908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5353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48830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43622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25216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332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98766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902614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93023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61976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88682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3055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8451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29979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9923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04641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137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40976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02893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74462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4758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318046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72671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02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804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51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4045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8628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750E1E-A897-4F78-9A82-15D1D46D03B1}" type="slidenum">
              <a:rPr kumimoji="0" lang="fa-I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9168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2437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4287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64731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lvl1pPr>
              <a:defRPr>
                <a:solidFill>
                  <a:srgbClr val="FFFFFF"/>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6966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8985872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52620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6607774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18028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193397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2120091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520314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87261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9998995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645844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3169765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93030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42784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791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4302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88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330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24627326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854B1-963C-416C-90CD-C682F114A159}" type="datetimeFigureOut">
              <a:rPr lang="fa-IR" smtClean="0"/>
              <a:t>04/03/1446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805776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46477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02204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93270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880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471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819114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7996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88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372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60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73689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2E2854B1-963C-416C-90CD-C682F114A159}" type="datetimeFigureOut">
              <a:rPr lang="fa-IR" smtClean="0"/>
              <a:t>04/03/1446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9836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2E2854B1-963C-416C-90CD-C682F114A159}" type="datetimeFigureOut">
              <a:rPr lang="fa-IR" smtClean="0"/>
              <a:t>04/03/1446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11155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854B1-963C-416C-90CD-C682F114A159}" type="datetimeFigureOut">
              <a:rPr lang="fa-IR" smtClean="0"/>
              <a:t>04/03/1446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55136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34544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2854B1-963C-416C-90CD-C682F114A159}" type="datetimeFigureOut">
              <a:rPr lang="fa-IR" smtClean="0"/>
              <a:t>04/03/1446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589659-E4D5-4EF1-97C2-1FFCD5A2D637}" type="slidenum">
              <a:rPr lang="fa-IR" smtClean="0"/>
              <a:t>‹#›</a:t>
            </a:fld>
            <a:endParaRPr lang="fa-IR"/>
          </a:p>
        </p:txBody>
      </p:sp>
    </p:spTree>
    <p:extLst>
      <p:ext uri="{BB962C8B-B14F-4D97-AF65-F5344CB8AC3E}">
        <p14:creationId xmlns:p14="http://schemas.microsoft.com/office/powerpoint/2010/main" val="44039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2854B1-963C-416C-90CD-C682F114A159}" type="datetimeFigureOut">
              <a:rPr lang="fa-IR" smtClean="0"/>
              <a:t>04/03/1446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589659-E4D5-4EF1-97C2-1FFCD5A2D637}" type="slidenum">
              <a:rPr lang="fa-IR" smtClean="0"/>
              <a:t>‹#›</a:t>
            </a:fld>
            <a:endParaRPr lang="fa-IR"/>
          </a:p>
        </p:txBody>
      </p:sp>
    </p:spTree>
    <p:extLst>
      <p:ext uri="{BB962C8B-B14F-4D97-AF65-F5344CB8AC3E}">
        <p14:creationId xmlns:p14="http://schemas.microsoft.com/office/powerpoint/2010/main" val="213565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000" b="0" i="0" u="none" strike="noStrike" kern="1200" cap="none" spc="0" normalizeH="0" baseline="0" noProof="0" smtClean="0">
                <a:ln>
                  <a:noFill/>
                </a:ln>
                <a:solidFill>
                  <a:prstClr val="black">
                    <a:tint val="75000"/>
                  </a:prstClr>
                </a:solidFill>
                <a:effectLst/>
                <a:uLnTx/>
                <a:uFillTx/>
                <a:latin typeface="Corbel" panose="020B050302020402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9/7/2024</a:t>
            </a:fld>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00" b="0" i="0" u="none" strike="noStrike" kern="1200" cap="none" spc="0" normalizeH="0" baseline="0" noProof="0" smtClean="0">
                <a:ln>
                  <a:noFill/>
                </a:ln>
                <a:solidFill>
                  <a:srgbClr val="1CADE4"/>
                </a:solidFill>
                <a:effectLst/>
                <a:uLnTx/>
                <a:uFillTx/>
                <a:latin typeface="Corbel" panose="020B050302020402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CADE4"/>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28518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9/7/2024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8439127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hemeOverride" Target="../theme/themeOverride10.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themeOverride" Target="../theme/themeOverride12.xml"/><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hemeOverride" Target="../theme/themeOverride13.xm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hemeOverride" Target="../theme/themeOverride14.xml"/><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hemeOverride" Target="../theme/themeOverride15.xml"/><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hemeOverride" Target="../theme/themeOverride16.xml"/><Relationship Id="rId5" Type="http://schemas.openxmlformats.org/officeDocument/2006/relationships/image" Target="../media/image21.jp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hemeOverride" Target="../theme/themeOverride17.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hemeOverride" Target="../theme/themeOverride18.xml"/><Relationship Id="rId5" Type="http://schemas.openxmlformats.org/officeDocument/2006/relationships/image" Target="../media/image2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hemeOverride" Target="../theme/themeOverride19.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hemeOverride" Target="../theme/themeOverride20.xml"/><Relationship Id="rId5" Type="http://schemas.openxmlformats.org/officeDocument/2006/relationships/image" Target="../media/image23.jp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hemeOverride" Target="../theme/themeOverride21.xml"/><Relationship Id="rId5" Type="http://schemas.openxmlformats.org/officeDocument/2006/relationships/image" Target="../media/image24.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hemeOverride" Target="../theme/themeOverride22.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hemeOverride" Target="../theme/themeOverride23.xml"/><Relationship Id="rId5" Type="http://schemas.openxmlformats.org/officeDocument/2006/relationships/hyperlink" Target="http://suherfe.blog.ir/post/kar35-8" TargetMode="Externa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hemeOverride" Target="../theme/themeOverride24.xml"/><Relationship Id="rId5" Type="http://schemas.openxmlformats.org/officeDocument/2006/relationships/image" Target="../media/image25.jp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hemeOverride" Target="../theme/themeOverride25.xml"/><Relationship Id="rId5" Type="http://schemas.openxmlformats.org/officeDocument/2006/relationships/image" Target="../media/image26.jp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hemeOverride" Target="../theme/themeOverride26.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7.xml"/><Relationship Id="rId1" Type="http://schemas.openxmlformats.org/officeDocument/2006/relationships/themeOverride" Target="../theme/themeOverride27.xml"/><Relationship Id="rId5" Type="http://schemas.openxmlformats.org/officeDocument/2006/relationships/image" Target="../media/image27.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hemeOverride" Target="../theme/themeOverride28.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9.xml"/><Relationship Id="rId1" Type="http://schemas.openxmlformats.org/officeDocument/2006/relationships/themeOverride" Target="../theme/themeOverride29.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0.xml"/><Relationship Id="rId1" Type="http://schemas.openxmlformats.org/officeDocument/2006/relationships/themeOverride" Target="../theme/themeOverride30.xml"/><Relationship Id="rId5" Type="http://schemas.openxmlformats.org/officeDocument/2006/relationships/image" Target="../media/image28.jp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1.xml"/><Relationship Id="rId1" Type="http://schemas.openxmlformats.org/officeDocument/2006/relationships/themeOverride" Target="../theme/themeOverride31.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xml"/><Relationship Id="rId1" Type="http://schemas.openxmlformats.org/officeDocument/2006/relationships/themeOverride" Target="../theme/themeOverride32.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3.xml"/><Relationship Id="rId1" Type="http://schemas.openxmlformats.org/officeDocument/2006/relationships/themeOverride" Target="../theme/themeOverride3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xml"/><Relationship Id="rId1" Type="http://schemas.openxmlformats.org/officeDocument/2006/relationships/themeOverride" Target="../theme/themeOverride34.xml"/><Relationship Id="rId5" Type="http://schemas.openxmlformats.org/officeDocument/2006/relationships/hyperlink" Target="http://suherfe.blog.ir/post/kar38-8" TargetMode="Externa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hemeOverride" Target="../theme/themeOverride35.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hemeOverride" Target="../theme/themeOverride36.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hemeOverride" Target="../theme/themeOverride37.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xml"/><Relationship Id="rId1" Type="http://schemas.openxmlformats.org/officeDocument/2006/relationships/themeOverride" Target="../theme/themeOverride38.xml"/><Relationship Id="rId5" Type="http://schemas.openxmlformats.org/officeDocument/2006/relationships/hyperlink" Target="http://suherfe.blog.ir/post/kar39-8"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hemeOverride" Target="../theme/themeOverride3.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9.xml"/><Relationship Id="rId1" Type="http://schemas.openxmlformats.org/officeDocument/2006/relationships/themeOverride" Target="../theme/themeOverride39.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hemeOverride" Target="../theme/themeOverride40.xml"/><Relationship Id="rId5" Type="http://schemas.openxmlformats.org/officeDocument/2006/relationships/image" Target="../media/image29.png"/><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1.xml"/><Relationship Id="rId1" Type="http://schemas.openxmlformats.org/officeDocument/2006/relationships/themeOverride" Target="../theme/themeOverride41.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hemeOverride" Target="../theme/themeOverride42.xml"/><Relationship Id="rId5" Type="http://schemas.openxmlformats.org/officeDocument/2006/relationships/image" Target="../media/image30.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hemeOverride" Target="../theme/themeOverride43.xml"/><Relationship Id="rId5" Type="http://schemas.openxmlformats.org/officeDocument/2006/relationships/image" Target="../media/image31.pn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xml"/><Relationship Id="rId1" Type="http://schemas.openxmlformats.org/officeDocument/2006/relationships/themeOverride" Target="../theme/themeOverride44.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themeOverride" Target="../theme/themeOverride45.xml"/><Relationship Id="rId5" Type="http://schemas.openxmlformats.org/officeDocument/2006/relationships/image" Target="../media/image32.png"/><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themeOverride" Target="../theme/themeOverride46.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7.xml"/><Relationship Id="rId1" Type="http://schemas.openxmlformats.org/officeDocument/2006/relationships/themeOverride" Target="../theme/themeOverride47.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8.xml"/><Relationship Id="rId1" Type="http://schemas.openxmlformats.org/officeDocument/2006/relationships/themeOverride" Target="../theme/themeOverride48.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9.xml"/><Relationship Id="rId1" Type="http://schemas.openxmlformats.org/officeDocument/2006/relationships/themeOverride" Target="../theme/themeOverride49.xml"/><Relationship Id="rId5" Type="http://schemas.openxmlformats.org/officeDocument/2006/relationships/image" Target="../media/image33.png"/><Relationship Id="rId4"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1.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hemeOverride" Target="../theme/themeOverride6.xml"/><Relationship Id="rId5" Type="http://schemas.openxmlformats.org/officeDocument/2006/relationships/image" Target="../media/image11.jp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hemeOverride" Target="../theme/themeOverride7.xml"/><Relationship Id="rId5" Type="http://schemas.openxmlformats.org/officeDocument/2006/relationships/image" Target="../media/image12.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hemeOverride" Target="../theme/themeOverride8.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342892" rtl="1"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پاورپوینت</a:t>
            </a:r>
            <a:r>
              <a:rPr kumimoji="0" lang="en-US"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7200" b="0" i="0" u="none" strike="noStrike" kern="1200" cap="none" spc="0" normalizeH="0" baseline="0" noProof="0" dirty="0">
                <a:ln>
                  <a:noFill/>
                </a:ln>
                <a:solidFill>
                  <a:schemeClr val="accent2"/>
                </a:solidFill>
                <a:effectLst/>
                <a:uLnTx/>
                <a:uFillTx/>
                <a:latin typeface="Baasem" panose="020B7200000000000000" pitchFamily="34" charset="0"/>
                <a:ea typeface="+mn-ea"/>
                <a:cs typeface="B Titr" panose="00000700000000000000" pitchFamily="2" charset="-78"/>
              </a:rPr>
              <a:t>برنامه نویسی پایتون 2</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chemeClr val="bg2">
                    <a:lumMod val="50000"/>
                  </a:schemeClr>
                </a:solidFill>
                <a:effectLst/>
                <a:uLnTx/>
                <a:uFillTx/>
                <a:latin typeface="Baasem" panose="020B7200000000000000" pitchFamily="34" charset="0"/>
                <a:ea typeface="+mn-ea"/>
                <a:cs typeface="B Titr" panose="00000700000000000000" pitchFamily="2" charset="-78"/>
              </a:rPr>
              <a:t>کاروفناوری هشتم</a:t>
            </a:r>
            <a:endParaRPr kumimoji="0" lang="en-US" sz="4500" b="0" i="0" u="none" strike="noStrike" kern="1200" cap="none" spc="0" normalizeH="0" baseline="0" noProof="0" dirty="0">
              <a:ln>
                <a:noFill/>
              </a:ln>
              <a:solidFill>
                <a:schemeClr val="bg2">
                  <a:lumMod val="50000"/>
                </a:schemeClr>
              </a:solidFill>
              <a:effectLst/>
              <a:uLnTx/>
              <a:uFillTx/>
              <a:latin typeface="Garamond" panose="02020404030301010803"/>
              <a:ea typeface="+mn-ea"/>
              <a:cs typeface="B Titr" panose="00000700000000000000" pitchFamily="2" charset="-78"/>
            </a:endParaRPr>
          </a:p>
        </p:txBody>
      </p:sp>
    </p:spTree>
    <p:extLst>
      <p:ext uri="{BB962C8B-B14F-4D97-AF65-F5344CB8AC3E}">
        <p14:creationId xmlns:p14="http://schemas.microsoft.com/office/powerpoint/2010/main" val="168017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82932"/>
            <a:ext cx="8701252" cy="4031873"/>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آرایه ها</a:t>
            </a:r>
          </a:p>
          <a:p>
            <a:pPr lvl="0" algn="just" rtl="1">
              <a:defRPr/>
            </a:pPr>
            <a:r>
              <a:rPr lang="fa-IR" sz="2800" dirty="0">
                <a:solidFill>
                  <a:prstClr val="black"/>
                </a:solidFill>
                <a:latin typeface="Amuzeh-New-Bold"/>
                <a:cs typeface="B Nazanin" panose="00000400000000000000" pitchFamily="2" charset="-78"/>
              </a:rPr>
              <a:t>برای ذخیره چندین داده در یک متغیر از ساختاری به نام آرایه</a:t>
            </a:r>
            <a:r>
              <a:rPr lang="en-US" sz="2800" dirty="0">
                <a:solidFill>
                  <a:prstClr val="black"/>
                </a:solidFill>
                <a:latin typeface="Amuzeh-New-Bold"/>
                <a:cs typeface="B Nazanin" panose="00000400000000000000" pitchFamily="2" charset="-78"/>
              </a:rPr>
              <a:t>collection </a:t>
            </a:r>
            <a:r>
              <a:rPr lang="fa-IR" sz="2800" dirty="0">
                <a:solidFill>
                  <a:prstClr val="black"/>
                </a:solidFill>
                <a:latin typeface="Amuzeh-New-Bold"/>
                <a:cs typeface="B Nazanin" panose="00000400000000000000" pitchFamily="2" charset="-78"/>
              </a:rPr>
              <a:t>استفاده می شود. در زبان پایتون، چهار نوع آرایه به نام های لیست، تاپل، سِت و دیکشنری داریم. از میان این ها، هر چند عملکرد آرایه های لیست و تاپل شباهت زیادی به یکدیگر دارند، ولی پس از تعریف لیست، عناصر آن را می توان تغییر داد. اما در مورد تاپل این کار امکان پذیر نیست. دو آرایه دیگر، یعنی سِت و دیکشنری نیز به هم شبیه اند. با این تفاوت که در دیکشنری، هر کدام از عناصر و آیتم ها از ترکیب کلید: مقدار </a:t>
            </a:r>
            <a:r>
              <a:rPr lang="en-US" sz="2800" dirty="0">
                <a:solidFill>
                  <a:prstClr val="black"/>
                </a:solidFill>
                <a:latin typeface="Amuzeh-New-Bold"/>
                <a:cs typeface="B Nazanin" panose="00000400000000000000" pitchFamily="2" charset="-78"/>
              </a:rPr>
              <a:t> </a:t>
            </a:r>
            <a:r>
              <a:rPr lang="en-US" sz="2800" dirty="0" err="1">
                <a:solidFill>
                  <a:prstClr val="black"/>
                </a:solidFill>
                <a:latin typeface="Amuzeh-New-Bold"/>
                <a:cs typeface="B Nazanin" panose="00000400000000000000" pitchFamily="2" charset="-78"/>
              </a:rPr>
              <a:t>key:value</a:t>
            </a:r>
            <a:r>
              <a:rPr lang="fa-IR" sz="2800" dirty="0">
                <a:solidFill>
                  <a:prstClr val="black"/>
                </a:solidFill>
                <a:latin typeface="Amuzeh-New-Bold"/>
                <a:cs typeface="B Nazanin" panose="00000400000000000000" pitchFamily="2" charset="-78"/>
              </a:rPr>
              <a:t>ایجاد می شوند. اما در آرایه سِت، عناصر فقط دارای مقدار</a:t>
            </a:r>
            <a:r>
              <a:rPr lang="en-US" sz="2800" dirty="0">
                <a:solidFill>
                  <a:prstClr val="black"/>
                </a:solidFill>
                <a:latin typeface="Amuzeh-New-Bold"/>
                <a:cs typeface="B Nazanin" panose="00000400000000000000" pitchFamily="2" charset="-78"/>
              </a:rPr>
              <a:t>value</a:t>
            </a:r>
            <a:r>
              <a:rPr lang="fa-IR" sz="2800" dirty="0">
                <a:solidFill>
                  <a:prstClr val="black"/>
                </a:solidFill>
                <a:latin typeface="Amuzeh-New-Bold"/>
                <a:cs typeface="B Nazanin" panose="00000400000000000000" pitchFamily="2" charset="-78"/>
              </a:rPr>
              <a:t> هستند.</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pic>
        <p:nvPicPr>
          <p:cNvPr id="7" name="Picture 6"/>
          <p:cNvPicPr>
            <a:picLocks noChangeAspect="1"/>
          </p:cNvPicPr>
          <p:nvPr/>
        </p:nvPicPr>
        <p:blipFill>
          <a:blip r:embed="rId5"/>
          <a:stretch>
            <a:fillRect/>
          </a:stretch>
        </p:blipFill>
        <p:spPr>
          <a:xfrm>
            <a:off x="2665000" y="4545158"/>
            <a:ext cx="6257925" cy="1924050"/>
          </a:xfrm>
          <a:prstGeom prst="rect">
            <a:avLst/>
          </a:prstGeom>
        </p:spPr>
      </p:pic>
    </p:spTree>
    <p:custDataLst>
      <p:tags r:id="rId2"/>
    </p:custDataLst>
    <p:extLst>
      <p:ext uri="{BB962C8B-B14F-4D97-AF65-F5344CB8AC3E}">
        <p14:creationId xmlns:p14="http://schemas.microsoft.com/office/powerpoint/2010/main" val="199664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18" y="2895600"/>
            <a:ext cx="8728368" cy="37268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18" y="227713"/>
            <a:ext cx="8728368" cy="2584759"/>
          </a:xfrm>
          <a:prstGeom prst="rect">
            <a:avLst/>
          </a:prstGeom>
        </p:spPr>
      </p:pic>
    </p:spTree>
    <p:custDataLst>
      <p:tags r:id="rId2"/>
    </p:custDataLst>
    <p:extLst>
      <p:ext uri="{BB962C8B-B14F-4D97-AF65-F5344CB8AC3E}">
        <p14:creationId xmlns:p14="http://schemas.microsoft.com/office/powerpoint/2010/main" val="2479997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82932"/>
            <a:ext cx="8701252" cy="58477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دسترسی به عناصر لیست</a:t>
            </a:r>
          </a:p>
        </p:txBody>
      </p:sp>
      <p:pic>
        <p:nvPicPr>
          <p:cNvPr id="2" name="Picture 1"/>
          <p:cNvPicPr>
            <a:picLocks noChangeAspect="1"/>
          </p:cNvPicPr>
          <p:nvPr/>
        </p:nvPicPr>
        <p:blipFill>
          <a:blip r:embed="rId5"/>
          <a:stretch>
            <a:fillRect/>
          </a:stretch>
        </p:blipFill>
        <p:spPr>
          <a:xfrm>
            <a:off x="221673" y="867707"/>
            <a:ext cx="8701252" cy="5753100"/>
          </a:xfrm>
          <a:prstGeom prst="rect">
            <a:avLst/>
          </a:prstGeom>
        </p:spPr>
      </p:pic>
    </p:spTree>
    <p:custDataLst>
      <p:tags r:id="rId2"/>
    </p:custDataLst>
    <p:extLst>
      <p:ext uri="{BB962C8B-B14F-4D97-AF65-F5344CB8AC3E}">
        <p14:creationId xmlns:p14="http://schemas.microsoft.com/office/powerpoint/2010/main" val="1829396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82932"/>
            <a:ext cx="8701252" cy="58477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دسترسی به عناصر لیست</a:t>
            </a:r>
          </a:p>
        </p:txBody>
      </p:sp>
      <p:pic>
        <p:nvPicPr>
          <p:cNvPr id="3" name="Picture 2"/>
          <p:cNvPicPr>
            <a:picLocks noChangeAspect="1"/>
          </p:cNvPicPr>
          <p:nvPr/>
        </p:nvPicPr>
        <p:blipFill>
          <a:blip r:embed="rId5"/>
          <a:stretch>
            <a:fillRect/>
          </a:stretch>
        </p:blipFill>
        <p:spPr>
          <a:xfrm>
            <a:off x="221674" y="867707"/>
            <a:ext cx="8701252" cy="5734050"/>
          </a:xfrm>
          <a:prstGeom prst="rect">
            <a:avLst/>
          </a:prstGeom>
        </p:spPr>
      </p:pic>
    </p:spTree>
    <p:custDataLst>
      <p:tags r:id="rId2"/>
    </p:custDataLst>
    <p:extLst>
      <p:ext uri="{BB962C8B-B14F-4D97-AF65-F5344CB8AC3E}">
        <p14:creationId xmlns:p14="http://schemas.microsoft.com/office/powerpoint/2010/main" val="1621966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out)">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361709" y="282932"/>
            <a:ext cx="3561215" cy="138499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عملیات روی لیست ها</a:t>
            </a:r>
          </a:p>
          <a:p>
            <a:pPr lvl="0" algn="just" rtl="1">
              <a:defRPr/>
            </a:pPr>
            <a:endParaRPr lang="fa-IR" sz="2000" dirty="0">
              <a:latin typeface="Amuzeh-New-Bold"/>
              <a:cs typeface="B Nazanin" panose="00000400000000000000" pitchFamily="2" charset="-78"/>
            </a:endParaRPr>
          </a:p>
          <a:p>
            <a:pPr lvl="0" algn="just" rtl="1">
              <a:defRPr/>
            </a:pPr>
            <a:r>
              <a:rPr lang="fa-IR" sz="3200" dirty="0">
                <a:latin typeface="Amuzeh-New-Bold"/>
                <a:cs typeface="B Nazanin" panose="00000400000000000000" pitchFamily="2" charset="-78"/>
              </a:rPr>
              <a:t>اضافه کردن عنصر به لیست</a:t>
            </a:r>
          </a:p>
        </p:txBody>
      </p:sp>
      <p:pic>
        <p:nvPicPr>
          <p:cNvPr id="2" name="Picture 1"/>
          <p:cNvPicPr>
            <a:picLocks noChangeAspect="1"/>
          </p:cNvPicPr>
          <p:nvPr/>
        </p:nvPicPr>
        <p:blipFill>
          <a:blip r:embed="rId5"/>
          <a:stretch>
            <a:fillRect/>
          </a:stretch>
        </p:blipFill>
        <p:spPr>
          <a:xfrm>
            <a:off x="221674" y="282933"/>
            <a:ext cx="5140036" cy="6348632"/>
          </a:xfrm>
          <a:prstGeom prst="rect">
            <a:avLst/>
          </a:prstGeom>
        </p:spPr>
      </p:pic>
    </p:spTree>
    <p:custDataLst>
      <p:tags r:id="rId2"/>
    </p:custDataLst>
    <p:extLst>
      <p:ext uri="{BB962C8B-B14F-4D97-AF65-F5344CB8AC3E}">
        <p14:creationId xmlns:p14="http://schemas.microsoft.com/office/powerpoint/2010/main" val="2051222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569527" y="282932"/>
            <a:ext cx="3353397" cy="138499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عملیات روی لیست ها</a:t>
            </a:r>
          </a:p>
          <a:p>
            <a:pPr lvl="0" algn="just" rtl="1">
              <a:defRPr/>
            </a:pPr>
            <a:endParaRPr lang="fa-IR" sz="2000" dirty="0">
              <a:solidFill>
                <a:srgbClr val="FF0000"/>
              </a:solidFill>
              <a:latin typeface="Amuzeh-New-Bold"/>
              <a:cs typeface="B Nazanin" panose="00000400000000000000" pitchFamily="2" charset="-78"/>
            </a:endParaRPr>
          </a:p>
          <a:p>
            <a:pPr lvl="0" algn="just" rtl="1">
              <a:defRPr/>
            </a:pPr>
            <a:r>
              <a:rPr lang="fa-IR" sz="3200" dirty="0">
                <a:latin typeface="Amuzeh-New-Bold"/>
                <a:cs typeface="B Nazanin" panose="00000400000000000000" pitchFamily="2" charset="-78"/>
              </a:rPr>
              <a:t>مرتب سازی عناصر لیست</a:t>
            </a:r>
          </a:p>
        </p:txBody>
      </p:sp>
      <p:pic>
        <p:nvPicPr>
          <p:cNvPr id="3" name="Picture 2"/>
          <p:cNvPicPr>
            <a:picLocks noChangeAspect="1"/>
          </p:cNvPicPr>
          <p:nvPr/>
        </p:nvPicPr>
        <p:blipFill>
          <a:blip r:embed="rId5"/>
          <a:stretch>
            <a:fillRect/>
          </a:stretch>
        </p:blipFill>
        <p:spPr>
          <a:xfrm>
            <a:off x="205652" y="282931"/>
            <a:ext cx="5363875" cy="6353395"/>
          </a:xfrm>
          <a:prstGeom prst="rect">
            <a:avLst/>
          </a:prstGeom>
        </p:spPr>
      </p:pic>
    </p:spTree>
    <p:custDataLst>
      <p:tags r:id="rId2"/>
    </p:custDataLst>
    <p:extLst>
      <p:ext uri="{BB962C8B-B14F-4D97-AF65-F5344CB8AC3E}">
        <p14:creationId xmlns:p14="http://schemas.microsoft.com/office/powerpoint/2010/main" val="102870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1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015345" y="282932"/>
            <a:ext cx="3907579" cy="138499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عملیات روی لیست ها</a:t>
            </a:r>
          </a:p>
          <a:p>
            <a:pPr lvl="0" algn="just" rtl="1">
              <a:defRPr/>
            </a:pPr>
            <a:endParaRPr lang="fa-IR" sz="2000" dirty="0">
              <a:solidFill>
                <a:srgbClr val="FF0000"/>
              </a:solidFill>
              <a:latin typeface="Amuzeh-New-Bold"/>
              <a:cs typeface="B Nazanin" panose="00000400000000000000" pitchFamily="2" charset="-78"/>
            </a:endParaRPr>
          </a:p>
          <a:p>
            <a:pPr lvl="0" algn="just" rtl="1">
              <a:defRPr/>
            </a:pPr>
            <a:r>
              <a:rPr lang="fa-IR" sz="3200" dirty="0">
                <a:latin typeface="Amuzeh-New-Bold"/>
                <a:cs typeface="B Nazanin" panose="00000400000000000000" pitchFamily="2" charset="-78"/>
              </a:rPr>
              <a:t>حذف کردن عناصر از لیست</a:t>
            </a:r>
          </a:p>
        </p:txBody>
      </p:sp>
      <p:pic>
        <p:nvPicPr>
          <p:cNvPr id="2" name="Picture 1"/>
          <p:cNvPicPr>
            <a:picLocks noChangeAspect="1"/>
          </p:cNvPicPr>
          <p:nvPr/>
        </p:nvPicPr>
        <p:blipFill>
          <a:blip r:embed="rId5"/>
          <a:stretch>
            <a:fillRect/>
          </a:stretch>
        </p:blipFill>
        <p:spPr>
          <a:xfrm>
            <a:off x="219074" y="241367"/>
            <a:ext cx="5101071" cy="6383369"/>
          </a:xfrm>
          <a:prstGeom prst="rect">
            <a:avLst/>
          </a:prstGeom>
        </p:spPr>
      </p:pic>
    </p:spTree>
    <p:custDataLst>
      <p:tags r:id="rId2"/>
    </p:custDataLst>
    <p:extLst>
      <p:ext uri="{BB962C8B-B14F-4D97-AF65-F5344CB8AC3E}">
        <p14:creationId xmlns:p14="http://schemas.microsoft.com/office/powerpoint/2010/main" val="10338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942109" y="282932"/>
            <a:ext cx="7980815" cy="58477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عملیات روی لیست ها   </a:t>
            </a:r>
            <a:r>
              <a:rPr lang="fa-IR" sz="3200" dirty="0">
                <a:latin typeface="Amuzeh-New-Bold"/>
                <a:cs typeface="B Nazanin" panose="00000400000000000000" pitchFamily="2" charset="-78"/>
              </a:rPr>
              <a:t>پیمایش عناصر لیست</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5380" y="881562"/>
            <a:ext cx="5627544" cy="5767764"/>
          </a:xfrm>
          <a:prstGeom prst="rect">
            <a:avLst/>
          </a:prstGeom>
        </p:spPr>
      </p:pic>
      <p:sp>
        <p:nvSpPr>
          <p:cNvPr id="5" name="TextBox 4"/>
          <p:cNvSpPr txBox="1"/>
          <p:nvPr/>
        </p:nvSpPr>
        <p:spPr>
          <a:xfrm>
            <a:off x="915530" y="5542659"/>
            <a:ext cx="2212465" cy="461665"/>
          </a:xfrm>
          <a:prstGeom prst="rect">
            <a:avLst/>
          </a:prstGeom>
          <a:noFill/>
        </p:spPr>
        <p:txBody>
          <a:bodyPr wrap="none" rtlCol="1">
            <a:spAutoFit/>
          </a:bodyPr>
          <a:lstStyle/>
          <a:p>
            <a:r>
              <a:rPr lang="fa-IR" sz="2400" dirty="0">
                <a:cs typeface="B Koodak" panose="00000700000000000000" pitchFamily="2" charset="-78"/>
              </a:rPr>
              <a:t>جواب در صفحه بعد</a:t>
            </a:r>
          </a:p>
        </p:txBody>
      </p:sp>
    </p:spTree>
    <p:custDataLst>
      <p:tags r:id="rId2"/>
    </p:custDataLst>
    <p:extLst>
      <p:ext uri="{BB962C8B-B14F-4D97-AF65-F5344CB8AC3E}">
        <p14:creationId xmlns:p14="http://schemas.microsoft.com/office/powerpoint/2010/main" val="301125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82932"/>
            <a:ext cx="8701252" cy="4770537"/>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تمرین</a:t>
            </a:r>
            <a:endParaRPr lang="fa-IR" sz="3200" dirty="0">
              <a:solidFill>
                <a:prstClr val="black"/>
              </a:solidFill>
              <a:latin typeface="Amuzeh-New-Bold"/>
              <a:cs typeface="B Nazanin" panose="00000400000000000000" pitchFamily="2" charset="-78"/>
            </a:endParaRPr>
          </a:p>
          <a:p>
            <a:pPr lvl="0" algn="just" rtl="1">
              <a:defRPr/>
            </a:pPr>
            <a:r>
              <a:rPr lang="fa-IR" sz="2400" dirty="0">
                <a:solidFill>
                  <a:prstClr val="black"/>
                </a:solidFill>
                <a:latin typeface="Amuzeh-New-Bold"/>
                <a:cs typeface="B Nazanin" panose="00000400000000000000" pitchFamily="2" charset="-78"/>
              </a:rPr>
              <a:t>پیمایش عناصر لیست به معنای حرکت روی عناصر است. فرض کنید که یک لیست به شکل زیر داریم:</a:t>
            </a:r>
          </a:p>
          <a:p>
            <a:pPr lvl="0">
              <a:defRPr/>
            </a:pPr>
            <a:r>
              <a:rPr lang="en-US" sz="2400" dirty="0" err="1">
                <a:solidFill>
                  <a:prstClr val="black"/>
                </a:solidFill>
                <a:latin typeface="Arial" panose="020B0604020202020204" pitchFamily="34" charset="0"/>
                <a:cs typeface="Arial" panose="020B0604020202020204" pitchFamily="34" charset="0"/>
              </a:rPr>
              <a:t>myList</a:t>
            </a:r>
            <a:r>
              <a:rPr lang="en-US" sz="2400" dirty="0">
                <a:solidFill>
                  <a:prstClr val="black"/>
                </a:solidFill>
                <a:latin typeface="Arial" panose="020B0604020202020204" pitchFamily="34" charset="0"/>
                <a:cs typeface="Arial" panose="020B0604020202020204" pitchFamily="34" charset="0"/>
              </a:rPr>
              <a:t>=[100,213,350,625,140]</a:t>
            </a:r>
          </a:p>
          <a:p>
            <a:pPr lvl="0">
              <a:defRPr/>
            </a:pPr>
            <a:r>
              <a:rPr lang="en-US" sz="2400" dirty="0">
                <a:solidFill>
                  <a:prstClr val="black"/>
                </a:solidFill>
                <a:latin typeface="Arial" panose="020B0604020202020204" pitchFamily="34" charset="0"/>
                <a:cs typeface="Arial" panose="020B0604020202020204" pitchFamily="34" charset="0"/>
              </a:rPr>
              <a:t>for </a:t>
            </a:r>
            <a:r>
              <a:rPr lang="en-US" sz="2400" dirty="0" err="1">
                <a:solidFill>
                  <a:prstClr val="black"/>
                </a:solidFill>
                <a:latin typeface="Arial" panose="020B0604020202020204" pitchFamily="34" charset="0"/>
                <a:cs typeface="Arial" panose="020B0604020202020204" pitchFamily="34" charset="0"/>
              </a:rPr>
              <a:t>i</a:t>
            </a:r>
            <a:r>
              <a:rPr lang="en-US" sz="2400" dirty="0">
                <a:solidFill>
                  <a:prstClr val="black"/>
                </a:solidFill>
                <a:latin typeface="Arial" panose="020B0604020202020204" pitchFamily="34" charset="0"/>
                <a:cs typeface="Arial" panose="020B0604020202020204" pitchFamily="34" charset="0"/>
              </a:rPr>
              <a:t> in </a:t>
            </a:r>
            <a:r>
              <a:rPr lang="en-US" sz="2400" dirty="0" err="1">
                <a:solidFill>
                  <a:prstClr val="black"/>
                </a:solidFill>
                <a:latin typeface="Arial" panose="020B0604020202020204" pitchFamily="34" charset="0"/>
                <a:cs typeface="Arial" panose="020B0604020202020204" pitchFamily="34" charset="0"/>
              </a:rPr>
              <a:t>myList</a:t>
            </a:r>
            <a:r>
              <a:rPr lang="en-US" sz="2400" dirty="0">
                <a:solidFill>
                  <a:prstClr val="black"/>
                </a:solidFill>
                <a:latin typeface="Arial" panose="020B0604020202020204" pitchFamily="34" charset="0"/>
                <a:cs typeface="Arial" panose="020B0604020202020204" pitchFamily="34" charset="0"/>
              </a:rPr>
              <a:t>:</a:t>
            </a:r>
          </a:p>
          <a:p>
            <a:pPr lvl="0">
              <a:defRPr/>
            </a:pPr>
            <a:r>
              <a:rPr lang="en-US" sz="2400" dirty="0">
                <a:solidFill>
                  <a:prstClr val="black"/>
                </a:solidFill>
                <a:latin typeface="Arial" panose="020B0604020202020204" pitchFamily="34" charset="0"/>
                <a:cs typeface="Arial" panose="020B0604020202020204" pitchFamily="34" charset="0"/>
              </a:rPr>
              <a:t>    print(</a:t>
            </a:r>
            <a:r>
              <a:rPr lang="en-US" sz="2400" dirty="0" err="1">
                <a:solidFill>
                  <a:prstClr val="black"/>
                </a:solidFill>
                <a:latin typeface="Arial" panose="020B0604020202020204" pitchFamily="34" charset="0"/>
                <a:cs typeface="Arial" panose="020B0604020202020204" pitchFamily="34" charset="0"/>
              </a:rPr>
              <a:t>i,end</a:t>
            </a:r>
            <a:r>
              <a:rPr lang="en-US" sz="2400" dirty="0">
                <a:solidFill>
                  <a:prstClr val="black"/>
                </a:solidFill>
                <a:latin typeface="Arial" panose="020B0604020202020204" pitchFamily="34" charset="0"/>
                <a:cs typeface="Arial" panose="020B0604020202020204" pitchFamily="34" charset="0"/>
              </a:rPr>
              <a:t>=' ')</a:t>
            </a:r>
          </a:p>
          <a:p>
            <a:pPr lvl="0" algn="just" rtl="1">
              <a:defRPr/>
            </a:pPr>
            <a:r>
              <a:rPr lang="fa-IR" sz="2400" dirty="0">
                <a:solidFill>
                  <a:prstClr val="black"/>
                </a:solidFill>
                <a:latin typeface="Amuzeh-New-Bold"/>
                <a:cs typeface="B Nazanin" panose="00000400000000000000" pitchFamily="2" charset="-78"/>
              </a:rPr>
              <a:t>در قطعه برنامه بالا توسط یک حلقه </a:t>
            </a:r>
            <a:r>
              <a:rPr lang="en-US" sz="2400" dirty="0">
                <a:solidFill>
                  <a:prstClr val="black"/>
                </a:solidFill>
                <a:latin typeface="Amuzeh-New-Bold"/>
                <a:cs typeface="B Nazanin" panose="00000400000000000000" pitchFamily="2" charset="-78"/>
              </a:rPr>
              <a:t> for </a:t>
            </a:r>
            <a:r>
              <a:rPr lang="fa-IR" sz="2400" dirty="0">
                <a:solidFill>
                  <a:prstClr val="black"/>
                </a:solidFill>
                <a:latin typeface="Amuzeh-New-Bold"/>
                <a:cs typeface="B Nazanin" panose="00000400000000000000" pitchFamily="2" charset="-78"/>
              </a:rPr>
              <a:t>روی عناصر لیست حرکت کرده و آن ها را در یک سطر چاپ می کنیم. در واقع اینجا </a:t>
            </a:r>
            <a:r>
              <a:rPr lang="en-US" sz="2400" dirty="0">
                <a:solidFill>
                  <a:prstClr val="black"/>
                </a:solidFill>
                <a:latin typeface="Amuzeh-New-Bold"/>
                <a:cs typeface="B Nazanin" panose="00000400000000000000" pitchFamily="2" charset="-78"/>
              </a:rPr>
              <a:t> </a:t>
            </a:r>
            <a:r>
              <a:rPr lang="en-US" sz="2400" dirty="0" err="1">
                <a:solidFill>
                  <a:prstClr val="black"/>
                </a:solidFill>
                <a:latin typeface="Amuzeh-New-Bold"/>
                <a:cs typeface="B Nazanin" panose="00000400000000000000" pitchFamily="2" charset="-78"/>
              </a:rPr>
              <a:t>i</a:t>
            </a:r>
            <a:r>
              <a:rPr lang="en-US" sz="2400" dirty="0">
                <a:solidFill>
                  <a:prstClr val="black"/>
                </a:solidFill>
                <a:latin typeface="Amuzeh-New-Bold"/>
                <a:cs typeface="B Nazanin" panose="00000400000000000000" pitchFamily="2" charset="-78"/>
              </a:rPr>
              <a:t> </a:t>
            </a:r>
            <a:r>
              <a:rPr lang="fa-IR" sz="2400" dirty="0">
                <a:solidFill>
                  <a:prstClr val="black"/>
                </a:solidFill>
                <a:latin typeface="Amuzeh-New-Bold"/>
                <a:cs typeface="B Nazanin" panose="00000400000000000000" pitchFamily="2" charset="-78"/>
              </a:rPr>
              <a:t>به معنی عناصر لیست است.</a:t>
            </a:r>
          </a:p>
          <a:p>
            <a:pPr lvl="0">
              <a:defRPr/>
            </a:pPr>
            <a:r>
              <a:rPr lang="fa-IR" sz="2400" dirty="0">
                <a:solidFill>
                  <a:prstClr val="black"/>
                </a:solidFill>
                <a:latin typeface="Amuzeh-New-Bold"/>
                <a:cs typeface="B Nazanin" panose="00000400000000000000" pitchFamily="2" charset="-78"/>
              </a:rPr>
              <a:t>100  213  350  625  140</a:t>
            </a:r>
          </a:p>
          <a:p>
            <a:pPr lvl="0" algn="just" rtl="1">
              <a:defRPr/>
            </a:pPr>
            <a:r>
              <a:rPr lang="fa-IR" sz="2400" dirty="0">
                <a:solidFill>
                  <a:srgbClr val="FF0000"/>
                </a:solidFill>
                <a:latin typeface="Amuzeh-New-Bold"/>
                <a:cs typeface="B Nazanin" panose="00000400000000000000" pitchFamily="2" charset="-78"/>
              </a:rPr>
              <a:t>تمرین</a:t>
            </a:r>
            <a:r>
              <a:rPr lang="fa-IR" sz="2400" dirty="0">
                <a:solidFill>
                  <a:prstClr val="black"/>
                </a:solidFill>
                <a:latin typeface="Amuzeh-New-Bold"/>
                <a:cs typeface="B Nazanin" panose="00000400000000000000" pitchFamily="2" charset="-78"/>
              </a:rPr>
              <a:t>: چگونه می توان توسط یک ساختار شرطی در داخل حلقه </a:t>
            </a:r>
            <a:r>
              <a:rPr lang="en-US" sz="2400" dirty="0">
                <a:solidFill>
                  <a:prstClr val="black"/>
                </a:solidFill>
                <a:latin typeface="Amuzeh-New-Bold"/>
                <a:cs typeface="B Nazanin" panose="00000400000000000000" pitchFamily="2" charset="-78"/>
              </a:rPr>
              <a:t> for</a:t>
            </a:r>
            <a:r>
              <a:rPr lang="fa-IR" sz="2400" dirty="0">
                <a:solidFill>
                  <a:prstClr val="black"/>
                </a:solidFill>
                <a:latin typeface="Amuzeh-New-Bold"/>
                <a:cs typeface="B Nazanin" panose="00000400000000000000" pitchFamily="2" charset="-78"/>
              </a:rPr>
              <a:t>عناصر زوج را در لیست بالا نمایش داد</a:t>
            </a:r>
          </a:p>
          <a:p>
            <a:pPr lvl="0" algn="r" rtl="1">
              <a:defRPr/>
            </a:pPr>
            <a:r>
              <a:rPr lang="fa-IR" sz="3200" dirty="0">
                <a:solidFill>
                  <a:srgbClr val="FF0000"/>
                </a:solidFill>
                <a:cs typeface="B Nazanin" panose="00000400000000000000" pitchFamily="2" charset="-78"/>
              </a:rPr>
              <a:t>جواب :</a:t>
            </a:r>
          </a:p>
        </p:txBody>
      </p:sp>
      <p:sp>
        <p:nvSpPr>
          <p:cNvPr id="2" name="Rectangle 1"/>
          <p:cNvSpPr/>
          <p:nvPr/>
        </p:nvSpPr>
        <p:spPr>
          <a:xfrm>
            <a:off x="221673" y="4957281"/>
            <a:ext cx="5264727" cy="1569660"/>
          </a:xfrm>
          <a:prstGeom prst="rect">
            <a:avLst/>
          </a:prstGeom>
        </p:spPr>
        <p:txBody>
          <a:bodyPr wrap="square">
            <a:spAutoFit/>
          </a:bodyPr>
          <a:lstStyle/>
          <a:p>
            <a:r>
              <a:rPr lang="en-US" sz="2400" dirty="0" err="1">
                <a:latin typeface="Arial" panose="020B0604020202020204" pitchFamily="34" charset="0"/>
                <a:cs typeface="Arial" panose="020B0604020202020204" pitchFamily="34" charset="0"/>
              </a:rPr>
              <a:t>myList</a:t>
            </a:r>
            <a:r>
              <a:rPr lang="en-US" sz="2400" dirty="0">
                <a:latin typeface="Arial" panose="020B0604020202020204" pitchFamily="34" charset="0"/>
                <a:cs typeface="Arial" panose="020B0604020202020204" pitchFamily="34" charset="0"/>
              </a:rPr>
              <a:t>=[100,213,350,625,140]</a:t>
            </a:r>
          </a:p>
          <a:p>
            <a:r>
              <a:rPr lang="en-US" sz="2400" dirty="0">
                <a:latin typeface="Arial" panose="020B0604020202020204" pitchFamily="34" charset="0"/>
                <a:cs typeface="Arial" panose="020B0604020202020204" pitchFamily="34" charset="0"/>
              </a:rPr>
              <a:t>for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myList</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if i%2==0:</a:t>
            </a:r>
          </a:p>
          <a:p>
            <a:r>
              <a:rPr lang="en-US" sz="2400" dirty="0">
                <a:latin typeface="Arial" panose="020B0604020202020204" pitchFamily="34" charset="0"/>
                <a:cs typeface="Arial" panose="020B0604020202020204" pitchFamily="34" charset="0"/>
              </a:rPr>
              <a:t>        print(</a:t>
            </a:r>
            <a:r>
              <a:rPr lang="en-US" sz="2400" dirty="0" err="1">
                <a:latin typeface="Arial" panose="020B0604020202020204" pitchFamily="34" charset="0"/>
                <a:cs typeface="Arial" panose="020B0604020202020204" pitchFamily="34" charset="0"/>
              </a:rPr>
              <a:t>i,end</a:t>
            </a:r>
            <a:r>
              <a:rPr lang="en-US" sz="2400" dirty="0">
                <a:latin typeface="Arial" panose="020B0604020202020204" pitchFamily="34" charset="0"/>
                <a:cs typeface="Arial" panose="020B0604020202020204" pitchFamily="34" charset="0"/>
              </a:rPr>
              <a:t>=' ')</a:t>
            </a:r>
          </a:p>
        </p:txBody>
      </p:sp>
    </p:spTree>
    <p:custDataLst>
      <p:tags r:id="rId2"/>
    </p:custDataLst>
    <p:extLst>
      <p:ext uri="{BB962C8B-B14F-4D97-AF65-F5344CB8AC3E}">
        <p14:creationId xmlns:p14="http://schemas.microsoft.com/office/powerpoint/2010/main" val="3468883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738357" y="490751"/>
            <a:ext cx="3672051" cy="646331"/>
          </a:xfrm>
          <a:prstGeom prst="rect">
            <a:avLst/>
          </a:prstGeom>
        </p:spPr>
        <p:txBody>
          <a:bodyPr wrap="square">
            <a:spAutoFit/>
          </a:bodyPr>
          <a:lstStyle/>
          <a:p>
            <a:pPr lvl="0" algn="just" rtl="1">
              <a:defRPr/>
            </a:pPr>
            <a:r>
              <a:rPr lang="fa-IR" sz="3600" dirty="0">
                <a:solidFill>
                  <a:srgbClr val="FF0000"/>
                </a:solidFill>
                <a:latin typeface="Amuzeh-New-Bold"/>
                <a:cs typeface="B Nazanin" panose="00000400000000000000" pitchFamily="2" charset="-78"/>
              </a:rPr>
              <a:t>مقایسه بین لیست و تاپل</a:t>
            </a:r>
            <a:endParaRPr lang="fa-IR" sz="2400" dirty="0">
              <a:latin typeface="Amuzeh-New-Bold"/>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21675" y="1385455"/>
            <a:ext cx="8705417" cy="5034833"/>
          </a:xfrm>
          <a:prstGeom prst="rect">
            <a:avLst/>
          </a:prstGeom>
        </p:spPr>
      </p:pic>
    </p:spTree>
    <p:custDataLst>
      <p:tags r:id="rId2"/>
    </p:custDataLst>
    <p:extLst>
      <p:ext uri="{BB962C8B-B14F-4D97-AF65-F5344CB8AC3E}">
        <p14:creationId xmlns:p14="http://schemas.microsoft.com/office/powerpoint/2010/main" val="2413274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79513" y="1312881"/>
            <a:ext cx="8740080" cy="4512774"/>
          </a:xfrm>
          <a:prstGeom prst="rect">
            <a:avLst/>
          </a:prstGeom>
        </p:spPr>
        <p:txBody>
          <a:bodyPr wrap="square">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fa-IR" sz="1400" b="0" i="0" u="none" strike="noStrike" kern="1200" cap="none" spc="0" normalizeH="0" baseline="0" noProof="0" dirty="0">
              <a:ln>
                <a:noFill/>
              </a:ln>
              <a:solidFill>
                <a:prstClr val="black"/>
              </a:solidFill>
              <a:effectLst/>
              <a:uLnTx/>
              <a:uFillTx/>
              <a:latin typeface="Amuzeh-New-Bold"/>
              <a:ea typeface="+mn-ea"/>
              <a:cs typeface="B Nazanin" panose="00000400000000000000" pitchFamily="2" charset="-78"/>
            </a:endParaRPr>
          </a:p>
          <a:p>
            <a:pPr lvl="0" algn="just" rtl="1">
              <a:lnSpc>
                <a:spcPct val="150000"/>
              </a:lnSpc>
              <a:defRPr/>
            </a:pPr>
            <a:r>
              <a:rPr lang="fa-IR" sz="3000" dirty="0">
                <a:solidFill>
                  <a:prstClr val="black"/>
                </a:solidFill>
                <a:latin typeface="AmuzehNewNormalPS"/>
                <a:cs typeface="B Nazanin" panose="00000400000000000000" pitchFamily="2" charset="-78"/>
              </a:rPr>
              <a:t>سال گذشته در پودمان برنامه نویسی آموختید که چگونه با زبان برنامه نویسی پایتون، یک برنامه ساده رایانه ای بنویسید و شکل های هندسی منتظم را طراحی کنید. در این پودمان با مفاهیم آرایه ها، توابع، ماژول، مدیریت استثنا و فایل ها در برنامه نویسی به زبان پایتون آشنا خواهید شد. با یادگیری و تسلط روی این مهارت ها، قادر به نوشتن برنامه های زیبا و کاربردی و انجام برخی از تکالیف درسی خود خواهید شد.</a:t>
            </a:r>
            <a:endParaRPr kumimoji="0" lang="fa-IR" sz="30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766193" y="598506"/>
            <a:ext cx="8153400" cy="714375"/>
          </a:xfrm>
          <a:prstGeom prst="rect">
            <a:avLst/>
          </a:prstGeom>
        </p:spPr>
      </p:pic>
    </p:spTree>
    <p:custDataLst>
      <p:tags r:id="rId2"/>
    </p:custDataLst>
    <p:extLst>
      <p:ext uri="{BB962C8B-B14F-4D97-AF65-F5344CB8AC3E}">
        <p14:creationId xmlns:p14="http://schemas.microsoft.com/office/powerpoint/2010/main" val="29748290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82932"/>
            <a:ext cx="8701252" cy="5324535"/>
          </a:xfrm>
          <a:prstGeom prst="rect">
            <a:avLst/>
          </a:prstGeom>
        </p:spPr>
        <p:txBody>
          <a:bodyPr wrap="square">
            <a:spAutoFit/>
          </a:bodyPr>
          <a:lstStyle/>
          <a:p>
            <a:pPr lvl="0" algn="just" rtl="1">
              <a:defRPr/>
            </a:pPr>
            <a:endParaRPr lang="fa-IR" sz="3200" dirty="0">
              <a:solidFill>
                <a:srgbClr val="FF0000"/>
              </a:solidFill>
              <a:latin typeface="Amuzeh-New-Bold"/>
              <a:cs typeface="B Nazanin" panose="00000400000000000000" pitchFamily="2" charset="-78"/>
            </a:endParaRPr>
          </a:p>
          <a:p>
            <a:pPr lvl="0" algn="just" rtl="1">
              <a:defRPr/>
            </a:pPr>
            <a:r>
              <a:rPr lang="fa-IR" sz="2800" dirty="0">
                <a:solidFill>
                  <a:srgbClr val="FF0000"/>
                </a:solidFill>
                <a:latin typeface="Amuzeh-New-Bold"/>
                <a:cs typeface="B Nazanin" panose="00000400000000000000" pitchFamily="2" charset="-78"/>
              </a:rPr>
              <a:t>نکته</a:t>
            </a:r>
            <a:r>
              <a:rPr lang="fa-IR" sz="2800" dirty="0">
                <a:solidFill>
                  <a:prstClr val="black"/>
                </a:solidFill>
                <a:latin typeface="Amuzeh-New-Bold"/>
                <a:cs typeface="B Nazanin" panose="00000400000000000000" pitchFamily="2" charset="-78"/>
              </a:rPr>
              <a:t> : در دستور </a:t>
            </a:r>
            <a:r>
              <a:rPr lang="en-US" sz="2800" dirty="0">
                <a:solidFill>
                  <a:prstClr val="black"/>
                </a:solidFill>
                <a:latin typeface="Amuzeh-New-Bold"/>
                <a:cs typeface="B Nazanin" panose="00000400000000000000" pitchFamily="2" charset="-78"/>
              </a:rPr>
              <a:t>])</a:t>
            </a:r>
            <a:r>
              <a:rPr lang="fa-IR" sz="2800" dirty="0">
                <a:solidFill>
                  <a:prstClr val="black"/>
                </a:solidFill>
                <a:latin typeface="Amuzeh-New-Bold"/>
                <a:cs typeface="B Nazanin" panose="00000400000000000000" pitchFamily="2" charset="-78"/>
              </a:rPr>
              <a:t>3:</a:t>
            </a:r>
            <a:r>
              <a:rPr lang="en-US" sz="2800" dirty="0">
                <a:solidFill>
                  <a:prstClr val="black"/>
                </a:solidFill>
                <a:latin typeface="Amuzeh-New-Bold"/>
                <a:cs typeface="B Nazanin" panose="00000400000000000000" pitchFamily="2" charset="-78"/>
              </a:rPr>
              <a:t>print(</a:t>
            </a:r>
            <a:r>
              <a:rPr lang="en-US" sz="2800" dirty="0" err="1">
                <a:solidFill>
                  <a:prstClr val="black"/>
                </a:solidFill>
                <a:latin typeface="Amuzeh-New-Bold"/>
                <a:cs typeface="B Nazanin" panose="00000400000000000000" pitchFamily="2" charset="-78"/>
              </a:rPr>
              <a:t>myList</a:t>
            </a:r>
            <a:r>
              <a:rPr lang="en-US" sz="2800" dirty="0">
                <a:solidFill>
                  <a:prstClr val="black"/>
                </a:solidFill>
                <a:latin typeface="Amuzeh-New-Bold"/>
                <a:cs typeface="B Nazanin" panose="00000400000000000000" pitchFamily="2" charset="-78"/>
              </a:rPr>
              <a:t> [</a:t>
            </a:r>
            <a:r>
              <a:rPr lang="fa-IR" sz="2800" dirty="0">
                <a:solidFill>
                  <a:prstClr val="black"/>
                </a:solidFill>
                <a:latin typeface="Amuzeh-New-Bold"/>
                <a:cs typeface="B Nazanin" panose="00000400000000000000" pitchFamily="2" charset="-78"/>
              </a:rPr>
              <a:t> ابتدای محدوده مشخص نیست. در این مواقع پایتون آغاز محدوده را از اولین عنصر لیست در نظر می گیرد و دستور به صورت</a:t>
            </a:r>
            <a:r>
              <a:rPr lang="en-US" sz="2800" dirty="0">
                <a:solidFill>
                  <a:prstClr val="black"/>
                </a:solidFill>
                <a:latin typeface="Amuzeh-New-Bold"/>
                <a:cs typeface="B Nazanin" panose="00000400000000000000" pitchFamily="2" charset="-78"/>
              </a:rPr>
              <a:t>print(</a:t>
            </a:r>
            <a:r>
              <a:rPr lang="en-US" sz="2800" dirty="0" err="1">
                <a:solidFill>
                  <a:prstClr val="black"/>
                </a:solidFill>
                <a:latin typeface="Amuzeh-New-Bold"/>
                <a:cs typeface="B Nazanin" panose="00000400000000000000" pitchFamily="2" charset="-78"/>
              </a:rPr>
              <a:t>myList</a:t>
            </a:r>
            <a:r>
              <a:rPr lang="en-US" sz="2800" dirty="0">
                <a:solidFill>
                  <a:prstClr val="black"/>
                </a:solidFill>
                <a:latin typeface="Amuzeh-New-Bold"/>
                <a:cs typeface="B Nazanin" panose="00000400000000000000" pitchFamily="2" charset="-78"/>
              </a:rPr>
              <a:t>[0:3]) </a:t>
            </a:r>
            <a:r>
              <a:rPr lang="fa-IR" sz="2800" dirty="0">
                <a:solidFill>
                  <a:prstClr val="black"/>
                </a:solidFill>
                <a:latin typeface="Amuzeh-New-Bold"/>
                <a:cs typeface="B Nazanin" panose="00000400000000000000" pitchFamily="2" charset="-78"/>
              </a:rPr>
              <a:t> تبدیل می شود. </a:t>
            </a:r>
          </a:p>
          <a:p>
            <a:pPr lvl="0" algn="just" rtl="1">
              <a:defRPr/>
            </a:pPr>
            <a:endParaRPr lang="fa-IR" sz="2800" dirty="0">
              <a:solidFill>
                <a:prstClr val="black"/>
              </a:solidFill>
              <a:latin typeface="Amuzeh-New-Bold"/>
              <a:cs typeface="B Nazanin" panose="00000400000000000000" pitchFamily="2" charset="-78"/>
            </a:endParaRPr>
          </a:p>
          <a:p>
            <a:pPr lvl="0" algn="just" rtl="1">
              <a:defRPr/>
            </a:pPr>
            <a:r>
              <a:rPr lang="fa-IR" sz="2800" dirty="0">
                <a:solidFill>
                  <a:prstClr val="black"/>
                </a:solidFill>
                <a:cs typeface="B Nazanin" panose="00000400000000000000" pitchFamily="2" charset="-78"/>
              </a:rPr>
              <a:t>همچنین در دستور (</a:t>
            </a:r>
            <a:r>
              <a:rPr lang="en-US" sz="2800" dirty="0">
                <a:solidFill>
                  <a:prstClr val="black"/>
                </a:solidFill>
                <a:cs typeface="B Nazanin" panose="00000400000000000000" pitchFamily="2" charset="-78"/>
              </a:rPr>
              <a:t>]</a:t>
            </a:r>
            <a:r>
              <a:rPr lang="fa-IR" sz="2800" dirty="0">
                <a:solidFill>
                  <a:prstClr val="black"/>
                </a:solidFill>
                <a:cs typeface="B Nazanin" panose="00000400000000000000" pitchFamily="2" charset="-78"/>
              </a:rPr>
              <a:t>:2</a:t>
            </a:r>
            <a:r>
              <a:rPr lang="en-US" sz="2800" dirty="0">
                <a:solidFill>
                  <a:prstClr val="black"/>
                </a:solidFill>
                <a:cs typeface="B Nazanin" panose="00000400000000000000" pitchFamily="2" charset="-78"/>
              </a:rPr>
              <a:t>print(</a:t>
            </a:r>
            <a:r>
              <a:rPr lang="en-US" sz="2800" dirty="0" err="1">
                <a:solidFill>
                  <a:prstClr val="black"/>
                </a:solidFill>
                <a:cs typeface="B Nazanin" panose="00000400000000000000" pitchFamily="2" charset="-78"/>
              </a:rPr>
              <a:t>myList</a:t>
            </a:r>
            <a:r>
              <a:rPr lang="en-US" sz="2800" dirty="0">
                <a:solidFill>
                  <a:prstClr val="black"/>
                </a:solidFill>
                <a:cs typeface="B Nazanin" panose="00000400000000000000" pitchFamily="2" charset="-78"/>
              </a:rPr>
              <a:t>[</a:t>
            </a:r>
            <a:r>
              <a:rPr lang="fa-IR" sz="2800" dirty="0">
                <a:solidFill>
                  <a:prstClr val="black"/>
                </a:solidFill>
                <a:cs typeface="B Nazanin" panose="00000400000000000000" pitchFamily="2" charset="-78"/>
              </a:rPr>
              <a:t> به دلیل آنکه انتهای محدوده مشخص نیست، پایتون از عنصر شماره 2 تا انتهای لیست را چاپ می کند.</a:t>
            </a:r>
          </a:p>
          <a:p>
            <a:pPr lvl="0" algn="just" rtl="1">
              <a:defRPr/>
            </a:pP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a:p>
            <a:pPr lvl="0" algn="just" rtl="1">
              <a:defRPr/>
            </a:pPr>
            <a:r>
              <a:rPr lang="fa-IR" sz="2800" dirty="0">
                <a:solidFill>
                  <a:srgbClr val="FF0000"/>
                </a:solidFill>
                <a:cs typeface="B Nazanin" panose="00000400000000000000" pitchFamily="2" charset="-78"/>
              </a:rPr>
              <a:t>نکته</a:t>
            </a:r>
            <a:r>
              <a:rPr lang="fa-IR" sz="2800" dirty="0">
                <a:solidFill>
                  <a:prstClr val="black"/>
                </a:solidFill>
                <a:cs typeface="B Nazanin" panose="00000400000000000000" pitchFamily="2" charset="-78"/>
              </a:rPr>
              <a:t> : با توجه به جدول اسلاید قبل عملیات حذف و انتساب در آرایه تاپل امکان پذیر نیست. زیرا تاپل ، به طور ذاتی قابل تغییر نیست، ولی می توان آن را به لیست تغییر داد. پس از آن، تغییرات لازم مثل حذف و انتساب را روی آن انجام داده و دوباره آن را به تاپل تغییر می دهیم.</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spTree>
    <p:custDataLst>
      <p:tags r:id="rId2"/>
    </p:custDataLst>
    <p:extLst>
      <p:ext uri="{BB962C8B-B14F-4D97-AF65-F5344CB8AC3E}">
        <p14:creationId xmlns:p14="http://schemas.microsoft.com/office/powerpoint/2010/main" val="2101384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094" y="1219200"/>
            <a:ext cx="8818575" cy="4558145"/>
          </a:xfrm>
          <a:prstGeom prst="rect">
            <a:avLst/>
          </a:prstGeom>
        </p:spPr>
      </p:pic>
    </p:spTree>
    <p:custDataLst>
      <p:tags r:id="rId2"/>
    </p:custDataLst>
    <p:extLst>
      <p:ext uri="{BB962C8B-B14F-4D97-AF65-F5344CB8AC3E}">
        <p14:creationId xmlns:p14="http://schemas.microsoft.com/office/powerpoint/2010/main" val="2969603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5" y="366060"/>
            <a:ext cx="8705417" cy="1815882"/>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متدهای قابل اجرا روی لیست و تاپل</a:t>
            </a:r>
          </a:p>
          <a:p>
            <a:pPr lvl="0" algn="just" rtl="1">
              <a:defRPr/>
            </a:pPr>
            <a:endParaRPr lang="fa-IR" sz="2000" dirty="0">
              <a:solidFill>
                <a:srgbClr val="FF0000"/>
              </a:solidFill>
              <a:latin typeface="Amuzeh-New-Bold"/>
              <a:cs typeface="B Nazanin" panose="00000400000000000000" pitchFamily="2" charset="-78"/>
            </a:endParaRPr>
          </a:p>
          <a:p>
            <a:pPr lvl="0" algn="just" rtl="1">
              <a:defRPr/>
            </a:pPr>
            <a:r>
              <a:rPr lang="fa-IR" sz="2800" dirty="0">
                <a:latin typeface="Amuzeh-New-Bold"/>
                <a:cs typeface="B Nazanin" panose="00000400000000000000" pitchFamily="2" charset="-78"/>
              </a:rPr>
              <a:t>در جدول زیر با انواع متدهای قابل اجرا روی لیست ها و چندتایی ها آشنا شده و تفاوت های آن ها را با هم مقایسه می کنیم.</a:t>
            </a:r>
            <a:endParaRPr lang="fa-IR" dirty="0">
              <a:latin typeface="Amuzeh-New-Bold"/>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21675" y="2327569"/>
            <a:ext cx="8705417" cy="4046392"/>
          </a:xfrm>
          <a:prstGeom prst="rect">
            <a:avLst/>
          </a:prstGeom>
        </p:spPr>
      </p:pic>
    </p:spTree>
    <p:custDataLst>
      <p:tags r:id="rId2"/>
    </p:custDataLst>
    <p:extLst>
      <p:ext uri="{BB962C8B-B14F-4D97-AF65-F5344CB8AC3E}">
        <p14:creationId xmlns:p14="http://schemas.microsoft.com/office/powerpoint/2010/main" val="2486421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37"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out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5" y="366060"/>
            <a:ext cx="8705417" cy="5755422"/>
          </a:xfrm>
          <a:prstGeom prst="rect">
            <a:avLst/>
          </a:prstGeom>
        </p:spPr>
        <p:txBody>
          <a:bodyPr wrap="square">
            <a:spAutoFit/>
          </a:bodyPr>
          <a:lstStyle/>
          <a:p>
            <a:pPr lvl="0" algn="just" rtl="1">
              <a:defRPr/>
            </a:pPr>
            <a:r>
              <a:rPr lang="fa-IR" sz="3600" dirty="0">
                <a:solidFill>
                  <a:srgbClr val="FF0000"/>
                </a:solidFill>
                <a:latin typeface="Amuzeh-New-Bold"/>
                <a:cs typeface="B Nazanin" panose="00000400000000000000" pitchFamily="2" charset="-78"/>
              </a:rPr>
              <a:t>مثال</a:t>
            </a:r>
          </a:p>
          <a:p>
            <a:pPr lvl="0" algn="just" rtl="1">
              <a:defRPr/>
            </a:pPr>
            <a:endParaRPr lang="fa-IR" sz="2000" dirty="0">
              <a:latin typeface="Amuzeh-New-Bold"/>
              <a:cs typeface="B Nazanin" panose="00000400000000000000" pitchFamily="2" charset="-78"/>
            </a:endParaRPr>
          </a:p>
          <a:p>
            <a:pPr lvl="0" algn="just" rtl="1">
              <a:defRPr/>
            </a:pPr>
            <a:r>
              <a:rPr lang="fa-IR" sz="2800" dirty="0">
                <a:latin typeface="Amuzeh-New-Bold"/>
                <a:cs typeface="B Nazanin" panose="00000400000000000000" pitchFamily="2" charset="-78"/>
              </a:rPr>
              <a:t>برنامه ای بنویسید که 5 عدد از ورودی دریافت کند و به انتهای آرایه لیست اضافه و در خروجی، عناصر فرد را چاپ کند.</a:t>
            </a:r>
          </a:p>
          <a:p>
            <a:pPr lvl="0" algn="just" rtl="1">
              <a:defRPr/>
            </a:pPr>
            <a:endParaRPr lang="fa-IR" sz="2800" dirty="0">
              <a:latin typeface="Amuzeh-New-Bold"/>
              <a:cs typeface="B Nazanin" panose="00000400000000000000" pitchFamily="2" charset="-78"/>
            </a:endParaRPr>
          </a:p>
          <a:p>
            <a:pPr lvl="0" algn="just" rtl="1">
              <a:defRPr/>
            </a:pPr>
            <a:r>
              <a:rPr lang="fa-IR" sz="3200" dirty="0">
                <a:solidFill>
                  <a:srgbClr val="0070C0"/>
                </a:solidFill>
                <a:latin typeface="Amuzeh-New-Bold"/>
                <a:cs typeface="B Nazanin" panose="00000400000000000000" pitchFamily="2" charset="-78"/>
              </a:rPr>
              <a:t>جواب</a:t>
            </a:r>
            <a:endParaRPr lang="fa-IR" sz="2800" dirty="0">
              <a:solidFill>
                <a:srgbClr val="0070C0"/>
              </a:solidFill>
              <a:latin typeface="Amuzeh-New-Bold"/>
              <a:cs typeface="B Nazanin" panose="00000400000000000000" pitchFamily="2" charset="-78"/>
            </a:endParaRPr>
          </a:p>
          <a:p>
            <a:pPr lvl="0">
              <a:defRPr/>
            </a:pPr>
            <a:endParaRPr lang="en-US" sz="2000" dirty="0">
              <a:latin typeface="Amuzeh-New-Bold"/>
              <a:cs typeface="B Nazanin" panose="00000400000000000000" pitchFamily="2" charset="-78"/>
            </a:endParaRPr>
          </a:p>
          <a:p>
            <a:pPr lvl="0">
              <a:defRPr/>
            </a:pPr>
            <a:r>
              <a:rPr lang="en-US" sz="2800" dirty="0" err="1">
                <a:latin typeface="Amuzeh-New-Bold"/>
                <a:cs typeface="B Nazanin" panose="00000400000000000000" pitchFamily="2" charset="-78"/>
              </a:rPr>
              <a:t>myList</a:t>
            </a:r>
            <a:r>
              <a:rPr lang="en-US" sz="2800" dirty="0">
                <a:latin typeface="Amuzeh-New-Bold"/>
                <a:cs typeface="B Nazanin" panose="00000400000000000000" pitchFamily="2" charset="-78"/>
              </a:rPr>
              <a:t>=[]</a:t>
            </a:r>
          </a:p>
          <a:p>
            <a:pPr lvl="0">
              <a:defRPr/>
            </a:pPr>
            <a:r>
              <a:rPr lang="en-US" sz="2800" dirty="0">
                <a:latin typeface="Amuzeh-New-Bold"/>
                <a:cs typeface="B Nazanin" panose="00000400000000000000" pitchFamily="2" charset="-78"/>
              </a:rPr>
              <a:t>for </a:t>
            </a:r>
            <a:r>
              <a:rPr lang="en-US" sz="2800" dirty="0" err="1">
                <a:latin typeface="Amuzeh-New-Bold"/>
                <a:cs typeface="B Nazanin" panose="00000400000000000000" pitchFamily="2" charset="-78"/>
              </a:rPr>
              <a:t>i</a:t>
            </a:r>
            <a:r>
              <a:rPr lang="en-US" sz="2800" dirty="0">
                <a:latin typeface="Amuzeh-New-Bold"/>
                <a:cs typeface="B Nazanin" panose="00000400000000000000" pitchFamily="2" charset="-78"/>
              </a:rPr>
              <a:t> in range(5):</a:t>
            </a:r>
          </a:p>
          <a:p>
            <a:pPr lvl="0">
              <a:defRPr/>
            </a:pPr>
            <a:r>
              <a:rPr lang="en-US" sz="2800" dirty="0">
                <a:latin typeface="Amuzeh-New-Bold"/>
                <a:cs typeface="B Nazanin" panose="00000400000000000000" pitchFamily="2" charset="-78"/>
              </a:rPr>
              <a:t>    </a:t>
            </a:r>
            <a:r>
              <a:rPr lang="en-US" sz="2800" dirty="0" err="1">
                <a:latin typeface="Amuzeh-New-Bold"/>
                <a:cs typeface="B Nazanin" panose="00000400000000000000" pitchFamily="2" charset="-78"/>
              </a:rPr>
              <a:t>myList.append</a:t>
            </a:r>
            <a:r>
              <a:rPr lang="en-US" sz="2800" dirty="0">
                <a:latin typeface="Amuzeh-New-Bold"/>
                <a:cs typeface="B Nazanin" panose="00000400000000000000" pitchFamily="2" charset="-78"/>
              </a:rPr>
              <a:t>(</a:t>
            </a:r>
            <a:r>
              <a:rPr lang="en-US" sz="2800" dirty="0" err="1">
                <a:latin typeface="Amuzeh-New-Bold"/>
                <a:cs typeface="B Nazanin" panose="00000400000000000000" pitchFamily="2" charset="-78"/>
              </a:rPr>
              <a:t>int</a:t>
            </a:r>
            <a:r>
              <a:rPr lang="en-US" sz="2800" dirty="0">
                <a:latin typeface="Amuzeh-New-Bold"/>
                <a:cs typeface="B Nazanin" panose="00000400000000000000" pitchFamily="2" charset="-78"/>
              </a:rPr>
              <a:t>(input(f ' Enter Number {i+1}:')))</a:t>
            </a:r>
          </a:p>
          <a:p>
            <a:pPr lvl="0">
              <a:defRPr/>
            </a:pPr>
            <a:r>
              <a:rPr lang="en-US" sz="2800" dirty="0">
                <a:latin typeface="Amuzeh-New-Bold"/>
                <a:cs typeface="B Nazanin" panose="00000400000000000000" pitchFamily="2" charset="-78"/>
              </a:rPr>
              <a:t>for </a:t>
            </a:r>
            <a:r>
              <a:rPr lang="en-US" sz="2800" dirty="0" err="1">
                <a:latin typeface="Amuzeh-New-Bold"/>
                <a:cs typeface="B Nazanin" panose="00000400000000000000" pitchFamily="2" charset="-78"/>
              </a:rPr>
              <a:t>i</a:t>
            </a:r>
            <a:r>
              <a:rPr lang="en-US" sz="2800" dirty="0">
                <a:latin typeface="Amuzeh-New-Bold"/>
                <a:cs typeface="B Nazanin" panose="00000400000000000000" pitchFamily="2" charset="-78"/>
              </a:rPr>
              <a:t> in </a:t>
            </a:r>
            <a:r>
              <a:rPr lang="en-US" sz="2800" dirty="0" err="1">
                <a:latin typeface="Amuzeh-New-Bold"/>
                <a:cs typeface="B Nazanin" panose="00000400000000000000" pitchFamily="2" charset="-78"/>
              </a:rPr>
              <a:t>myList</a:t>
            </a:r>
            <a:r>
              <a:rPr lang="en-US" sz="2800" dirty="0">
                <a:latin typeface="Amuzeh-New-Bold"/>
                <a:cs typeface="B Nazanin" panose="00000400000000000000" pitchFamily="2" charset="-78"/>
              </a:rPr>
              <a:t>:</a:t>
            </a:r>
          </a:p>
          <a:p>
            <a:pPr lvl="0">
              <a:defRPr/>
            </a:pPr>
            <a:r>
              <a:rPr lang="en-US" sz="2800" dirty="0">
                <a:latin typeface="Amuzeh-New-Bold"/>
                <a:cs typeface="B Nazanin" panose="00000400000000000000" pitchFamily="2" charset="-78"/>
              </a:rPr>
              <a:t>    if </a:t>
            </a:r>
            <a:r>
              <a:rPr lang="en-US" sz="2800" dirty="0" err="1">
                <a:latin typeface="Amuzeh-New-Bold"/>
                <a:cs typeface="B Nazanin" panose="00000400000000000000" pitchFamily="2" charset="-78"/>
              </a:rPr>
              <a:t>i</a:t>
            </a:r>
            <a:r>
              <a:rPr lang="en-US" sz="2800" dirty="0">
                <a:latin typeface="Amuzeh-New-Bold"/>
                <a:cs typeface="B Nazanin" panose="00000400000000000000" pitchFamily="2" charset="-78"/>
              </a:rPr>
              <a:t> %2 != 0:</a:t>
            </a:r>
          </a:p>
          <a:p>
            <a:pPr lvl="0">
              <a:defRPr/>
            </a:pPr>
            <a:r>
              <a:rPr lang="en-US" sz="2800" dirty="0">
                <a:latin typeface="Amuzeh-New-Bold"/>
                <a:cs typeface="B Nazanin" panose="00000400000000000000" pitchFamily="2" charset="-78"/>
              </a:rPr>
              <a:t>        print (</a:t>
            </a:r>
            <a:r>
              <a:rPr lang="en-US" sz="2800" dirty="0" err="1">
                <a:latin typeface="Amuzeh-New-Bold"/>
                <a:cs typeface="B Nazanin" panose="00000400000000000000" pitchFamily="2" charset="-78"/>
              </a:rPr>
              <a:t>i</a:t>
            </a:r>
            <a:r>
              <a:rPr lang="en-US" sz="2800" dirty="0">
                <a:latin typeface="Amuzeh-New-Bold"/>
                <a:cs typeface="B Nazanin" panose="00000400000000000000" pitchFamily="2" charset="-78"/>
              </a:rPr>
              <a:t>, end=' ' )</a:t>
            </a:r>
            <a:endParaRPr lang="fa-IR" dirty="0">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12085200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5" y="366060"/>
            <a:ext cx="8705417" cy="1815882"/>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کارکلاسی</a:t>
            </a:r>
            <a:endParaRPr lang="fa-IR" sz="3600" dirty="0">
              <a:solidFill>
                <a:srgbClr val="FF0000"/>
              </a:solidFill>
              <a:latin typeface="Amuzeh-New-Bold"/>
              <a:cs typeface="B Nazanin" panose="00000400000000000000" pitchFamily="2" charset="-78"/>
            </a:endParaRPr>
          </a:p>
          <a:p>
            <a:pPr lvl="0" algn="just" rtl="1">
              <a:defRPr/>
            </a:pPr>
            <a:endParaRPr lang="fa-IR" sz="2000" dirty="0">
              <a:latin typeface="Amuzeh-New-Bold"/>
              <a:cs typeface="B Nazanin" panose="00000400000000000000" pitchFamily="2" charset="-78"/>
            </a:endParaRPr>
          </a:p>
          <a:p>
            <a:pPr lvl="0" algn="just" rtl="1">
              <a:defRPr/>
            </a:pPr>
            <a:r>
              <a:rPr lang="fa-IR" sz="2800" dirty="0">
                <a:latin typeface="Amuzeh-New-Bold"/>
                <a:cs typeface="B Nazanin" panose="00000400000000000000" pitchFamily="2" charset="-78"/>
              </a:rPr>
              <a:t>تحقیق کنید که کاراکتر</a:t>
            </a:r>
            <a:r>
              <a:rPr lang="en-US" sz="2800" dirty="0">
                <a:latin typeface="Amuzeh-New-Bold"/>
                <a:cs typeface="B Nazanin" panose="00000400000000000000" pitchFamily="2" charset="-78"/>
              </a:rPr>
              <a:t>f</a:t>
            </a:r>
            <a:r>
              <a:rPr lang="fa-IR" sz="2800" dirty="0">
                <a:latin typeface="Amuzeh-New-Bold"/>
                <a:cs typeface="B Nazanin" panose="00000400000000000000" pitchFamily="2" charset="-78"/>
              </a:rPr>
              <a:t> در خط سوم قطعه برنامه اسلاید قبل، چه کاربردی دارد؟  </a:t>
            </a:r>
            <a:r>
              <a:rPr lang="fa-IR" sz="3200" dirty="0">
                <a:solidFill>
                  <a:srgbClr val="0070C0"/>
                </a:solidFill>
                <a:latin typeface="Amuzeh-New-Bold"/>
                <a:cs typeface="B Nazanin" panose="00000400000000000000" pitchFamily="2" charset="-78"/>
              </a:rPr>
              <a:t>جواب</a:t>
            </a:r>
            <a:endParaRPr lang="fa-IR" sz="2800" dirty="0">
              <a:solidFill>
                <a:srgbClr val="0070C0"/>
              </a:solidFill>
              <a:latin typeface="Amuzeh-New-Bold"/>
              <a:cs typeface="B Nazanin" panose="00000400000000000000" pitchFamily="2" charset="-78"/>
            </a:endParaRPr>
          </a:p>
        </p:txBody>
      </p:sp>
      <p:sp>
        <p:nvSpPr>
          <p:cNvPr id="3" name="Rectangle 2"/>
          <p:cNvSpPr/>
          <p:nvPr/>
        </p:nvSpPr>
        <p:spPr>
          <a:xfrm>
            <a:off x="221675" y="2320488"/>
            <a:ext cx="8705417" cy="4231928"/>
          </a:xfrm>
          <a:prstGeom prst="rect">
            <a:avLst/>
          </a:prstGeom>
        </p:spPr>
        <p:txBody>
          <a:bodyPr wrap="square">
            <a:spAutoFit/>
          </a:bodyPr>
          <a:lstStyle/>
          <a:p>
            <a:pPr algn="just" rtl="1"/>
            <a:r>
              <a:rPr lang="fa-IR" sz="2700" dirty="0">
                <a:cs typeface="B Nazanin" panose="00000400000000000000" pitchFamily="2" charset="-78"/>
              </a:rPr>
              <a:t>در پروژه‌های مختلف نیاز داریم متغیرها و رشته‌های متنی را با هم ترکیب کنیم. به کمک فرمت کردن رشته در پایتون می‌توانیم برای چاپ متغیر بین رشته متنی یک ساختار منظم ایجاد کنیم. این ساختارها به خوانایی بهتر کد کمک می‌کند و اصلاح و توسعه را بهبود می‌دهد. برای فرمت دهی رشته در پایتون از کاراکتر </a:t>
            </a:r>
            <a:r>
              <a:rPr lang="en-US" sz="2700" dirty="0">
                <a:cs typeface="B Nazanin" panose="00000400000000000000" pitchFamily="2" charset="-78"/>
              </a:rPr>
              <a:t> f</a:t>
            </a:r>
            <a:r>
              <a:rPr lang="fa-IR" sz="2700" dirty="0">
                <a:cs typeface="B Nazanin" panose="00000400000000000000" pitchFamily="2" charset="-78"/>
              </a:rPr>
              <a:t>استفاده می شود برای استفاده از فرمت رشته باید جایگاه متغیرها در رشته را با علامت {} (آکولاد باز و بسته) تعیین کنیم. یعنی به جای متغیرها در رشته متنی، از آکولادها استفاده می‌کنیم.برای فرمت کردن رشته پایتون با </a:t>
            </a:r>
            <a:r>
              <a:rPr lang="en-US" sz="2700" dirty="0">
                <a:cs typeface="B Nazanin" panose="00000400000000000000" pitchFamily="2" charset="-78"/>
              </a:rPr>
              <a:t>f</a:t>
            </a:r>
            <a:r>
              <a:rPr lang="fa-IR" sz="2700" dirty="0">
                <a:cs typeface="B Nazanin" panose="00000400000000000000" pitchFamily="2" charset="-78"/>
              </a:rPr>
              <a:t> کافی است قبل از رشته متنی حرف </a:t>
            </a:r>
            <a:r>
              <a:rPr lang="en-US" sz="2700" dirty="0">
                <a:cs typeface="B Nazanin" panose="00000400000000000000" pitchFamily="2" charset="-78"/>
              </a:rPr>
              <a:t>f</a:t>
            </a:r>
            <a:r>
              <a:rPr lang="fa-IR" sz="2700" dirty="0">
                <a:cs typeface="B Nazanin" panose="00000400000000000000" pitchFamily="2" charset="-78"/>
              </a:rPr>
              <a:t> را قرار داده و نام اصلی متغیر را مستقیماً درون {} قرار دهیم. </a:t>
            </a:r>
          </a:p>
          <a:p>
            <a:pPr algn="just" rtl="1"/>
            <a:endParaRPr lang="fa-IR" sz="2700" dirty="0">
              <a:cs typeface="B Nazanin" panose="00000400000000000000" pitchFamily="2" charset="-78"/>
            </a:endParaRPr>
          </a:p>
          <a:p>
            <a:pPr algn="just" rtl="1"/>
            <a:r>
              <a:rPr lang="fa-IR" sz="2600" dirty="0">
                <a:cs typeface="B Nazanin" panose="00000400000000000000" pitchFamily="2" charset="-78"/>
              </a:rPr>
              <a:t>این کاراکتر دریافتی رشته '</a:t>
            </a:r>
            <a:r>
              <a:rPr lang="en-US" sz="2600" dirty="0">
                <a:cs typeface="B Nazanin" panose="00000400000000000000" pitchFamily="2" charset="-78"/>
              </a:rPr>
              <a:t>Enter Number {i+1}' </a:t>
            </a:r>
            <a:r>
              <a:rPr lang="fa-IR" sz="2600" dirty="0">
                <a:cs typeface="B Nazanin" panose="00000400000000000000" pitchFamily="2" charset="-78"/>
              </a:rPr>
              <a:t>را به لیست وارد می کند.</a:t>
            </a:r>
          </a:p>
        </p:txBody>
      </p:sp>
      <p:sp>
        <p:nvSpPr>
          <p:cNvPr id="5" name="TextBox 4"/>
          <p:cNvSpPr txBox="1"/>
          <p:nvPr/>
        </p:nvSpPr>
        <p:spPr>
          <a:xfrm>
            <a:off x="221675" y="1720277"/>
            <a:ext cx="1768433" cy="461665"/>
          </a:xfrm>
          <a:prstGeom prst="rect">
            <a:avLst/>
          </a:prstGeom>
          <a:noFill/>
        </p:spPr>
        <p:txBody>
          <a:bodyPr wrap="none" rtlCol="1">
            <a:spAutoFit/>
          </a:bodyPr>
          <a:lstStyle/>
          <a:p>
            <a:r>
              <a:rPr lang="fa-IR" sz="2400" dirty="0">
                <a:cs typeface="B Koodak" panose="00000700000000000000" pitchFamily="2" charset="-78"/>
                <a:hlinkClick r:id="rId5"/>
              </a:rPr>
              <a:t>جواب در سایت</a:t>
            </a:r>
            <a:endParaRPr lang="fa-IR" sz="2400" dirty="0">
              <a:cs typeface="B Koodak" panose="00000700000000000000" pitchFamily="2" charset="-78"/>
            </a:endParaRPr>
          </a:p>
        </p:txBody>
      </p:sp>
    </p:spTree>
    <p:custDataLst>
      <p:tags r:id="rId2"/>
    </p:custDataLst>
    <p:extLst>
      <p:ext uri="{BB962C8B-B14F-4D97-AF65-F5344CB8AC3E}">
        <p14:creationId xmlns:p14="http://schemas.microsoft.com/office/powerpoint/2010/main" val="2562739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par>
                          <p:cTn id="25" fill="hold">
                            <p:stCondLst>
                              <p:cond delay="4000"/>
                            </p:stCondLst>
                            <p:childTnLst>
                              <p:par>
                                <p:cTn id="26" presetID="47"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75" y="1566574"/>
            <a:ext cx="8705417" cy="4173830"/>
          </a:xfrm>
          <a:prstGeom prst="rect">
            <a:avLst/>
          </a:prstGeom>
        </p:spPr>
      </p:pic>
    </p:spTree>
    <p:custDataLst>
      <p:tags r:id="rId2"/>
    </p:custDataLst>
    <p:extLst>
      <p:ext uri="{BB962C8B-B14F-4D97-AF65-F5344CB8AC3E}">
        <p14:creationId xmlns:p14="http://schemas.microsoft.com/office/powerpoint/2010/main" val="3795518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19" y="3158836"/>
            <a:ext cx="7785527" cy="3437227"/>
          </a:xfrm>
          <a:prstGeom prst="rect">
            <a:avLst/>
          </a:prstGeom>
        </p:spPr>
      </p:pic>
      <p:sp>
        <p:nvSpPr>
          <p:cNvPr id="3" name="Rectangle 2"/>
          <p:cNvSpPr/>
          <p:nvPr/>
        </p:nvSpPr>
        <p:spPr>
          <a:xfrm>
            <a:off x="221675" y="283867"/>
            <a:ext cx="8705417" cy="3493264"/>
          </a:xfrm>
          <a:prstGeom prst="rect">
            <a:avLst/>
          </a:prstGeom>
        </p:spPr>
        <p:txBody>
          <a:bodyPr wrap="square">
            <a:spAutoFit/>
          </a:bodyPr>
          <a:lstStyle/>
          <a:p>
            <a:pPr algn="just" rtl="1"/>
            <a:r>
              <a:rPr lang="fa-IR" sz="3200" dirty="0">
                <a:solidFill>
                  <a:srgbClr val="FF0000"/>
                </a:solidFill>
                <a:cs typeface="B Nazanin" panose="00000400000000000000" pitchFamily="2" charset="-78"/>
              </a:rPr>
              <a:t>مفهوم تابع</a:t>
            </a:r>
          </a:p>
          <a:p>
            <a:pPr algn="just" rtl="1"/>
            <a:endParaRPr lang="fa-IR" sz="2000" dirty="0">
              <a:cs typeface="B Nazanin" panose="00000400000000000000" pitchFamily="2" charset="-78"/>
            </a:endParaRPr>
          </a:p>
          <a:p>
            <a:pPr algn="just" rtl="1"/>
            <a:r>
              <a:rPr lang="fa-IR" sz="2700" dirty="0">
                <a:cs typeface="B Nazanin" panose="00000400000000000000" pitchFamily="2" charset="-78"/>
              </a:rPr>
              <a:t>به قطعه برنامه ای که یک بار نوشته شده و نامی دلخواه برای آن انتخاب می شود، تابع می گویند. تابع را می توان هر چند بار که لازم باشد فراخوانی کرد. این کار باعث کمتر شدن تعداد خطوط برنامه و راحت تر شدن کار برنامه نویسی می شود.</a:t>
            </a:r>
          </a:p>
          <a:p>
            <a:pPr algn="just" rtl="1"/>
            <a:r>
              <a:rPr lang="fa-IR" sz="2700" dirty="0">
                <a:cs typeface="B Nazanin" panose="00000400000000000000" pitchFamily="2" charset="-78"/>
              </a:rPr>
              <a:t>نکته : خروجی متدها توسط دستور</a:t>
            </a:r>
            <a:r>
              <a:rPr lang="en-US" sz="2700" dirty="0">
                <a:cs typeface="B Nazanin" panose="00000400000000000000" pitchFamily="2" charset="-78"/>
              </a:rPr>
              <a:t> </a:t>
            </a:r>
            <a:r>
              <a:rPr lang="en-US" sz="2700" dirty="0">
                <a:solidFill>
                  <a:srgbClr val="FF0000"/>
                </a:solidFill>
                <a:cs typeface="B Nazanin" panose="00000400000000000000" pitchFamily="2" charset="-78"/>
              </a:rPr>
              <a:t>return</a:t>
            </a:r>
            <a:r>
              <a:rPr lang="fa-IR" sz="2700" dirty="0">
                <a:cs typeface="B Nazanin" panose="00000400000000000000" pitchFamily="2" charset="-78"/>
              </a:rPr>
              <a:t>برگشت داده می شود. </a:t>
            </a:r>
          </a:p>
          <a:p>
            <a:pPr algn="just" rtl="1"/>
            <a:r>
              <a:rPr lang="fa-IR" sz="2700" dirty="0">
                <a:solidFill>
                  <a:srgbClr val="FF0000"/>
                </a:solidFill>
                <a:cs typeface="B Nazanin" panose="00000400000000000000" pitchFamily="2" charset="-78"/>
              </a:rPr>
              <a:t>مثال</a:t>
            </a:r>
            <a:r>
              <a:rPr lang="fa-IR" sz="2700" dirty="0">
                <a:cs typeface="B Nazanin" panose="00000400000000000000" pitchFamily="2" charset="-78"/>
              </a:rPr>
              <a:t>: برنامه ای بنویسید که تابعی با سه ورودی ایجاد کند و حاصل جمع آن ها را با دستور </a:t>
            </a:r>
            <a:r>
              <a:rPr lang="en-US" sz="2700" dirty="0">
                <a:cs typeface="B Nazanin" panose="00000400000000000000" pitchFamily="2" charset="-78"/>
              </a:rPr>
              <a:t>return</a:t>
            </a:r>
            <a:r>
              <a:rPr lang="fa-IR" sz="2700" dirty="0">
                <a:cs typeface="B Nazanin" panose="00000400000000000000" pitchFamily="2" charset="-78"/>
              </a:rPr>
              <a:t> برگرداند.</a:t>
            </a:r>
          </a:p>
        </p:txBody>
      </p:sp>
    </p:spTree>
    <p:custDataLst>
      <p:tags r:id="rId2"/>
    </p:custDataLst>
    <p:extLst>
      <p:ext uri="{BB962C8B-B14F-4D97-AF65-F5344CB8AC3E}">
        <p14:creationId xmlns:p14="http://schemas.microsoft.com/office/powerpoint/2010/main" val="3232892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21675" y="283867"/>
            <a:ext cx="8705417" cy="4478149"/>
          </a:xfrm>
          <a:prstGeom prst="rect">
            <a:avLst/>
          </a:prstGeom>
        </p:spPr>
        <p:txBody>
          <a:bodyPr wrap="square">
            <a:spAutoFit/>
          </a:bodyPr>
          <a:lstStyle/>
          <a:p>
            <a:pPr algn="just" rtl="1"/>
            <a:r>
              <a:rPr lang="fa-IR" sz="3200" dirty="0">
                <a:solidFill>
                  <a:srgbClr val="FF0000"/>
                </a:solidFill>
                <a:cs typeface="B Nazanin" panose="00000400000000000000" pitchFamily="2" charset="-78"/>
              </a:rPr>
              <a:t>توضیح :</a:t>
            </a:r>
          </a:p>
          <a:p>
            <a:pPr algn="just" rtl="1"/>
            <a:endParaRPr lang="fa-IR" sz="3200" dirty="0">
              <a:cs typeface="B Nazanin" panose="00000400000000000000" pitchFamily="2" charset="-78"/>
            </a:endParaRPr>
          </a:p>
          <a:p>
            <a:pPr algn="just" rtl="1"/>
            <a:r>
              <a:rPr lang="fa-IR" sz="2800" dirty="0">
                <a:cs typeface="B Nazanin" panose="00000400000000000000" pitchFamily="2" charset="-78"/>
              </a:rPr>
              <a:t>در قطعه برنامه اسلاید قبل با استفاده از دستور</a:t>
            </a:r>
            <a:r>
              <a:rPr lang="en-US" sz="2800" dirty="0" err="1">
                <a:cs typeface="B Nazanin" panose="00000400000000000000" pitchFamily="2" charset="-78"/>
              </a:rPr>
              <a:t>def</a:t>
            </a:r>
            <a:r>
              <a:rPr lang="fa-IR" sz="2800" dirty="0">
                <a:cs typeface="B Nazanin" panose="00000400000000000000" pitchFamily="2" charset="-78"/>
              </a:rPr>
              <a:t> یک تابع در خط 1 به نام </a:t>
            </a:r>
            <a:r>
              <a:rPr lang="en-US" sz="2800" dirty="0" err="1">
                <a:cs typeface="B Nazanin" panose="00000400000000000000" pitchFamily="2" charset="-78"/>
              </a:rPr>
              <a:t>myFunction</a:t>
            </a:r>
            <a:r>
              <a:rPr lang="fa-IR" sz="2800" dirty="0">
                <a:cs typeface="B Nazanin" panose="00000400000000000000" pitchFamily="2" charset="-78"/>
              </a:rPr>
              <a:t> ایجاد نمودیم و ورودی های تابع را با </a:t>
            </a:r>
            <a:r>
              <a:rPr lang="en-US" sz="2800" dirty="0">
                <a:cs typeface="B Nazanin" panose="00000400000000000000" pitchFamily="2" charset="-78"/>
              </a:rPr>
              <a:t> z </a:t>
            </a:r>
            <a:r>
              <a:rPr lang="fa-IR" sz="2800" dirty="0">
                <a:cs typeface="B Nazanin" panose="00000400000000000000" pitchFamily="2" charset="-78"/>
              </a:rPr>
              <a:t>و </a:t>
            </a:r>
            <a:r>
              <a:rPr lang="en-US" sz="2800" dirty="0">
                <a:cs typeface="B Nazanin" panose="00000400000000000000" pitchFamily="2" charset="-78"/>
              </a:rPr>
              <a:t>y</a:t>
            </a:r>
            <a:r>
              <a:rPr lang="fa-IR" sz="2800" dirty="0">
                <a:cs typeface="B Nazanin" panose="00000400000000000000" pitchFamily="2" charset="-78"/>
              </a:rPr>
              <a:t> و </a:t>
            </a:r>
            <a:r>
              <a:rPr lang="en-US" sz="2800" dirty="0">
                <a:cs typeface="B Nazanin" panose="00000400000000000000" pitchFamily="2" charset="-78"/>
              </a:rPr>
              <a:t>x </a:t>
            </a:r>
            <a:r>
              <a:rPr lang="fa-IR" sz="2800" dirty="0">
                <a:cs typeface="B Nazanin" panose="00000400000000000000" pitchFamily="2" charset="-78"/>
              </a:rPr>
              <a:t> مشخص کردیم و توسط دستور</a:t>
            </a:r>
            <a:r>
              <a:rPr lang="en-US" sz="2800" dirty="0">
                <a:cs typeface="B Nazanin" panose="00000400000000000000" pitchFamily="2" charset="-78"/>
              </a:rPr>
              <a:t>return</a:t>
            </a:r>
            <a:r>
              <a:rPr lang="fa-IR" sz="2800" dirty="0">
                <a:cs typeface="B Nazanin" panose="00000400000000000000" pitchFamily="2" charset="-78"/>
              </a:rPr>
              <a:t> در خط 2 حاصل جمع آن ها را محاسبه کردیم و مقدار آن را بر گرداندیم. سپس در خطوط 4 و 5 و 6 سه مقدار </a:t>
            </a:r>
            <a:r>
              <a:rPr lang="en-US" sz="2800" dirty="0">
                <a:cs typeface="B Nazanin" panose="00000400000000000000" pitchFamily="2" charset="-78"/>
              </a:rPr>
              <a:t> m , n , p</a:t>
            </a:r>
            <a:r>
              <a:rPr lang="fa-IR" sz="2800" dirty="0">
                <a:cs typeface="B Nazanin" panose="00000400000000000000" pitchFamily="2" charset="-78"/>
              </a:rPr>
              <a:t>را از ورودی دریافت و آنگاه در خط 7 تابع را فراخوانی کردیم.</a:t>
            </a:r>
          </a:p>
          <a:p>
            <a:pPr algn="just" rtl="1"/>
            <a:endParaRPr lang="fa-IR" sz="2700" dirty="0">
              <a:cs typeface="B Nazanin" panose="00000400000000000000" pitchFamily="2" charset="-78"/>
            </a:endParaRPr>
          </a:p>
          <a:p>
            <a:pPr algn="just" rtl="1"/>
            <a:r>
              <a:rPr lang="fa-IR" sz="2800" dirty="0">
                <a:cs typeface="B Nazanin" panose="00000400000000000000" pitchFamily="2" charset="-78"/>
              </a:rPr>
              <a:t>توجه کنید که تعداد و ترتیب پارامترها در زمان تعریف تابع با تعداد و ترتیب آرگومان ها در زمان فراخوانی یکسان باشد.</a:t>
            </a:r>
          </a:p>
        </p:txBody>
      </p:sp>
    </p:spTree>
    <p:custDataLst>
      <p:tags r:id="rId2"/>
    </p:custDataLst>
    <p:extLst>
      <p:ext uri="{BB962C8B-B14F-4D97-AF65-F5344CB8AC3E}">
        <p14:creationId xmlns:p14="http://schemas.microsoft.com/office/powerpoint/2010/main" val="783659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422412"/>
            <a:ext cx="8705417" cy="584775"/>
          </a:xfrm>
          <a:prstGeom prst="rect">
            <a:avLst/>
          </a:prstGeom>
        </p:spPr>
        <p:txBody>
          <a:bodyPr wrap="square">
            <a:spAutoFit/>
          </a:bodyPr>
          <a:lstStyle/>
          <a:p>
            <a:pPr algn="just" rtl="1"/>
            <a:r>
              <a:rPr lang="fa-IR" sz="3200" dirty="0">
                <a:solidFill>
                  <a:srgbClr val="FF0000"/>
                </a:solidFill>
                <a:cs typeface="B Nazanin" panose="00000400000000000000" pitchFamily="2" charset="-78"/>
              </a:rPr>
              <a:t>آنچه در مورد کار با تابع لازم است بدانید در شکل زیر آمده است.</a:t>
            </a:r>
          </a:p>
        </p:txBody>
      </p:sp>
      <p:pic>
        <p:nvPicPr>
          <p:cNvPr id="2" name="Picture 1"/>
          <p:cNvPicPr>
            <a:picLocks noChangeAspect="1"/>
          </p:cNvPicPr>
          <p:nvPr/>
        </p:nvPicPr>
        <p:blipFill>
          <a:blip r:embed="rId5"/>
          <a:stretch>
            <a:fillRect/>
          </a:stretch>
        </p:blipFill>
        <p:spPr>
          <a:xfrm>
            <a:off x="266700" y="1247349"/>
            <a:ext cx="8610600" cy="5305425"/>
          </a:xfrm>
          <a:prstGeom prst="rect">
            <a:avLst/>
          </a:prstGeom>
        </p:spPr>
      </p:pic>
    </p:spTree>
    <p:custDataLst>
      <p:tags r:id="rId2"/>
    </p:custDataLst>
    <p:extLst>
      <p:ext uri="{BB962C8B-B14F-4D97-AF65-F5344CB8AC3E}">
        <p14:creationId xmlns:p14="http://schemas.microsoft.com/office/powerpoint/2010/main" val="2513521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6" presetClass="entr" presetSubtype="4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422412"/>
            <a:ext cx="8705417" cy="1384995"/>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کارکلاسی</a:t>
            </a:r>
          </a:p>
          <a:p>
            <a:pPr algn="just" rtl="1"/>
            <a:endParaRPr lang="fa-IR" sz="2800" dirty="0">
              <a:solidFill>
                <a:srgbClr val="FF0000"/>
              </a:solidFill>
              <a:cs typeface="B Nazanin" panose="00000400000000000000" pitchFamily="2" charset="-78"/>
            </a:endParaRPr>
          </a:p>
          <a:p>
            <a:pPr algn="just" rtl="1"/>
            <a:r>
              <a:rPr lang="fa-IR" sz="2800" dirty="0">
                <a:cs typeface="B Nazanin" panose="00000400000000000000" pitchFamily="2" charset="-78"/>
              </a:rPr>
              <a:t>تابعی بنویسید که دو عدد را دریافت کرده و عدد بزرگ تر را چاپ کند.</a:t>
            </a:r>
          </a:p>
        </p:txBody>
      </p:sp>
      <p:sp>
        <p:nvSpPr>
          <p:cNvPr id="4" name="Rectangle 3"/>
          <p:cNvSpPr/>
          <p:nvPr/>
        </p:nvSpPr>
        <p:spPr>
          <a:xfrm>
            <a:off x="339436" y="2122483"/>
            <a:ext cx="8442183" cy="3323987"/>
          </a:xfrm>
          <a:prstGeom prst="rect">
            <a:avLst/>
          </a:prstGeom>
        </p:spPr>
        <p:txBody>
          <a:bodyPr wrap="square">
            <a:spAutoFit/>
          </a:bodyPr>
          <a:lstStyle/>
          <a:p>
            <a:pPr algn="r" rtl="1"/>
            <a:r>
              <a:rPr lang="fa-IR" sz="3200" b="1" dirty="0">
                <a:solidFill>
                  <a:srgbClr val="FF0000"/>
                </a:solidFill>
                <a:cs typeface="B Nazanin" panose="00000400000000000000" pitchFamily="2" charset="-78"/>
              </a:rPr>
              <a:t>جواب :</a:t>
            </a:r>
          </a:p>
          <a:p>
            <a:endParaRPr lang="fa-IR" dirty="0"/>
          </a:p>
          <a:p>
            <a:r>
              <a:rPr lang="en-US" sz="3200" dirty="0" err="1"/>
              <a:t>def</a:t>
            </a:r>
            <a:r>
              <a:rPr lang="en-US" sz="3200" dirty="0"/>
              <a:t> maximum():</a:t>
            </a:r>
          </a:p>
          <a:p>
            <a:r>
              <a:rPr lang="en-US" sz="3200" dirty="0"/>
              <a:t>    a=</a:t>
            </a:r>
            <a:r>
              <a:rPr lang="en-US" sz="3200" dirty="0" err="1"/>
              <a:t>int</a:t>
            </a:r>
            <a:r>
              <a:rPr lang="en-US" sz="3200" dirty="0"/>
              <a:t>(input('Number 1 : '))</a:t>
            </a:r>
          </a:p>
          <a:p>
            <a:r>
              <a:rPr lang="en-US" sz="3200" dirty="0"/>
              <a:t>    b=</a:t>
            </a:r>
            <a:r>
              <a:rPr lang="en-US" sz="3200" dirty="0" err="1"/>
              <a:t>int</a:t>
            </a:r>
            <a:r>
              <a:rPr lang="en-US" sz="3200" dirty="0"/>
              <a:t>(input('Number 2 : '))</a:t>
            </a:r>
          </a:p>
          <a:p>
            <a:r>
              <a:rPr lang="en-US" sz="3200" dirty="0"/>
              <a:t>    print(max(</a:t>
            </a:r>
            <a:r>
              <a:rPr lang="en-US" sz="3200" dirty="0" err="1"/>
              <a:t>a,b</a:t>
            </a:r>
            <a:r>
              <a:rPr lang="en-US" sz="3200" dirty="0"/>
              <a:t>))</a:t>
            </a:r>
          </a:p>
          <a:p>
            <a:r>
              <a:rPr lang="en-US" sz="3200" dirty="0"/>
              <a:t>maximum()</a:t>
            </a:r>
            <a:endParaRPr lang="fa-IR" sz="3200" dirty="0"/>
          </a:p>
        </p:txBody>
      </p:sp>
    </p:spTree>
    <p:custDataLst>
      <p:tags r:id="rId2"/>
    </p:custDataLst>
    <p:extLst>
      <p:ext uri="{BB962C8B-B14F-4D97-AF65-F5344CB8AC3E}">
        <p14:creationId xmlns:p14="http://schemas.microsoft.com/office/powerpoint/2010/main" val="2789157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10240" y="578590"/>
            <a:ext cx="8740080" cy="564770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2500" b="1" i="0" u="none" strike="noStrike" kern="1200" cap="none" spc="0" normalizeH="0" baseline="0" noProof="0" dirty="0">
                <a:ln>
                  <a:noFill/>
                </a:ln>
                <a:solidFill>
                  <a:srgbClr val="FF0000"/>
                </a:solidFill>
                <a:effectLst/>
                <a:uLnTx/>
                <a:uFillTx/>
                <a:latin typeface="Amuzeh-New-Bold"/>
                <a:cs typeface="B Nazanin" panose="00000400000000000000" pitchFamily="2" charset="-78"/>
              </a:rPr>
              <a:t>برخی از شایستگی هایی که در این پودمان به دست می آورید:</a:t>
            </a:r>
          </a:p>
          <a:p>
            <a:pPr lvl="0" algn="just" rtl="1">
              <a:lnSpc>
                <a:spcPct val="150000"/>
              </a:lnSpc>
              <a:defRPr/>
            </a:pPr>
            <a:r>
              <a:rPr lang="fa-IR" sz="2400" dirty="0">
                <a:solidFill>
                  <a:prstClr val="black"/>
                </a:solidFill>
                <a:latin typeface="AmuzehNewNormalPS"/>
                <a:cs typeface="B Nazanin" panose="00000400000000000000" pitchFamily="2" charset="-78"/>
              </a:rPr>
              <a:t>کارگروهی، مسئولیت پذیری، مدیریت منابع، فناوری اطلاعات و ارتباطات و اخلاق حرفه ای؛</a:t>
            </a:r>
          </a:p>
          <a:p>
            <a:pPr lvl="0" algn="just" rtl="1">
              <a:lnSpc>
                <a:spcPct val="150000"/>
              </a:lnSpc>
              <a:defRPr/>
            </a:pPr>
            <a:r>
              <a:rPr lang="fa-IR" sz="2500" dirty="0">
                <a:solidFill>
                  <a:prstClr val="black"/>
                </a:solidFill>
                <a:latin typeface="AmuzehNewNormalPS"/>
                <a:cs typeface="B Nazanin" panose="00000400000000000000" pitchFamily="2" charset="-78"/>
              </a:rPr>
              <a:t>کسب مهارت های حل مسئله و پرورش تفکر الگوریتمی؛</a:t>
            </a:r>
          </a:p>
          <a:p>
            <a:pPr lvl="0" algn="just" rtl="1">
              <a:lnSpc>
                <a:spcPct val="150000"/>
              </a:lnSpc>
              <a:defRPr/>
            </a:pPr>
            <a:r>
              <a:rPr lang="fa-IR" sz="2500" dirty="0">
                <a:solidFill>
                  <a:prstClr val="black"/>
                </a:solidFill>
                <a:latin typeface="AmuzehNewNormalPS"/>
                <a:cs typeface="B Nazanin" panose="00000400000000000000" pitchFamily="2" charset="-78"/>
              </a:rPr>
              <a:t>توانایی کار با آرایه ها در پایتون؛</a:t>
            </a:r>
          </a:p>
          <a:p>
            <a:pPr lvl="0" algn="just" rtl="1">
              <a:lnSpc>
                <a:spcPct val="150000"/>
              </a:lnSpc>
              <a:defRPr/>
            </a:pPr>
            <a:r>
              <a:rPr lang="fa-IR" sz="2500" dirty="0">
                <a:solidFill>
                  <a:prstClr val="black"/>
                </a:solidFill>
                <a:latin typeface="AmuzehNewNormalPS"/>
                <a:cs typeface="B Nazanin" panose="00000400000000000000" pitchFamily="2" charset="-78"/>
              </a:rPr>
              <a:t>توانایی کار با توابع در پایتون؛</a:t>
            </a:r>
          </a:p>
          <a:p>
            <a:pPr lvl="0" algn="just" rtl="1">
              <a:lnSpc>
                <a:spcPct val="150000"/>
              </a:lnSpc>
              <a:defRPr/>
            </a:pPr>
            <a:r>
              <a:rPr lang="fa-IR" sz="2500" dirty="0">
                <a:solidFill>
                  <a:prstClr val="black"/>
                </a:solidFill>
                <a:latin typeface="AmuzehNewNormalPS"/>
                <a:cs typeface="B Nazanin" panose="00000400000000000000" pitchFamily="2" charset="-78"/>
              </a:rPr>
              <a:t>توانایی ساختن فایل پایتونی (ماژول)؛</a:t>
            </a:r>
          </a:p>
          <a:p>
            <a:pPr lvl="0" algn="just" rtl="1">
              <a:lnSpc>
                <a:spcPct val="150000"/>
              </a:lnSpc>
              <a:defRPr/>
            </a:pPr>
            <a:r>
              <a:rPr lang="fa-IR" sz="2500" dirty="0">
                <a:solidFill>
                  <a:prstClr val="black"/>
                </a:solidFill>
                <a:latin typeface="AmuzehNewNormalPS"/>
                <a:cs typeface="B Nazanin" panose="00000400000000000000" pitchFamily="2" charset="-78"/>
              </a:rPr>
              <a:t>توانایی مدیریت استثناها در پایتون؛</a:t>
            </a:r>
          </a:p>
          <a:p>
            <a:pPr lvl="0" algn="just" rtl="1">
              <a:lnSpc>
                <a:spcPct val="150000"/>
              </a:lnSpc>
              <a:defRPr/>
            </a:pPr>
            <a:r>
              <a:rPr lang="fa-IR" sz="2500" dirty="0">
                <a:solidFill>
                  <a:prstClr val="black"/>
                </a:solidFill>
                <a:latin typeface="AmuzehNewNormalPS"/>
                <a:cs typeface="B Nazanin" panose="00000400000000000000" pitchFamily="2" charset="-78"/>
              </a:rPr>
              <a:t>توانایی ذخیره سازی فایل های پایتونی در حافظه دائمی رایانه؛</a:t>
            </a:r>
          </a:p>
          <a:p>
            <a:pPr lvl="0" algn="just" rtl="1">
              <a:lnSpc>
                <a:spcPct val="150000"/>
              </a:lnSpc>
              <a:defRPr/>
            </a:pPr>
            <a:r>
              <a:rPr lang="fa-IR" sz="2500" dirty="0">
                <a:solidFill>
                  <a:prstClr val="black"/>
                </a:solidFill>
                <a:latin typeface="AmuzehNewNormalPS"/>
                <a:cs typeface="B Nazanin" panose="00000400000000000000" pitchFamily="2" charset="-78"/>
              </a:rPr>
              <a:t>توانایی استفاده کاربردی از زبان برنامه نویسی پایتون برای حل مسئله های ریاضی، علوم تجربی و زندگی روزمره.</a:t>
            </a:r>
            <a:endParaRPr kumimoji="0" lang="fa-IR" sz="25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spTree>
    <p:custDataLst>
      <p:tags r:id="rId2"/>
    </p:custDataLst>
    <p:extLst>
      <p:ext uri="{BB962C8B-B14F-4D97-AF65-F5344CB8AC3E}">
        <p14:creationId xmlns:p14="http://schemas.microsoft.com/office/powerpoint/2010/main" val="517858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5970865"/>
          </a:xfrm>
          <a:prstGeom prst="rect">
            <a:avLst/>
          </a:prstGeom>
        </p:spPr>
        <p:txBody>
          <a:bodyPr wrap="square">
            <a:spAutoFit/>
          </a:bodyPr>
          <a:lstStyle/>
          <a:p>
            <a:pPr algn="just" rtl="1"/>
            <a:r>
              <a:rPr lang="fa-IR" sz="3200" b="1" dirty="0">
                <a:solidFill>
                  <a:srgbClr val="FF0000"/>
                </a:solidFill>
                <a:cs typeface="B Nazanin" panose="00000400000000000000" pitchFamily="2" charset="-78"/>
              </a:rPr>
              <a:t>ماژول</a:t>
            </a:r>
            <a:endParaRPr lang="fa-IR" sz="2800" b="1" dirty="0">
              <a:solidFill>
                <a:srgbClr val="FF0000"/>
              </a:solidFill>
              <a:cs typeface="B Nazanin" panose="00000400000000000000" pitchFamily="2" charset="-78"/>
            </a:endParaRPr>
          </a:p>
          <a:p>
            <a:pPr algn="just" rtl="1"/>
            <a:endParaRPr lang="fa-IR" sz="2800" dirty="0">
              <a:solidFill>
                <a:srgbClr val="FF0000"/>
              </a:solidFill>
              <a:cs typeface="B Nazanin" panose="00000400000000000000" pitchFamily="2" charset="-78"/>
            </a:endParaRPr>
          </a:p>
          <a:p>
            <a:pPr algn="just" rtl="1"/>
            <a:r>
              <a:rPr lang="fa-IR" sz="2800" dirty="0">
                <a:cs typeface="B Nazanin" panose="00000400000000000000" pitchFamily="2" charset="-78"/>
              </a:rPr>
              <a:t>به هر فایل پایتونی با پسوند </a:t>
            </a:r>
            <a:r>
              <a:rPr lang="en-US" sz="2800" dirty="0">
                <a:cs typeface="B Nazanin" panose="00000400000000000000" pitchFamily="2" charset="-78"/>
              </a:rPr>
              <a:t>.</a:t>
            </a:r>
            <a:r>
              <a:rPr lang="en-US" sz="2800" dirty="0" err="1">
                <a:cs typeface="B Nazanin" panose="00000400000000000000" pitchFamily="2" charset="-78"/>
              </a:rPr>
              <a:t>py</a:t>
            </a:r>
            <a:r>
              <a:rPr lang="fa-IR" sz="2800" dirty="0">
                <a:cs typeface="B Nazanin" panose="00000400000000000000" pitchFamily="2" charset="-78"/>
              </a:rPr>
              <a:t> ماژول </a:t>
            </a:r>
            <a:r>
              <a:rPr lang="en-US" sz="2800" dirty="0">
                <a:cs typeface="B Nazanin" panose="00000400000000000000" pitchFamily="2" charset="-78"/>
              </a:rPr>
              <a:t>(module)</a:t>
            </a:r>
            <a:r>
              <a:rPr lang="fa-IR" sz="2800" dirty="0">
                <a:cs typeface="B Nazanin" panose="00000400000000000000" pitchFamily="2" charset="-78"/>
              </a:rPr>
              <a:t> گفته می شود. داخل ماژول می توان تابع، لیست، تاپل، ست، دیکشنری و ... ایجاد کرد. ماژول نوشته شده را می توان در ابتدای هر برنامه ای وارد </a:t>
            </a:r>
            <a:r>
              <a:rPr lang="en-US" sz="2800" dirty="0">
                <a:cs typeface="B Nazanin" panose="00000400000000000000" pitchFamily="2" charset="-78"/>
              </a:rPr>
              <a:t>import</a:t>
            </a:r>
            <a:r>
              <a:rPr lang="fa-IR" sz="2800" dirty="0">
                <a:cs typeface="B Nazanin" panose="00000400000000000000" pitchFamily="2" charset="-78"/>
              </a:rPr>
              <a:t> ، و از عناصر داخل آن </a:t>
            </a:r>
            <a:r>
              <a:rPr lang="fa-IR" sz="2800">
                <a:cs typeface="B Nazanin" panose="00000400000000000000" pitchFamily="2" charset="-78"/>
              </a:rPr>
              <a:t>استفاده نمود </a:t>
            </a:r>
            <a:r>
              <a:rPr lang="fa-IR" sz="2800" dirty="0">
                <a:cs typeface="B Nazanin" panose="00000400000000000000" pitchFamily="2" charset="-78"/>
              </a:rPr>
              <a:t>برای این کار از دو روش زیر استفاده می کنیم:</a:t>
            </a:r>
          </a:p>
          <a:p>
            <a:pPr algn="just" rtl="1"/>
            <a:endParaRPr lang="fa-IR" sz="1400" dirty="0">
              <a:cs typeface="B Nazanin" panose="00000400000000000000" pitchFamily="2" charset="-78"/>
            </a:endParaRPr>
          </a:p>
          <a:p>
            <a:pPr algn="just" rtl="1"/>
            <a:r>
              <a:rPr lang="fa-IR" sz="2800" dirty="0">
                <a:solidFill>
                  <a:srgbClr val="0070C0"/>
                </a:solidFill>
                <a:cs typeface="B Nazanin" panose="00000400000000000000" pitchFamily="2" charset="-78"/>
              </a:rPr>
              <a:t>الف</a:t>
            </a:r>
            <a:r>
              <a:rPr lang="fa-IR" sz="2800" dirty="0">
                <a:solidFill>
                  <a:srgbClr val="FF0000"/>
                </a:solidFill>
                <a:cs typeface="B Nazanin" panose="00000400000000000000" pitchFamily="2" charset="-78"/>
              </a:rPr>
              <a:t>( دستور ..... </a:t>
            </a:r>
            <a:r>
              <a:rPr lang="en-US" sz="2800" dirty="0">
                <a:solidFill>
                  <a:srgbClr val="FF0000"/>
                </a:solidFill>
                <a:cs typeface="B Nazanin" panose="00000400000000000000" pitchFamily="2" charset="-78"/>
              </a:rPr>
              <a:t>import</a:t>
            </a:r>
            <a:endParaRPr lang="fa-IR" sz="2800" dirty="0">
              <a:solidFill>
                <a:srgbClr val="FF0000"/>
              </a:solidFill>
              <a:cs typeface="B Nazanin" panose="00000400000000000000" pitchFamily="2" charset="-78"/>
            </a:endParaRPr>
          </a:p>
          <a:p>
            <a:pPr algn="just" rtl="1"/>
            <a:r>
              <a:rPr lang="fa-IR" sz="2800" dirty="0">
                <a:solidFill>
                  <a:srgbClr val="0070C0"/>
                </a:solidFill>
                <a:cs typeface="B Nazanin" panose="00000400000000000000" pitchFamily="2" charset="-78"/>
              </a:rPr>
              <a:t>ب</a:t>
            </a:r>
            <a:r>
              <a:rPr lang="fa-IR" sz="2800" dirty="0">
                <a:solidFill>
                  <a:srgbClr val="FF0000"/>
                </a:solidFill>
                <a:cs typeface="B Nazanin" panose="00000400000000000000" pitchFamily="2" charset="-78"/>
              </a:rPr>
              <a:t>( دستور</a:t>
            </a:r>
            <a:r>
              <a:rPr lang="en-US" sz="2800" dirty="0">
                <a:solidFill>
                  <a:srgbClr val="FF0000"/>
                </a:solidFill>
                <a:cs typeface="B Nazanin" panose="00000400000000000000" pitchFamily="2" charset="-78"/>
              </a:rPr>
              <a:t>from ….. Import ….. </a:t>
            </a:r>
            <a:endParaRPr lang="fa-IR" sz="2800" dirty="0">
              <a:solidFill>
                <a:srgbClr val="FF0000"/>
              </a:solidFill>
              <a:cs typeface="B Nazanin" panose="00000400000000000000" pitchFamily="2" charset="-78"/>
            </a:endParaRPr>
          </a:p>
          <a:p>
            <a:pPr algn="just" rtl="1"/>
            <a:endParaRPr lang="fa-IR" sz="1400" dirty="0">
              <a:cs typeface="B Nazanin" panose="00000400000000000000" pitchFamily="2" charset="-78"/>
            </a:endParaRPr>
          </a:p>
          <a:p>
            <a:pPr algn="just" rtl="1"/>
            <a:r>
              <a:rPr lang="fa-IR" sz="2800" dirty="0">
                <a:cs typeface="B Nazanin" panose="00000400000000000000" pitchFamily="2" charset="-78"/>
              </a:rPr>
              <a:t>در روش الف، هنگام استفاده از عناصر داخل ماژول، لازم است نام ماژول قبل از آن نوشته شود.</a:t>
            </a:r>
          </a:p>
          <a:p>
            <a:pPr algn="just" rtl="1"/>
            <a:endParaRPr lang="fa-IR" sz="1000" dirty="0">
              <a:cs typeface="B Nazanin" panose="00000400000000000000" pitchFamily="2" charset="-78"/>
            </a:endParaRPr>
          </a:p>
          <a:p>
            <a:pPr algn="just" rtl="1"/>
            <a:r>
              <a:rPr lang="fa-IR" sz="2800" dirty="0">
                <a:cs typeface="B Nazanin" panose="00000400000000000000" pitchFamily="2" charset="-78"/>
              </a:rPr>
              <a:t>در روش ب، هنگام استفاده از عناصر داخل ماژول نیازی به نوشتن نام ماژول قبل از آن نیست.</a:t>
            </a:r>
          </a:p>
        </p:txBody>
      </p:sp>
    </p:spTree>
    <p:custDataLst>
      <p:tags r:id="rId2"/>
    </p:custDataLst>
    <p:extLst>
      <p:ext uri="{BB962C8B-B14F-4D97-AF65-F5344CB8AC3E}">
        <p14:creationId xmlns:p14="http://schemas.microsoft.com/office/powerpoint/2010/main" val="3406322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2246769"/>
          </a:xfrm>
          <a:prstGeom prst="rect">
            <a:avLst/>
          </a:prstGeom>
        </p:spPr>
        <p:txBody>
          <a:bodyPr wrap="square">
            <a:spAutoFit/>
          </a:bodyPr>
          <a:lstStyle/>
          <a:p>
            <a:pPr algn="just" rtl="1"/>
            <a:r>
              <a:rPr lang="fa-IR" sz="2800" dirty="0">
                <a:solidFill>
                  <a:srgbClr val="FF0000"/>
                </a:solidFill>
                <a:cs typeface="B Nazanin" panose="00000400000000000000" pitchFamily="2" charset="-78"/>
              </a:rPr>
              <a:t>کارکلاسی</a:t>
            </a:r>
          </a:p>
          <a:p>
            <a:pPr algn="just" rtl="1"/>
            <a:r>
              <a:rPr lang="fa-IR" sz="2800" dirty="0">
                <a:cs typeface="B Nazanin" panose="00000400000000000000" pitchFamily="2" charset="-78"/>
              </a:rPr>
              <a:t>در شکل زیر ماژولی به نام </a:t>
            </a:r>
            <a:r>
              <a:rPr lang="en-US" sz="2800" dirty="0">
                <a:cs typeface="B Nazanin" panose="00000400000000000000" pitchFamily="2" charset="-78"/>
              </a:rPr>
              <a:t> </a:t>
            </a:r>
            <a:r>
              <a:rPr lang="en-US" sz="2800" dirty="0" err="1">
                <a:cs typeface="B Nazanin" panose="00000400000000000000" pitchFamily="2" charset="-78"/>
              </a:rPr>
              <a:t>myModule</a:t>
            </a:r>
            <a:r>
              <a:rPr lang="fa-IR" sz="2800" dirty="0">
                <a:cs typeface="B Nazanin" panose="00000400000000000000" pitchFamily="2" charset="-78"/>
              </a:rPr>
              <a:t>نوشته شده است که شامل تابع،لیست، تاپل، سِت، و دیکشنری است. این ماژول را به دو روش الف و ب در برنامه دیگری وارد و از عناصر داخل آن استفاده کنید.</a:t>
            </a:r>
          </a:p>
          <a:p>
            <a:pPr algn="just" rtl="1"/>
            <a:r>
              <a:rPr lang="fa-IR" sz="2800" dirty="0">
                <a:solidFill>
                  <a:srgbClr val="FF0000"/>
                </a:solidFill>
                <a:cs typeface="B Nazanin" panose="00000400000000000000" pitchFamily="2" charset="-78"/>
              </a:rPr>
              <a:t>الف</a:t>
            </a:r>
            <a:r>
              <a:rPr lang="fa-IR" sz="2800" dirty="0">
                <a:cs typeface="B Nazanin" panose="00000400000000000000" pitchFamily="2" charset="-78"/>
              </a:rPr>
              <a:t>) دستور ..... </a:t>
            </a:r>
            <a:r>
              <a:rPr lang="en-US" sz="2800" dirty="0">
                <a:cs typeface="B Nazanin" panose="00000400000000000000" pitchFamily="2" charset="-78"/>
              </a:rPr>
              <a:t>import </a:t>
            </a:r>
            <a:r>
              <a:rPr lang="fa-IR" sz="2800" dirty="0">
                <a:cs typeface="B Nazanin" panose="00000400000000000000" pitchFamily="2" charset="-78"/>
              </a:rPr>
              <a:t>          </a:t>
            </a:r>
            <a:r>
              <a:rPr lang="fa-IR" sz="2800" dirty="0">
                <a:solidFill>
                  <a:srgbClr val="FF0000"/>
                </a:solidFill>
                <a:cs typeface="B Nazanin" panose="00000400000000000000" pitchFamily="2" charset="-78"/>
              </a:rPr>
              <a:t>ب</a:t>
            </a:r>
            <a:r>
              <a:rPr lang="fa-IR" sz="2800" dirty="0">
                <a:cs typeface="B Nazanin" panose="00000400000000000000" pitchFamily="2" charset="-78"/>
              </a:rPr>
              <a:t>) دستور   ..... </a:t>
            </a:r>
            <a:r>
              <a:rPr lang="en-US" sz="2800" dirty="0">
                <a:cs typeface="B Nazanin" panose="00000400000000000000" pitchFamily="2" charset="-78"/>
              </a:rPr>
              <a:t>from … import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7026" y="2652249"/>
            <a:ext cx="6716211" cy="3997934"/>
          </a:xfrm>
          <a:prstGeom prst="rect">
            <a:avLst/>
          </a:prstGeom>
        </p:spPr>
      </p:pic>
    </p:spTree>
    <p:custDataLst>
      <p:tags r:id="rId2"/>
    </p:custDataLst>
    <p:extLst>
      <p:ext uri="{BB962C8B-B14F-4D97-AF65-F5344CB8AC3E}">
        <p14:creationId xmlns:p14="http://schemas.microsoft.com/office/powerpoint/2010/main" val="1288892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6124754"/>
          </a:xfrm>
          <a:prstGeom prst="rect">
            <a:avLst/>
          </a:prstGeom>
        </p:spPr>
        <p:txBody>
          <a:bodyPr wrap="square">
            <a:spAutoFit/>
          </a:bodyPr>
          <a:lstStyle/>
          <a:p>
            <a:pPr algn="just" rtl="1"/>
            <a:r>
              <a:rPr lang="fa-IR" sz="2800" dirty="0">
                <a:solidFill>
                  <a:srgbClr val="FF0000"/>
                </a:solidFill>
                <a:cs typeface="B Nazanin" panose="00000400000000000000" pitchFamily="2" charset="-78"/>
              </a:rPr>
              <a:t>جواب</a:t>
            </a:r>
          </a:p>
          <a:p>
            <a:pPr algn="just" rtl="1"/>
            <a:r>
              <a:rPr lang="fa-IR" sz="2800" dirty="0">
                <a:cs typeface="B Nazanin" panose="00000400000000000000" pitchFamily="2" charset="-78"/>
              </a:rPr>
              <a:t>ابتدا کدهای زیر را در محیط </a:t>
            </a:r>
            <a:r>
              <a:rPr lang="en-US" sz="2800" dirty="0">
                <a:cs typeface="B Nazanin" panose="00000400000000000000" pitchFamily="2" charset="-78"/>
              </a:rPr>
              <a:t>IDLE</a:t>
            </a:r>
            <a:r>
              <a:rPr lang="fa-IR" sz="2800" dirty="0">
                <a:cs typeface="B Nazanin" panose="00000400000000000000" pitchFamily="2" charset="-78"/>
              </a:rPr>
              <a:t> پایتون نوشته و آن را با نام دلخواهی مانند </a:t>
            </a:r>
            <a:r>
              <a:rPr lang="en-US" sz="2800" dirty="0" err="1">
                <a:cs typeface="B Nazanin" panose="00000400000000000000" pitchFamily="2" charset="-78"/>
              </a:rPr>
              <a:t>mymodule</a:t>
            </a:r>
            <a:r>
              <a:rPr lang="en-US" sz="2800" dirty="0">
                <a:cs typeface="B Nazanin" panose="00000400000000000000" pitchFamily="2" charset="-78"/>
              </a:rPr>
              <a:t> </a:t>
            </a:r>
            <a:r>
              <a:rPr lang="fa-IR" sz="2800" dirty="0">
                <a:cs typeface="B Nazanin" panose="00000400000000000000" pitchFamily="2" charset="-78"/>
              </a:rPr>
              <a:t> در یک پوشه ذخیره کنید .</a:t>
            </a:r>
          </a:p>
          <a:p>
            <a:endParaRPr lang="fa-IR" sz="2800" dirty="0">
              <a:cs typeface="B Nazanin" panose="00000400000000000000" pitchFamily="2" charset="-78"/>
            </a:endParaRPr>
          </a:p>
          <a:p>
            <a:r>
              <a:rPr lang="en-US" sz="2800" dirty="0" err="1">
                <a:cs typeface="B Nazanin" panose="00000400000000000000" pitchFamily="2" charset="-78"/>
              </a:rPr>
              <a:t>def</a:t>
            </a:r>
            <a:r>
              <a:rPr lang="en-US" sz="2800" dirty="0">
                <a:cs typeface="B Nazanin" panose="00000400000000000000" pitchFamily="2" charset="-78"/>
              </a:rPr>
              <a:t> </a:t>
            </a:r>
            <a:r>
              <a:rPr lang="en-US" sz="2800" dirty="0" err="1">
                <a:cs typeface="B Nazanin" panose="00000400000000000000" pitchFamily="2" charset="-78"/>
              </a:rPr>
              <a:t>myfunction</a:t>
            </a:r>
            <a:r>
              <a:rPr lang="en-US" sz="2800" dirty="0">
                <a:cs typeface="B Nazanin" panose="00000400000000000000" pitchFamily="2" charset="-78"/>
              </a:rPr>
              <a:t>(</a:t>
            </a:r>
            <a:r>
              <a:rPr lang="en-US" sz="2800" dirty="0" err="1">
                <a:cs typeface="B Nazanin" panose="00000400000000000000" pitchFamily="2" charset="-78"/>
              </a:rPr>
              <a:t>x,y</a:t>
            </a:r>
            <a:r>
              <a:rPr lang="en-US" sz="2800" dirty="0">
                <a:cs typeface="B Nazanin" panose="00000400000000000000" pitchFamily="2" charset="-78"/>
              </a:rPr>
              <a:t>):</a:t>
            </a:r>
          </a:p>
          <a:p>
            <a:r>
              <a:rPr lang="en-US" sz="2800" dirty="0">
                <a:cs typeface="B Nazanin" panose="00000400000000000000" pitchFamily="2" charset="-78"/>
              </a:rPr>
              <a:t>    if x&gt;y:</a:t>
            </a:r>
          </a:p>
          <a:p>
            <a:r>
              <a:rPr lang="en-US" sz="2800" dirty="0">
                <a:cs typeface="B Nazanin" panose="00000400000000000000" pitchFamily="2" charset="-78"/>
              </a:rPr>
              <a:t>        return x</a:t>
            </a:r>
          </a:p>
          <a:p>
            <a:r>
              <a:rPr lang="en-US" sz="2800" dirty="0">
                <a:cs typeface="B Nazanin" panose="00000400000000000000" pitchFamily="2" charset="-78"/>
              </a:rPr>
              <a:t>    else:</a:t>
            </a:r>
          </a:p>
          <a:p>
            <a:r>
              <a:rPr lang="en-US" sz="2800" dirty="0">
                <a:cs typeface="B Nazanin" panose="00000400000000000000" pitchFamily="2" charset="-78"/>
              </a:rPr>
              <a:t>        return y</a:t>
            </a:r>
          </a:p>
          <a:p>
            <a:r>
              <a:rPr lang="en-US" sz="2800" dirty="0">
                <a:cs typeface="B Nazanin" panose="00000400000000000000" pitchFamily="2" charset="-78"/>
              </a:rPr>
              <a:t>    return </a:t>
            </a:r>
            <a:r>
              <a:rPr lang="en-US" sz="2800" dirty="0" err="1">
                <a:cs typeface="B Nazanin" panose="00000400000000000000" pitchFamily="2" charset="-78"/>
              </a:rPr>
              <a:t>x+y</a:t>
            </a:r>
            <a:endParaRPr lang="en-US" sz="2800" dirty="0">
              <a:cs typeface="B Nazanin" panose="00000400000000000000" pitchFamily="2" charset="-78"/>
            </a:endParaRPr>
          </a:p>
          <a:p>
            <a:r>
              <a:rPr lang="en-US" sz="2800" dirty="0" err="1">
                <a:cs typeface="B Nazanin" panose="00000400000000000000" pitchFamily="2" charset="-78"/>
              </a:rPr>
              <a:t>mylist</a:t>
            </a:r>
            <a:r>
              <a:rPr lang="en-US" sz="2800" dirty="0">
                <a:cs typeface="B Nazanin" panose="00000400000000000000" pitchFamily="2" charset="-78"/>
              </a:rPr>
              <a:t>=[10,20,30,40,50]</a:t>
            </a:r>
          </a:p>
          <a:p>
            <a:r>
              <a:rPr lang="en-US" sz="2800" dirty="0" err="1">
                <a:cs typeface="B Nazanin" panose="00000400000000000000" pitchFamily="2" charset="-78"/>
              </a:rPr>
              <a:t>mytuple</a:t>
            </a:r>
            <a:r>
              <a:rPr lang="en-US" sz="2800" dirty="0">
                <a:cs typeface="B Nazanin" panose="00000400000000000000" pitchFamily="2" charset="-78"/>
              </a:rPr>
              <a:t>=('</a:t>
            </a:r>
            <a:r>
              <a:rPr lang="en-US" sz="2800" dirty="0" err="1">
                <a:cs typeface="B Nazanin" panose="00000400000000000000" pitchFamily="2" charset="-78"/>
              </a:rPr>
              <a:t>omid</a:t>
            </a:r>
            <a:r>
              <a:rPr lang="en-US" sz="2800" dirty="0">
                <a:cs typeface="B Nazanin" panose="00000400000000000000" pitchFamily="2" charset="-78"/>
              </a:rPr>
              <a:t>','</a:t>
            </a:r>
            <a:r>
              <a:rPr lang="en-US" sz="2800" dirty="0" err="1">
                <a:cs typeface="B Nazanin" panose="00000400000000000000" pitchFamily="2" charset="-78"/>
              </a:rPr>
              <a:t>reza</a:t>
            </a:r>
            <a:r>
              <a:rPr lang="en-US" sz="2800" dirty="0">
                <a:cs typeface="B Nazanin" panose="00000400000000000000" pitchFamily="2" charset="-78"/>
              </a:rPr>
              <a:t>','</a:t>
            </a:r>
            <a:r>
              <a:rPr lang="en-US" sz="2800" dirty="0" err="1">
                <a:cs typeface="B Nazanin" panose="00000400000000000000" pitchFamily="2" charset="-78"/>
              </a:rPr>
              <a:t>amir</a:t>
            </a:r>
            <a:r>
              <a:rPr lang="en-US" sz="2800" dirty="0">
                <a:cs typeface="B Nazanin" panose="00000400000000000000" pitchFamily="2" charset="-78"/>
              </a:rPr>
              <a:t>','</a:t>
            </a:r>
            <a:r>
              <a:rPr lang="en-US" sz="2800" dirty="0" err="1">
                <a:cs typeface="B Nazanin" panose="00000400000000000000" pitchFamily="2" charset="-78"/>
              </a:rPr>
              <a:t>sadegh</a:t>
            </a:r>
            <a:r>
              <a:rPr lang="en-US" sz="2800" dirty="0">
                <a:cs typeface="B Nazanin" panose="00000400000000000000" pitchFamily="2" charset="-78"/>
              </a:rPr>
              <a:t>')</a:t>
            </a:r>
          </a:p>
          <a:p>
            <a:r>
              <a:rPr lang="en-US" sz="2800" dirty="0" err="1">
                <a:cs typeface="B Nazanin" panose="00000400000000000000" pitchFamily="2" charset="-78"/>
              </a:rPr>
              <a:t>myset</a:t>
            </a:r>
            <a:r>
              <a:rPr lang="en-US" sz="2800" dirty="0">
                <a:cs typeface="B Nazanin" panose="00000400000000000000" pitchFamily="2" charset="-78"/>
              </a:rPr>
              <a:t>={10,15,46,2,28,90}</a:t>
            </a:r>
          </a:p>
          <a:p>
            <a:r>
              <a:rPr lang="en-US" sz="2800" dirty="0">
                <a:cs typeface="B Nazanin" panose="00000400000000000000" pitchFamily="2" charset="-78"/>
              </a:rPr>
              <a:t>person={'name':'kamran','family':'karimi','Age':21}</a:t>
            </a:r>
            <a:endParaRPr lang="fa-IR" sz="2800" dirty="0">
              <a:cs typeface="B Nazanin" panose="00000400000000000000" pitchFamily="2" charset="-78"/>
            </a:endParaRPr>
          </a:p>
        </p:txBody>
      </p:sp>
    </p:spTree>
    <p:custDataLst>
      <p:tags r:id="rId2"/>
    </p:custDataLst>
    <p:extLst>
      <p:ext uri="{BB962C8B-B14F-4D97-AF65-F5344CB8AC3E}">
        <p14:creationId xmlns:p14="http://schemas.microsoft.com/office/powerpoint/2010/main" val="4293952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5262979"/>
          </a:xfrm>
          <a:prstGeom prst="rect">
            <a:avLst/>
          </a:prstGeom>
        </p:spPr>
        <p:txBody>
          <a:bodyPr wrap="square">
            <a:spAutoFit/>
          </a:bodyPr>
          <a:lstStyle/>
          <a:p>
            <a:pPr algn="just" rtl="1"/>
            <a:r>
              <a:rPr lang="fa-IR" sz="2800" dirty="0">
                <a:solidFill>
                  <a:srgbClr val="FF0000"/>
                </a:solidFill>
                <a:cs typeface="B Nazanin" panose="00000400000000000000" pitchFamily="2" charset="-78"/>
              </a:rPr>
              <a:t>ادامه جواب</a:t>
            </a:r>
          </a:p>
          <a:p>
            <a:pPr algn="just" rtl="1"/>
            <a:endParaRPr lang="fa-IR" sz="2800" dirty="0">
              <a:solidFill>
                <a:srgbClr val="FF0000"/>
              </a:solidFill>
              <a:cs typeface="B Nazanin" panose="00000400000000000000" pitchFamily="2" charset="-78"/>
            </a:endParaRPr>
          </a:p>
          <a:p>
            <a:pPr algn="just" rtl="1"/>
            <a:r>
              <a:rPr lang="fa-IR" sz="2800" dirty="0">
                <a:solidFill>
                  <a:srgbClr val="FF0000"/>
                </a:solidFill>
                <a:cs typeface="B Nazanin" panose="00000400000000000000" pitchFamily="2" charset="-78"/>
              </a:rPr>
              <a:t>الف</a:t>
            </a:r>
            <a:r>
              <a:rPr lang="fa-IR" sz="2800" dirty="0">
                <a:cs typeface="B Nazanin" panose="00000400000000000000" pitchFamily="2" charset="-78"/>
              </a:rPr>
              <a:t>) دستور ..... </a:t>
            </a:r>
            <a:r>
              <a:rPr lang="en-US" sz="2800" dirty="0">
                <a:cs typeface="B Nazanin" panose="00000400000000000000" pitchFamily="2" charset="-78"/>
              </a:rPr>
              <a:t>import</a:t>
            </a:r>
          </a:p>
          <a:p>
            <a:pPr algn="just" rtl="1"/>
            <a:r>
              <a:rPr lang="fa-IR" sz="2800" dirty="0">
                <a:cs typeface="B Nazanin" panose="00000400000000000000" pitchFamily="2" charset="-78"/>
              </a:rPr>
              <a:t>یک محیط برنامه نویسی جدید در پایتون باز کرده و کدهای زیر را با دستور </a:t>
            </a:r>
            <a:r>
              <a:rPr lang="en-US" sz="2800" dirty="0">
                <a:cs typeface="B Nazanin" panose="00000400000000000000" pitchFamily="2" charset="-78"/>
              </a:rPr>
              <a:t>import</a:t>
            </a:r>
            <a:r>
              <a:rPr lang="fa-IR" sz="2800" dirty="0">
                <a:cs typeface="B Nazanin" panose="00000400000000000000" pitchFamily="2" charset="-78"/>
              </a:rPr>
              <a:t> بنویسید.سپس برنامه را در همان پوشه با نام دلخواه ذخیره کنید حال آن را با زدن کلید </a:t>
            </a:r>
            <a:r>
              <a:rPr lang="en-US" sz="2800" dirty="0">
                <a:cs typeface="B Nazanin" panose="00000400000000000000" pitchFamily="2" charset="-78"/>
              </a:rPr>
              <a:t> f5 </a:t>
            </a:r>
            <a:r>
              <a:rPr lang="fa-IR" sz="2800" dirty="0">
                <a:cs typeface="B Nazanin" panose="00000400000000000000" pitchFamily="2" charset="-78"/>
              </a:rPr>
              <a:t>اجرا کنید.</a:t>
            </a:r>
          </a:p>
          <a:p>
            <a:r>
              <a:rPr lang="en-US" sz="2800" dirty="0">
                <a:cs typeface="B Nazanin" panose="00000400000000000000" pitchFamily="2" charset="-78"/>
              </a:rPr>
              <a:t>import </a:t>
            </a:r>
            <a:r>
              <a:rPr lang="en-US" sz="2800" dirty="0" err="1">
                <a:cs typeface="B Nazanin" panose="00000400000000000000" pitchFamily="2" charset="-78"/>
              </a:rPr>
              <a:t>myModule</a:t>
            </a:r>
            <a:endParaRPr lang="en-US" sz="2800" dirty="0">
              <a:cs typeface="B Nazanin" panose="00000400000000000000" pitchFamily="2" charset="-78"/>
            </a:endParaRPr>
          </a:p>
          <a:p>
            <a:r>
              <a:rPr lang="en-US" sz="2800" dirty="0">
                <a:cs typeface="B Nazanin" panose="00000400000000000000" pitchFamily="2" charset="-78"/>
              </a:rPr>
              <a:t>print(</a:t>
            </a:r>
            <a:r>
              <a:rPr lang="en-US" sz="2800" dirty="0" err="1">
                <a:cs typeface="B Nazanin" panose="00000400000000000000" pitchFamily="2" charset="-78"/>
              </a:rPr>
              <a:t>myModule.myfunction</a:t>
            </a:r>
            <a:r>
              <a:rPr lang="en-US" sz="2800" dirty="0">
                <a:cs typeface="B Nazanin" panose="00000400000000000000" pitchFamily="2" charset="-78"/>
              </a:rPr>
              <a:t>(10,20))</a:t>
            </a:r>
          </a:p>
          <a:p>
            <a:r>
              <a:rPr lang="en-US" sz="2800" dirty="0">
                <a:cs typeface="B Nazanin" panose="00000400000000000000" pitchFamily="2" charset="-78"/>
              </a:rPr>
              <a:t>print(</a:t>
            </a:r>
            <a:r>
              <a:rPr lang="en-US" sz="2800" dirty="0" err="1">
                <a:cs typeface="B Nazanin" panose="00000400000000000000" pitchFamily="2" charset="-78"/>
              </a:rPr>
              <a:t>myModule.mylist</a:t>
            </a:r>
            <a:r>
              <a:rPr lang="en-US" sz="2800" dirty="0">
                <a:cs typeface="B Nazanin" panose="00000400000000000000" pitchFamily="2" charset="-78"/>
              </a:rPr>
              <a:t>[4])</a:t>
            </a:r>
          </a:p>
          <a:p>
            <a:r>
              <a:rPr lang="en-US" sz="2800" dirty="0">
                <a:cs typeface="B Nazanin" panose="00000400000000000000" pitchFamily="2" charset="-78"/>
              </a:rPr>
              <a:t>print(</a:t>
            </a:r>
            <a:r>
              <a:rPr lang="en-US" sz="2800" dirty="0" err="1">
                <a:cs typeface="B Nazanin" panose="00000400000000000000" pitchFamily="2" charset="-78"/>
              </a:rPr>
              <a:t>myModule.mytuple</a:t>
            </a:r>
            <a:r>
              <a:rPr lang="en-US" sz="2800" dirty="0">
                <a:cs typeface="B Nazanin" panose="00000400000000000000" pitchFamily="2" charset="-78"/>
              </a:rPr>
              <a:t>[2])</a:t>
            </a:r>
          </a:p>
          <a:p>
            <a:r>
              <a:rPr lang="en-US" sz="2800" dirty="0">
                <a:cs typeface="B Nazanin" panose="00000400000000000000" pitchFamily="2" charset="-78"/>
              </a:rPr>
              <a:t>print(</a:t>
            </a:r>
            <a:r>
              <a:rPr lang="en-US" sz="2800" dirty="0" err="1">
                <a:cs typeface="B Nazanin" panose="00000400000000000000" pitchFamily="2" charset="-78"/>
              </a:rPr>
              <a:t>myModule.myset</a:t>
            </a:r>
            <a:r>
              <a:rPr lang="en-US" sz="2800" dirty="0">
                <a:cs typeface="B Nazanin" panose="00000400000000000000" pitchFamily="2" charset="-78"/>
              </a:rPr>
              <a:t>)</a:t>
            </a:r>
          </a:p>
          <a:p>
            <a:r>
              <a:rPr lang="en-US" sz="2800" dirty="0">
                <a:cs typeface="B Nazanin" panose="00000400000000000000" pitchFamily="2" charset="-78"/>
              </a:rPr>
              <a:t>print(</a:t>
            </a:r>
            <a:r>
              <a:rPr lang="en-US" sz="2800" dirty="0" err="1">
                <a:cs typeface="B Nazanin" panose="00000400000000000000" pitchFamily="2" charset="-78"/>
              </a:rPr>
              <a:t>myModule.person</a:t>
            </a:r>
            <a:r>
              <a:rPr lang="en-US" sz="2800" dirty="0">
                <a:cs typeface="B Nazanin" panose="00000400000000000000" pitchFamily="2" charset="-78"/>
              </a:rPr>
              <a:t>['family'])</a:t>
            </a:r>
            <a:endParaRPr lang="fa-IR" sz="2800" dirty="0">
              <a:cs typeface="B Nazanin" panose="00000400000000000000" pitchFamily="2" charset="-78"/>
            </a:endParaRPr>
          </a:p>
        </p:txBody>
      </p:sp>
    </p:spTree>
    <p:custDataLst>
      <p:tags r:id="rId2"/>
    </p:custDataLst>
    <p:extLst>
      <p:ext uri="{BB962C8B-B14F-4D97-AF65-F5344CB8AC3E}">
        <p14:creationId xmlns:p14="http://schemas.microsoft.com/office/powerpoint/2010/main" val="1886544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5539978"/>
          </a:xfrm>
          <a:prstGeom prst="rect">
            <a:avLst/>
          </a:prstGeom>
        </p:spPr>
        <p:txBody>
          <a:bodyPr wrap="square">
            <a:spAutoFit/>
          </a:bodyPr>
          <a:lstStyle/>
          <a:p>
            <a:pPr algn="just" rtl="1"/>
            <a:r>
              <a:rPr lang="fa-IR" sz="2800" dirty="0">
                <a:solidFill>
                  <a:srgbClr val="FF0000"/>
                </a:solidFill>
                <a:cs typeface="B Nazanin" panose="00000400000000000000" pitchFamily="2" charset="-78"/>
              </a:rPr>
              <a:t>ادامه جواب</a:t>
            </a:r>
          </a:p>
          <a:p>
            <a:pPr algn="just" rtl="1"/>
            <a:endParaRPr lang="fa-IR" dirty="0">
              <a:cs typeface="B Nazanin" panose="00000400000000000000" pitchFamily="2" charset="-78"/>
            </a:endParaRPr>
          </a:p>
          <a:p>
            <a:pPr algn="just" rtl="1"/>
            <a:r>
              <a:rPr lang="fa-IR" sz="2800" dirty="0">
                <a:solidFill>
                  <a:srgbClr val="FF0000"/>
                </a:solidFill>
                <a:cs typeface="B Nazanin" panose="00000400000000000000" pitchFamily="2" charset="-78"/>
              </a:rPr>
              <a:t>ب</a:t>
            </a:r>
            <a:r>
              <a:rPr lang="fa-IR" sz="2800" dirty="0">
                <a:cs typeface="B Nazanin" panose="00000400000000000000" pitchFamily="2" charset="-78"/>
              </a:rPr>
              <a:t>) دستور   ... </a:t>
            </a:r>
            <a:r>
              <a:rPr lang="en-US" sz="2800" dirty="0">
                <a:cs typeface="B Nazanin" panose="00000400000000000000" pitchFamily="2" charset="-78"/>
              </a:rPr>
              <a:t>from … import</a:t>
            </a:r>
          </a:p>
          <a:p>
            <a:pPr algn="just" rtl="1"/>
            <a:r>
              <a:rPr lang="fa-IR" sz="2800" dirty="0">
                <a:cs typeface="B Nazanin" panose="00000400000000000000" pitchFamily="2" charset="-78"/>
              </a:rPr>
              <a:t>محیط برنامه نویسی پایتون را باز کنید.</a:t>
            </a:r>
          </a:p>
          <a:p>
            <a:pPr algn="just" rtl="1"/>
            <a:r>
              <a:rPr lang="fa-IR" sz="2800" dirty="0">
                <a:cs typeface="B Nazanin" panose="00000400000000000000" pitchFamily="2" charset="-78"/>
              </a:rPr>
              <a:t>کدهای زیر را با دستور ... </a:t>
            </a:r>
            <a:r>
              <a:rPr lang="en-US" sz="2800" dirty="0">
                <a:cs typeface="B Nazanin" panose="00000400000000000000" pitchFamily="2" charset="-78"/>
              </a:rPr>
              <a:t>from … import </a:t>
            </a:r>
            <a:r>
              <a:rPr lang="fa-IR" sz="2800" dirty="0">
                <a:cs typeface="B Nazanin" panose="00000400000000000000" pitchFamily="2" charset="-78"/>
              </a:rPr>
              <a:t> بنویسید.سپس برنامه را در همان پوشه با نام دلخواه ذخیره کنید حال آن را با زدن کلید </a:t>
            </a:r>
            <a:r>
              <a:rPr lang="en-US" sz="2800" dirty="0">
                <a:cs typeface="B Nazanin" panose="00000400000000000000" pitchFamily="2" charset="-78"/>
              </a:rPr>
              <a:t>f5</a:t>
            </a:r>
            <a:r>
              <a:rPr lang="fa-IR" sz="2800" dirty="0">
                <a:cs typeface="B Nazanin" panose="00000400000000000000" pitchFamily="2" charset="-78"/>
              </a:rPr>
              <a:t> اجرا کنید.</a:t>
            </a:r>
          </a:p>
          <a:p>
            <a:endParaRPr lang="fa-IR" sz="2800" dirty="0">
              <a:cs typeface="B Nazanin" panose="00000400000000000000" pitchFamily="2" charset="-78"/>
            </a:endParaRPr>
          </a:p>
          <a:p>
            <a:r>
              <a:rPr lang="en-US" sz="2800" dirty="0">
                <a:cs typeface="B Nazanin" panose="00000400000000000000" pitchFamily="2" charset="-78"/>
              </a:rPr>
              <a:t>from </a:t>
            </a:r>
            <a:r>
              <a:rPr lang="en-US" sz="2800" dirty="0" err="1">
                <a:cs typeface="B Nazanin" panose="00000400000000000000" pitchFamily="2" charset="-78"/>
              </a:rPr>
              <a:t>mymodule</a:t>
            </a:r>
            <a:r>
              <a:rPr lang="en-US" sz="2800" dirty="0">
                <a:cs typeface="B Nazanin" panose="00000400000000000000" pitchFamily="2" charset="-78"/>
              </a:rPr>
              <a:t> import *</a:t>
            </a:r>
          </a:p>
          <a:p>
            <a:r>
              <a:rPr lang="en-US" sz="2800" dirty="0">
                <a:cs typeface="B Nazanin" panose="00000400000000000000" pitchFamily="2" charset="-78"/>
              </a:rPr>
              <a:t>print(</a:t>
            </a:r>
            <a:r>
              <a:rPr lang="en-US" sz="2800" dirty="0" err="1">
                <a:cs typeface="B Nazanin" panose="00000400000000000000" pitchFamily="2" charset="-78"/>
              </a:rPr>
              <a:t>myfunction</a:t>
            </a:r>
            <a:r>
              <a:rPr lang="en-US" sz="2800" dirty="0">
                <a:cs typeface="B Nazanin" panose="00000400000000000000" pitchFamily="2" charset="-78"/>
              </a:rPr>
              <a:t>(10,20))</a:t>
            </a:r>
          </a:p>
          <a:p>
            <a:r>
              <a:rPr lang="en-US" sz="2800" dirty="0">
                <a:cs typeface="B Nazanin" panose="00000400000000000000" pitchFamily="2" charset="-78"/>
              </a:rPr>
              <a:t>print(</a:t>
            </a:r>
            <a:r>
              <a:rPr lang="en-US" sz="2800" dirty="0" err="1">
                <a:cs typeface="B Nazanin" panose="00000400000000000000" pitchFamily="2" charset="-78"/>
              </a:rPr>
              <a:t>mylist</a:t>
            </a:r>
            <a:r>
              <a:rPr lang="en-US" sz="2800" dirty="0">
                <a:cs typeface="B Nazanin" panose="00000400000000000000" pitchFamily="2" charset="-78"/>
              </a:rPr>
              <a:t>[4])</a:t>
            </a:r>
          </a:p>
          <a:p>
            <a:r>
              <a:rPr lang="en-US" sz="2800" dirty="0">
                <a:cs typeface="B Nazanin" panose="00000400000000000000" pitchFamily="2" charset="-78"/>
              </a:rPr>
              <a:t>print(</a:t>
            </a:r>
            <a:r>
              <a:rPr lang="en-US" sz="2800" dirty="0" err="1">
                <a:cs typeface="B Nazanin" panose="00000400000000000000" pitchFamily="2" charset="-78"/>
              </a:rPr>
              <a:t>mytuple</a:t>
            </a:r>
            <a:r>
              <a:rPr lang="en-US" sz="2800" dirty="0">
                <a:cs typeface="B Nazanin" panose="00000400000000000000" pitchFamily="2" charset="-78"/>
              </a:rPr>
              <a:t>[2])</a:t>
            </a:r>
          </a:p>
          <a:p>
            <a:r>
              <a:rPr lang="en-US" sz="2800" dirty="0">
                <a:cs typeface="B Nazanin" panose="00000400000000000000" pitchFamily="2" charset="-78"/>
              </a:rPr>
              <a:t>print(</a:t>
            </a:r>
            <a:r>
              <a:rPr lang="en-US" sz="2800" dirty="0" err="1">
                <a:cs typeface="B Nazanin" panose="00000400000000000000" pitchFamily="2" charset="-78"/>
              </a:rPr>
              <a:t>myset</a:t>
            </a:r>
            <a:r>
              <a:rPr lang="en-US" sz="2800" dirty="0">
                <a:cs typeface="B Nazanin" panose="00000400000000000000" pitchFamily="2" charset="-78"/>
              </a:rPr>
              <a:t>)</a:t>
            </a:r>
          </a:p>
          <a:p>
            <a:r>
              <a:rPr lang="en-US" sz="2800" dirty="0">
                <a:cs typeface="B Nazanin" panose="00000400000000000000" pitchFamily="2" charset="-78"/>
              </a:rPr>
              <a:t>print(person['family'])</a:t>
            </a:r>
          </a:p>
        </p:txBody>
      </p:sp>
      <p:sp>
        <p:nvSpPr>
          <p:cNvPr id="2" name="Rectangle 1"/>
          <p:cNvSpPr/>
          <p:nvPr/>
        </p:nvSpPr>
        <p:spPr>
          <a:xfrm>
            <a:off x="3865418" y="4518898"/>
            <a:ext cx="5047819" cy="1384995"/>
          </a:xfrm>
          <a:prstGeom prst="rect">
            <a:avLst/>
          </a:prstGeom>
        </p:spPr>
        <p:txBody>
          <a:bodyPr wrap="square">
            <a:spAutoFit/>
          </a:bodyPr>
          <a:lstStyle/>
          <a:p>
            <a:pPr algn="just" rtl="1"/>
            <a:r>
              <a:rPr lang="fa-IR" sz="2800" dirty="0">
                <a:solidFill>
                  <a:srgbClr val="FF0000"/>
                </a:solidFill>
                <a:cs typeface="B Nazanin" panose="00000400000000000000" pitchFamily="2" charset="-78"/>
              </a:rPr>
              <a:t>نکته</a:t>
            </a:r>
            <a:r>
              <a:rPr lang="fa-IR" sz="2800" dirty="0">
                <a:cs typeface="B Nazanin" panose="00000400000000000000" pitchFamily="2" charset="-78"/>
              </a:rPr>
              <a:t> : در روش دوم منظور از ستاره یعنی همه عناصر داخل ماژول و لازم نیست اسم تک تک آنها را نوشته و فراخوانی کنیم</a:t>
            </a:r>
          </a:p>
        </p:txBody>
      </p:sp>
    </p:spTree>
    <p:custDataLst>
      <p:tags r:id="rId2"/>
    </p:custDataLst>
    <p:extLst>
      <p:ext uri="{BB962C8B-B14F-4D97-AF65-F5344CB8AC3E}">
        <p14:creationId xmlns:p14="http://schemas.microsoft.com/office/powerpoint/2010/main" val="3599968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4247317"/>
          </a:xfrm>
          <a:prstGeom prst="rect">
            <a:avLst/>
          </a:prstGeom>
        </p:spPr>
        <p:txBody>
          <a:bodyPr wrap="square">
            <a:spAutoFit/>
          </a:bodyPr>
          <a:lstStyle/>
          <a:p>
            <a:pPr algn="just" rtl="1"/>
            <a:r>
              <a:rPr lang="fa-IR" sz="2800" dirty="0">
                <a:solidFill>
                  <a:srgbClr val="FF0000"/>
                </a:solidFill>
                <a:cs typeface="B Nazanin" panose="00000400000000000000" pitchFamily="2" charset="-78"/>
              </a:rPr>
              <a:t>ادامه جواب</a:t>
            </a:r>
          </a:p>
          <a:p>
            <a:pPr algn="just" rtl="1"/>
            <a:endParaRPr lang="fa-IR" dirty="0">
              <a:cs typeface="B Nazanin" panose="00000400000000000000" pitchFamily="2" charset="-78"/>
            </a:endParaRPr>
          </a:p>
          <a:p>
            <a:pPr algn="just" rtl="1"/>
            <a:r>
              <a:rPr lang="fa-IR" sz="3200" dirty="0">
                <a:cs typeface="B Nazanin" panose="00000400000000000000" pitchFamily="2" charset="-78"/>
              </a:rPr>
              <a:t>خروجی دو برنامه بالا به صورت یکسان و مانند جواب پایین است، با اینکه از دو روش متفاوت استفاده شده است:</a:t>
            </a:r>
          </a:p>
          <a:p>
            <a:r>
              <a:rPr lang="fa-IR" sz="3200" dirty="0">
                <a:cs typeface="B Nazanin" panose="00000400000000000000" pitchFamily="2" charset="-78"/>
              </a:rPr>
              <a:t>20</a:t>
            </a:r>
          </a:p>
          <a:p>
            <a:r>
              <a:rPr lang="fa-IR" sz="3200" dirty="0">
                <a:cs typeface="B Nazanin" panose="00000400000000000000" pitchFamily="2" charset="-78"/>
              </a:rPr>
              <a:t>50</a:t>
            </a:r>
          </a:p>
          <a:p>
            <a:r>
              <a:rPr lang="en-US" sz="3200" dirty="0" err="1">
                <a:cs typeface="B Nazanin" panose="00000400000000000000" pitchFamily="2" charset="-78"/>
              </a:rPr>
              <a:t>amir</a:t>
            </a:r>
            <a:endParaRPr lang="en-US" sz="3200" dirty="0">
              <a:cs typeface="B Nazanin" panose="00000400000000000000" pitchFamily="2" charset="-78"/>
            </a:endParaRPr>
          </a:p>
          <a:p>
            <a:r>
              <a:rPr lang="en-US" sz="3200" dirty="0">
                <a:cs typeface="B Nazanin" panose="00000400000000000000" pitchFamily="2" charset="-78"/>
              </a:rPr>
              <a:t>{2, 10, 46, 15, 90, 28}</a:t>
            </a:r>
          </a:p>
          <a:p>
            <a:r>
              <a:rPr lang="en-US" sz="3200" dirty="0" err="1">
                <a:cs typeface="B Nazanin" panose="00000400000000000000" pitchFamily="2" charset="-78"/>
              </a:rPr>
              <a:t>karimi</a:t>
            </a:r>
            <a:endParaRPr lang="fa-IR" sz="3200" dirty="0">
              <a:cs typeface="B Nazanin" panose="00000400000000000000" pitchFamily="2" charset="-78"/>
            </a:endParaRPr>
          </a:p>
        </p:txBody>
      </p:sp>
      <p:sp>
        <p:nvSpPr>
          <p:cNvPr id="4" name="TextBox 3"/>
          <p:cNvSpPr txBox="1"/>
          <p:nvPr/>
        </p:nvSpPr>
        <p:spPr>
          <a:xfrm>
            <a:off x="7144804" y="2672239"/>
            <a:ext cx="1768433" cy="461665"/>
          </a:xfrm>
          <a:prstGeom prst="rect">
            <a:avLst/>
          </a:prstGeom>
          <a:noFill/>
        </p:spPr>
        <p:txBody>
          <a:bodyPr wrap="none" rtlCol="1">
            <a:spAutoFit/>
          </a:bodyPr>
          <a:lstStyle/>
          <a:p>
            <a:r>
              <a:rPr lang="fa-IR" sz="2400" dirty="0">
                <a:cs typeface="B Koodak" panose="00000700000000000000" pitchFamily="2" charset="-78"/>
                <a:hlinkClick r:id="rId5"/>
              </a:rPr>
              <a:t>جواب در سایت</a:t>
            </a:r>
            <a:endParaRPr lang="fa-IR" sz="2400" dirty="0">
              <a:cs typeface="B Koodak" panose="00000700000000000000" pitchFamily="2" charset="-78"/>
            </a:endParaRPr>
          </a:p>
        </p:txBody>
      </p:sp>
      <p:sp>
        <p:nvSpPr>
          <p:cNvPr id="2" name="Rectangle 1"/>
          <p:cNvSpPr/>
          <p:nvPr/>
        </p:nvSpPr>
        <p:spPr>
          <a:xfrm>
            <a:off x="207820" y="4611232"/>
            <a:ext cx="8705417" cy="1815882"/>
          </a:xfrm>
          <a:prstGeom prst="rect">
            <a:avLst/>
          </a:prstGeom>
        </p:spPr>
        <p:txBody>
          <a:bodyPr wrap="square">
            <a:spAutoFit/>
          </a:bodyPr>
          <a:lstStyle/>
          <a:p>
            <a:pPr algn="just" rtl="1"/>
            <a:r>
              <a:rPr lang="fa-IR" sz="2800" dirty="0">
                <a:solidFill>
                  <a:srgbClr val="FF0000"/>
                </a:solidFill>
                <a:cs typeface="B Nazanin" panose="00000400000000000000" pitchFamily="2" charset="-78"/>
              </a:rPr>
              <a:t>نکته</a:t>
            </a:r>
            <a:r>
              <a:rPr lang="fa-IR" sz="2800" dirty="0">
                <a:cs typeface="B Nazanin" panose="00000400000000000000" pitchFamily="2" charset="-78"/>
              </a:rPr>
              <a:t> : افزون بر ماژول هایی که برنامه نویس می نویسد، دسته دیگری از ماژول های آماده نیز وجود دارند که از قبل در پایتون تعریف شده اند و می توان از آن ها استفاده کرد، مانند ماژول های </a:t>
            </a:r>
            <a:r>
              <a:rPr lang="en-US" sz="2800" dirty="0" err="1">
                <a:cs typeface="B Nazanin" panose="00000400000000000000" pitchFamily="2" charset="-78"/>
              </a:rPr>
              <a:t>turtle،numpy،pygame</a:t>
            </a:r>
            <a:r>
              <a:rPr lang="en-US" sz="2800" dirty="0">
                <a:cs typeface="B Nazanin" panose="00000400000000000000" pitchFamily="2" charset="-78"/>
              </a:rPr>
              <a:t> </a:t>
            </a:r>
            <a:r>
              <a:rPr lang="fa-IR" sz="2800" dirty="0">
                <a:cs typeface="B Nazanin" panose="00000400000000000000" pitchFamily="2" charset="-78"/>
              </a:rPr>
              <a:t> و...که برای کار با آرایه ها و اشکال هندسی و ... به کار می روند.</a:t>
            </a:r>
          </a:p>
        </p:txBody>
      </p:sp>
    </p:spTree>
    <p:custDataLst>
      <p:tags r:id="rId2"/>
    </p:custDataLst>
    <p:extLst>
      <p:ext uri="{BB962C8B-B14F-4D97-AF65-F5344CB8AC3E}">
        <p14:creationId xmlns:p14="http://schemas.microsoft.com/office/powerpoint/2010/main" val="520611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6370975"/>
          </a:xfrm>
          <a:prstGeom prst="rect">
            <a:avLst/>
          </a:prstGeom>
        </p:spPr>
        <p:txBody>
          <a:bodyPr wrap="square">
            <a:spAutoFit/>
          </a:bodyPr>
          <a:lstStyle/>
          <a:p>
            <a:pPr algn="just" rtl="1"/>
            <a:r>
              <a:rPr lang="fa-IR" sz="3200" dirty="0">
                <a:solidFill>
                  <a:srgbClr val="FF0000"/>
                </a:solidFill>
                <a:cs typeface="B Nazanin" panose="00000400000000000000" pitchFamily="2" charset="-78"/>
              </a:rPr>
              <a:t>کارکلاسی</a:t>
            </a:r>
            <a:endParaRPr lang="fa-IR" sz="2800" dirty="0">
              <a:solidFill>
                <a:srgbClr val="FF0000"/>
              </a:solidFill>
              <a:cs typeface="B Nazanin" panose="00000400000000000000" pitchFamily="2" charset="-78"/>
            </a:endParaRPr>
          </a:p>
          <a:p>
            <a:pPr algn="just" rtl="1"/>
            <a:endParaRPr lang="fa-IR" sz="2000" dirty="0">
              <a:solidFill>
                <a:srgbClr val="FF0000"/>
              </a:solidFill>
              <a:cs typeface="B Nazanin" panose="00000400000000000000" pitchFamily="2" charset="-78"/>
            </a:endParaRPr>
          </a:p>
          <a:p>
            <a:pPr algn="just" rtl="1"/>
            <a:r>
              <a:rPr lang="fa-IR" sz="2800" dirty="0">
                <a:cs typeface="B Nazanin" panose="00000400000000000000" pitchFamily="2" charset="-78"/>
              </a:rPr>
              <a:t>آرایه هایی که با ماژول</a:t>
            </a:r>
            <a:r>
              <a:rPr lang="en-US" sz="2800" dirty="0">
                <a:cs typeface="B Nazanin" panose="00000400000000000000" pitchFamily="2" charset="-78"/>
              </a:rPr>
              <a:t> </a:t>
            </a:r>
            <a:r>
              <a:rPr lang="en-US" sz="2800" dirty="0" err="1">
                <a:cs typeface="B Nazanin" panose="00000400000000000000" pitchFamily="2" charset="-78"/>
              </a:rPr>
              <a:t>numpy</a:t>
            </a:r>
            <a:r>
              <a:rPr lang="en-US" sz="2800" dirty="0">
                <a:cs typeface="B Nazanin" panose="00000400000000000000" pitchFamily="2" charset="-78"/>
              </a:rPr>
              <a:t> </a:t>
            </a:r>
            <a:r>
              <a:rPr lang="fa-IR" sz="2800" dirty="0">
                <a:cs typeface="B Nazanin" panose="00000400000000000000" pitchFamily="2" charset="-78"/>
              </a:rPr>
              <a:t>ایجاد می شوند، از نظر سرعت و کارایی چه تفاوتی با آرایه های لیست دارند؟در گروه خود در این باره بحث و گفت وگو کنید و نتیجه را به کلاس ارائه دهید.</a:t>
            </a:r>
          </a:p>
          <a:p>
            <a:pPr algn="just" rtl="1"/>
            <a:endParaRPr lang="fa-IR" sz="2000" dirty="0">
              <a:cs typeface="B Nazanin" panose="00000400000000000000" pitchFamily="2" charset="-78"/>
            </a:endParaRPr>
          </a:p>
          <a:p>
            <a:pPr algn="just" rtl="1"/>
            <a:r>
              <a:rPr lang="fa-IR" sz="3200" dirty="0">
                <a:solidFill>
                  <a:srgbClr val="FF0000"/>
                </a:solidFill>
                <a:cs typeface="B Nazanin" panose="00000400000000000000" pitchFamily="2" charset="-78"/>
              </a:rPr>
              <a:t>جواب</a:t>
            </a:r>
            <a:endParaRPr lang="fa-IR" sz="2800" dirty="0">
              <a:solidFill>
                <a:srgbClr val="FF0000"/>
              </a:solidFill>
              <a:cs typeface="B Nazanin" panose="00000400000000000000" pitchFamily="2" charset="-78"/>
            </a:endParaRPr>
          </a:p>
          <a:p>
            <a:pPr algn="just" rtl="1"/>
            <a:endParaRPr lang="fa-IR" sz="2000" dirty="0">
              <a:solidFill>
                <a:srgbClr val="FF0000"/>
              </a:solidFill>
              <a:cs typeface="B Nazanin" panose="00000400000000000000" pitchFamily="2" charset="-78"/>
            </a:endParaRPr>
          </a:p>
          <a:p>
            <a:pPr algn="just" rtl="1"/>
            <a:r>
              <a:rPr lang="fa-IR" sz="2800" dirty="0">
                <a:cs typeface="B Nazanin" panose="00000400000000000000" pitchFamily="2" charset="-78"/>
              </a:rPr>
              <a:t>کار کردن با لیست ها ساده تر و برای افراد مبتدی و تازه کار مناسب تر می باشد لیست می تواند انواع مختلف داده مانند متن (رشته) و عدد و... را با هم در یک جا ذخیره کند همچنین می توان عناصر آن را حذف یا اضافه کرد و قابل تغییرند. مضافاَ لیست ساختار داده‌ای شامل عناصر مرتب شده‌ای است که می‌توان به هر عنصر با استفاده از یک اندیس دسترسی داشت در صورتی که بخواهیم انواع داده‌های مختلف را در یک آرایه ذخیره کنیم، بهتر است از لیست استفاده شود.</a:t>
            </a:r>
          </a:p>
        </p:txBody>
      </p:sp>
    </p:spTree>
    <p:custDataLst>
      <p:tags r:id="rId2"/>
    </p:custDataLst>
    <p:extLst>
      <p:ext uri="{BB962C8B-B14F-4D97-AF65-F5344CB8AC3E}">
        <p14:creationId xmlns:p14="http://schemas.microsoft.com/office/powerpoint/2010/main" val="2369984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1000"/>
                                        <p:tgtEl>
                                          <p:spTgt spid="3">
                                            <p:txEl>
                                              <p:pRg st="6" end="6"/>
                                            </p:txEl>
                                          </p:spTgt>
                                        </p:tgtEl>
                                      </p:cBhvr>
                                    </p:animEffect>
                                    <p:anim calcmode="lin" valueType="num">
                                      <p:cBhvr>
                                        <p:cTn id="1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63915"/>
            <a:ext cx="8705417" cy="5324535"/>
          </a:xfrm>
          <a:prstGeom prst="rect">
            <a:avLst/>
          </a:prstGeom>
        </p:spPr>
        <p:txBody>
          <a:bodyPr wrap="square">
            <a:spAutoFit/>
          </a:bodyPr>
          <a:lstStyle/>
          <a:p>
            <a:pPr algn="just" rtl="1"/>
            <a:r>
              <a:rPr lang="fa-IR" sz="3200" dirty="0">
                <a:solidFill>
                  <a:srgbClr val="FF0000"/>
                </a:solidFill>
                <a:cs typeface="B Nazanin" panose="00000400000000000000" pitchFamily="2" charset="-78"/>
              </a:rPr>
              <a:t>ادامه جواب</a:t>
            </a:r>
          </a:p>
          <a:p>
            <a:pPr algn="just" rtl="1"/>
            <a:endParaRPr lang="fa-IR" sz="2000" dirty="0">
              <a:solidFill>
                <a:srgbClr val="FF0000"/>
              </a:solidFill>
              <a:cs typeface="B Nazanin" panose="00000400000000000000" pitchFamily="2" charset="-78"/>
            </a:endParaRPr>
          </a:p>
          <a:p>
            <a:pPr algn="just" rtl="1"/>
            <a:r>
              <a:rPr lang="fa-IR" sz="2800" dirty="0">
                <a:cs typeface="B Nazanin" panose="00000400000000000000" pitchFamily="2" charset="-78"/>
              </a:rPr>
              <a:t>اما آرایه هایی که با ماژول</a:t>
            </a:r>
            <a:r>
              <a:rPr lang="en-US" sz="2800" dirty="0" err="1">
                <a:cs typeface="B Nazanin" panose="00000400000000000000" pitchFamily="2" charset="-78"/>
              </a:rPr>
              <a:t>numpy</a:t>
            </a:r>
            <a:r>
              <a:rPr lang="en-US" sz="2800" dirty="0">
                <a:cs typeface="B Nazanin" panose="00000400000000000000" pitchFamily="2" charset="-78"/>
              </a:rPr>
              <a:t> </a:t>
            </a:r>
            <a:r>
              <a:rPr lang="fa-IR" sz="2800" dirty="0">
                <a:cs typeface="B Nazanin" panose="00000400000000000000" pitchFamily="2" charset="-78"/>
              </a:rPr>
              <a:t> ایجاد می شوند، از پیچیده گی بیشتری برخوردار هستند و برای ساخت آنها باید از توابع خاص استفاده کرد. آرایه می‌تواند عناصر یک نوع خاص داده‌ای را در خود نگه دارد، مانند عدد یا رشته. برای ساختن آرایه در پایتون باید از کتابخانه </a:t>
            </a:r>
            <a:r>
              <a:rPr lang="en-US" sz="2800" dirty="0">
                <a:cs typeface="B Nazanin" panose="00000400000000000000" pitchFamily="2" charset="-78"/>
              </a:rPr>
              <a:t> </a:t>
            </a:r>
            <a:r>
              <a:rPr lang="en-US" sz="2800" dirty="0" err="1">
                <a:cs typeface="B Nazanin" panose="00000400000000000000" pitchFamily="2" charset="-78"/>
              </a:rPr>
              <a:t>NumPy</a:t>
            </a:r>
            <a:r>
              <a:rPr lang="fa-IR" sz="2800" dirty="0">
                <a:cs typeface="B Nazanin" panose="00000400000000000000" pitchFamily="2" charset="-78"/>
              </a:rPr>
              <a:t>استفاده کرد و تغییر داده آن از طریق عملیات ریاضی صورت می‌گیرد.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آرایه ها می توانند داده ها را بیشتر فشرده و ذخیره کنند</a:t>
            </a:r>
          </a:p>
          <a:p>
            <a:pPr algn="just" rtl="1"/>
            <a:r>
              <a:rPr lang="fa-IR" sz="2800" dirty="0">
                <a:cs typeface="B Nazanin" panose="00000400000000000000" pitchFamily="2" charset="-78"/>
              </a:rPr>
              <a:t>آرایه ها برای ذخیره مقادیر زیاد داده مناسبتر هستند.</a:t>
            </a:r>
          </a:p>
          <a:p>
            <a:pPr algn="just" rtl="1"/>
            <a:r>
              <a:rPr lang="fa-IR" sz="2800" dirty="0">
                <a:cs typeface="B Nazanin" panose="00000400000000000000" pitchFamily="2" charset="-78"/>
              </a:rPr>
              <a:t>آرایه ها برای عملیات های عددی مناسب هستند.</a:t>
            </a:r>
          </a:p>
          <a:p>
            <a:pPr algn="just" rtl="1"/>
            <a:r>
              <a:rPr lang="fa-IR" sz="2800" dirty="0">
                <a:cs typeface="B Nazanin" panose="00000400000000000000" pitchFamily="2" charset="-78"/>
              </a:rPr>
              <a:t>اما لیست ها نمی توانند مستقیماً عملیات ریاضی را انجام دهند.</a:t>
            </a:r>
          </a:p>
        </p:txBody>
      </p:sp>
    </p:spTree>
    <p:custDataLst>
      <p:tags r:id="rId2"/>
    </p:custDataLst>
    <p:extLst>
      <p:ext uri="{BB962C8B-B14F-4D97-AF65-F5344CB8AC3E}">
        <p14:creationId xmlns:p14="http://schemas.microsoft.com/office/powerpoint/2010/main" val="15290760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240804"/>
            <a:ext cx="8705417" cy="6294031"/>
          </a:xfrm>
          <a:prstGeom prst="rect">
            <a:avLst/>
          </a:prstGeom>
        </p:spPr>
        <p:txBody>
          <a:bodyPr wrap="square">
            <a:spAutoFit/>
          </a:bodyPr>
          <a:lstStyle/>
          <a:p>
            <a:pPr algn="just" rtl="1"/>
            <a:r>
              <a:rPr lang="fa-IR" sz="3200" dirty="0">
                <a:solidFill>
                  <a:srgbClr val="FF0000"/>
                </a:solidFill>
                <a:cs typeface="B Nazanin" panose="00000400000000000000" pitchFamily="2" charset="-78"/>
              </a:rPr>
              <a:t>ادامه جواب</a:t>
            </a:r>
          </a:p>
          <a:p>
            <a:pPr algn="just" rtl="1"/>
            <a:endParaRPr lang="fa-IR" sz="2000" dirty="0">
              <a:solidFill>
                <a:srgbClr val="FF0000"/>
              </a:solidFill>
              <a:cs typeface="B Nazanin" panose="00000400000000000000" pitchFamily="2" charset="-78"/>
            </a:endParaRPr>
          </a:p>
          <a:p>
            <a:pPr algn="just" rtl="1"/>
            <a:r>
              <a:rPr lang="fa-IR" sz="2700" dirty="0">
                <a:cs typeface="B Nazanin" panose="00000400000000000000" pitchFamily="2" charset="-78"/>
              </a:rPr>
              <a:t>بنابراین، تفاوت اصلی بین لیست و آرایه در پایتون در این است که لیست می‌تواند حاوی هر نوع داده‌ای باشد ، در حالی که آرایه محدود به یک نوع داده‌ است و اندازه آن ثابت است. به علاوه، تغییر اندازه لیست ساده‌تر از آرایه است، چون لیست می‌تواند عناصر را به راحتی اضافه و حذف کند، در حالی که آرایه باید با توجه به محدودیت اندازه خود تعداد عناصرش را دقیقاً تعیین کند.</a:t>
            </a:r>
          </a:p>
          <a:p>
            <a:pPr algn="just" rtl="1"/>
            <a:r>
              <a:rPr lang="fa-IR" sz="2700" dirty="0">
                <a:cs typeface="B Nazanin" panose="00000400000000000000" pitchFamily="2" charset="-78"/>
              </a:rPr>
              <a:t>اگر نیاز به ذخیره مقدار کوتاهی از آیتم ها دارید و قصد انجام عملیات ریاضی با آن ها را ندارید، استفاده از لیست بهتر است. لیست به شما این امکان را می‌دهد که بدون وارد کردن ماژول‌ها یا پکیج های اضافی، دنباله‌ای از آیتم‌های مرتب، قابل تغییر و فهرست‌شده را ذخیره کنید.</a:t>
            </a:r>
          </a:p>
          <a:p>
            <a:pPr algn="just" rtl="1"/>
            <a:r>
              <a:rPr lang="fa-IR" sz="2700" dirty="0">
                <a:cs typeface="B Nazanin" panose="00000400000000000000" pitchFamily="2" charset="-78"/>
              </a:rPr>
              <a:t>اگر دنباله ای بسیار طولانی از آیتم ها دارید، از یک آرایه استفاده کنید. این ساختار ذخیره سازی داده کارآمدتری را ارائه می دهد.اگر قصد انجام هر گونه عملیات عددی دارید، از یک آرایه استفاده کنید. تجزیه و تحلیل داده ها و علم داده به شدت به آرایه ها بیشتر </a:t>
            </a:r>
            <a:r>
              <a:rPr lang="en-US" sz="2700" dirty="0" err="1">
                <a:cs typeface="B Nazanin" panose="00000400000000000000" pitchFamily="2" charset="-78"/>
              </a:rPr>
              <a:t>NumPy</a:t>
            </a:r>
            <a:r>
              <a:rPr lang="fa-IR" sz="2700" dirty="0">
                <a:cs typeface="B Nazanin" panose="00000400000000000000" pitchFamily="2" charset="-78"/>
              </a:rPr>
              <a:t> متکی هستند.</a:t>
            </a:r>
          </a:p>
        </p:txBody>
      </p:sp>
    </p:spTree>
    <p:custDataLst>
      <p:tags r:id="rId2"/>
    </p:custDataLst>
    <p:extLst>
      <p:ext uri="{BB962C8B-B14F-4D97-AF65-F5344CB8AC3E}">
        <p14:creationId xmlns:p14="http://schemas.microsoft.com/office/powerpoint/2010/main" val="3352327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240804"/>
            <a:ext cx="8705417" cy="6278642"/>
          </a:xfrm>
          <a:prstGeom prst="rect">
            <a:avLst/>
          </a:prstGeom>
        </p:spPr>
        <p:txBody>
          <a:bodyPr wrap="square">
            <a:spAutoFit/>
          </a:bodyPr>
          <a:lstStyle/>
          <a:p>
            <a:pPr algn="just" rtl="1"/>
            <a:r>
              <a:rPr lang="fa-IR" sz="3200" dirty="0">
                <a:solidFill>
                  <a:srgbClr val="FF0000"/>
                </a:solidFill>
                <a:cs typeface="B Nazanin" panose="00000400000000000000" pitchFamily="2" charset="-78"/>
              </a:rPr>
              <a:t>ادامه جواب</a:t>
            </a:r>
          </a:p>
          <a:p>
            <a:pPr algn="just" rtl="1"/>
            <a:endParaRPr lang="fa-IR" sz="2000" dirty="0">
              <a:solidFill>
                <a:srgbClr val="FF0000"/>
              </a:solidFill>
              <a:cs typeface="B Nazanin" panose="00000400000000000000" pitchFamily="2" charset="-78"/>
            </a:endParaRPr>
          </a:p>
          <a:p>
            <a:pPr algn="just" rtl="1"/>
            <a:r>
              <a:rPr lang="fa-IR" sz="2500" dirty="0">
                <a:cs typeface="B Nazanin" panose="00000400000000000000" pitchFamily="2" charset="-78"/>
              </a:rPr>
              <a:t>با استفاده از کتابخانه </a:t>
            </a:r>
            <a:r>
              <a:rPr lang="en-US" sz="2500" dirty="0" err="1">
                <a:cs typeface="B Nazanin" panose="00000400000000000000" pitchFamily="2" charset="-78"/>
              </a:rPr>
              <a:t>NumPy</a:t>
            </a:r>
            <a:r>
              <a:rPr lang="en-US" sz="2500" dirty="0">
                <a:cs typeface="B Nazanin" panose="00000400000000000000" pitchFamily="2" charset="-78"/>
              </a:rPr>
              <a:t>، </a:t>
            </a:r>
            <a:r>
              <a:rPr lang="fa-IR" sz="2500" dirty="0">
                <a:cs typeface="B Nazanin" panose="00000400000000000000" pitchFamily="2" charset="-78"/>
              </a:rPr>
              <a:t>می‌توان بر روی آرایه‌های </a:t>
            </a:r>
            <a:r>
              <a:rPr lang="en-US" sz="2500" dirty="0" err="1">
                <a:cs typeface="B Nazanin" panose="00000400000000000000" pitchFamily="2" charset="-78"/>
              </a:rPr>
              <a:t>NumPy</a:t>
            </a:r>
            <a:r>
              <a:rPr lang="en-US" sz="2500" dirty="0">
                <a:cs typeface="B Nazanin" panose="00000400000000000000" pitchFamily="2" charset="-78"/>
              </a:rPr>
              <a:t>، </a:t>
            </a:r>
            <a:r>
              <a:rPr lang="fa-IR" sz="2500" dirty="0">
                <a:cs typeface="B Nazanin" panose="00000400000000000000" pitchFamily="2" charset="-78"/>
              </a:rPr>
              <a:t>عملیات ریاضی مانند جمع، تفریق، ضرب و تقسیم را انجام داد، در حالی که برای لیست‌ها این عملیات‌ها امکان‌پذیر نیست و باید از یک حلقه برای انجام آن‌ها استفاده کرد.</a:t>
            </a:r>
          </a:p>
          <a:p>
            <a:pPr algn="just" rtl="1"/>
            <a:r>
              <a:rPr lang="fa-IR" sz="2500" dirty="0">
                <a:cs typeface="B Nazanin" panose="00000400000000000000" pitchFamily="2" charset="-78"/>
              </a:rPr>
              <a:t>لیست‌ها اغلب برای ذخیره و مدیریت داده‌هایی با اندازه متغیر استفاده می‌شوند، در حالی که آرایه‌ها به دلیل اندازه ثابت خود، کمتر حافظه مصرف می‌کنند و در برخی موارد سرعت بیشتری نسبت به لیست دارند.</a:t>
            </a:r>
          </a:p>
          <a:p>
            <a:pPr algn="just" rtl="1"/>
            <a:r>
              <a:rPr lang="fa-IR" sz="2500" dirty="0">
                <a:cs typeface="B Nazanin" panose="00000400000000000000" pitchFamily="2" charset="-78"/>
              </a:rPr>
              <a:t>به طور کلی در بسیاری از موارد پیشنهاد می‌شود تا از</a:t>
            </a:r>
            <a:r>
              <a:rPr lang="en-US" sz="2500" dirty="0">
                <a:cs typeface="B Nazanin" panose="00000400000000000000" pitchFamily="2" charset="-78"/>
              </a:rPr>
              <a:t>list </a:t>
            </a:r>
            <a:r>
              <a:rPr lang="fa-IR" sz="2500" dirty="0">
                <a:cs typeface="B Nazanin" panose="00000400000000000000" pitchFamily="2" charset="-78"/>
              </a:rPr>
              <a:t> در برنامه‌ی خود استفاده کنید و در صورتی که در آینده نیاز به بهینه سازی کد خود داشتید، می‌توانید آن را تغییر دهید. چرا که استفاده از </a:t>
            </a:r>
            <a:r>
              <a:rPr lang="en-US" sz="2500" dirty="0">
                <a:cs typeface="B Nazanin" panose="00000400000000000000" pitchFamily="2" charset="-78"/>
              </a:rPr>
              <a:t> list</a:t>
            </a:r>
            <a:r>
              <a:rPr lang="fa-IR" sz="2500" dirty="0">
                <a:cs typeface="B Nazanin" panose="00000400000000000000" pitchFamily="2" charset="-78"/>
              </a:rPr>
              <a:t>ها ساده تر بوده و همچنین سایر برنامه نویسان نیز با این نوع داده آشنایی کامل دارند. در صورتی که نیاز به ذخیره و مدیریت داده‌هایی با اندازه متغیر دارید، لیست‌ها گزینه بهتری هستند. در صورتی که نیاز به ذخیره و مدیریت داده‌هایی با اندازه ثابت و یا نیاز به سرعت بالا در انجام عملیات‌ها دارید، آرایه‌ها بهترین گزینه هستند.پس برای انتخاب بین لیست و آرایه، باید نیازمندی‌های خود را در نظر گرفته و با توجه به ویژگی‌های هر یک، تصمیم گیری کرد.</a:t>
            </a:r>
          </a:p>
        </p:txBody>
      </p:sp>
      <p:sp>
        <p:nvSpPr>
          <p:cNvPr id="4" name="TextBox 3"/>
          <p:cNvSpPr txBox="1"/>
          <p:nvPr/>
        </p:nvSpPr>
        <p:spPr>
          <a:xfrm>
            <a:off x="3131129" y="6057781"/>
            <a:ext cx="1768433" cy="461665"/>
          </a:xfrm>
          <a:prstGeom prst="rect">
            <a:avLst/>
          </a:prstGeom>
          <a:noFill/>
        </p:spPr>
        <p:txBody>
          <a:bodyPr wrap="none" rtlCol="1">
            <a:spAutoFit/>
          </a:bodyPr>
          <a:lstStyle/>
          <a:p>
            <a:r>
              <a:rPr lang="fa-IR" sz="2400" dirty="0">
                <a:cs typeface="B Koodak" panose="00000700000000000000" pitchFamily="2" charset="-78"/>
                <a:hlinkClick r:id="rId5"/>
              </a:rPr>
              <a:t>جواب در سایت</a:t>
            </a:r>
            <a:endParaRPr lang="fa-IR" sz="2400" dirty="0">
              <a:cs typeface="B Koodak" panose="00000700000000000000" pitchFamily="2" charset="-78"/>
            </a:endParaRPr>
          </a:p>
        </p:txBody>
      </p:sp>
    </p:spTree>
    <p:custDataLst>
      <p:tags r:id="rId2"/>
    </p:custDataLst>
    <p:extLst>
      <p:ext uri="{BB962C8B-B14F-4D97-AF65-F5344CB8AC3E}">
        <p14:creationId xmlns:p14="http://schemas.microsoft.com/office/powerpoint/2010/main" val="2224949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4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93963" y="1114206"/>
            <a:ext cx="8742815" cy="5509200"/>
          </a:xfrm>
          <a:prstGeom prst="rect">
            <a:avLst/>
          </a:prstGeom>
        </p:spPr>
        <p:txBody>
          <a:bodyPr wrap="square">
            <a:spAutoFit/>
          </a:bodyPr>
          <a:lstStyle/>
          <a:p>
            <a:pPr lvl="0" algn="just" rtl="1">
              <a:defRPr/>
            </a:pPr>
            <a:r>
              <a:rPr lang="fa-IR" sz="3200" dirty="0">
                <a:latin typeface="Amuzeh-New-Bold"/>
                <a:cs typeface="B Nazanin" panose="00000400000000000000" pitchFamily="2" charset="-78"/>
              </a:rPr>
              <a:t>در سال گذشته با مباحثی همچون متغیرها، عملگرها، ساختارهای شرطی</a:t>
            </a:r>
            <a:r>
              <a:rPr lang="en-US" sz="3200" dirty="0">
                <a:latin typeface="Amuzeh-New-Bold"/>
                <a:cs typeface="B Nazanin" panose="00000400000000000000" pitchFamily="2" charset="-78"/>
              </a:rPr>
              <a:t>if-</a:t>
            </a:r>
            <a:r>
              <a:rPr lang="en-US" sz="3200" dirty="0" err="1">
                <a:latin typeface="Amuzeh-New-Bold"/>
                <a:cs typeface="B Nazanin" panose="00000400000000000000" pitchFamily="2" charset="-78"/>
              </a:rPr>
              <a:t>elif</a:t>
            </a:r>
            <a:r>
              <a:rPr lang="en-US" sz="3200" dirty="0">
                <a:latin typeface="Amuzeh-New-Bold"/>
                <a:cs typeface="B Nazanin" panose="00000400000000000000" pitchFamily="2" charset="-78"/>
              </a:rPr>
              <a:t> ، if-else</a:t>
            </a:r>
            <a:r>
              <a:rPr lang="fa-IR" sz="3200" dirty="0">
                <a:latin typeface="Amuzeh-New-Bold"/>
                <a:cs typeface="B Nazanin" panose="00000400000000000000" pitchFamily="2" charset="-78"/>
              </a:rPr>
              <a:t> و حلقه یا همان ساختار تکرار</a:t>
            </a:r>
            <a:r>
              <a:rPr lang="en-US" sz="3200" dirty="0">
                <a:latin typeface="Amuzeh-New-Bold"/>
                <a:cs typeface="B Nazanin" panose="00000400000000000000" pitchFamily="2" charset="-78"/>
              </a:rPr>
              <a:t>for</a:t>
            </a:r>
            <a:r>
              <a:rPr lang="fa-IR" sz="3200" dirty="0">
                <a:latin typeface="Amuzeh-New-Bold"/>
                <a:cs typeface="B Nazanin" panose="00000400000000000000" pitchFamily="2" charset="-78"/>
              </a:rPr>
              <a:t> آشنا شدید. افزون بر این ها، چگونگی دریافت مقادیر از ورودی و چاپ مقدار متغیرها در خروجی را دیدید. همان طورکه می دانید متغیرها، خانه ای از حافظه اند که مقداری را به طور موقت در خود ذخیره می کنند. ازاین رو برنامه نویسان با دو پرسش اساسی مواجه می شوند.</a:t>
            </a:r>
          </a:p>
          <a:p>
            <a:pPr lvl="0" algn="just" rtl="1">
              <a:defRPr/>
            </a:pPr>
            <a:endParaRPr lang="fa-IR" sz="2000" dirty="0">
              <a:latin typeface="Amuzeh-New-Bold"/>
              <a:cs typeface="B Nazanin" panose="00000400000000000000" pitchFamily="2" charset="-78"/>
            </a:endParaRPr>
          </a:p>
          <a:p>
            <a:pPr lvl="0" algn="just" rtl="1">
              <a:defRPr/>
            </a:pPr>
            <a:r>
              <a:rPr lang="fa-IR" sz="3200" dirty="0">
                <a:latin typeface="Amuzeh-New-Bold"/>
                <a:cs typeface="B Nazanin" panose="00000400000000000000" pitchFamily="2" charset="-78"/>
              </a:rPr>
              <a:t>1 آیا می توان یک ساختار داده ای را ایجاد کرد که چندین مقدار را داخل خودش ذخیره کند؟</a:t>
            </a:r>
          </a:p>
          <a:p>
            <a:pPr lvl="0" algn="just" rtl="1">
              <a:defRPr/>
            </a:pPr>
            <a:r>
              <a:rPr lang="fa-IR" sz="3200" dirty="0">
                <a:latin typeface="Amuzeh-New-Bold"/>
                <a:cs typeface="B Nazanin" panose="00000400000000000000" pitchFamily="2" charset="-78"/>
              </a:rPr>
              <a:t>2 چگونه می توان داده های ورودی از کاربر را به صورت دائمی در حافظه رایانه ذخیره کرد؟</a:t>
            </a:r>
            <a:endParaRPr kumimoji="0" lang="fa-IR" sz="2000" b="0" i="0" u="none" strike="noStrike" kern="1200" cap="none" spc="0" normalizeH="0" baseline="0" noProof="0" dirty="0">
              <a:ln>
                <a:noFill/>
              </a:ln>
              <a:effectLst/>
              <a:uLnTx/>
              <a:uFillTx/>
              <a:latin typeface="Corbel" panose="020B0503020204020204"/>
              <a:cs typeface="B Nazanin" panose="00000400000000000000" pitchFamily="2" charset="-78"/>
            </a:endParaRPr>
          </a:p>
        </p:txBody>
      </p:sp>
      <p:sp>
        <p:nvSpPr>
          <p:cNvPr id="2" name="Rectangle 1"/>
          <p:cNvSpPr/>
          <p:nvPr/>
        </p:nvSpPr>
        <p:spPr>
          <a:xfrm>
            <a:off x="7565179" y="344765"/>
            <a:ext cx="1371599" cy="769441"/>
          </a:xfrm>
          <a:prstGeom prst="rect">
            <a:avLst/>
          </a:prstGeom>
        </p:spPr>
        <p:txBody>
          <a:bodyPr wrap="square">
            <a:spAutoFit/>
          </a:bodyPr>
          <a:lstStyle/>
          <a:p>
            <a:pPr algn="ctr"/>
            <a:r>
              <a:rPr lang="fa-IR" sz="4400" dirty="0">
                <a:solidFill>
                  <a:srgbClr val="FF0000"/>
                </a:solidFill>
                <a:latin typeface="Amuzeh-New-Bold"/>
                <a:cs typeface="B Nazanin" panose="00000400000000000000" pitchFamily="2" charset="-78"/>
              </a:rPr>
              <a:t>مقدمه</a:t>
            </a:r>
            <a:endParaRPr lang="fa-IR" dirty="0"/>
          </a:p>
        </p:txBody>
      </p:sp>
    </p:spTree>
    <p:custDataLst>
      <p:tags r:id="rId2"/>
    </p:custDataLst>
    <p:extLst>
      <p:ext uri="{BB962C8B-B14F-4D97-AF65-F5344CB8AC3E}">
        <p14:creationId xmlns:p14="http://schemas.microsoft.com/office/powerpoint/2010/main" val="253278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66256" y="1113640"/>
            <a:ext cx="8705417" cy="4416594"/>
          </a:xfrm>
          <a:prstGeom prst="rect">
            <a:avLst/>
          </a:prstGeom>
        </p:spPr>
        <p:txBody>
          <a:bodyPr wrap="square">
            <a:spAutoFit/>
          </a:bodyPr>
          <a:lstStyle/>
          <a:p>
            <a:pPr algn="just" rtl="1"/>
            <a:r>
              <a:rPr lang="fa-IR" sz="3200" dirty="0">
                <a:solidFill>
                  <a:srgbClr val="FF0000"/>
                </a:solidFill>
                <a:cs typeface="B Nazanin" panose="00000400000000000000" pitchFamily="2" charset="-78"/>
              </a:rPr>
              <a:t>مدیریت استثنا</a:t>
            </a:r>
          </a:p>
          <a:p>
            <a:pPr algn="just" rtl="1"/>
            <a:endParaRPr lang="fa-IR" sz="2500" dirty="0">
              <a:cs typeface="B Nazanin" panose="00000400000000000000" pitchFamily="2" charset="-78"/>
            </a:endParaRPr>
          </a:p>
          <a:p>
            <a:pPr algn="just" rtl="1"/>
            <a:r>
              <a:rPr lang="fa-IR" sz="2800" dirty="0">
                <a:cs typeface="B Nazanin" panose="00000400000000000000" pitchFamily="2" charset="-78"/>
              </a:rPr>
              <a:t>برخی مواقع در زمان اجرای کدها با وجود اینکه گرامر زبان</a:t>
            </a:r>
            <a:r>
              <a:rPr lang="en-US" sz="2800" dirty="0">
                <a:solidFill>
                  <a:srgbClr val="FF0000"/>
                </a:solidFill>
                <a:cs typeface="B Nazanin" panose="00000400000000000000" pitchFamily="2" charset="-78"/>
              </a:rPr>
              <a:t>syntax</a:t>
            </a:r>
            <a:r>
              <a:rPr lang="fa-IR" sz="2800" dirty="0">
                <a:cs typeface="B Nazanin" panose="00000400000000000000" pitchFamily="2" charset="-78"/>
              </a:rPr>
              <a:t> و دستورات را رعایت کرده ایم، با حالتی به نام استثنا </a:t>
            </a:r>
            <a:r>
              <a:rPr lang="en-US" sz="2800" dirty="0">
                <a:solidFill>
                  <a:srgbClr val="FF0000"/>
                </a:solidFill>
                <a:cs typeface="B Nazanin" panose="00000400000000000000" pitchFamily="2" charset="-78"/>
              </a:rPr>
              <a:t>Exception</a:t>
            </a:r>
            <a:r>
              <a:rPr lang="fa-IR" sz="2800" dirty="0">
                <a:cs typeface="B Nazanin" panose="00000400000000000000" pitchFamily="2" charset="-78"/>
              </a:rPr>
              <a:t> مواجه می شویم.</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برای مثال در هنگام تقسیم دو عدد در صورتی که خارج قسمت صفر باشد، </a:t>
            </a:r>
            <a:r>
              <a:rPr lang="en-US" sz="2800" dirty="0">
                <a:cs typeface="B Nazanin" panose="00000400000000000000" pitchFamily="2" charset="-78"/>
              </a:rPr>
              <a:t> </a:t>
            </a:r>
            <a:r>
              <a:rPr lang="fa-IR" sz="2800" dirty="0">
                <a:cs typeface="B Nazanin" panose="00000400000000000000" pitchFamily="2" charset="-78"/>
              </a:rPr>
              <a:t>حالت استثنا نامیده می شود.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در چنین مواقعی برنامه نویس باید با استفاده از روش های مدیریت استثنا</a:t>
            </a:r>
            <a:r>
              <a:rPr lang="en-US" sz="2800" dirty="0">
                <a:solidFill>
                  <a:srgbClr val="FF0000"/>
                </a:solidFill>
                <a:cs typeface="B Nazanin" panose="00000400000000000000" pitchFamily="2" charset="-78"/>
              </a:rPr>
              <a:t>Exception Handling </a:t>
            </a:r>
            <a:r>
              <a:rPr lang="fa-IR" sz="2800" dirty="0">
                <a:solidFill>
                  <a:srgbClr val="FF0000"/>
                </a:solidFill>
                <a:cs typeface="B Nazanin" panose="00000400000000000000" pitchFamily="2" charset="-78"/>
              </a:rPr>
              <a:t> </a:t>
            </a:r>
            <a:r>
              <a:rPr lang="fa-IR" sz="2800" dirty="0">
                <a:cs typeface="B Nazanin" panose="00000400000000000000" pitchFamily="2" charset="-78"/>
              </a:rPr>
              <a:t>این مسئله را حل نماید.</a:t>
            </a:r>
          </a:p>
        </p:txBody>
      </p:sp>
    </p:spTree>
    <p:custDataLst>
      <p:tags r:id="rId2"/>
    </p:custDataLst>
    <p:extLst>
      <p:ext uri="{BB962C8B-B14F-4D97-AF65-F5344CB8AC3E}">
        <p14:creationId xmlns:p14="http://schemas.microsoft.com/office/powerpoint/2010/main" val="2895549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07820" y="310076"/>
            <a:ext cx="8705417" cy="954107"/>
          </a:xfrm>
          <a:prstGeom prst="rect">
            <a:avLst/>
          </a:prstGeom>
        </p:spPr>
        <p:txBody>
          <a:bodyPr wrap="square">
            <a:spAutoFit/>
          </a:bodyPr>
          <a:lstStyle/>
          <a:p>
            <a:pPr algn="just" rtl="1"/>
            <a:r>
              <a:rPr lang="fa-IR" sz="2800" dirty="0">
                <a:solidFill>
                  <a:srgbClr val="FF0000"/>
                </a:solidFill>
                <a:cs typeface="B Nazanin" panose="00000400000000000000" pitchFamily="2" charset="-78"/>
              </a:rPr>
              <a:t>مثال</a:t>
            </a:r>
            <a:r>
              <a:rPr lang="fa-IR" sz="2800" dirty="0">
                <a:cs typeface="B Nazanin" panose="00000400000000000000" pitchFamily="2" charset="-78"/>
              </a:rPr>
              <a:t>: برنامه ای بنویسید که دو عدد صحیح از ورودی دریافت نماید و هنگام تقسیم دو عدد، حالت استثنا تقسیم یک عدد بر صفر را مدیریت کند.</a:t>
            </a:r>
          </a:p>
        </p:txBody>
      </p:sp>
      <p:pic>
        <p:nvPicPr>
          <p:cNvPr id="2" name="Picture 1"/>
          <p:cNvPicPr>
            <a:picLocks noChangeAspect="1"/>
          </p:cNvPicPr>
          <p:nvPr/>
        </p:nvPicPr>
        <p:blipFill>
          <a:blip r:embed="rId5"/>
          <a:stretch>
            <a:fillRect/>
          </a:stretch>
        </p:blipFill>
        <p:spPr>
          <a:xfrm>
            <a:off x="245703" y="1521406"/>
            <a:ext cx="8629650" cy="4879397"/>
          </a:xfrm>
          <a:prstGeom prst="rect">
            <a:avLst/>
          </a:prstGeom>
        </p:spPr>
      </p:pic>
    </p:spTree>
    <p:custDataLst>
      <p:tags r:id="rId2"/>
    </p:custDataLst>
    <p:extLst>
      <p:ext uri="{BB962C8B-B14F-4D97-AF65-F5344CB8AC3E}">
        <p14:creationId xmlns:p14="http://schemas.microsoft.com/office/powerpoint/2010/main" val="1081124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5709255"/>
          </a:xfrm>
          <a:prstGeom prst="rect">
            <a:avLst/>
          </a:prstGeom>
        </p:spPr>
        <p:txBody>
          <a:bodyPr wrap="square">
            <a:spAutoFit/>
          </a:bodyPr>
          <a:lstStyle/>
          <a:p>
            <a:pPr algn="just" rtl="1"/>
            <a:r>
              <a:rPr lang="fa-IR" sz="3200" dirty="0">
                <a:solidFill>
                  <a:srgbClr val="FF0000"/>
                </a:solidFill>
                <a:cs typeface="B Nazanin" panose="00000400000000000000" pitchFamily="2" charset="-78"/>
              </a:rPr>
              <a:t>فایل ها</a:t>
            </a:r>
          </a:p>
          <a:p>
            <a:pPr algn="just" rtl="1"/>
            <a:endParaRPr lang="fa-IR" sz="2500" dirty="0">
              <a:cs typeface="B Nazanin" panose="00000400000000000000" pitchFamily="2" charset="-78"/>
            </a:endParaRPr>
          </a:p>
          <a:p>
            <a:pPr algn="just" rtl="1"/>
            <a:r>
              <a:rPr lang="fa-IR" sz="2800" dirty="0">
                <a:cs typeface="B Nazanin" panose="00000400000000000000" pitchFamily="2" charset="-78"/>
              </a:rPr>
              <a:t>وقتی برنامه ای را در پایتون ذخیره می کنیم، کدهای برنامه در حافظه دائمی و مقادیر متغیرها و آرایه ها و ... در ذخیره می شوند. به همین دلیل وقتی برنامه نویس می خواهد مقادیر متغیرها و آرایه ها و ...</a:t>
            </a:r>
            <a:r>
              <a:rPr lang="en-US" sz="2800" dirty="0">
                <a:cs typeface="B Nazanin" panose="00000400000000000000" pitchFamily="2" charset="-78"/>
              </a:rPr>
              <a:t>RAM</a:t>
            </a:r>
            <a:r>
              <a:rPr lang="fa-IR" sz="2800" dirty="0">
                <a:cs typeface="B Nazanin" panose="00000400000000000000" pitchFamily="2" charset="-78"/>
              </a:rPr>
              <a:t> حافظه موقت یا را روی حافظه دائمی، مانند هارد دیسک ذخیره کند باید روی هارد رایانه، فایلی ایجاد کرده و داده های موقت را داخل آن ذخیره کند.</a:t>
            </a:r>
          </a:p>
          <a:p>
            <a:pPr algn="just" rtl="1"/>
            <a:endParaRPr lang="fa-IR" sz="2800" dirty="0">
              <a:cs typeface="B Nazanin" panose="00000400000000000000" pitchFamily="2" charset="-78"/>
            </a:endParaRPr>
          </a:p>
          <a:p>
            <a:pPr algn="just" rtl="1"/>
            <a:r>
              <a:rPr lang="fa-IR" sz="2800" dirty="0">
                <a:solidFill>
                  <a:srgbClr val="0070C0"/>
                </a:solidFill>
                <a:cs typeface="B Nazanin" panose="00000400000000000000" pitchFamily="2" charset="-78"/>
              </a:rPr>
              <a:t>فایل ها دو نوع هستند: </a:t>
            </a:r>
            <a:r>
              <a:rPr lang="fa-IR" sz="2800" dirty="0">
                <a:solidFill>
                  <a:srgbClr val="C00000"/>
                </a:solidFill>
                <a:cs typeface="B Nazanin" panose="00000400000000000000" pitchFamily="2" charset="-78"/>
              </a:rPr>
              <a:t>فایل های متنی و فایل های دودویی (باینری)</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محتوای فایل های متنی با پسوند </a:t>
            </a:r>
            <a:r>
              <a:rPr lang="en-US" sz="2800" dirty="0">
                <a:cs typeface="B Nazanin" panose="00000400000000000000" pitchFamily="2" charset="-78"/>
              </a:rPr>
              <a:t>txt</a:t>
            </a:r>
            <a:r>
              <a:rPr lang="fa-IR" sz="2800" dirty="0">
                <a:cs typeface="B Nazanin" panose="00000400000000000000" pitchFamily="2" charset="-78"/>
              </a:rPr>
              <a:t> توسط ویرایشگری مثل </a:t>
            </a:r>
            <a:r>
              <a:rPr lang="en-US" sz="2800" dirty="0">
                <a:cs typeface="B Nazanin" panose="00000400000000000000" pitchFamily="2" charset="-78"/>
              </a:rPr>
              <a:t> notepad</a:t>
            </a:r>
            <a:r>
              <a:rPr lang="fa-IR" sz="2800" dirty="0">
                <a:cs typeface="B Nazanin" panose="00000400000000000000" pitchFamily="2" charset="-78"/>
              </a:rPr>
              <a:t>قابل خواندن است، ولی برای دیدن محتوای فایل های دودویی، لازم به برنامه نویسی است و در حالت عادی توسط ویرایشگر</a:t>
            </a:r>
            <a:r>
              <a:rPr lang="en-US" sz="2800" dirty="0">
                <a:cs typeface="B Nazanin" panose="00000400000000000000" pitchFamily="2" charset="-78"/>
              </a:rPr>
              <a:t> notepad</a:t>
            </a:r>
            <a:r>
              <a:rPr lang="fa-IR" sz="2800" dirty="0">
                <a:cs typeface="B Nazanin" panose="00000400000000000000" pitchFamily="2" charset="-78"/>
              </a:rPr>
              <a:t>قابل خواندن نیستند.</a:t>
            </a:r>
          </a:p>
        </p:txBody>
      </p:sp>
    </p:spTree>
    <p:custDataLst>
      <p:tags r:id="rId2"/>
    </p:custDataLst>
    <p:extLst>
      <p:ext uri="{BB962C8B-B14F-4D97-AF65-F5344CB8AC3E}">
        <p14:creationId xmlns:p14="http://schemas.microsoft.com/office/powerpoint/2010/main" val="40438398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21676" y="286970"/>
            <a:ext cx="8705417" cy="2985433"/>
          </a:xfrm>
          <a:prstGeom prst="rect">
            <a:avLst/>
          </a:prstGeom>
        </p:spPr>
        <p:txBody>
          <a:bodyPr wrap="square">
            <a:spAutoFit/>
          </a:bodyPr>
          <a:lstStyle/>
          <a:p>
            <a:pPr algn="just" rtl="1"/>
            <a:endParaRPr lang="fa-IR" sz="2000" dirty="0">
              <a:cs typeface="B Nazanin" panose="00000400000000000000" pitchFamily="2" charset="-78"/>
            </a:endParaRPr>
          </a:p>
          <a:p>
            <a:pPr algn="just" rtl="1"/>
            <a:r>
              <a:rPr lang="fa-IR" sz="2800" dirty="0">
                <a:cs typeface="B Nazanin" panose="00000400000000000000" pitchFamily="2" charset="-78"/>
              </a:rPr>
              <a:t>در خط 1، فایلی به نام </a:t>
            </a:r>
            <a:r>
              <a:rPr lang="en-US" sz="2800" dirty="0">
                <a:cs typeface="B Nazanin" panose="00000400000000000000" pitchFamily="2" charset="-78"/>
              </a:rPr>
              <a:t>myFile.txt</a:t>
            </a:r>
            <a:r>
              <a:rPr lang="fa-IR" sz="2800" dirty="0">
                <a:cs typeface="B Nazanin" panose="00000400000000000000" pitchFamily="2" charset="-78"/>
              </a:rPr>
              <a:t> را در فولدر </a:t>
            </a:r>
            <a:r>
              <a:rPr lang="en-US" sz="2800" dirty="0">
                <a:cs typeface="B Nazanin" panose="00000400000000000000" pitchFamily="2" charset="-78"/>
              </a:rPr>
              <a:t> </a:t>
            </a:r>
            <a:r>
              <a:rPr lang="en-US" sz="2800" dirty="0" err="1">
                <a:cs typeface="B Nazanin" panose="00000400000000000000" pitchFamily="2" charset="-78"/>
              </a:rPr>
              <a:t>amir</a:t>
            </a:r>
            <a:r>
              <a:rPr lang="fa-IR" sz="2800" dirty="0">
                <a:cs typeface="B Nazanin" panose="00000400000000000000" pitchFamily="2" charset="-78"/>
              </a:rPr>
              <a:t>واقع در درایو</a:t>
            </a:r>
            <a:r>
              <a:rPr lang="en-US" sz="2800" dirty="0">
                <a:cs typeface="B Nazanin" panose="00000400000000000000" pitchFamily="2" charset="-78"/>
              </a:rPr>
              <a:t>D</a:t>
            </a:r>
            <a:r>
              <a:rPr lang="fa-IR" sz="2800" dirty="0">
                <a:cs typeface="B Nazanin" panose="00000400000000000000" pitchFamily="2" charset="-78"/>
              </a:rPr>
              <a:t> باز کرده ایم و می خواهیم رشته ای را به انتهای آناضافه کنیم.سپس در خط 2 رشته</a:t>
            </a:r>
            <a:r>
              <a:rPr lang="en-US" sz="2800" dirty="0" err="1">
                <a:cs typeface="B Nazanin" panose="00000400000000000000" pitchFamily="2" charset="-78"/>
              </a:rPr>
              <a:t>omid</a:t>
            </a:r>
            <a:r>
              <a:rPr lang="en-US" sz="2800" dirty="0">
                <a:cs typeface="B Nazanin" panose="00000400000000000000" pitchFamily="2" charset="-78"/>
              </a:rPr>
              <a:t> is a good student </a:t>
            </a:r>
            <a:r>
              <a:rPr lang="fa-IR" sz="2800" dirty="0">
                <a:cs typeface="B Nazanin" panose="00000400000000000000" pitchFamily="2" charset="-78"/>
              </a:rPr>
              <a:t> را به انتهای فایل اضافه و در خط 5 دوباره فایل را باز کرده ایم. برای خواندن </a:t>
            </a:r>
            <a:r>
              <a:rPr lang="en-US" sz="2800" dirty="0">
                <a:cs typeface="B Nazanin" panose="00000400000000000000" pitchFamily="2" charset="-78"/>
              </a:rPr>
              <a:t> r</a:t>
            </a:r>
            <a:r>
              <a:rPr lang="fa-IR" sz="2800" dirty="0">
                <a:cs typeface="B Nazanin" panose="00000400000000000000" pitchFamily="2" charset="-78"/>
              </a:rPr>
              <a:t>ابتدا فایل را باز و سپس آن را خوانده و چاپ</a:t>
            </a:r>
            <a:r>
              <a:rPr lang="en-US" sz="2800" dirty="0">
                <a:cs typeface="B Nazanin" panose="00000400000000000000" pitchFamily="2" charset="-78"/>
              </a:rPr>
              <a:t> </a:t>
            </a:r>
            <a:r>
              <a:rPr lang="fa-IR" sz="2800" dirty="0">
                <a:cs typeface="B Nazanin" panose="00000400000000000000" pitchFamily="2" charset="-78"/>
              </a:rPr>
              <a:t>می کنیم ʹ</a:t>
            </a:r>
            <a:r>
              <a:rPr lang="en-US" sz="2800" dirty="0">
                <a:cs typeface="B Nazanin" panose="00000400000000000000" pitchFamily="2" charset="-78"/>
              </a:rPr>
              <a:t>ʹ a </a:t>
            </a:r>
            <a:r>
              <a:rPr lang="fa-IR" sz="2800" dirty="0">
                <a:cs typeface="B Nazanin" panose="00000400000000000000" pitchFamily="2" charset="-78"/>
              </a:rPr>
              <a:t> مخفف </a:t>
            </a:r>
            <a:r>
              <a:rPr lang="en-US" sz="2800" dirty="0">
                <a:cs typeface="B Nazanin" panose="00000400000000000000" pitchFamily="2" charset="-78"/>
              </a:rPr>
              <a:t>append</a:t>
            </a:r>
            <a:r>
              <a:rPr lang="fa-IR" sz="2800" dirty="0">
                <a:cs typeface="B Nazanin" panose="00000400000000000000" pitchFamily="2" charset="-78"/>
              </a:rPr>
              <a:t> به معنای اضافه کردن به انتهای فایل است.</a:t>
            </a:r>
          </a:p>
        </p:txBody>
      </p:sp>
      <p:pic>
        <p:nvPicPr>
          <p:cNvPr id="4" name="Picture 3"/>
          <p:cNvPicPr>
            <a:picLocks noChangeAspect="1"/>
          </p:cNvPicPr>
          <p:nvPr/>
        </p:nvPicPr>
        <p:blipFill>
          <a:blip r:embed="rId5"/>
          <a:stretch>
            <a:fillRect/>
          </a:stretch>
        </p:blipFill>
        <p:spPr>
          <a:xfrm>
            <a:off x="278822" y="3272403"/>
            <a:ext cx="7486508" cy="3341294"/>
          </a:xfrm>
          <a:prstGeom prst="rect">
            <a:avLst/>
          </a:prstGeom>
        </p:spPr>
      </p:pic>
    </p:spTree>
    <p:custDataLst>
      <p:tags r:id="rId2"/>
    </p:custDataLst>
    <p:extLst>
      <p:ext uri="{BB962C8B-B14F-4D97-AF65-F5344CB8AC3E}">
        <p14:creationId xmlns:p14="http://schemas.microsoft.com/office/powerpoint/2010/main" val="2001114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2554545"/>
          </a:xfrm>
          <a:prstGeom prst="rect">
            <a:avLst/>
          </a:prstGeom>
        </p:spPr>
        <p:txBody>
          <a:bodyPr wrap="square">
            <a:spAutoFit/>
          </a:bodyPr>
          <a:lstStyle/>
          <a:p>
            <a:pPr algn="just" rtl="1"/>
            <a:endParaRPr lang="fa-IR" sz="2000" dirty="0">
              <a:cs typeface="B Nazanin" panose="00000400000000000000" pitchFamily="2" charset="-78"/>
            </a:endParaRPr>
          </a:p>
          <a:p>
            <a:pPr algn="just" rtl="1"/>
            <a:r>
              <a:rPr lang="fa-IR" sz="2800" dirty="0">
                <a:cs typeface="B Nazanin" panose="00000400000000000000" pitchFamily="2" charset="-78"/>
              </a:rPr>
              <a:t>در خط 1، فایل متنی به نام </a:t>
            </a:r>
            <a:r>
              <a:rPr lang="en-US" sz="2800" dirty="0">
                <a:cs typeface="B Nazanin" panose="00000400000000000000" pitchFamily="2" charset="-78"/>
              </a:rPr>
              <a:t>myFile.txt</a:t>
            </a:r>
            <a:r>
              <a:rPr lang="fa-IR" sz="2800" dirty="0">
                <a:cs typeface="B Nazanin" panose="00000400000000000000" pitchFamily="2" charset="-78"/>
              </a:rPr>
              <a:t> که در داخل درایو</a:t>
            </a:r>
            <a:r>
              <a:rPr lang="en-US" sz="2800" dirty="0">
                <a:cs typeface="B Nazanin" panose="00000400000000000000" pitchFamily="2" charset="-78"/>
              </a:rPr>
              <a:t>D</a:t>
            </a:r>
            <a:r>
              <a:rPr lang="fa-IR" sz="2800" dirty="0">
                <a:cs typeface="B Nazanin" panose="00000400000000000000" pitchFamily="2" charset="-78"/>
              </a:rPr>
              <a:t> ساخته ایم را توسط دستور </a:t>
            </a:r>
            <a:r>
              <a:rPr lang="en-US" sz="2800" dirty="0">
                <a:cs typeface="B Nazanin" panose="00000400000000000000" pitchFamily="2" charset="-78"/>
              </a:rPr>
              <a:t> open</a:t>
            </a:r>
            <a:r>
              <a:rPr lang="fa-IR" sz="2800" dirty="0">
                <a:cs typeface="B Nazanin" panose="00000400000000000000" pitchFamily="2" charset="-78"/>
              </a:rPr>
              <a:t>برای خواندن </a:t>
            </a:r>
            <a:r>
              <a:rPr lang="en-US" sz="2800" dirty="0">
                <a:cs typeface="B Nazanin" panose="00000400000000000000" pitchFamily="2" charset="-78"/>
              </a:rPr>
              <a:t> r</a:t>
            </a:r>
            <a:r>
              <a:rPr lang="fa-IR" sz="2800" dirty="0">
                <a:cs typeface="B Nazanin" panose="00000400000000000000" pitchFamily="2" charset="-78"/>
              </a:rPr>
              <a:t>باز می کنیم و آن را در یک متغیر به نام </a:t>
            </a:r>
            <a:r>
              <a:rPr lang="en-US" sz="2800" dirty="0">
                <a:cs typeface="B Nazanin" panose="00000400000000000000" pitchFamily="2" charset="-78"/>
              </a:rPr>
              <a:t>f</a:t>
            </a:r>
            <a:r>
              <a:rPr lang="fa-IR" sz="2800" dirty="0">
                <a:cs typeface="B Nazanin" panose="00000400000000000000" pitchFamily="2" charset="-78"/>
              </a:rPr>
              <a:t> ذخیره می کنیم. سپس در خط 6 محتویات آن را توسط تابع </a:t>
            </a:r>
            <a:r>
              <a:rPr lang="en-US" sz="2800" dirty="0">
                <a:cs typeface="B Nazanin" panose="00000400000000000000" pitchFamily="2" charset="-78"/>
              </a:rPr>
              <a:t>read</a:t>
            </a:r>
            <a:r>
              <a:rPr lang="fa-IR" sz="2800" dirty="0">
                <a:cs typeface="B Nazanin" panose="00000400000000000000" pitchFamily="2" charset="-78"/>
              </a:rPr>
              <a:t> خوانده و چاپ می کنیم.</a:t>
            </a:r>
            <a:r>
              <a:rPr lang="en-US" sz="2800" dirty="0">
                <a:cs typeface="B Nazanin" panose="00000400000000000000" pitchFamily="2" charset="-78"/>
              </a:rPr>
              <a:t>ʹ r ʹ </a:t>
            </a:r>
            <a:r>
              <a:rPr lang="fa-IR" sz="2800" dirty="0">
                <a:cs typeface="B Nazanin" panose="00000400000000000000" pitchFamily="2" charset="-78"/>
              </a:rPr>
              <a:t> مخفف </a:t>
            </a:r>
            <a:r>
              <a:rPr lang="en-US" sz="2800" dirty="0">
                <a:cs typeface="B Nazanin" panose="00000400000000000000" pitchFamily="2" charset="-78"/>
              </a:rPr>
              <a:t>read </a:t>
            </a:r>
            <a:r>
              <a:rPr lang="fa-IR" sz="2800" dirty="0">
                <a:cs typeface="B Nazanin" panose="00000400000000000000" pitchFamily="2" charset="-78"/>
              </a:rPr>
              <a:t> به معنای خواندن است.</a:t>
            </a:r>
          </a:p>
          <a:p>
            <a:pPr algn="just" rtl="1"/>
            <a:endParaRPr lang="fa-IR" sz="2800" dirty="0">
              <a:cs typeface="B Nazanin" panose="00000400000000000000" pitchFamily="2" charset="-78"/>
            </a:endParaRPr>
          </a:p>
        </p:txBody>
      </p:sp>
      <p:pic>
        <p:nvPicPr>
          <p:cNvPr id="7" name="Picture 6"/>
          <p:cNvPicPr>
            <a:picLocks noChangeAspect="1"/>
          </p:cNvPicPr>
          <p:nvPr/>
        </p:nvPicPr>
        <p:blipFill>
          <a:blip r:embed="rId5"/>
          <a:stretch>
            <a:fillRect/>
          </a:stretch>
        </p:blipFill>
        <p:spPr>
          <a:xfrm>
            <a:off x="221676" y="2841515"/>
            <a:ext cx="8705417" cy="3356264"/>
          </a:xfrm>
          <a:prstGeom prst="rect">
            <a:avLst/>
          </a:prstGeom>
        </p:spPr>
      </p:pic>
    </p:spTree>
    <p:custDataLst>
      <p:tags r:id="rId2"/>
    </p:custDataLst>
    <p:extLst>
      <p:ext uri="{BB962C8B-B14F-4D97-AF65-F5344CB8AC3E}">
        <p14:creationId xmlns:p14="http://schemas.microsoft.com/office/powerpoint/2010/main" val="1818213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1384995"/>
          </a:xfrm>
          <a:prstGeom prst="rect">
            <a:avLst/>
          </a:prstGeom>
        </p:spPr>
        <p:txBody>
          <a:bodyPr wrap="square">
            <a:spAutoFit/>
          </a:bodyPr>
          <a:lstStyle/>
          <a:p>
            <a:pPr algn="just" rtl="1"/>
            <a:r>
              <a:rPr lang="fa-IR" sz="3600" dirty="0">
                <a:solidFill>
                  <a:srgbClr val="FF0000"/>
                </a:solidFill>
                <a:cs typeface="B Nazanin" panose="00000400000000000000" pitchFamily="2" charset="-78"/>
              </a:rPr>
              <a:t>کارکلاسی</a:t>
            </a:r>
          </a:p>
          <a:p>
            <a:pPr algn="just" rtl="1"/>
            <a:endParaRPr lang="fa-IR" sz="2000" dirty="0">
              <a:solidFill>
                <a:srgbClr val="FF0000"/>
              </a:solidFill>
              <a:cs typeface="B Nazanin" panose="00000400000000000000" pitchFamily="2" charset="-78"/>
            </a:endParaRPr>
          </a:p>
          <a:p>
            <a:pPr algn="just" rtl="1"/>
            <a:r>
              <a:rPr lang="fa-IR" sz="2800" dirty="0">
                <a:cs typeface="B Nazanin" panose="00000400000000000000" pitchFamily="2" charset="-78"/>
              </a:rPr>
              <a:t>دو قطعه برنامه اسلاید های قبل را اجرا و خروجی آن ها را با هم مقایسه کنید.</a:t>
            </a:r>
            <a:endParaRPr lang="fa-IR" sz="3600" dirty="0">
              <a:cs typeface="B Nazanin" panose="00000400000000000000" pitchFamily="2" charset="-78"/>
            </a:endParaRPr>
          </a:p>
        </p:txBody>
      </p:sp>
      <p:sp>
        <p:nvSpPr>
          <p:cNvPr id="2" name="Rectangle 1"/>
          <p:cNvSpPr/>
          <p:nvPr/>
        </p:nvSpPr>
        <p:spPr>
          <a:xfrm>
            <a:off x="180111" y="2870491"/>
            <a:ext cx="8705417" cy="1446550"/>
          </a:xfrm>
          <a:prstGeom prst="rect">
            <a:avLst/>
          </a:prstGeom>
        </p:spPr>
        <p:txBody>
          <a:bodyPr wrap="square">
            <a:spAutoFit/>
          </a:bodyPr>
          <a:lstStyle/>
          <a:p>
            <a:pPr algn="just" rtl="1"/>
            <a:r>
              <a:rPr lang="fa-IR" sz="3200" dirty="0">
                <a:solidFill>
                  <a:srgbClr val="FF0000"/>
                </a:solidFill>
                <a:cs typeface="B Nazanin" panose="00000400000000000000" pitchFamily="2" charset="-78"/>
              </a:rPr>
              <a:t>نکته</a:t>
            </a:r>
            <a:r>
              <a:rPr lang="fa-IR" sz="2800" dirty="0">
                <a:cs typeface="B Nazanin" panose="00000400000000000000" pitchFamily="2" charset="-78"/>
              </a:rPr>
              <a:t> : گاهی اوقات ممکن است که در حین خواندن یا نوشتن در فایل، سیستم عامل ویندوز اجازه این کار را ندهد در این شرایط، دچار استثنا می شویم که لازم است توسط ساختار</a:t>
            </a:r>
            <a:r>
              <a:rPr lang="en-US" sz="2800" dirty="0">
                <a:cs typeface="B Nazanin" panose="00000400000000000000" pitchFamily="2" charset="-78"/>
              </a:rPr>
              <a:t> try-except </a:t>
            </a:r>
            <a:r>
              <a:rPr lang="fa-IR" sz="2800" dirty="0">
                <a:cs typeface="B Nazanin" panose="00000400000000000000" pitchFamily="2" charset="-78"/>
              </a:rPr>
              <a:t>آن را مدیریت کنیم. </a:t>
            </a:r>
          </a:p>
        </p:txBody>
      </p:sp>
    </p:spTree>
    <p:custDataLst>
      <p:tags r:id="rId2"/>
    </p:custDataLst>
    <p:extLst>
      <p:ext uri="{BB962C8B-B14F-4D97-AF65-F5344CB8AC3E}">
        <p14:creationId xmlns:p14="http://schemas.microsoft.com/office/powerpoint/2010/main" val="3686599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1692771"/>
          </a:xfrm>
          <a:prstGeom prst="rect">
            <a:avLst/>
          </a:prstGeom>
        </p:spPr>
        <p:txBody>
          <a:bodyPr wrap="square">
            <a:spAutoFit/>
          </a:bodyPr>
          <a:lstStyle/>
          <a:p>
            <a:pPr algn="just" rtl="1"/>
            <a:r>
              <a:rPr lang="fa-IR" sz="2800" dirty="0">
                <a:solidFill>
                  <a:srgbClr val="FF0000"/>
                </a:solidFill>
                <a:cs typeface="B Nazanin" panose="00000400000000000000" pitchFamily="2" charset="-78"/>
              </a:rPr>
              <a:t>پاک کردن فایل</a:t>
            </a:r>
          </a:p>
          <a:p>
            <a:pPr algn="just" rtl="1"/>
            <a:endParaRPr lang="fa-IR" sz="2000" dirty="0">
              <a:cs typeface="B Nazanin" panose="00000400000000000000" pitchFamily="2" charset="-78"/>
            </a:endParaRPr>
          </a:p>
          <a:p>
            <a:pPr algn="just" rtl="1"/>
            <a:r>
              <a:rPr lang="fa-IR" sz="2800" dirty="0">
                <a:cs typeface="B Nazanin" panose="00000400000000000000" pitchFamily="2" charset="-78"/>
              </a:rPr>
              <a:t>برای پاک کردن فایل باید ماژول </a:t>
            </a:r>
            <a:r>
              <a:rPr lang="en-US" sz="2800" dirty="0">
                <a:cs typeface="B Nazanin" panose="00000400000000000000" pitchFamily="2" charset="-78"/>
              </a:rPr>
              <a:t> </a:t>
            </a:r>
            <a:r>
              <a:rPr lang="en-US" sz="2800" dirty="0" err="1">
                <a:cs typeface="B Nazanin" panose="00000400000000000000" pitchFamily="2" charset="-78"/>
              </a:rPr>
              <a:t>os</a:t>
            </a:r>
            <a:r>
              <a:rPr lang="fa-IR" sz="2800" dirty="0">
                <a:cs typeface="B Nazanin" panose="00000400000000000000" pitchFamily="2" charset="-78"/>
              </a:rPr>
              <a:t>را در ابتدای برنامه </a:t>
            </a:r>
            <a:r>
              <a:rPr lang="en-US" sz="2800" dirty="0">
                <a:cs typeface="B Nazanin" panose="00000400000000000000" pitchFamily="2" charset="-78"/>
              </a:rPr>
              <a:t>import</a:t>
            </a:r>
            <a:r>
              <a:rPr lang="fa-IR" sz="2800" dirty="0">
                <a:cs typeface="B Nazanin" panose="00000400000000000000" pitchFamily="2" charset="-78"/>
              </a:rPr>
              <a:t> کنیم. توجه کنید که ماژول </a:t>
            </a:r>
            <a:r>
              <a:rPr lang="en-US" sz="2800" dirty="0" err="1">
                <a:cs typeface="B Nazanin" panose="00000400000000000000" pitchFamily="2" charset="-78"/>
              </a:rPr>
              <a:t>os</a:t>
            </a:r>
            <a:r>
              <a:rPr lang="fa-IR" sz="2800" dirty="0">
                <a:cs typeface="B Nazanin" panose="00000400000000000000" pitchFamily="2" charset="-78"/>
              </a:rPr>
              <a:t> جزو ماژول های استاندارد در پایتون است.</a:t>
            </a:r>
            <a:endParaRPr lang="fa-IR" sz="3600" dirty="0">
              <a:cs typeface="B Nazanin" panose="00000400000000000000" pitchFamily="2" charset="-78"/>
            </a:endParaRPr>
          </a:p>
        </p:txBody>
      </p:sp>
      <p:sp>
        <p:nvSpPr>
          <p:cNvPr id="2" name="Rectangle 1"/>
          <p:cNvSpPr/>
          <p:nvPr/>
        </p:nvSpPr>
        <p:spPr>
          <a:xfrm>
            <a:off x="4516583" y="5923653"/>
            <a:ext cx="4368946" cy="400110"/>
          </a:xfrm>
          <a:prstGeom prst="rect">
            <a:avLst/>
          </a:prstGeom>
        </p:spPr>
        <p:txBody>
          <a:bodyPr wrap="square">
            <a:spAutoFit/>
          </a:bodyPr>
          <a:lstStyle/>
          <a:p>
            <a:pPr algn="just" rtl="1"/>
            <a:r>
              <a:rPr lang="fa-IR" sz="2000" b="1" dirty="0">
                <a:solidFill>
                  <a:srgbClr val="FF0000"/>
                </a:solidFill>
                <a:cs typeface="B Nazanin" panose="00000400000000000000" pitchFamily="2" charset="-78"/>
              </a:rPr>
              <a:t>استفاده از متد </a:t>
            </a:r>
            <a:r>
              <a:rPr lang="en-US" sz="2000" b="1" dirty="0">
                <a:solidFill>
                  <a:srgbClr val="FF0000"/>
                </a:solidFill>
                <a:cs typeface="B Nazanin" panose="00000400000000000000" pitchFamily="2" charset="-78"/>
              </a:rPr>
              <a:t>remove</a:t>
            </a:r>
            <a:r>
              <a:rPr lang="fa-IR" sz="2000" b="1" dirty="0">
                <a:solidFill>
                  <a:srgbClr val="FF0000"/>
                </a:solidFill>
                <a:cs typeface="B Nazanin" panose="00000400000000000000" pitchFamily="2" charset="-78"/>
              </a:rPr>
              <a:t> جهت پاک کردن فایل</a:t>
            </a:r>
            <a:endParaRPr lang="fa-IR" b="1" dirty="0">
              <a:cs typeface="B Nazanin" panose="00000400000000000000" pitchFamily="2" charset="-78"/>
            </a:endParaRPr>
          </a:p>
        </p:txBody>
      </p:sp>
      <p:pic>
        <p:nvPicPr>
          <p:cNvPr id="4" name="Picture 3"/>
          <p:cNvPicPr>
            <a:picLocks noChangeAspect="1"/>
          </p:cNvPicPr>
          <p:nvPr/>
        </p:nvPicPr>
        <p:blipFill>
          <a:blip r:embed="rId5"/>
          <a:stretch>
            <a:fillRect/>
          </a:stretch>
        </p:blipFill>
        <p:spPr>
          <a:xfrm>
            <a:off x="207821" y="2578733"/>
            <a:ext cx="8705417" cy="2945983"/>
          </a:xfrm>
          <a:prstGeom prst="rect">
            <a:avLst/>
          </a:prstGeom>
        </p:spPr>
      </p:pic>
      <p:cxnSp>
        <p:nvCxnSpPr>
          <p:cNvPr id="6" name="Straight Arrow Connector 5"/>
          <p:cNvCxnSpPr/>
          <p:nvPr/>
        </p:nvCxnSpPr>
        <p:spPr>
          <a:xfrm flipH="1" flipV="1">
            <a:off x="7398327" y="4197927"/>
            <a:ext cx="1177637" cy="17257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ustDataLst>
      <p:tags r:id="rId2"/>
    </p:custDataLst>
    <p:extLst>
      <p:ext uri="{BB962C8B-B14F-4D97-AF65-F5344CB8AC3E}">
        <p14:creationId xmlns:p14="http://schemas.microsoft.com/office/powerpoint/2010/main" val="1870370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4832092"/>
          </a:xfrm>
          <a:prstGeom prst="rect">
            <a:avLst/>
          </a:prstGeom>
        </p:spPr>
        <p:txBody>
          <a:bodyPr wrap="square">
            <a:spAutoFit/>
          </a:bodyPr>
          <a:lstStyle/>
          <a:p>
            <a:pPr algn="just" rtl="1"/>
            <a:r>
              <a:rPr lang="fa-IR" sz="3600" dirty="0">
                <a:solidFill>
                  <a:srgbClr val="FF0000"/>
                </a:solidFill>
                <a:cs typeface="B Nazanin" panose="00000400000000000000" pitchFamily="2" charset="-78"/>
              </a:rPr>
              <a:t>کارکلاسی</a:t>
            </a:r>
          </a:p>
          <a:p>
            <a:pPr algn="just" rtl="1"/>
            <a:endParaRPr lang="fa-IR" sz="2000" dirty="0">
              <a:solidFill>
                <a:srgbClr val="FF0000"/>
              </a:solidFill>
              <a:cs typeface="B Nazanin" panose="00000400000000000000" pitchFamily="2" charset="-78"/>
            </a:endParaRPr>
          </a:p>
          <a:p>
            <a:pPr algn="just" rtl="1"/>
            <a:r>
              <a:rPr lang="fa-IR" sz="2800" dirty="0">
                <a:solidFill>
                  <a:srgbClr val="00B0F0"/>
                </a:solidFill>
                <a:cs typeface="B Nazanin" panose="00000400000000000000" pitchFamily="2" charset="-78"/>
              </a:rPr>
              <a:t>سوال : توابع زیر را بنویسید.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1 - تابعی بنویسید که ولتاژ دو سر یک لامپ رشته ای و مقاومت آن را دریافت کرده و شدت جریانی که از آن عبور می کند را برگرداند. سپس آن را فراخوانی کنید.</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2 - با استفاده از رابطه فیثاغورس، تابعی بنویسید که سه عدد را به عنوان اضلاع یک مثلث، دریافت کرده و تشخیص دهد که آیا یک مثلث قائم الزاویه تشکیل می دهند؛ یا خیر؟ سپس آن را فراخوانی کنید.</a:t>
            </a:r>
            <a:endParaRPr lang="fa-IR" sz="3600" dirty="0">
              <a:cs typeface="B Nazanin" panose="00000400000000000000" pitchFamily="2" charset="-78"/>
            </a:endParaRPr>
          </a:p>
        </p:txBody>
      </p:sp>
      <p:sp>
        <p:nvSpPr>
          <p:cNvPr id="4" name="TextBox 3"/>
          <p:cNvSpPr txBox="1"/>
          <p:nvPr/>
        </p:nvSpPr>
        <p:spPr>
          <a:xfrm>
            <a:off x="6113615" y="5614437"/>
            <a:ext cx="2771913" cy="523220"/>
          </a:xfrm>
          <a:prstGeom prst="rect">
            <a:avLst/>
          </a:prstGeom>
          <a:noFill/>
        </p:spPr>
        <p:txBody>
          <a:bodyPr wrap="none" rtlCol="1">
            <a:spAutoFit/>
          </a:bodyPr>
          <a:lstStyle/>
          <a:p>
            <a:r>
              <a:rPr lang="fa-IR" sz="2800" dirty="0">
                <a:solidFill>
                  <a:srgbClr val="00B050"/>
                </a:solidFill>
                <a:cs typeface="B Koodak" panose="00000700000000000000" pitchFamily="2" charset="-78"/>
              </a:rPr>
              <a:t>جواب در صفحات بعد</a:t>
            </a:r>
          </a:p>
        </p:txBody>
      </p:sp>
    </p:spTree>
    <p:custDataLst>
      <p:tags r:id="rId2"/>
    </p:custDataLst>
    <p:extLst>
      <p:ext uri="{BB962C8B-B14F-4D97-AF65-F5344CB8AC3E}">
        <p14:creationId xmlns:p14="http://schemas.microsoft.com/office/powerpoint/2010/main" val="2884168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5386090"/>
          </a:xfrm>
          <a:prstGeom prst="rect">
            <a:avLst/>
          </a:prstGeom>
        </p:spPr>
        <p:txBody>
          <a:bodyPr wrap="square">
            <a:spAutoFit/>
          </a:bodyPr>
          <a:lstStyle/>
          <a:p>
            <a:pPr algn="just" rtl="1"/>
            <a:r>
              <a:rPr lang="fa-IR" sz="3600" dirty="0">
                <a:solidFill>
                  <a:srgbClr val="FF0000"/>
                </a:solidFill>
                <a:cs typeface="B Nazanin" panose="00000400000000000000" pitchFamily="2" charset="-78"/>
              </a:rPr>
              <a:t>جواب</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1 - تابعی بنویسید که ولتاژ دو سر یک لامپ رشته ای و مقاومت آن را دریافت کرده و شدت جریانی که از آن عبور می کند را برگرداند.</a:t>
            </a:r>
          </a:p>
          <a:p>
            <a:pPr algn="just" rtl="1"/>
            <a:r>
              <a:rPr lang="fa-IR" sz="2800" dirty="0">
                <a:cs typeface="B Nazanin" panose="00000400000000000000" pitchFamily="2" charset="-78"/>
              </a:rPr>
              <a:t>سپس آن را فراخوانی کنید.</a:t>
            </a:r>
          </a:p>
          <a:p>
            <a:endParaRPr lang="fa-IR" sz="2800" dirty="0">
              <a:cs typeface="B Nazanin" panose="00000400000000000000" pitchFamily="2" charset="-78"/>
            </a:endParaRPr>
          </a:p>
          <a:p>
            <a:r>
              <a:rPr lang="en-US" sz="2800" dirty="0" err="1">
                <a:cs typeface="B Nazanin" panose="00000400000000000000" pitchFamily="2" charset="-78"/>
              </a:rPr>
              <a:t>def</a:t>
            </a:r>
            <a:r>
              <a:rPr lang="en-US" sz="2800" dirty="0">
                <a:cs typeface="B Nazanin" panose="00000400000000000000" pitchFamily="2" charset="-78"/>
              </a:rPr>
              <a:t> </a:t>
            </a:r>
            <a:r>
              <a:rPr lang="en-US" sz="2800" dirty="0" err="1">
                <a:cs typeface="B Nazanin" panose="00000400000000000000" pitchFamily="2" charset="-78"/>
              </a:rPr>
              <a:t>amper</a:t>
            </a:r>
            <a:r>
              <a:rPr lang="en-US" sz="2800" dirty="0">
                <a:cs typeface="B Nazanin" panose="00000400000000000000" pitchFamily="2" charset="-78"/>
              </a:rPr>
              <a:t>():</a:t>
            </a:r>
          </a:p>
          <a:p>
            <a:r>
              <a:rPr lang="en-US" sz="2800" dirty="0">
                <a:cs typeface="B Nazanin" panose="00000400000000000000" pitchFamily="2" charset="-78"/>
              </a:rPr>
              <a:t>    V=float(input('voltage: '))</a:t>
            </a:r>
          </a:p>
          <a:p>
            <a:r>
              <a:rPr lang="en-US" sz="2800" dirty="0">
                <a:cs typeface="B Nazanin" panose="00000400000000000000" pitchFamily="2" charset="-78"/>
              </a:rPr>
              <a:t>    R=float(input('resistance: '))</a:t>
            </a:r>
          </a:p>
          <a:p>
            <a:r>
              <a:rPr lang="en-US" sz="2800" dirty="0">
                <a:cs typeface="B Nazanin" panose="00000400000000000000" pitchFamily="2" charset="-78"/>
              </a:rPr>
              <a:t>    A=V/R</a:t>
            </a:r>
          </a:p>
          <a:p>
            <a:r>
              <a:rPr lang="en-US" sz="2800" dirty="0">
                <a:cs typeface="B Nazanin" panose="00000400000000000000" pitchFamily="2" charset="-78"/>
              </a:rPr>
              <a:t>    print('</a:t>
            </a:r>
            <a:r>
              <a:rPr lang="en-US" sz="2800" dirty="0" err="1">
                <a:cs typeface="B Nazanin" panose="00000400000000000000" pitchFamily="2" charset="-78"/>
              </a:rPr>
              <a:t>Amper</a:t>
            </a:r>
            <a:r>
              <a:rPr lang="en-US" sz="2800" dirty="0">
                <a:cs typeface="B Nazanin" panose="00000400000000000000" pitchFamily="2" charset="-78"/>
              </a:rPr>
              <a:t> =',A)</a:t>
            </a:r>
          </a:p>
          <a:p>
            <a:r>
              <a:rPr lang="en-US" sz="2800" dirty="0" err="1">
                <a:cs typeface="B Nazanin" panose="00000400000000000000" pitchFamily="2" charset="-78"/>
              </a:rPr>
              <a:t>amper</a:t>
            </a:r>
            <a:r>
              <a:rPr lang="en-US" sz="2800" dirty="0">
                <a:cs typeface="B Nazanin" panose="00000400000000000000" pitchFamily="2" charset="-78"/>
              </a:rPr>
              <a:t>()</a:t>
            </a:r>
            <a:endParaRPr lang="fa-IR" sz="3600" dirty="0">
              <a:cs typeface="B Nazanin" panose="00000400000000000000" pitchFamily="2" charset="-78"/>
            </a:endParaRPr>
          </a:p>
        </p:txBody>
      </p:sp>
    </p:spTree>
    <p:custDataLst>
      <p:tags r:id="rId2"/>
    </p:custDataLst>
    <p:extLst>
      <p:ext uri="{BB962C8B-B14F-4D97-AF65-F5344CB8AC3E}">
        <p14:creationId xmlns:p14="http://schemas.microsoft.com/office/powerpoint/2010/main" val="608660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180111" y="286970"/>
            <a:ext cx="8705417" cy="6678751"/>
          </a:xfrm>
          <a:prstGeom prst="rect">
            <a:avLst/>
          </a:prstGeom>
        </p:spPr>
        <p:txBody>
          <a:bodyPr wrap="square">
            <a:spAutoFit/>
          </a:bodyPr>
          <a:lstStyle/>
          <a:p>
            <a:pPr algn="just" rtl="1"/>
            <a:r>
              <a:rPr lang="fa-IR" sz="3600" dirty="0">
                <a:solidFill>
                  <a:srgbClr val="FF0000"/>
                </a:solidFill>
                <a:cs typeface="B Nazanin" panose="00000400000000000000" pitchFamily="2" charset="-78"/>
              </a:rPr>
              <a:t>جواب</a:t>
            </a:r>
          </a:p>
          <a:p>
            <a:pPr algn="just" rtl="1"/>
            <a:endParaRPr lang="fa-IR" sz="2800" dirty="0">
              <a:cs typeface="B Nazanin" panose="00000400000000000000" pitchFamily="2" charset="-78"/>
            </a:endParaRPr>
          </a:p>
          <a:p>
            <a:pPr algn="just" rtl="1"/>
            <a:r>
              <a:rPr lang="fa-IR" sz="2800" dirty="0">
                <a:cs typeface="B Nazanin" panose="00000400000000000000" pitchFamily="2" charset="-78"/>
              </a:rPr>
              <a:t>2 - با استفاده از رابطه فیثاغورس، تابعی بنویسید که سه عدد را به عنوان اضلاع یک مثلث، دریافت کرده و تشخیص دهد که آیا یک مثلث قائم الزاویه تشکیل می دهند؛ یا خیر؟ سپس آن را فراخوانی کنید.</a:t>
            </a:r>
          </a:p>
          <a:p>
            <a:pPr algn="just"/>
            <a:r>
              <a:rPr lang="en-US" sz="2800" dirty="0" err="1">
                <a:cs typeface="B Nazanin" panose="00000400000000000000" pitchFamily="2" charset="-78"/>
              </a:rPr>
              <a:t>def</a:t>
            </a:r>
            <a:r>
              <a:rPr lang="en-US" sz="2800" dirty="0">
                <a:cs typeface="B Nazanin" panose="00000400000000000000" pitchFamily="2" charset="-78"/>
              </a:rPr>
              <a:t> </a:t>
            </a:r>
            <a:r>
              <a:rPr lang="en-US" sz="2800" dirty="0" err="1">
                <a:cs typeface="B Nazanin" panose="00000400000000000000" pitchFamily="2" charset="-78"/>
              </a:rPr>
              <a:t>qaem</a:t>
            </a:r>
            <a:r>
              <a:rPr lang="en-US" sz="2800" dirty="0">
                <a:cs typeface="B Nazanin" panose="00000400000000000000" pitchFamily="2" charset="-78"/>
              </a:rPr>
              <a:t>():</a:t>
            </a:r>
          </a:p>
          <a:p>
            <a:pPr algn="just"/>
            <a:r>
              <a:rPr lang="en-US" sz="2800" dirty="0">
                <a:cs typeface="B Nazanin" panose="00000400000000000000" pitchFamily="2" charset="-78"/>
              </a:rPr>
              <a:t>    a=</a:t>
            </a:r>
            <a:r>
              <a:rPr lang="en-US" sz="2800" dirty="0" err="1">
                <a:cs typeface="B Nazanin" panose="00000400000000000000" pitchFamily="2" charset="-78"/>
              </a:rPr>
              <a:t>int</a:t>
            </a:r>
            <a:r>
              <a:rPr lang="en-US" sz="2800" dirty="0">
                <a:cs typeface="B Nazanin" panose="00000400000000000000" pitchFamily="2" charset="-78"/>
              </a:rPr>
              <a:t>(input('side length1= '))</a:t>
            </a:r>
          </a:p>
          <a:p>
            <a:pPr algn="just"/>
            <a:r>
              <a:rPr lang="en-US" sz="2800" dirty="0">
                <a:cs typeface="B Nazanin" panose="00000400000000000000" pitchFamily="2" charset="-78"/>
              </a:rPr>
              <a:t>    b=</a:t>
            </a:r>
            <a:r>
              <a:rPr lang="en-US" sz="2800" dirty="0" err="1">
                <a:cs typeface="B Nazanin" panose="00000400000000000000" pitchFamily="2" charset="-78"/>
              </a:rPr>
              <a:t>int</a:t>
            </a:r>
            <a:r>
              <a:rPr lang="en-US" sz="2800" dirty="0">
                <a:cs typeface="B Nazanin" panose="00000400000000000000" pitchFamily="2" charset="-78"/>
              </a:rPr>
              <a:t>(input('side length2= '))</a:t>
            </a:r>
          </a:p>
          <a:p>
            <a:pPr algn="just"/>
            <a:r>
              <a:rPr lang="en-US" sz="2800" dirty="0">
                <a:cs typeface="B Nazanin" panose="00000400000000000000" pitchFamily="2" charset="-78"/>
              </a:rPr>
              <a:t>    c=</a:t>
            </a:r>
            <a:r>
              <a:rPr lang="en-US" sz="2800" dirty="0" err="1">
                <a:cs typeface="B Nazanin" panose="00000400000000000000" pitchFamily="2" charset="-78"/>
              </a:rPr>
              <a:t>int</a:t>
            </a:r>
            <a:r>
              <a:rPr lang="en-US" sz="2800" dirty="0">
                <a:cs typeface="B Nazanin" panose="00000400000000000000" pitchFamily="2" charset="-78"/>
              </a:rPr>
              <a:t>(input('side length3= '))</a:t>
            </a:r>
          </a:p>
          <a:p>
            <a:pPr algn="just"/>
            <a:r>
              <a:rPr lang="en-US" sz="2800" dirty="0">
                <a:cs typeface="B Nazanin" panose="00000400000000000000" pitchFamily="2" charset="-78"/>
              </a:rPr>
              <a:t>    if a^2==b^2+c^2 or b^2==a^2+c^2 or c^2==a^2+b^2:</a:t>
            </a:r>
          </a:p>
          <a:p>
            <a:pPr algn="just"/>
            <a:r>
              <a:rPr lang="en-US" sz="2800" dirty="0">
                <a:cs typeface="B Nazanin" panose="00000400000000000000" pitchFamily="2" charset="-78"/>
              </a:rPr>
              <a:t>        print('Right triangle')</a:t>
            </a:r>
          </a:p>
          <a:p>
            <a:pPr algn="just"/>
            <a:r>
              <a:rPr lang="en-US" sz="2800" dirty="0">
                <a:cs typeface="B Nazanin" panose="00000400000000000000" pitchFamily="2" charset="-78"/>
              </a:rPr>
              <a:t>    else:</a:t>
            </a:r>
          </a:p>
          <a:p>
            <a:pPr algn="just"/>
            <a:r>
              <a:rPr lang="en-US" sz="2800" dirty="0">
                <a:cs typeface="B Nazanin" panose="00000400000000000000" pitchFamily="2" charset="-78"/>
              </a:rPr>
              <a:t>        print('not Right triangle')</a:t>
            </a:r>
          </a:p>
          <a:p>
            <a:pPr algn="just"/>
            <a:r>
              <a:rPr lang="en-US" sz="2800" dirty="0" err="1">
                <a:cs typeface="B Nazanin" panose="00000400000000000000" pitchFamily="2" charset="-78"/>
              </a:rPr>
              <a:t>qaem</a:t>
            </a:r>
            <a:r>
              <a:rPr lang="en-US" sz="2800" dirty="0">
                <a:cs typeface="B Nazanin" panose="00000400000000000000" pitchFamily="2" charset="-78"/>
              </a:rPr>
              <a:t>()</a:t>
            </a:r>
          </a:p>
          <a:p>
            <a:pPr algn="just" rtl="1"/>
            <a:endParaRPr lang="en-US" sz="2800" dirty="0">
              <a:cs typeface="B Nazanin" panose="00000400000000000000" pitchFamily="2" charset="-78"/>
            </a:endParaRPr>
          </a:p>
        </p:txBody>
      </p:sp>
    </p:spTree>
    <p:custDataLst>
      <p:tags r:id="rId2"/>
    </p:custDataLst>
    <p:extLst>
      <p:ext uri="{BB962C8B-B14F-4D97-AF65-F5344CB8AC3E}">
        <p14:creationId xmlns:p14="http://schemas.microsoft.com/office/powerpoint/2010/main" val="881434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110837" y="504605"/>
            <a:ext cx="8812088" cy="2246769"/>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برای پاسخ به پرسش اول باید از ساختارهای آرایه ای استفاده کرد و در پاسخ به پرسش دوم باید متغیرهای برنامه را روی حافظه دائمی رایانه مثل هارد دیسک ذخیره کرد. به همین دلیل در این درس به بررسی مبحث آرایه ها و فایل ها می پردازیم. همچنین از مفهوم تابع برای کاهش تعداد خطوط برنامه و خوانایی بهتر آن استفاده خواهیم کرد. </a:t>
            </a:r>
            <a:endParaRPr kumimoji="0" lang="fa-IR" sz="2800" b="0" i="0" u="none" strike="noStrike" kern="1200" cap="none" spc="0" normalizeH="0" baseline="0" noProof="0" dirty="0">
              <a:ln>
                <a:noFill/>
              </a:ln>
              <a:solidFill>
                <a:prstClr val="black"/>
              </a:solidFill>
              <a:effectLst/>
              <a:uLnTx/>
              <a:uFillTx/>
              <a:latin typeface="Corbel" panose="020B0503020204020204"/>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66697" y="4213645"/>
            <a:ext cx="2701636" cy="2374623"/>
          </a:xfrm>
          <a:prstGeom prst="rect">
            <a:avLst/>
          </a:prstGeom>
        </p:spPr>
      </p:pic>
      <p:sp>
        <p:nvSpPr>
          <p:cNvPr id="5" name="Rectangle 4"/>
          <p:cNvSpPr/>
          <p:nvPr/>
        </p:nvSpPr>
        <p:spPr>
          <a:xfrm>
            <a:off x="266697" y="2751374"/>
            <a:ext cx="8656228" cy="1815882"/>
          </a:xfrm>
          <a:prstGeom prst="rect">
            <a:avLst/>
          </a:prstGeom>
        </p:spPr>
        <p:txBody>
          <a:bodyPr wrap="square">
            <a:spAutoFit/>
          </a:bodyPr>
          <a:lstStyle/>
          <a:p>
            <a:pPr lvl="0" algn="just" rtl="1">
              <a:defRPr/>
            </a:pPr>
            <a:r>
              <a:rPr lang="fa-IR" sz="2800" dirty="0">
                <a:solidFill>
                  <a:prstClr val="black"/>
                </a:solidFill>
                <a:latin typeface="Amuzeh-New-Bold"/>
                <a:cs typeface="B Nazanin" panose="00000400000000000000" pitchFamily="2" charset="-78"/>
              </a:rPr>
              <a:t>در ضمن می توان یک فایل پایتونی (ماژول)، ایجاد کرده و داخل آن مواردی مانند تابع </a:t>
            </a:r>
            <a:r>
              <a:rPr lang="en-US" sz="2800" dirty="0">
                <a:solidFill>
                  <a:prstClr val="black"/>
                </a:solidFill>
                <a:latin typeface="Amuzeh-New-Bold"/>
                <a:cs typeface="B Nazanin" panose="00000400000000000000" pitchFamily="2" charset="-78"/>
              </a:rPr>
              <a:t> function</a:t>
            </a:r>
            <a:r>
              <a:rPr lang="fa-IR" sz="2800" dirty="0">
                <a:solidFill>
                  <a:prstClr val="black"/>
                </a:solidFill>
                <a:latin typeface="Amuzeh-New-Bold"/>
                <a:cs typeface="B Nazanin" panose="00000400000000000000" pitchFamily="2" charset="-78"/>
              </a:rPr>
              <a:t>فهرست </a:t>
            </a:r>
            <a:r>
              <a:rPr lang="en-US" sz="2800" dirty="0">
                <a:solidFill>
                  <a:prstClr val="black"/>
                </a:solidFill>
                <a:latin typeface="Amuzeh-New-Bold"/>
                <a:cs typeface="B Nazanin" panose="00000400000000000000" pitchFamily="2" charset="-78"/>
              </a:rPr>
              <a:t>list</a:t>
            </a:r>
            <a:r>
              <a:rPr lang="fa-IR" sz="2800" dirty="0">
                <a:solidFill>
                  <a:prstClr val="black"/>
                </a:solidFill>
                <a:latin typeface="Amuzeh-New-Bold"/>
                <a:cs typeface="B Nazanin" panose="00000400000000000000" pitchFamily="2" charset="-78"/>
              </a:rPr>
              <a:t> چندتایی </a:t>
            </a:r>
            <a:r>
              <a:rPr lang="en-US" sz="2800" dirty="0">
                <a:solidFill>
                  <a:prstClr val="black"/>
                </a:solidFill>
                <a:latin typeface="Amuzeh-New-Bold"/>
                <a:cs typeface="B Nazanin" panose="00000400000000000000" pitchFamily="2" charset="-78"/>
              </a:rPr>
              <a:t>tuple</a:t>
            </a:r>
            <a:r>
              <a:rPr lang="fa-IR" sz="2800" dirty="0">
                <a:solidFill>
                  <a:prstClr val="black"/>
                </a:solidFill>
                <a:latin typeface="Amuzeh-New-Bold"/>
                <a:cs typeface="B Nazanin" panose="00000400000000000000" pitchFamily="2" charset="-78"/>
              </a:rPr>
              <a:t> مجموعه </a:t>
            </a:r>
            <a:r>
              <a:rPr lang="en-US" sz="2800" dirty="0">
                <a:solidFill>
                  <a:prstClr val="black"/>
                </a:solidFill>
                <a:latin typeface="Amuzeh-New-Bold"/>
                <a:cs typeface="B Nazanin" panose="00000400000000000000" pitchFamily="2" charset="-78"/>
              </a:rPr>
              <a:t>set</a:t>
            </a:r>
            <a:r>
              <a:rPr lang="fa-IR" sz="2800" dirty="0">
                <a:solidFill>
                  <a:prstClr val="black"/>
                </a:solidFill>
                <a:latin typeface="Amuzeh-New-Bold"/>
                <a:cs typeface="B Nazanin" panose="00000400000000000000" pitchFamily="2" charset="-78"/>
              </a:rPr>
              <a:t> و دیکشنری </a:t>
            </a:r>
            <a:r>
              <a:rPr lang="en-US" sz="2800" dirty="0">
                <a:solidFill>
                  <a:prstClr val="black"/>
                </a:solidFill>
                <a:latin typeface="Amuzeh-New-Bold"/>
                <a:cs typeface="B Nazanin" panose="00000400000000000000" pitchFamily="2" charset="-78"/>
              </a:rPr>
              <a:t>dictionary</a:t>
            </a:r>
            <a:r>
              <a:rPr lang="fa-IR" sz="2800" dirty="0">
                <a:solidFill>
                  <a:prstClr val="black"/>
                </a:solidFill>
                <a:latin typeface="Amuzeh-New-Bold"/>
                <a:cs typeface="B Nazanin" panose="00000400000000000000" pitchFamily="2" charset="-78"/>
              </a:rPr>
              <a:t> را نوشت و در سایر برنامه های دیگر از آن ماژول استفاده کرد.</a:t>
            </a:r>
            <a:endParaRPr lang="fa-IR" sz="2800" dirty="0">
              <a:solidFill>
                <a:prstClr val="black"/>
              </a:solidFill>
              <a:cs typeface="B Nazanin" panose="00000400000000000000" pitchFamily="2" charset="-78"/>
            </a:endParaRPr>
          </a:p>
        </p:txBody>
      </p:sp>
    </p:spTree>
    <p:custDataLst>
      <p:tags r:id="rId2"/>
    </p:custDataLst>
    <p:extLst>
      <p:ext uri="{BB962C8B-B14F-4D97-AF65-F5344CB8AC3E}">
        <p14:creationId xmlns:p14="http://schemas.microsoft.com/office/powerpoint/2010/main" val="168389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par>
                          <p:cTn id="25" fill="hold">
                            <p:stCondLst>
                              <p:cond delay="25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21676" y="217695"/>
            <a:ext cx="8705417" cy="3970318"/>
          </a:xfrm>
          <a:prstGeom prst="rect">
            <a:avLst/>
          </a:prstGeom>
        </p:spPr>
        <p:txBody>
          <a:bodyPr wrap="square">
            <a:spAutoFit/>
          </a:bodyPr>
          <a:lstStyle/>
          <a:p>
            <a:pPr algn="just" rtl="1"/>
            <a:r>
              <a:rPr lang="fa-IR" sz="3600" dirty="0">
                <a:solidFill>
                  <a:srgbClr val="FF0000"/>
                </a:solidFill>
                <a:cs typeface="B Nazanin" panose="00000400000000000000" pitchFamily="2" charset="-78"/>
              </a:rPr>
              <a:t>پروژه</a:t>
            </a:r>
          </a:p>
          <a:p>
            <a:pPr algn="just" rtl="1"/>
            <a:endParaRPr lang="fa-IR" sz="2000" dirty="0">
              <a:cs typeface="B Nazanin" panose="00000400000000000000" pitchFamily="2" charset="-78"/>
            </a:endParaRPr>
          </a:p>
          <a:p>
            <a:pPr algn="just" rtl="1"/>
            <a:r>
              <a:rPr lang="fa-IR" sz="2800" dirty="0">
                <a:cs typeface="B Nazanin" panose="00000400000000000000" pitchFamily="2" charset="-78"/>
              </a:rPr>
              <a:t>الف) برنامه ای بنویسید که با اجرای آن منویی با گزینه های زیر ظاهر شود.</a:t>
            </a:r>
          </a:p>
          <a:p>
            <a:pPr algn="just" rtl="1"/>
            <a:r>
              <a:rPr lang="fa-IR" sz="2800" dirty="0">
                <a:cs typeface="B Nazanin" panose="00000400000000000000" pitchFamily="2" charset="-78"/>
              </a:rPr>
              <a:t>زمانی که کاربر دکمه های </a:t>
            </a:r>
            <a:r>
              <a:rPr lang="en-US" sz="2800" dirty="0">
                <a:cs typeface="B Nazanin" panose="00000400000000000000" pitchFamily="2" charset="-78"/>
              </a:rPr>
              <a:t> a</a:t>
            </a:r>
            <a:r>
              <a:rPr lang="fa-IR" sz="2800" dirty="0">
                <a:cs typeface="B Nazanin" panose="00000400000000000000" pitchFamily="2" charset="-78"/>
              </a:rPr>
              <a:t>تا</a:t>
            </a:r>
            <a:r>
              <a:rPr lang="en-US" sz="2800" dirty="0">
                <a:cs typeface="B Nazanin" panose="00000400000000000000" pitchFamily="2" charset="-78"/>
              </a:rPr>
              <a:t> d </a:t>
            </a:r>
            <a:r>
              <a:rPr lang="fa-IR" sz="2800" dirty="0">
                <a:cs typeface="B Nazanin" panose="00000400000000000000" pitchFamily="2" charset="-78"/>
              </a:rPr>
              <a:t>از صفحه کلید رایانه را فشار دهد، دستورهای داخل منو توسط برنامه اجرا می شود و به طور مداوم منو ظاهر می شود. هنگامی که کاربر حرف </a:t>
            </a:r>
            <a:r>
              <a:rPr lang="en-US" sz="2800" dirty="0">
                <a:cs typeface="B Nazanin" panose="00000400000000000000" pitchFamily="2" charset="-78"/>
              </a:rPr>
              <a:t> e</a:t>
            </a:r>
            <a:r>
              <a:rPr lang="fa-IR" sz="2800" dirty="0">
                <a:cs typeface="B Nazanin" panose="00000400000000000000" pitchFamily="2" charset="-78"/>
              </a:rPr>
              <a:t>را فشار می دهد، از برنامه خارج شده و منو نمایش داده نمی شود.</a:t>
            </a:r>
          </a:p>
          <a:p>
            <a:pPr algn="just" rtl="1"/>
            <a:r>
              <a:rPr lang="fa-IR" sz="2800" dirty="0">
                <a:cs typeface="B Nazanin" panose="00000400000000000000" pitchFamily="2" charset="-78"/>
              </a:rPr>
              <a:t>ب) با توجه به مطالبی که در پودمان الگوریتم آموخته اید، قبل از نوشتن برنامه، الگوریتم آن را به دو روش شبه دستور و نمودار روندنما رسم کنید.</a:t>
            </a:r>
            <a:endParaRPr lang="en-US" sz="2800" dirty="0">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221676" y="4244984"/>
            <a:ext cx="3842451" cy="2310722"/>
          </a:xfrm>
          <a:prstGeom prst="rect">
            <a:avLst/>
          </a:prstGeom>
        </p:spPr>
      </p:pic>
      <p:sp>
        <p:nvSpPr>
          <p:cNvPr id="5" name="Rectangle 4"/>
          <p:cNvSpPr/>
          <p:nvPr/>
        </p:nvSpPr>
        <p:spPr>
          <a:xfrm>
            <a:off x="4064127" y="4244984"/>
            <a:ext cx="4911024" cy="2123658"/>
          </a:xfrm>
          <a:prstGeom prst="rect">
            <a:avLst/>
          </a:prstGeom>
        </p:spPr>
        <p:txBody>
          <a:bodyPr wrap="square">
            <a:spAutoFit/>
          </a:bodyPr>
          <a:lstStyle/>
          <a:p>
            <a:pPr algn="just" rtl="1"/>
            <a:r>
              <a:rPr lang="fa-IR" sz="2800" dirty="0">
                <a:solidFill>
                  <a:srgbClr val="FF0000"/>
                </a:solidFill>
                <a:cs typeface="B Nazanin" panose="00000400000000000000" pitchFamily="2" charset="-78"/>
              </a:rPr>
              <a:t>راهنمایی</a:t>
            </a:r>
            <a:r>
              <a:rPr lang="fa-IR" sz="2800" dirty="0">
                <a:cs typeface="B Nazanin" panose="00000400000000000000" pitchFamily="2" charset="-78"/>
              </a:rPr>
              <a:t>: </a:t>
            </a:r>
            <a:r>
              <a:rPr lang="fa-IR" sz="2600" dirty="0">
                <a:cs typeface="B Nazanin" panose="00000400000000000000" pitchFamily="2" charset="-78"/>
              </a:rPr>
              <a:t>برای هر کدام از موارد اضافه کردن، حذف و نمایش داده های لیست، تابعی جداگانه بنویسید و آن را فراخوانی کنید. در پایان توابع را داخل ماژولی ذخیره کرده و آن را در برنامه خودتان </a:t>
            </a:r>
            <a:r>
              <a:rPr lang="en-US" sz="2600" dirty="0">
                <a:cs typeface="B Nazanin" panose="00000400000000000000" pitchFamily="2" charset="-78"/>
              </a:rPr>
              <a:t>import</a:t>
            </a:r>
            <a:r>
              <a:rPr lang="fa-IR" sz="2600" dirty="0">
                <a:cs typeface="B Nazanin" panose="00000400000000000000" pitchFamily="2" charset="-78"/>
              </a:rPr>
              <a:t> کنید.</a:t>
            </a:r>
          </a:p>
        </p:txBody>
      </p:sp>
    </p:spTree>
    <p:custDataLst>
      <p:tags r:id="rId2"/>
    </p:custDataLst>
    <p:extLst>
      <p:ext uri="{BB962C8B-B14F-4D97-AF65-F5344CB8AC3E}">
        <p14:creationId xmlns:p14="http://schemas.microsoft.com/office/powerpoint/2010/main" val="36409673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321536"/>
            <a:ext cx="8695006" cy="2062103"/>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کارکلاسی</a:t>
            </a:r>
          </a:p>
          <a:p>
            <a:pPr lvl="0" algn="just" rtl="1">
              <a:defRPr/>
            </a:pPr>
            <a:r>
              <a:rPr lang="fa-IR" sz="3200" dirty="0">
                <a:solidFill>
                  <a:prstClr val="black"/>
                </a:solidFill>
                <a:latin typeface="Amuzeh-New-Bold"/>
                <a:cs typeface="B Nazanin" panose="00000400000000000000" pitchFamily="2" charset="-78"/>
              </a:rPr>
              <a:t>قطعه برنامه زیر را که توسط کتابخانه</a:t>
            </a:r>
            <a:r>
              <a:rPr lang="en-US" sz="3200" dirty="0">
                <a:solidFill>
                  <a:prstClr val="black"/>
                </a:solidFill>
                <a:latin typeface="Amuzeh-New-Bold"/>
                <a:cs typeface="B Nazanin" panose="00000400000000000000" pitchFamily="2" charset="-78"/>
              </a:rPr>
              <a:t> turtle </a:t>
            </a:r>
            <a:r>
              <a:rPr lang="fa-IR" sz="3200" dirty="0">
                <a:solidFill>
                  <a:prstClr val="black"/>
                </a:solidFill>
                <a:latin typeface="Amuzeh-New-Bold"/>
                <a:cs typeface="B Nazanin" panose="00000400000000000000" pitchFamily="2" charset="-78"/>
              </a:rPr>
              <a:t>نوشته شده است.</a:t>
            </a:r>
          </a:p>
          <a:p>
            <a:pPr lvl="0" algn="just" rtl="1">
              <a:defRPr/>
            </a:pPr>
            <a:r>
              <a:rPr lang="fa-IR" sz="3200" dirty="0">
                <a:solidFill>
                  <a:prstClr val="black"/>
                </a:solidFill>
                <a:latin typeface="Amuzeh-New-Bold"/>
                <a:cs typeface="B Nazanin" panose="00000400000000000000" pitchFamily="2" charset="-78"/>
              </a:rPr>
              <a:t>در محیط</a:t>
            </a:r>
            <a:r>
              <a:rPr lang="en-US" sz="3200" dirty="0">
                <a:solidFill>
                  <a:prstClr val="black"/>
                </a:solidFill>
                <a:latin typeface="Amuzeh-New-Bold"/>
                <a:cs typeface="B Nazanin" panose="00000400000000000000" pitchFamily="2" charset="-78"/>
              </a:rPr>
              <a:t> IDLE </a:t>
            </a:r>
            <a:r>
              <a:rPr lang="fa-IR" sz="3200" dirty="0">
                <a:solidFill>
                  <a:prstClr val="black"/>
                </a:solidFill>
                <a:latin typeface="Amuzeh-New-Bold"/>
                <a:cs typeface="B Nazanin" panose="00000400000000000000" pitchFamily="2" charset="-78"/>
              </a:rPr>
              <a:t>بنویسید. خروجی آن به شکل زیر است:</a:t>
            </a:r>
          </a:p>
          <a:p>
            <a:pPr lvl="0" algn="just" rtl="1">
              <a:defRPr/>
            </a:pPr>
            <a:r>
              <a:rPr lang="fa-IR" sz="3200" dirty="0">
                <a:solidFill>
                  <a:prstClr val="black"/>
                </a:solidFill>
                <a:latin typeface="Amuzeh-New-Bold"/>
                <a:cs typeface="B Nazanin" panose="00000400000000000000" pitchFamily="2" charset="-78"/>
              </a:rPr>
              <a:t>خطوط برنامه را تحلیل نموده و شرح دهید.</a:t>
            </a:r>
            <a:endParaRPr kumimoji="0" lang="fa-IR" sz="32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73" y="2514214"/>
            <a:ext cx="6893502" cy="4118649"/>
          </a:xfrm>
          <a:prstGeom prst="rect">
            <a:avLst/>
          </a:prstGeom>
        </p:spPr>
      </p:pic>
    </p:spTree>
    <p:custDataLst>
      <p:tags r:id="rId2"/>
    </p:custDataLst>
    <p:extLst>
      <p:ext uri="{BB962C8B-B14F-4D97-AF65-F5344CB8AC3E}">
        <p14:creationId xmlns:p14="http://schemas.microsoft.com/office/powerpoint/2010/main" val="1529720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79972"/>
            <a:ext cx="8695006" cy="5878532"/>
          </a:xfrm>
          <a:prstGeom prst="rect">
            <a:avLst/>
          </a:prstGeom>
        </p:spPr>
        <p:txBody>
          <a:bodyPr wrap="square">
            <a:spAutoFit/>
          </a:bodyPr>
          <a:lstStyle/>
          <a:p>
            <a:pPr lvl="0" algn="just" rtl="1">
              <a:defRPr/>
            </a:pPr>
            <a:r>
              <a:rPr lang="fa-IR" sz="4400" dirty="0">
                <a:solidFill>
                  <a:srgbClr val="FF0000"/>
                </a:solidFill>
                <a:latin typeface="Amuzeh-New-Bold"/>
                <a:cs typeface="B Nazanin" panose="00000400000000000000" pitchFamily="2" charset="-78"/>
              </a:rPr>
              <a:t>جواب</a:t>
            </a:r>
            <a:r>
              <a:rPr lang="fa-IR" sz="2400" dirty="0">
                <a:solidFill>
                  <a:prstClr val="black"/>
                </a:solidFill>
                <a:latin typeface="Amuzeh-New-Bold"/>
                <a:cs typeface="B Nazanin" panose="00000400000000000000" pitchFamily="2" charset="-78"/>
              </a:rPr>
              <a:t>:</a:t>
            </a:r>
          </a:p>
          <a:p>
            <a:pPr lvl="0" algn="just" rtl="1">
              <a:defRPr/>
            </a:pPr>
            <a:endParaRPr lang="fa-IR" sz="2000" dirty="0">
              <a:solidFill>
                <a:prstClr val="black"/>
              </a:solidFill>
              <a:latin typeface="Amuzeh-New-Bold"/>
              <a:cs typeface="B Nazanin" panose="00000400000000000000" pitchFamily="2" charset="-78"/>
            </a:endParaRPr>
          </a:p>
          <a:p>
            <a:pPr lvl="0" algn="just" rtl="1">
              <a:defRPr/>
            </a:pPr>
            <a:r>
              <a:rPr lang="fa-IR" sz="2400" dirty="0">
                <a:solidFill>
                  <a:prstClr val="black"/>
                </a:solidFill>
                <a:latin typeface="Amuzeh-New-Bold"/>
                <a:cs typeface="B Nazanin" panose="00000400000000000000" pitchFamily="2" charset="-78"/>
              </a:rPr>
              <a:t>خط 1 : فراخوانی کتابخانه ترتل </a:t>
            </a:r>
            <a:r>
              <a:rPr lang="en-US" sz="2400" dirty="0">
                <a:solidFill>
                  <a:prstClr val="black"/>
                </a:solidFill>
                <a:latin typeface="Amuzeh-New-Bold"/>
                <a:cs typeface="B Nazanin" panose="00000400000000000000" pitchFamily="2" charset="-78"/>
              </a:rPr>
              <a:t>turtle</a:t>
            </a:r>
            <a:r>
              <a:rPr lang="fa-IR" sz="2400" dirty="0">
                <a:solidFill>
                  <a:prstClr val="black"/>
                </a:solidFill>
                <a:latin typeface="Amuzeh-New-Bold"/>
                <a:cs typeface="B Nazanin" panose="00000400000000000000" pitchFamily="2" charset="-78"/>
              </a:rPr>
              <a:t> برای ترسیم</a:t>
            </a:r>
          </a:p>
          <a:p>
            <a:pPr lvl="0" algn="just" rtl="1">
              <a:defRPr/>
            </a:pPr>
            <a:r>
              <a:rPr lang="fa-IR" sz="2400" dirty="0">
                <a:solidFill>
                  <a:prstClr val="black"/>
                </a:solidFill>
                <a:latin typeface="Amuzeh-New-Bold"/>
                <a:cs typeface="B Nazanin" panose="00000400000000000000" pitchFamily="2" charset="-78"/>
              </a:rPr>
              <a:t>خط 2 : نسبت دادن کتابخانه ترتل به یک متغیر دلخواه مانند </a:t>
            </a:r>
            <a:r>
              <a:rPr lang="en-US" sz="2400" dirty="0">
                <a:solidFill>
                  <a:prstClr val="black"/>
                </a:solidFill>
                <a:latin typeface="Amuzeh-New-Bold"/>
                <a:cs typeface="B Nazanin" panose="00000400000000000000" pitchFamily="2" charset="-78"/>
              </a:rPr>
              <a:t>t</a:t>
            </a:r>
          </a:p>
          <a:p>
            <a:pPr lvl="0" algn="just" rtl="1">
              <a:defRPr/>
            </a:pPr>
            <a:r>
              <a:rPr lang="fa-IR" sz="2400" dirty="0">
                <a:solidFill>
                  <a:prstClr val="black"/>
                </a:solidFill>
                <a:latin typeface="Amuzeh-New-Bold"/>
                <a:cs typeface="B Nazanin" panose="00000400000000000000" pitchFamily="2" charset="-78"/>
              </a:rPr>
              <a:t>خط 3 : تعیین شکل ترسیم کننده به صورت لاک پشت </a:t>
            </a:r>
            <a:r>
              <a:rPr lang="en-US" sz="2400" dirty="0">
                <a:solidFill>
                  <a:prstClr val="black"/>
                </a:solidFill>
                <a:latin typeface="Amuzeh-New-Bold"/>
                <a:cs typeface="B Nazanin" panose="00000400000000000000" pitchFamily="2" charset="-78"/>
              </a:rPr>
              <a:t>turtle</a:t>
            </a:r>
          </a:p>
          <a:p>
            <a:pPr lvl="0" algn="just" rtl="1">
              <a:defRPr/>
            </a:pPr>
            <a:r>
              <a:rPr lang="fa-IR" sz="2400" dirty="0">
                <a:solidFill>
                  <a:prstClr val="black"/>
                </a:solidFill>
                <a:latin typeface="Amuzeh-New-Bold"/>
                <a:cs typeface="B Nazanin" panose="00000400000000000000" pitchFamily="2" charset="-78"/>
              </a:rPr>
              <a:t>خط 4 : تعیین رنگ آبی</a:t>
            </a:r>
            <a:r>
              <a:rPr lang="en-US" sz="2400" dirty="0">
                <a:solidFill>
                  <a:prstClr val="black"/>
                </a:solidFill>
                <a:latin typeface="Amuzeh-New-Bold"/>
                <a:cs typeface="B Nazanin" panose="00000400000000000000" pitchFamily="2" charset="-78"/>
              </a:rPr>
              <a:t> blue </a:t>
            </a:r>
            <a:r>
              <a:rPr lang="fa-IR" sz="2400" dirty="0">
                <a:solidFill>
                  <a:prstClr val="black"/>
                </a:solidFill>
                <a:latin typeface="Amuzeh-New-Bold"/>
                <a:cs typeface="B Nazanin" panose="00000400000000000000" pitchFamily="2" charset="-78"/>
              </a:rPr>
              <a:t>برای ترسیم خطوط</a:t>
            </a:r>
          </a:p>
          <a:p>
            <a:pPr lvl="0" algn="just" rtl="1">
              <a:defRPr/>
            </a:pPr>
            <a:r>
              <a:rPr lang="fa-IR" sz="2400" dirty="0">
                <a:solidFill>
                  <a:prstClr val="black"/>
                </a:solidFill>
                <a:latin typeface="Amuzeh-New-Bold"/>
                <a:cs typeface="B Nazanin" panose="00000400000000000000" pitchFamily="2" charset="-78"/>
              </a:rPr>
              <a:t>خط 5 : تعیین سرعت ترسیم به صورت سریع </a:t>
            </a:r>
            <a:r>
              <a:rPr lang="en-US" sz="2400" dirty="0">
                <a:solidFill>
                  <a:prstClr val="black"/>
                </a:solidFill>
                <a:latin typeface="Amuzeh-New-Bold"/>
                <a:cs typeface="B Nazanin" panose="00000400000000000000" pitchFamily="2" charset="-78"/>
              </a:rPr>
              <a:t>fast </a:t>
            </a:r>
          </a:p>
          <a:p>
            <a:pPr lvl="0" algn="just" rtl="1">
              <a:defRPr/>
            </a:pPr>
            <a:r>
              <a:rPr lang="fa-IR" sz="2400" dirty="0">
                <a:solidFill>
                  <a:prstClr val="black"/>
                </a:solidFill>
                <a:latin typeface="Amuzeh-New-Bold"/>
                <a:cs typeface="B Nazanin" panose="00000400000000000000" pitchFamily="2" charset="-78"/>
              </a:rPr>
              <a:t>خط 6 : ساخت صفحه ترسیم جهت ترسیم شکل</a:t>
            </a:r>
          </a:p>
          <a:p>
            <a:pPr lvl="0" algn="just" rtl="1">
              <a:defRPr/>
            </a:pPr>
            <a:r>
              <a:rPr lang="fa-IR" sz="2400" dirty="0">
                <a:solidFill>
                  <a:prstClr val="black"/>
                </a:solidFill>
                <a:latin typeface="Amuzeh-New-Bold"/>
                <a:cs typeface="B Nazanin" panose="00000400000000000000" pitchFamily="2" charset="-78"/>
              </a:rPr>
              <a:t>خط 7 : تعیین ضخامت 3 پیکسل برای ترسیم خطوط</a:t>
            </a:r>
          </a:p>
          <a:p>
            <a:pPr lvl="0" algn="just" rtl="1">
              <a:defRPr/>
            </a:pPr>
            <a:r>
              <a:rPr lang="fa-IR" sz="2400" dirty="0">
                <a:solidFill>
                  <a:prstClr val="black"/>
                </a:solidFill>
                <a:latin typeface="Amuzeh-New-Bold"/>
                <a:cs typeface="B Nazanin" panose="00000400000000000000" pitchFamily="2" charset="-78"/>
              </a:rPr>
              <a:t>خط 8 : ایجاد حلقه تکرار چرخش 8 ضلعی </a:t>
            </a:r>
          </a:p>
          <a:p>
            <a:pPr lvl="0" algn="just" rtl="1">
              <a:defRPr/>
            </a:pPr>
            <a:r>
              <a:rPr lang="fa-IR" sz="2400" dirty="0">
                <a:solidFill>
                  <a:prstClr val="black"/>
                </a:solidFill>
                <a:latin typeface="Amuzeh-New-Bold"/>
                <a:cs typeface="B Nazanin" panose="00000400000000000000" pitchFamily="2" charset="-78"/>
              </a:rPr>
              <a:t>خط 9 : ایجاد حلقه تکرار ترسیم 8 ضلعی </a:t>
            </a:r>
          </a:p>
          <a:p>
            <a:pPr lvl="0" algn="just" rtl="1">
              <a:defRPr/>
            </a:pPr>
            <a:r>
              <a:rPr lang="fa-IR" sz="2400" dirty="0">
                <a:solidFill>
                  <a:prstClr val="black"/>
                </a:solidFill>
                <a:latin typeface="Amuzeh-New-Bold"/>
                <a:cs typeface="B Nazanin" panose="00000400000000000000" pitchFamily="2" charset="-78"/>
              </a:rPr>
              <a:t>خط 10 : ترسیم خط راست به طول 100 پیکسل</a:t>
            </a:r>
          </a:p>
          <a:p>
            <a:pPr lvl="0" algn="just" rtl="1">
              <a:defRPr/>
            </a:pPr>
            <a:r>
              <a:rPr lang="fa-IR" sz="2400" dirty="0">
                <a:solidFill>
                  <a:prstClr val="black"/>
                </a:solidFill>
                <a:latin typeface="Amuzeh-New-Bold"/>
                <a:cs typeface="B Nazanin" panose="00000400000000000000" pitchFamily="2" charset="-78"/>
              </a:rPr>
              <a:t>خط 11 : چرخش 45 درجه ترتل به طرف راست جهت ترسیم 8 ضلعی</a:t>
            </a:r>
          </a:p>
          <a:p>
            <a:pPr lvl="0" algn="just" rtl="1">
              <a:defRPr/>
            </a:pPr>
            <a:r>
              <a:rPr lang="fa-IR" sz="2400" dirty="0">
                <a:solidFill>
                  <a:prstClr val="black"/>
                </a:solidFill>
                <a:latin typeface="Amuzeh-New-Bold"/>
                <a:cs typeface="B Nazanin" panose="00000400000000000000" pitchFamily="2" charset="-78"/>
              </a:rPr>
              <a:t>خط 12 : چرخش 45 درجه 8 ضلعی به طرف راست و ترسیم دوباره آن</a:t>
            </a:r>
          </a:p>
          <a:p>
            <a:pPr lvl="0" algn="just" rtl="1">
              <a:defRPr/>
            </a:pPr>
            <a:r>
              <a:rPr lang="fa-IR" sz="2400" dirty="0">
                <a:solidFill>
                  <a:prstClr val="black"/>
                </a:solidFill>
                <a:latin typeface="Amuzeh-New-Bold"/>
                <a:cs typeface="B Nazanin" panose="00000400000000000000" pitchFamily="2" charset="-78"/>
              </a:rPr>
              <a:t>خط 13 : مخفی کردن ترسیم کننده لاک پشت از صفحه بعد از ترسیم</a:t>
            </a:r>
            <a:endParaRPr kumimoji="0" lang="fa-IR" sz="28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0495"/>
          <a:stretch/>
        </p:blipFill>
        <p:spPr>
          <a:xfrm>
            <a:off x="221673" y="238407"/>
            <a:ext cx="2723284" cy="4707663"/>
          </a:xfrm>
          <a:prstGeom prst="rect">
            <a:avLst/>
          </a:prstGeom>
        </p:spPr>
      </p:pic>
    </p:spTree>
    <p:custDataLst>
      <p:tags r:id="rId2"/>
    </p:custDataLst>
    <p:extLst>
      <p:ext uri="{BB962C8B-B14F-4D97-AF65-F5344CB8AC3E}">
        <p14:creationId xmlns:p14="http://schemas.microsoft.com/office/powerpoint/2010/main" val="3950024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321536"/>
            <a:ext cx="8695006" cy="2554545"/>
          </a:xfrm>
          <a:prstGeom prst="rect">
            <a:avLst/>
          </a:prstGeom>
        </p:spPr>
        <p:txBody>
          <a:bodyPr wrap="square">
            <a:spAutoFit/>
          </a:bodyPr>
          <a:lstStyle/>
          <a:p>
            <a:pPr lvl="0" algn="just" rtl="1">
              <a:defRPr/>
            </a:pPr>
            <a:r>
              <a:rPr lang="fa-IR" sz="3200" dirty="0">
                <a:solidFill>
                  <a:srgbClr val="FF0000"/>
                </a:solidFill>
                <a:latin typeface="Amuzeh-New-Bold"/>
                <a:cs typeface="B Nazanin" panose="00000400000000000000" pitchFamily="2" charset="-78"/>
              </a:rPr>
              <a:t>کارکلاسی</a:t>
            </a:r>
          </a:p>
          <a:p>
            <a:pPr lvl="0" algn="just" rtl="1">
              <a:defRPr/>
            </a:pPr>
            <a:r>
              <a:rPr lang="fa-IR" sz="3200" dirty="0">
                <a:solidFill>
                  <a:prstClr val="black"/>
                </a:solidFill>
                <a:latin typeface="Amuzeh-New-Bold"/>
                <a:cs typeface="B Nazanin" panose="00000400000000000000" pitchFamily="2" charset="-78"/>
              </a:rPr>
              <a:t>برنامه ای بنویسید که تعداد اضلاع شکل و تعداد تکرار آن را از ورودی دریافت و سپس طرح کامل را ترسیم کند.</a:t>
            </a:r>
          </a:p>
          <a:p>
            <a:pPr lvl="0" algn="just" rtl="1">
              <a:defRPr/>
            </a:pPr>
            <a:r>
              <a:rPr lang="fa-IR" sz="3200" dirty="0">
                <a:solidFill>
                  <a:srgbClr val="FF0000"/>
                </a:solidFill>
                <a:latin typeface="Amuzeh-New-Bold"/>
                <a:cs typeface="B Nazanin" panose="00000400000000000000" pitchFamily="2" charset="-78"/>
              </a:rPr>
              <a:t>راهنمایی</a:t>
            </a:r>
            <a:r>
              <a:rPr lang="fa-IR" sz="3200" dirty="0">
                <a:solidFill>
                  <a:prstClr val="black"/>
                </a:solidFill>
                <a:latin typeface="Amuzeh-New-Bold"/>
                <a:cs typeface="B Nazanin" panose="00000400000000000000" pitchFamily="2" charset="-78"/>
              </a:rPr>
              <a:t>: برنامه را با استفاده از متد.</a:t>
            </a:r>
            <a:r>
              <a:rPr lang="en-US" sz="3200" dirty="0">
                <a:solidFill>
                  <a:prstClr val="black"/>
                </a:solidFill>
                <a:latin typeface="Amuzeh-New-Bold"/>
                <a:cs typeface="B Nazanin" panose="00000400000000000000" pitchFamily="2" charset="-78"/>
              </a:rPr>
              <a:t> </a:t>
            </a:r>
            <a:r>
              <a:rPr lang="en-US" sz="3200" dirty="0" err="1">
                <a:solidFill>
                  <a:prstClr val="black"/>
                </a:solidFill>
                <a:latin typeface="Amuzeh-New-Bold"/>
                <a:cs typeface="B Nazanin" panose="00000400000000000000" pitchFamily="2" charset="-78"/>
              </a:rPr>
              <a:t>textinput</a:t>
            </a:r>
            <a:r>
              <a:rPr lang="en-US" sz="3200" dirty="0">
                <a:solidFill>
                  <a:prstClr val="black"/>
                </a:solidFill>
                <a:latin typeface="Amuzeh-New-Bold"/>
                <a:cs typeface="B Nazanin" panose="00000400000000000000" pitchFamily="2" charset="-78"/>
              </a:rPr>
              <a:t> </a:t>
            </a:r>
            <a:r>
              <a:rPr lang="fa-IR" sz="3200" dirty="0">
                <a:solidFill>
                  <a:prstClr val="black"/>
                </a:solidFill>
                <a:latin typeface="Amuzeh-New-Bold"/>
                <a:cs typeface="B Nazanin" panose="00000400000000000000" pitchFamily="2" charset="-78"/>
              </a:rPr>
              <a:t>بنویسید به این منظور از کتابخانه </a:t>
            </a:r>
            <a:r>
              <a:rPr lang="en-US" sz="3200" dirty="0">
                <a:solidFill>
                  <a:prstClr val="black"/>
                </a:solidFill>
                <a:latin typeface="Amuzeh-New-Bold"/>
                <a:cs typeface="B Nazanin" panose="00000400000000000000" pitchFamily="2" charset="-78"/>
              </a:rPr>
              <a:t>turtle</a:t>
            </a:r>
            <a:r>
              <a:rPr lang="fa-IR" sz="3200" dirty="0">
                <a:solidFill>
                  <a:prstClr val="black"/>
                </a:solidFill>
                <a:latin typeface="Amuzeh-New-Bold"/>
                <a:cs typeface="B Nazanin" panose="00000400000000000000" pitchFamily="2" charset="-78"/>
              </a:rPr>
              <a:t> استفاده کنید.</a:t>
            </a:r>
            <a:endParaRPr kumimoji="0" lang="fa-IR" sz="32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113" y="2876081"/>
            <a:ext cx="6058126" cy="3710456"/>
          </a:xfrm>
          <a:prstGeom prst="rect">
            <a:avLst/>
          </a:prstGeom>
        </p:spPr>
      </p:pic>
    </p:spTree>
    <p:custDataLst>
      <p:tags r:id="rId2"/>
    </p:custDataLst>
    <p:extLst>
      <p:ext uri="{BB962C8B-B14F-4D97-AF65-F5344CB8AC3E}">
        <p14:creationId xmlns:p14="http://schemas.microsoft.com/office/powerpoint/2010/main" val="2452020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21673" y="279972"/>
            <a:ext cx="8695006" cy="5909310"/>
          </a:xfrm>
          <a:prstGeom prst="rect">
            <a:avLst/>
          </a:prstGeom>
        </p:spPr>
        <p:txBody>
          <a:bodyPr wrap="square">
            <a:spAutoFit/>
          </a:bodyPr>
          <a:lstStyle/>
          <a:p>
            <a:pPr lvl="0" algn="just" rtl="1">
              <a:defRPr/>
            </a:pPr>
            <a:r>
              <a:rPr lang="fa-IR" sz="2400" dirty="0">
                <a:solidFill>
                  <a:prstClr val="black"/>
                </a:solidFill>
                <a:latin typeface="Amuzeh-New-Bold"/>
                <a:cs typeface="B Nazanin" panose="00000400000000000000" pitchFamily="2" charset="-78"/>
              </a:rPr>
              <a:t>برنامه ای که تعداد اضلاع شکل و تعداد تکرار آن را دریافت و طرح کامل را ترسیم می کند.</a:t>
            </a:r>
          </a:p>
          <a:p>
            <a:pPr lvl="0" algn="just" rtl="1">
              <a:defRPr/>
            </a:pPr>
            <a:r>
              <a:rPr lang="fa-IR" sz="2400" dirty="0">
                <a:solidFill>
                  <a:srgbClr val="FF0000"/>
                </a:solidFill>
                <a:latin typeface="Amuzeh-New-Bold"/>
                <a:cs typeface="B Nazanin" panose="00000400000000000000" pitchFamily="2" charset="-78"/>
              </a:rPr>
              <a:t>کد برنامه:</a:t>
            </a:r>
          </a:p>
          <a:p>
            <a:pPr lvl="0">
              <a:defRPr/>
            </a:pPr>
            <a:r>
              <a:rPr lang="en-US" sz="2200" dirty="0">
                <a:solidFill>
                  <a:prstClr val="black"/>
                </a:solidFill>
                <a:latin typeface="Amuzeh-New-Bold"/>
                <a:cs typeface="B Nazanin" panose="00000400000000000000" pitchFamily="2" charset="-78"/>
              </a:rPr>
              <a:t>import turtle</a:t>
            </a:r>
          </a:p>
          <a:p>
            <a:pPr lvl="0">
              <a:defRPr/>
            </a:pPr>
            <a:r>
              <a:rPr lang="en-US" sz="2200" dirty="0" err="1">
                <a:solidFill>
                  <a:prstClr val="black"/>
                </a:solidFill>
                <a:latin typeface="Amuzeh-New-Bold"/>
                <a:cs typeface="B Nazanin" panose="00000400000000000000" pitchFamily="2" charset="-78"/>
              </a:rPr>
              <a:t>laki</a:t>
            </a:r>
            <a:r>
              <a:rPr lang="en-US" sz="2200" dirty="0">
                <a:solidFill>
                  <a:prstClr val="black"/>
                </a:solidFill>
                <a:latin typeface="Amuzeh-New-Bold"/>
                <a:cs typeface="B Nazanin" panose="00000400000000000000" pitchFamily="2" charset="-78"/>
              </a:rPr>
              <a:t>=</a:t>
            </a:r>
            <a:r>
              <a:rPr lang="en-US" sz="2200" dirty="0" err="1">
                <a:solidFill>
                  <a:prstClr val="black"/>
                </a:solidFill>
                <a:latin typeface="Amuzeh-New-Bold"/>
                <a:cs typeface="B Nazanin" panose="00000400000000000000" pitchFamily="2" charset="-78"/>
              </a:rPr>
              <a:t>turtle.Turtle</a:t>
            </a:r>
            <a:r>
              <a:rPr lang="en-US" sz="2200" dirty="0">
                <a:solidFill>
                  <a:prstClr val="black"/>
                </a:solidFill>
                <a:latin typeface="Amuzeh-New-Bold"/>
                <a:cs typeface="B Nazanin" panose="00000400000000000000" pitchFamily="2" charset="-78"/>
              </a:rPr>
              <a:t>()</a:t>
            </a:r>
          </a:p>
          <a:p>
            <a:pPr lvl="0">
              <a:defRPr/>
            </a:pPr>
            <a:r>
              <a:rPr lang="en-US" sz="2200" dirty="0" err="1">
                <a:solidFill>
                  <a:prstClr val="black"/>
                </a:solidFill>
                <a:latin typeface="Amuzeh-New-Bold"/>
                <a:cs typeface="B Nazanin" panose="00000400000000000000" pitchFamily="2" charset="-78"/>
              </a:rPr>
              <a:t>laki.shape</a:t>
            </a:r>
            <a:r>
              <a:rPr lang="en-US" sz="2200" dirty="0">
                <a:solidFill>
                  <a:prstClr val="black"/>
                </a:solidFill>
                <a:latin typeface="Amuzeh-New-Bold"/>
                <a:cs typeface="B Nazanin" panose="00000400000000000000" pitchFamily="2" charset="-78"/>
              </a:rPr>
              <a:t>("turtle")</a:t>
            </a:r>
          </a:p>
          <a:p>
            <a:pPr lvl="0">
              <a:defRPr/>
            </a:pPr>
            <a:r>
              <a:rPr lang="en-US" sz="2200" dirty="0" err="1">
                <a:solidFill>
                  <a:prstClr val="black"/>
                </a:solidFill>
                <a:latin typeface="Amuzeh-New-Bold"/>
                <a:cs typeface="B Nazanin" panose="00000400000000000000" pitchFamily="2" charset="-78"/>
              </a:rPr>
              <a:t>laki.color</a:t>
            </a:r>
            <a:r>
              <a:rPr lang="en-US" sz="2200" dirty="0">
                <a:solidFill>
                  <a:prstClr val="black"/>
                </a:solidFill>
                <a:latin typeface="Amuzeh-New-Bold"/>
                <a:cs typeface="B Nazanin" panose="00000400000000000000" pitchFamily="2" charset="-78"/>
              </a:rPr>
              <a:t>("red")</a:t>
            </a:r>
          </a:p>
          <a:p>
            <a:pPr lvl="0">
              <a:defRPr/>
            </a:pPr>
            <a:r>
              <a:rPr lang="en-US" sz="2200" dirty="0" err="1">
                <a:solidFill>
                  <a:prstClr val="black"/>
                </a:solidFill>
                <a:latin typeface="Amuzeh-New-Bold"/>
                <a:cs typeface="B Nazanin" panose="00000400000000000000" pitchFamily="2" charset="-78"/>
              </a:rPr>
              <a:t>laki.width</a:t>
            </a:r>
            <a:r>
              <a:rPr lang="en-US" sz="2200" dirty="0">
                <a:solidFill>
                  <a:prstClr val="black"/>
                </a:solidFill>
                <a:latin typeface="Amuzeh-New-Bold"/>
                <a:cs typeface="B Nazanin" panose="00000400000000000000" pitchFamily="2" charset="-78"/>
              </a:rPr>
              <a:t>(3)</a:t>
            </a:r>
          </a:p>
          <a:p>
            <a:pPr lvl="0">
              <a:defRPr/>
            </a:pPr>
            <a:r>
              <a:rPr lang="en-US" sz="2200" dirty="0" err="1">
                <a:solidFill>
                  <a:prstClr val="black"/>
                </a:solidFill>
                <a:latin typeface="Amuzeh-New-Bold"/>
                <a:cs typeface="B Nazanin" panose="00000400000000000000" pitchFamily="2" charset="-78"/>
              </a:rPr>
              <a:t>laki.speed</a:t>
            </a:r>
            <a:r>
              <a:rPr lang="en-US" sz="2200" dirty="0">
                <a:solidFill>
                  <a:prstClr val="black"/>
                </a:solidFill>
                <a:latin typeface="Amuzeh-New-Bold"/>
                <a:cs typeface="B Nazanin" panose="00000400000000000000" pitchFamily="2" charset="-78"/>
              </a:rPr>
              <a:t>(100)</a:t>
            </a:r>
          </a:p>
          <a:p>
            <a:pPr lvl="0">
              <a:defRPr/>
            </a:pPr>
            <a:r>
              <a:rPr lang="en-US" sz="2200" dirty="0">
                <a:solidFill>
                  <a:prstClr val="black"/>
                </a:solidFill>
                <a:latin typeface="Amuzeh-New-Bold"/>
                <a:cs typeface="B Nazanin" panose="00000400000000000000" pitchFamily="2" charset="-78"/>
              </a:rPr>
              <a:t>x=</a:t>
            </a:r>
            <a:r>
              <a:rPr lang="en-US" sz="2200" dirty="0" err="1">
                <a:solidFill>
                  <a:prstClr val="black"/>
                </a:solidFill>
                <a:latin typeface="Amuzeh-New-Bold"/>
                <a:cs typeface="B Nazanin" panose="00000400000000000000" pitchFamily="2" charset="-78"/>
              </a:rPr>
              <a:t>int</a:t>
            </a:r>
            <a:r>
              <a:rPr lang="en-US" sz="2200" dirty="0">
                <a:solidFill>
                  <a:prstClr val="black"/>
                </a:solidFill>
                <a:latin typeface="Amuzeh-New-Bold"/>
                <a:cs typeface="B Nazanin" panose="00000400000000000000" pitchFamily="2" charset="-78"/>
              </a:rPr>
              <a:t>(</a:t>
            </a:r>
            <a:r>
              <a:rPr lang="en-US" sz="2200" dirty="0" err="1">
                <a:solidFill>
                  <a:prstClr val="black"/>
                </a:solidFill>
                <a:latin typeface="Amuzeh-New-Bold"/>
                <a:cs typeface="B Nazanin" panose="00000400000000000000" pitchFamily="2" charset="-78"/>
              </a:rPr>
              <a:t>turtle.textinput</a:t>
            </a:r>
            <a:r>
              <a:rPr lang="en-US" sz="2200" dirty="0">
                <a:solidFill>
                  <a:prstClr val="black"/>
                </a:solidFill>
                <a:latin typeface="Amuzeh-New-Bold"/>
                <a:cs typeface="B Nazanin" panose="00000400000000000000" pitchFamily="2" charset="-78"/>
              </a:rPr>
              <a:t>("</a:t>
            </a:r>
            <a:r>
              <a:rPr lang="en-US" sz="2200" dirty="0" err="1">
                <a:solidFill>
                  <a:prstClr val="black"/>
                </a:solidFill>
                <a:latin typeface="Amuzeh-New-Bold"/>
                <a:cs typeface="B Nazanin" panose="00000400000000000000" pitchFamily="2" charset="-78"/>
              </a:rPr>
              <a:t>N.Side","Number</a:t>
            </a:r>
            <a:r>
              <a:rPr lang="en-US" sz="2200" dirty="0">
                <a:solidFill>
                  <a:prstClr val="black"/>
                </a:solidFill>
                <a:latin typeface="Amuzeh-New-Bold"/>
                <a:cs typeface="B Nazanin" panose="00000400000000000000" pitchFamily="2" charset="-78"/>
              </a:rPr>
              <a:t> of sides: "))</a:t>
            </a:r>
          </a:p>
          <a:p>
            <a:pPr lvl="0">
              <a:defRPr/>
            </a:pPr>
            <a:r>
              <a:rPr lang="en-US" sz="2200" dirty="0">
                <a:solidFill>
                  <a:prstClr val="black"/>
                </a:solidFill>
                <a:latin typeface="Amuzeh-New-Bold"/>
                <a:cs typeface="B Nazanin" panose="00000400000000000000" pitchFamily="2" charset="-78"/>
              </a:rPr>
              <a:t>y=</a:t>
            </a:r>
            <a:r>
              <a:rPr lang="en-US" sz="2200" dirty="0" err="1">
                <a:solidFill>
                  <a:prstClr val="black"/>
                </a:solidFill>
                <a:latin typeface="Amuzeh-New-Bold"/>
                <a:cs typeface="B Nazanin" panose="00000400000000000000" pitchFamily="2" charset="-78"/>
              </a:rPr>
              <a:t>int</a:t>
            </a:r>
            <a:r>
              <a:rPr lang="en-US" sz="2200" dirty="0">
                <a:solidFill>
                  <a:prstClr val="black"/>
                </a:solidFill>
                <a:latin typeface="Amuzeh-New-Bold"/>
                <a:cs typeface="B Nazanin" panose="00000400000000000000" pitchFamily="2" charset="-78"/>
              </a:rPr>
              <a:t>(</a:t>
            </a:r>
            <a:r>
              <a:rPr lang="en-US" sz="2200" dirty="0" err="1">
                <a:solidFill>
                  <a:prstClr val="black"/>
                </a:solidFill>
                <a:latin typeface="Amuzeh-New-Bold"/>
                <a:cs typeface="B Nazanin" panose="00000400000000000000" pitchFamily="2" charset="-78"/>
              </a:rPr>
              <a:t>turtle.textinput</a:t>
            </a:r>
            <a:r>
              <a:rPr lang="en-US" sz="2200" dirty="0">
                <a:solidFill>
                  <a:prstClr val="black"/>
                </a:solidFill>
                <a:latin typeface="Amuzeh-New-Bold"/>
                <a:cs typeface="B Nazanin" panose="00000400000000000000" pitchFamily="2" charset="-78"/>
              </a:rPr>
              <a:t>("repeat-</a:t>
            </a:r>
            <a:r>
              <a:rPr lang="en-US" sz="2200" dirty="0" err="1">
                <a:solidFill>
                  <a:prstClr val="black"/>
                </a:solidFill>
                <a:latin typeface="Amuzeh-New-Bold"/>
                <a:cs typeface="B Nazanin" panose="00000400000000000000" pitchFamily="2" charset="-78"/>
              </a:rPr>
              <a:t>polygon","The</a:t>
            </a:r>
            <a:r>
              <a:rPr lang="en-US" sz="2200" dirty="0">
                <a:solidFill>
                  <a:prstClr val="black"/>
                </a:solidFill>
                <a:latin typeface="Amuzeh-New-Bold"/>
                <a:cs typeface="B Nazanin" panose="00000400000000000000" pitchFamily="2" charset="-78"/>
              </a:rPr>
              <a:t> number of repetitions: "))</a:t>
            </a:r>
          </a:p>
          <a:p>
            <a:pPr lvl="0">
              <a:defRPr/>
            </a:pPr>
            <a:r>
              <a:rPr lang="en-US" sz="2200" dirty="0">
                <a:solidFill>
                  <a:prstClr val="black"/>
                </a:solidFill>
                <a:latin typeface="Amuzeh-New-Bold"/>
                <a:cs typeface="B Nazanin" panose="00000400000000000000" pitchFamily="2" charset="-78"/>
              </a:rPr>
              <a:t>for </a:t>
            </a:r>
            <a:r>
              <a:rPr lang="en-US" sz="2200" dirty="0" err="1">
                <a:solidFill>
                  <a:prstClr val="black"/>
                </a:solidFill>
                <a:latin typeface="Amuzeh-New-Bold"/>
                <a:cs typeface="B Nazanin" panose="00000400000000000000" pitchFamily="2" charset="-78"/>
              </a:rPr>
              <a:t>i</a:t>
            </a:r>
            <a:r>
              <a:rPr lang="en-US" sz="2200" dirty="0">
                <a:solidFill>
                  <a:prstClr val="black"/>
                </a:solidFill>
                <a:latin typeface="Amuzeh-New-Bold"/>
                <a:cs typeface="B Nazanin" panose="00000400000000000000" pitchFamily="2" charset="-78"/>
              </a:rPr>
              <a:t> in range(y):</a:t>
            </a:r>
          </a:p>
          <a:p>
            <a:pPr lvl="0">
              <a:defRPr/>
            </a:pPr>
            <a:r>
              <a:rPr lang="en-US" sz="2200" dirty="0">
                <a:solidFill>
                  <a:prstClr val="black"/>
                </a:solidFill>
                <a:latin typeface="Amuzeh-New-Bold"/>
                <a:cs typeface="B Nazanin" panose="00000400000000000000" pitchFamily="2" charset="-78"/>
              </a:rPr>
              <a:t>    for j in range(x):</a:t>
            </a:r>
          </a:p>
          <a:p>
            <a:pPr lvl="0">
              <a:defRPr/>
            </a:pPr>
            <a:r>
              <a:rPr lang="en-US" sz="2200" dirty="0">
                <a:solidFill>
                  <a:prstClr val="black"/>
                </a:solidFill>
                <a:latin typeface="Amuzeh-New-Bold"/>
                <a:cs typeface="B Nazanin" panose="00000400000000000000" pitchFamily="2" charset="-78"/>
              </a:rPr>
              <a:t>        </a:t>
            </a:r>
            <a:r>
              <a:rPr lang="en-US" sz="2200" dirty="0" err="1">
                <a:solidFill>
                  <a:prstClr val="black"/>
                </a:solidFill>
                <a:latin typeface="Amuzeh-New-Bold"/>
                <a:cs typeface="B Nazanin" panose="00000400000000000000" pitchFamily="2" charset="-78"/>
              </a:rPr>
              <a:t>laki.forward</a:t>
            </a:r>
            <a:r>
              <a:rPr lang="en-US" sz="2200" dirty="0">
                <a:solidFill>
                  <a:prstClr val="black"/>
                </a:solidFill>
                <a:latin typeface="Amuzeh-New-Bold"/>
                <a:cs typeface="B Nazanin" panose="00000400000000000000" pitchFamily="2" charset="-78"/>
              </a:rPr>
              <a:t>(100)</a:t>
            </a:r>
          </a:p>
          <a:p>
            <a:pPr lvl="0">
              <a:defRPr/>
            </a:pPr>
            <a:r>
              <a:rPr lang="en-US" sz="2200" dirty="0">
                <a:solidFill>
                  <a:prstClr val="black"/>
                </a:solidFill>
                <a:latin typeface="Amuzeh-New-Bold"/>
                <a:cs typeface="B Nazanin" panose="00000400000000000000" pitchFamily="2" charset="-78"/>
              </a:rPr>
              <a:t>        </a:t>
            </a:r>
            <a:r>
              <a:rPr lang="en-US" sz="2200" dirty="0" err="1">
                <a:solidFill>
                  <a:prstClr val="black"/>
                </a:solidFill>
                <a:latin typeface="Amuzeh-New-Bold"/>
                <a:cs typeface="B Nazanin" panose="00000400000000000000" pitchFamily="2" charset="-78"/>
              </a:rPr>
              <a:t>laki.left</a:t>
            </a:r>
            <a:r>
              <a:rPr lang="en-US" sz="2200" dirty="0">
                <a:solidFill>
                  <a:prstClr val="black"/>
                </a:solidFill>
                <a:latin typeface="Amuzeh-New-Bold"/>
                <a:cs typeface="B Nazanin" panose="00000400000000000000" pitchFamily="2" charset="-78"/>
              </a:rPr>
              <a:t>(360/x)</a:t>
            </a:r>
          </a:p>
          <a:p>
            <a:pPr lvl="0">
              <a:defRPr/>
            </a:pPr>
            <a:r>
              <a:rPr lang="en-US" sz="2200" dirty="0">
                <a:solidFill>
                  <a:prstClr val="black"/>
                </a:solidFill>
                <a:latin typeface="Amuzeh-New-Bold"/>
                <a:cs typeface="B Nazanin" panose="00000400000000000000" pitchFamily="2" charset="-78"/>
              </a:rPr>
              <a:t>    </a:t>
            </a:r>
            <a:r>
              <a:rPr lang="en-US" sz="2200" dirty="0" err="1">
                <a:solidFill>
                  <a:prstClr val="black"/>
                </a:solidFill>
                <a:latin typeface="Amuzeh-New-Bold"/>
                <a:cs typeface="B Nazanin" panose="00000400000000000000" pitchFamily="2" charset="-78"/>
              </a:rPr>
              <a:t>laki.left</a:t>
            </a:r>
            <a:r>
              <a:rPr lang="en-US" sz="2200" dirty="0">
                <a:solidFill>
                  <a:prstClr val="black"/>
                </a:solidFill>
                <a:latin typeface="Amuzeh-New-Bold"/>
                <a:cs typeface="B Nazanin" panose="00000400000000000000" pitchFamily="2" charset="-78"/>
              </a:rPr>
              <a:t>(360/y)</a:t>
            </a:r>
          </a:p>
          <a:p>
            <a:pPr lvl="0">
              <a:defRPr/>
            </a:pPr>
            <a:r>
              <a:rPr lang="en-US" sz="2200" dirty="0" err="1">
                <a:solidFill>
                  <a:prstClr val="black"/>
                </a:solidFill>
                <a:latin typeface="Amuzeh-New-Bold"/>
                <a:cs typeface="B Nazanin" panose="00000400000000000000" pitchFamily="2" charset="-78"/>
              </a:rPr>
              <a:t>laki.up</a:t>
            </a:r>
            <a:r>
              <a:rPr lang="en-US" sz="2200" dirty="0">
                <a:solidFill>
                  <a:prstClr val="black"/>
                </a:solidFill>
                <a:latin typeface="Amuzeh-New-Bold"/>
                <a:cs typeface="B Nazanin" panose="00000400000000000000" pitchFamily="2" charset="-78"/>
              </a:rPr>
              <a:t>()</a:t>
            </a:r>
          </a:p>
          <a:p>
            <a:pPr lvl="0">
              <a:defRPr/>
            </a:pPr>
            <a:r>
              <a:rPr lang="en-US" sz="2200" dirty="0">
                <a:solidFill>
                  <a:prstClr val="black"/>
                </a:solidFill>
                <a:latin typeface="Amuzeh-New-Bold"/>
                <a:cs typeface="B Nazanin" panose="00000400000000000000" pitchFamily="2" charset="-78"/>
              </a:rPr>
              <a:t>laki.ht()</a:t>
            </a:r>
            <a:endParaRPr kumimoji="0" lang="fa-IR" sz="2200" b="0" i="0" u="none" strike="noStrike" kern="1200" cap="none" spc="0" normalizeH="0" baseline="0" noProof="0" dirty="0">
              <a:ln>
                <a:noFill/>
              </a:ln>
              <a:solidFill>
                <a:prstClr val="black"/>
              </a:solidFill>
              <a:effectLst/>
              <a:uLnTx/>
              <a:uFillTx/>
              <a:latin typeface="Amuzeh-New-Bold"/>
              <a:cs typeface="B Nazanin" panose="00000400000000000000" pitchFamily="2" charset="-78"/>
            </a:endParaRPr>
          </a:p>
        </p:txBody>
      </p:sp>
    </p:spTree>
    <p:custDataLst>
      <p:tags r:id="rId2"/>
    </p:custDataLst>
    <p:extLst>
      <p:ext uri="{BB962C8B-B14F-4D97-AF65-F5344CB8AC3E}">
        <p14:creationId xmlns:p14="http://schemas.microsoft.com/office/powerpoint/2010/main" val="514776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25.xml><?xml version="1.0" encoding="utf-8"?>
<p:tagLst xmlns:a="http://schemas.openxmlformats.org/drawingml/2006/main" xmlns:r="http://schemas.openxmlformats.org/officeDocument/2006/relationships" xmlns:p="http://schemas.openxmlformats.org/presentationml/2006/main">
  <p:tag name="TIMING" val="|1.7|4.4|6.8"/>
</p:tagLst>
</file>

<file path=ppt/tags/tag26.xml><?xml version="1.0" encoding="utf-8"?>
<p:tagLst xmlns:a="http://schemas.openxmlformats.org/drawingml/2006/main" xmlns:r="http://schemas.openxmlformats.org/officeDocument/2006/relationships" xmlns:p="http://schemas.openxmlformats.org/presentationml/2006/main">
  <p:tag name="TIMING" val="|1.7|4.4|6.8"/>
</p:tagLst>
</file>

<file path=ppt/tags/tag27.xml><?xml version="1.0" encoding="utf-8"?>
<p:tagLst xmlns:a="http://schemas.openxmlformats.org/drawingml/2006/main" xmlns:r="http://schemas.openxmlformats.org/officeDocument/2006/relationships" xmlns:p="http://schemas.openxmlformats.org/presentationml/2006/main">
  <p:tag name="TIMING" val="|1.7|4.4|6.8"/>
</p:tagLst>
</file>

<file path=ppt/tags/tag28.xml><?xml version="1.0" encoding="utf-8"?>
<p:tagLst xmlns:a="http://schemas.openxmlformats.org/drawingml/2006/main" xmlns:r="http://schemas.openxmlformats.org/officeDocument/2006/relationships" xmlns:p="http://schemas.openxmlformats.org/presentationml/2006/main">
  <p:tag name="TIMING" val="|1.7|4.4|6.8"/>
</p:tagLst>
</file>

<file path=ppt/tags/tag29.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30.xml><?xml version="1.0" encoding="utf-8"?>
<p:tagLst xmlns:a="http://schemas.openxmlformats.org/drawingml/2006/main" xmlns:r="http://schemas.openxmlformats.org/officeDocument/2006/relationships" xmlns:p="http://schemas.openxmlformats.org/presentationml/2006/main">
  <p:tag name="TIMING" val="|1.7|4.4|6.8"/>
</p:tagLst>
</file>

<file path=ppt/tags/tag31.xml><?xml version="1.0" encoding="utf-8"?>
<p:tagLst xmlns:a="http://schemas.openxmlformats.org/drawingml/2006/main" xmlns:r="http://schemas.openxmlformats.org/officeDocument/2006/relationships" xmlns:p="http://schemas.openxmlformats.org/presentationml/2006/main">
  <p:tag name="TIMING" val="|1.7|4.4|6.8"/>
</p:tagLst>
</file>

<file path=ppt/tags/tag32.xml><?xml version="1.0" encoding="utf-8"?>
<p:tagLst xmlns:a="http://schemas.openxmlformats.org/drawingml/2006/main" xmlns:r="http://schemas.openxmlformats.org/officeDocument/2006/relationships" xmlns:p="http://schemas.openxmlformats.org/presentationml/2006/main">
  <p:tag name="TIMING" val="|1.7|4.4|6.8"/>
</p:tagLst>
</file>

<file path=ppt/tags/tag33.xml><?xml version="1.0" encoding="utf-8"?>
<p:tagLst xmlns:a="http://schemas.openxmlformats.org/drawingml/2006/main" xmlns:r="http://schemas.openxmlformats.org/officeDocument/2006/relationships" xmlns:p="http://schemas.openxmlformats.org/presentationml/2006/main">
  <p:tag name="TIMING" val="|1.7|4.4|6.8"/>
</p:tagLst>
</file>

<file path=ppt/tags/tag34.xml><?xml version="1.0" encoding="utf-8"?>
<p:tagLst xmlns:a="http://schemas.openxmlformats.org/drawingml/2006/main" xmlns:r="http://schemas.openxmlformats.org/officeDocument/2006/relationships" xmlns:p="http://schemas.openxmlformats.org/presentationml/2006/main">
  <p:tag name="TIMING" val="|1.7|4.4|6.8"/>
</p:tagLst>
</file>

<file path=ppt/tags/tag35.xml><?xml version="1.0" encoding="utf-8"?>
<p:tagLst xmlns:a="http://schemas.openxmlformats.org/drawingml/2006/main" xmlns:r="http://schemas.openxmlformats.org/officeDocument/2006/relationships" xmlns:p="http://schemas.openxmlformats.org/presentationml/2006/main">
  <p:tag name="TIMING" val="|1.7|4.4|6.8"/>
</p:tagLst>
</file>

<file path=ppt/tags/tag36.xml><?xml version="1.0" encoding="utf-8"?>
<p:tagLst xmlns:a="http://schemas.openxmlformats.org/drawingml/2006/main" xmlns:r="http://schemas.openxmlformats.org/officeDocument/2006/relationships" xmlns:p="http://schemas.openxmlformats.org/presentationml/2006/main">
  <p:tag name="TIMING" val="|1.7|4.4|6.8"/>
</p:tagLst>
</file>

<file path=ppt/tags/tag37.xml><?xml version="1.0" encoding="utf-8"?>
<p:tagLst xmlns:a="http://schemas.openxmlformats.org/drawingml/2006/main" xmlns:r="http://schemas.openxmlformats.org/officeDocument/2006/relationships" xmlns:p="http://schemas.openxmlformats.org/presentationml/2006/main">
  <p:tag name="TIMING" val="|1.7|4.4|6.8"/>
</p:tagLst>
</file>

<file path=ppt/tags/tag38.xml><?xml version="1.0" encoding="utf-8"?>
<p:tagLst xmlns:a="http://schemas.openxmlformats.org/drawingml/2006/main" xmlns:r="http://schemas.openxmlformats.org/officeDocument/2006/relationships" xmlns:p="http://schemas.openxmlformats.org/presentationml/2006/main">
  <p:tag name="TIMING" val="|1.7|4.4|6.8"/>
</p:tagLst>
</file>

<file path=ppt/tags/tag39.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40.xml><?xml version="1.0" encoding="utf-8"?>
<p:tagLst xmlns:a="http://schemas.openxmlformats.org/drawingml/2006/main" xmlns:r="http://schemas.openxmlformats.org/officeDocument/2006/relationships" xmlns:p="http://schemas.openxmlformats.org/presentationml/2006/main">
  <p:tag name="TIMING" val="|1.7|4.4|6.8"/>
</p:tagLst>
</file>

<file path=ppt/tags/tag41.xml><?xml version="1.0" encoding="utf-8"?>
<p:tagLst xmlns:a="http://schemas.openxmlformats.org/drawingml/2006/main" xmlns:r="http://schemas.openxmlformats.org/officeDocument/2006/relationships" xmlns:p="http://schemas.openxmlformats.org/presentationml/2006/main">
  <p:tag name="TIMING" val="|1.7|4.4|6.8"/>
</p:tagLst>
</file>

<file path=ppt/tags/tag42.xml><?xml version="1.0" encoding="utf-8"?>
<p:tagLst xmlns:a="http://schemas.openxmlformats.org/drawingml/2006/main" xmlns:r="http://schemas.openxmlformats.org/officeDocument/2006/relationships" xmlns:p="http://schemas.openxmlformats.org/presentationml/2006/main">
  <p:tag name="TIMING" val="|1.7|4.4|6.8"/>
</p:tagLst>
</file>

<file path=ppt/tags/tag43.xml><?xml version="1.0" encoding="utf-8"?>
<p:tagLst xmlns:a="http://schemas.openxmlformats.org/drawingml/2006/main" xmlns:r="http://schemas.openxmlformats.org/officeDocument/2006/relationships" xmlns:p="http://schemas.openxmlformats.org/presentationml/2006/main">
  <p:tag name="TIMING" val="|1.7|4.4|6.8"/>
</p:tagLst>
</file>

<file path=ppt/tags/tag44.xml><?xml version="1.0" encoding="utf-8"?>
<p:tagLst xmlns:a="http://schemas.openxmlformats.org/drawingml/2006/main" xmlns:r="http://schemas.openxmlformats.org/officeDocument/2006/relationships" xmlns:p="http://schemas.openxmlformats.org/presentationml/2006/main">
  <p:tag name="TIMING" val="|1.7|4.4|6.8"/>
</p:tagLst>
</file>

<file path=ppt/tags/tag45.xml><?xml version="1.0" encoding="utf-8"?>
<p:tagLst xmlns:a="http://schemas.openxmlformats.org/drawingml/2006/main" xmlns:r="http://schemas.openxmlformats.org/officeDocument/2006/relationships" xmlns:p="http://schemas.openxmlformats.org/presentationml/2006/main">
  <p:tag name="TIMING" val="|1.7|4.4|6.8"/>
</p:tagLst>
</file>

<file path=ppt/tags/tag46.xml><?xml version="1.0" encoding="utf-8"?>
<p:tagLst xmlns:a="http://schemas.openxmlformats.org/drawingml/2006/main" xmlns:r="http://schemas.openxmlformats.org/officeDocument/2006/relationships" xmlns:p="http://schemas.openxmlformats.org/presentationml/2006/main">
  <p:tag name="TIMING" val="|1.7|4.4|6.8"/>
</p:tagLst>
</file>

<file path=ppt/tags/tag47.xml><?xml version="1.0" encoding="utf-8"?>
<p:tagLst xmlns:a="http://schemas.openxmlformats.org/drawingml/2006/main" xmlns:r="http://schemas.openxmlformats.org/officeDocument/2006/relationships" xmlns:p="http://schemas.openxmlformats.org/presentationml/2006/main">
  <p:tag name="TIMING" val="|1.7|4.4|6.8"/>
</p:tagLst>
</file>

<file path=ppt/tags/tag48.xml><?xml version="1.0" encoding="utf-8"?>
<p:tagLst xmlns:a="http://schemas.openxmlformats.org/drawingml/2006/main" xmlns:r="http://schemas.openxmlformats.org/officeDocument/2006/relationships" xmlns:p="http://schemas.openxmlformats.org/presentationml/2006/main">
  <p:tag name="TIMING" val="|1.7|4.4|6.8"/>
</p:tagLst>
</file>

<file path=ppt/tags/tag49.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1929</TotalTime>
  <Words>4002</Words>
  <Application>Microsoft Office PowerPoint</Application>
  <PresentationFormat>On-screen Show (4:3)</PresentationFormat>
  <Paragraphs>339</Paragraphs>
  <Slides>50</Slides>
  <Notes>49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50</vt:i4>
      </vt:variant>
    </vt:vector>
  </HeadingPairs>
  <TitlesOfParts>
    <vt:vector size="63" baseType="lpstr">
      <vt:lpstr>Corbel</vt:lpstr>
      <vt:lpstr>Arial</vt:lpstr>
      <vt:lpstr>B Nazanin</vt:lpstr>
      <vt:lpstr>Baasem</vt:lpstr>
      <vt:lpstr>Garamond</vt:lpstr>
      <vt:lpstr>AmuzehNewNormalPS</vt:lpstr>
      <vt:lpstr>B Koodak</vt:lpstr>
      <vt:lpstr>Calibri</vt:lpstr>
      <vt:lpstr>Amuzeh-New-Bold</vt:lpstr>
      <vt:lpstr>Calibri Light</vt:lpstr>
      <vt:lpstr>Office Theme</vt:lpstr>
      <vt:lpstr>Basis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3-barnamenevisi.suherfe.blog.ir</dc:title>
  <dc:subject>3-barnamenevisi.suherfe.blog.ir</dc:subject>
  <dc:creator>suherfe.blog.ir</dc:creator>
  <cp:keywords>3-barnamenevisi.suherfe.blog.ir</cp:keywords>
  <dc:description>3-barnamenevisi.suherfe.blog.ir</dc:description>
  <cp:lastModifiedBy>HP</cp:lastModifiedBy>
  <cp:revision>284</cp:revision>
  <dcterms:created xsi:type="dcterms:W3CDTF">2020-03-19T08:58:36Z</dcterms:created>
  <dcterms:modified xsi:type="dcterms:W3CDTF">2024-09-07T19:51:01Z</dcterms:modified>
  <cp:category>3-barnamenevisi.suherfe.blog.ir</cp:category>
  <cp:version>7-6</cp:version>
</cp:coreProperties>
</file>