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32" r:id="rId1"/>
    <p:sldMasterId id="2147483850" r:id="rId2"/>
    <p:sldMasterId id="2147483862" r:id="rId3"/>
    <p:sldMasterId id="2147483879" r:id="rId4"/>
    <p:sldMasterId id="2147483891" r:id="rId5"/>
    <p:sldMasterId id="2147483974" r:id="rId6"/>
    <p:sldMasterId id="2147484022" r:id="rId7"/>
  </p:sldMasterIdLst>
  <p:notesMasterIdLst>
    <p:notesMasterId r:id="rId44"/>
  </p:notesMasterIdLst>
  <p:sldIdLst>
    <p:sldId id="310" r:id="rId8"/>
    <p:sldId id="303" r:id="rId9"/>
    <p:sldId id="258" r:id="rId10"/>
    <p:sldId id="259" r:id="rId11"/>
    <p:sldId id="260" r:id="rId12"/>
    <p:sldId id="261" r:id="rId13"/>
    <p:sldId id="262" r:id="rId14"/>
    <p:sldId id="263" r:id="rId15"/>
    <p:sldId id="264" r:id="rId16"/>
    <p:sldId id="265" r:id="rId17"/>
    <p:sldId id="266" r:id="rId18"/>
    <p:sldId id="268" r:id="rId19"/>
    <p:sldId id="270" r:id="rId20"/>
    <p:sldId id="271" r:id="rId21"/>
    <p:sldId id="272" r:id="rId22"/>
    <p:sldId id="273" r:id="rId23"/>
    <p:sldId id="274" r:id="rId24"/>
    <p:sldId id="275" r:id="rId25"/>
    <p:sldId id="277" r:id="rId26"/>
    <p:sldId id="278" r:id="rId27"/>
    <p:sldId id="279" r:id="rId28"/>
    <p:sldId id="280" r:id="rId29"/>
    <p:sldId id="281" r:id="rId30"/>
    <p:sldId id="282" r:id="rId31"/>
    <p:sldId id="284" r:id="rId32"/>
    <p:sldId id="285" r:id="rId33"/>
    <p:sldId id="286" r:id="rId34"/>
    <p:sldId id="287" r:id="rId35"/>
    <p:sldId id="289" r:id="rId36"/>
    <p:sldId id="315" r:id="rId37"/>
    <p:sldId id="291" r:id="rId38"/>
    <p:sldId id="293" r:id="rId39"/>
    <p:sldId id="294" r:id="rId40"/>
    <p:sldId id="296" r:id="rId41"/>
    <p:sldId id="297" r:id="rId42"/>
    <p:sldId id="300" r:id="rId43"/>
  </p:sldIdLst>
  <p:sldSz cx="9144000" cy="6858000" type="screen4x3"/>
  <p:notesSz cx="6858000" cy="9144000"/>
  <p:embeddedFontLst>
    <p:embeddedFont>
      <p:font typeface="B Nazanin" panose="00000400000000000000" pitchFamily="2" charset="-78"/>
      <p:regular r:id="rId45"/>
      <p:bold r:id="rId46"/>
    </p:embeddedFont>
    <p:embeddedFont>
      <p:font typeface="Century Gothic" panose="020B0502020202020204" pitchFamily="34" charset="0"/>
      <p:regular r:id="rId47"/>
      <p:bold r:id="rId48"/>
      <p:italic r:id="rId49"/>
      <p:boldItalic r:id="rId50"/>
    </p:embeddedFont>
    <p:embeddedFont>
      <p:font typeface="Corbel" panose="020B0503020204020204" pitchFamily="34" charset="0"/>
      <p:regular r:id="rId51"/>
      <p:bold r:id="rId52"/>
      <p:italic r:id="rId53"/>
      <p:boldItalic r:id="rId54"/>
    </p:embeddedFont>
    <p:embeddedFont>
      <p:font typeface="Garamond" panose="02020404030301010803" pitchFamily="18" charset="0"/>
      <p:regular r:id="rId55"/>
      <p:bold r:id="rId56"/>
      <p:italic r:id="rId57"/>
    </p:embeddedFont>
    <p:embeddedFont>
      <p:font typeface="Wingdings 3" panose="05040102010807070707" pitchFamily="18" charset="2"/>
      <p:regular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D9FC4B7-A770-4FD7-8AF4-EB80FED8B4E3}">
          <p14:sldIdLst>
            <p14:sldId id="310"/>
            <p14:sldId id="303"/>
            <p14:sldId id="258"/>
            <p14:sldId id="259"/>
            <p14:sldId id="260"/>
            <p14:sldId id="261"/>
            <p14:sldId id="262"/>
            <p14:sldId id="263"/>
            <p14:sldId id="264"/>
            <p14:sldId id="265"/>
            <p14:sldId id="266"/>
            <p14:sldId id="268"/>
            <p14:sldId id="270"/>
            <p14:sldId id="271"/>
            <p14:sldId id="272"/>
            <p14:sldId id="273"/>
            <p14:sldId id="274"/>
            <p14:sldId id="275"/>
            <p14:sldId id="277"/>
            <p14:sldId id="278"/>
            <p14:sldId id="279"/>
            <p14:sldId id="280"/>
            <p14:sldId id="281"/>
            <p14:sldId id="282"/>
            <p14:sldId id="284"/>
            <p14:sldId id="285"/>
            <p14:sldId id="286"/>
            <p14:sldId id="287"/>
            <p14:sldId id="289"/>
            <p14:sldId id="315"/>
            <p14:sldId id="291"/>
            <p14:sldId id="293"/>
            <p14:sldId id="294"/>
            <p14:sldId id="296"/>
            <p14:sldId id="297"/>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884" autoAdjust="0"/>
  </p:normalViewPr>
  <p:slideViewPr>
    <p:cSldViewPr snapToGrid="0">
      <p:cViewPr>
        <p:scale>
          <a:sx n="50" d="100"/>
          <a:sy n="50" d="100"/>
        </p:scale>
        <p:origin x="1512"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2E378-14E8-4022-AECC-6AF5CE3B2852}"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7B9D-B696-40CB-952A-D756C770BAF8}" type="slidenum">
              <a:rPr lang="fa-IR" smtClean="0"/>
              <a:t>‹#›</a:t>
            </a:fld>
            <a:endParaRPr lang="fa-IR"/>
          </a:p>
        </p:txBody>
      </p:sp>
    </p:spTree>
    <p:extLst>
      <p:ext uri="{BB962C8B-B14F-4D97-AF65-F5344CB8AC3E}">
        <p14:creationId xmlns:p14="http://schemas.microsoft.com/office/powerpoint/2010/main" val="417660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3</a:t>
            </a:fld>
            <a:endParaRPr lang="fa-IR"/>
          </a:p>
        </p:txBody>
      </p:sp>
    </p:spTree>
    <p:extLst>
      <p:ext uri="{BB962C8B-B14F-4D97-AF65-F5344CB8AC3E}">
        <p14:creationId xmlns:p14="http://schemas.microsoft.com/office/powerpoint/2010/main" val="117149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927B9D-B696-40CB-952A-D756C770BAF8}" type="slidenum">
              <a:rPr lang="fa-IR" smtClean="0"/>
              <a:t>12</a:t>
            </a:fld>
            <a:endParaRPr lang="fa-IR"/>
          </a:p>
        </p:txBody>
      </p:sp>
    </p:spTree>
    <p:extLst>
      <p:ext uri="{BB962C8B-B14F-4D97-AF65-F5344CB8AC3E}">
        <p14:creationId xmlns:p14="http://schemas.microsoft.com/office/powerpoint/2010/main" val="364765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13</a:t>
            </a:fld>
            <a:endParaRPr lang="fa-IR"/>
          </a:p>
        </p:txBody>
      </p:sp>
    </p:spTree>
    <p:extLst>
      <p:ext uri="{BB962C8B-B14F-4D97-AF65-F5344CB8AC3E}">
        <p14:creationId xmlns:p14="http://schemas.microsoft.com/office/powerpoint/2010/main" val="184404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14</a:t>
            </a:fld>
            <a:endParaRPr lang="fa-IR"/>
          </a:p>
        </p:txBody>
      </p:sp>
    </p:spTree>
    <p:extLst>
      <p:ext uri="{BB962C8B-B14F-4D97-AF65-F5344CB8AC3E}">
        <p14:creationId xmlns:p14="http://schemas.microsoft.com/office/powerpoint/2010/main" val="139866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15</a:t>
            </a:fld>
            <a:endParaRPr lang="fa-IR"/>
          </a:p>
        </p:txBody>
      </p:sp>
    </p:spTree>
    <p:extLst>
      <p:ext uri="{BB962C8B-B14F-4D97-AF65-F5344CB8AC3E}">
        <p14:creationId xmlns:p14="http://schemas.microsoft.com/office/powerpoint/2010/main" val="304773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16</a:t>
            </a:fld>
            <a:endParaRPr lang="fa-IR"/>
          </a:p>
        </p:txBody>
      </p:sp>
    </p:spTree>
    <p:extLst>
      <p:ext uri="{BB962C8B-B14F-4D97-AF65-F5344CB8AC3E}">
        <p14:creationId xmlns:p14="http://schemas.microsoft.com/office/powerpoint/2010/main" val="30267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17</a:t>
            </a:fld>
            <a:endParaRPr lang="fa-IR"/>
          </a:p>
        </p:txBody>
      </p:sp>
    </p:spTree>
    <p:extLst>
      <p:ext uri="{BB962C8B-B14F-4D97-AF65-F5344CB8AC3E}">
        <p14:creationId xmlns:p14="http://schemas.microsoft.com/office/powerpoint/2010/main" val="2196024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18</a:t>
            </a:fld>
            <a:endParaRPr lang="fa-IR"/>
          </a:p>
        </p:txBody>
      </p:sp>
    </p:spTree>
    <p:extLst>
      <p:ext uri="{BB962C8B-B14F-4D97-AF65-F5344CB8AC3E}">
        <p14:creationId xmlns:p14="http://schemas.microsoft.com/office/powerpoint/2010/main" val="119378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4</a:t>
            </a:fld>
            <a:endParaRPr lang="fa-IR"/>
          </a:p>
        </p:txBody>
      </p:sp>
    </p:spTree>
    <p:extLst>
      <p:ext uri="{BB962C8B-B14F-4D97-AF65-F5344CB8AC3E}">
        <p14:creationId xmlns:p14="http://schemas.microsoft.com/office/powerpoint/2010/main" val="343365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5</a:t>
            </a:fld>
            <a:endParaRPr lang="fa-IR"/>
          </a:p>
        </p:txBody>
      </p:sp>
    </p:spTree>
    <p:extLst>
      <p:ext uri="{BB962C8B-B14F-4D97-AF65-F5344CB8AC3E}">
        <p14:creationId xmlns:p14="http://schemas.microsoft.com/office/powerpoint/2010/main" val="370523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6</a:t>
            </a:fld>
            <a:endParaRPr lang="fa-IR"/>
          </a:p>
        </p:txBody>
      </p:sp>
    </p:spTree>
    <p:extLst>
      <p:ext uri="{BB962C8B-B14F-4D97-AF65-F5344CB8AC3E}">
        <p14:creationId xmlns:p14="http://schemas.microsoft.com/office/powerpoint/2010/main" val="25269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7</a:t>
            </a:fld>
            <a:endParaRPr lang="fa-IR"/>
          </a:p>
        </p:txBody>
      </p:sp>
    </p:spTree>
    <p:extLst>
      <p:ext uri="{BB962C8B-B14F-4D97-AF65-F5344CB8AC3E}">
        <p14:creationId xmlns:p14="http://schemas.microsoft.com/office/powerpoint/2010/main" val="307913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8</a:t>
            </a:fld>
            <a:endParaRPr lang="fa-IR"/>
          </a:p>
        </p:txBody>
      </p:sp>
    </p:spTree>
    <p:extLst>
      <p:ext uri="{BB962C8B-B14F-4D97-AF65-F5344CB8AC3E}">
        <p14:creationId xmlns:p14="http://schemas.microsoft.com/office/powerpoint/2010/main" val="230559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9</a:t>
            </a:fld>
            <a:endParaRPr lang="fa-IR"/>
          </a:p>
        </p:txBody>
      </p:sp>
    </p:spTree>
    <p:extLst>
      <p:ext uri="{BB962C8B-B14F-4D97-AF65-F5344CB8AC3E}">
        <p14:creationId xmlns:p14="http://schemas.microsoft.com/office/powerpoint/2010/main" val="386095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10</a:t>
            </a:fld>
            <a:endParaRPr lang="fa-IR"/>
          </a:p>
        </p:txBody>
      </p:sp>
    </p:spTree>
    <p:extLst>
      <p:ext uri="{BB962C8B-B14F-4D97-AF65-F5344CB8AC3E}">
        <p14:creationId xmlns:p14="http://schemas.microsoft.com/office/powerpoint/2010/main" val="191878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927B9D-B696-40CB-952A-D756C770BAF8}" type="slidenum">
              <a:rPr lang="fa-IR" smtClean="0"/>
              <a:t>11</a:t>
            </a:fld>
            <a:endParaRPr lang="fa-IR"/>
          </a:p>
        </p:txBody>
      </p:sp>
    </p:spTree>
    <p:extLst>
      <p:ext uri="{BB962C8B-B14F-4D97-AF65-F5344CB8AC3E}">
        <p14:creationId xmlns:p14="http://schemas.microsoft.com/office/powerpoint/2010/main" val="179073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AAD347D-5ACD-4C99-B74B-A9C85AD731AF}" type="datetimeFigureOut">
              <a:rPr lang="en-US" smtClean="0"/>
              <a:t>9/14/2024</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457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4177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20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8867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D57F1E4F-1CFF-5643-939E-02111984F565}" type="slidenum">
              <a:rPr lang="en-US" smtClean="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372609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68474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7256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443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3454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814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876447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528296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81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269503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03248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341224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00392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793398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15663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2493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833442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6347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361064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559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773762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009793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750411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945808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458953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9733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08056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375433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3437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6449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5376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19814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2359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56072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29008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3409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3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331965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36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346655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446300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8349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48568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1859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3483773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77554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87017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729496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a:xfrm>
            <a:off x="2019298" y="5037663"/>
            <a:ext cx="3910976" cy="279400"/>
          </a:xfrm>
        </p:spPr>
        <p:txBody>
          <a:bodyPr/>
          <a:lstStyle/>
          <a:p>
            <a:endParaRPr lang="fa-IR"/>
          </a:p>
        </p:txBody>
      </p:sp>
      <p:sp>
        <p:nvSpPr>
          <p:cNvPr id="6" name="Slide Number Placeholder 5"/>
          <p:cNvSpPr>
            <a:spLocks noGrp="1"/>
          </p:cNvSpPr>
          <p:nvPr>
            <p:ph type="sldNum" sz="quarter" idx="12"/>
          </p:nvPr>
        </p:nvSpPr>
        <p:spPr>
          <a:xfrm>
            <a:off x="6717676" y="5037663"/>
            <a:ext cx="413375" cy="279400"/>
          </a:xfrm>
        </p:spPr>
        <p:txBody>
          <a:bodyPr/>
          <a:lstStyle/>
          <a:p>
            <a:fld id="{22229C25-C6B3-4933-8DCD-1C9E5F5EC9DC}" type="slidenum">
              <a:rPr lang="fa-IR" smtClean="0"/>
              <a:t>‹#›</a:t>
            </a:fld>
            <a:endParaRPr lang="fa-I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873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529232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28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31644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259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916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548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51113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617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833693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9766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90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825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42513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127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8991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514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468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832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AAD347D-5ACD-4C99-B74B-A9C85AD731AF}" type="datetimeFigureOut">
              <a:rPr lang="en-US" smtClean="0"/>
              <a:t>9/14/2024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02111984F565}"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924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91400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706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6797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4843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61443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81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8391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0242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3347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3787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669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16485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87088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393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7956938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746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13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633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60887082"/>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26485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82725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33162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484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205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622871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469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870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09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6.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7.xml"/><Relationship Id="rId3" Type="http://schemas.openxmlformats.org/officeDocument/2006/relationships/slideLayout" Target="../slideLayouts/slideLayout86.xml"/><Relationship Id="rId21" Type="http://schemas.openxmlformats.org/officeDocument/2006/relationships/image" Target="../media/image7.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image" Target="../media/image6.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10.jp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509A250-FF31-4206-8172-F9D3106AACB1}" type="datetimeFigureOut">
              <a:rPr lang="en-US" smtClean="0"/>
              <a:t>9/14/2024</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60066854"/>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r" defTabSz="685800" rtl="1"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330403685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105828620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342900" rtl="1" eaLnBrk="1" latinLnBrk="0" hangingPunct="1">
        <a:spcBef>
          <a:spcPct val="0"/>
        </a:spcBef>
        <a:buNone/>
        <a:defRPr sz="27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22229C25-C6B3-4933-8DCD-1C9E5F5EC9DC}" type="slidenum">
              <a:rPr lang="fa-IR" smtClean="0"/>
              <a:t>‹#›</a:t>
            </a:fld>
            <a:endParaRPr lang="fa-I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30167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1"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r" defTabSz="685800" rtl="1"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r" defTabSz="685800" rtl="1"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15813576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342900"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509A250-FF31-4206-8172-F9D3106AACB1}" type="datetimeFigureOut">
              <a:rPr lang="en-US" smtClean="0"/>
              <a:t>9/14/2024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16605557"/>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6218117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8.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8.xml"/><Relationship Id="rId5" Type="http://schemas.openxmlformats.org/officeDocument/2006/relationships/image" Target="../media/image1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8.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5.pn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7.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2"/>
          </a:lnRef>
          <a:fillRef idx="1">
            <a:schemeClr val="lt1"/>
          </a:fillRef>
          <a:effectRef idx="0">
            <a:schemeClr val="accent2"/>
          </a:effectRef>
          <a:fontRef idx="minor">
            <a:schemeClr val="dk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8000" b="0" i="0" u="none" strike="noStrike" kern="1200" cap="none" spc="0" normalizeH="0" baseline="0" noProof="0" dirty="0">
                <a:ln>
                  <a:noFill/>
                </a:ln>
                <a:solidFill>
                  <a:schemeClr val="bg2">
                    <a:lumMod val="50000"/>
                  </a:schemeClr>
                </a:solidFill>
                <a:effectLst/>
                <a:uLnTx/>
                <a:uFillTx/>
                <a:latin typeface="Baasem" panose="020B7200000000000000" pitchFamily="34" charset="0"/>
                <a:ea typeface="+mn-ea"/>
                <a:cs typeface="B Titr" panose="00000700000000000000" pitchFamily="2" charset="-78"/>
              </a:rPr>
              <a:t>الکترونیک</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00B050"/>
                </a:solidFill>
                <a:effectLst/>
                <a:uLnTx/>
                <a:uFillTx/>
                <a:latin typeface="Baasem" panose="020B7200000000000000" pitchFamily="34" charset="0"/>
                <a:ea typeface="+mn-ea"/>
                <a:cs typeface="B Titr" panose="00000700000000000000" pitchFamily="2" charset="-78"/>
              </a:rPr>
              <a:t>کاروفناوری هشتم</a:t>
            </a:r>
          </a:p>
        </p:txBody>
      </p:sp>
      <p:pic>
        <p:nvPicPr>
          <p:cNvPr id="4" name="Picture 3">
            <a:extLst>
              <a:ext uri="{FF2B5EF4-FFF2-40B4-BE49-F238E27FC236}">
                <a16:creationId xmlns:a16="http://schemas.microsoft.com/office/drawing/2014/main" id="{14A35FAF-E80A-41FA-1E11-B4D8622F60B8}"/>
              </a:ext>
            </a:extLst>
          </p:cNvPr>
          <p:cNvPicPr>
            <a:picLocks noChangeAspect="1"/>
          </p:cNvPicPr>
          <p:nvPr/>
        </p:nvPicPr>
        <p:blipFill>
          <a:blip r:embed="rId3"/>
          <a:stretch>
            <a:fillRect/>
          </a:stretch>
        </p:blipFill>
        <p:spPr>
          <a:xfrm>
            <a:off x="3458007" y="5485258"/>
            <a:ext cx="2199154" cy="680046"/>
          </a:xfrm>
          <a:prstGeom prst="rect">
            <a:avLst/>
          </a:prstGeom>
        </p:spPr>
      </p:pic>
    </p:spTree>
    <p:extLst>
      <p:ext uri="{BB962C8B-B14F-4D97-AF65-F5344CB8AC3E}">
        <p14:creationId xmlns:p14="http://schemas.microsoft.com/office/powerpoint/2010/main" val="220350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0608" y="4040678"/>
            <a:ext cx="4533253" cy="1724159"/>
          </a:xfrm>
          <a:prstGeom prst="rect">
            <a:avLst/>
          </a:prstGeom>
        </p:spPr>
      </p:pic>
      <p:sp>
        <p:nvSpPr>
          <p:cNvPr id="4" name="Rectangle 3"/>
          <p:cNvSpPr/>
          <p:nvPr/>
        </p:nvSpPr>
        <p:spPr>
          <a:xfrm>
            <a:off x="360608" y="423449"/>
            <a:ext cx="8435662" cy="3046988"/>
          </a:xfrm>
          <a:prstGeom prst="rect">
            <a:avLst/>
          </a:prstGeom>
        </p:spPr>
        <p:txBody>
          <a:bodyPr wrap="square">
            <a:spAutoFit/>
          </a:bodyPr>
          <a:lstStyle/>
          <a:p>
            <a:pPr algn="just" rtl="1"/>
            <a:r>
              <a:rPr lang="fa-IR" sz="2400" dirty="0">
                <a:cs typeface="B Nazanin" panose="00000400000000000000" pitchFamily="2" charset="-78"/>
              </a:rPr>
              <a:t>2- جریان الکتریکی عبورجهت دارِالکترون ها ازیک رسانا یا هادیِ الکتریسیته شدت جریان الکتریکی نام دارد که با حرف </a:t>
            </a:r>
            <a:r>
              <a:rPr lang="en-US" sz="2400" dirty="0">
                <a:cs typeface="B Nazanin" panose="00000400000000000000" pitchFamily="2" charset="-78"/>
              </a:rPr>
              <a:t>I</a:t>
            </a:r>
            <a:r>
              <a:rPr lang="fa-IR" sz="2400" dirty="0">
                <a:cs typeface="B Nazanin" panose="00000400000000000000" pitchFamily="2" charset="-78"/>
              </a:rPr>
              <a:t> نشان داده می شود و واحد آن آمپر</a:t>
            </a:r>
            <a:r>
              <a:rPr lang="en-US" sz="2400" dirty="0">
                <a:cs typeface="B Nazanin" panose="00000400000000000000" pitchFamily="2" charset="-78"/>
              </a:rPr>
              <a:t> A </a:t>
            </a:r>
            <a:r>
              <a:rPr lang="fa-IR" sz="2400" dirty="0">
                <a:cs typeface="B Nazanin" panose="00000400000000000000" pitchFamily="2" charset="-78"/>
              </a:rPr>
              <a:t>است یک منبع می تواند،آب رادر مسیری مشخص به جریان اندازد درمدارالکتریکی به جای آب،الکترون درمسیرسیم،جریان دارد، هر چه میزان الکترون عبوری از سیم بیشتر باشد،جریان بیشتراست (شکل زیر)</a:t>
            </a:r>
          </a:p>
          <a:p>
            <a:pPr algn="just" rtl="1"/>
            <a:r>
              <a:rPr lang="fa-IR" sz="2400" b="1" dirty="0">
                <a:solidFill>
                  <a:srgbClr val="FF0000"/>
                </a:solidFill>
                <a:cs typeface="B Nazanin" panose="00000400000000000000" pitchFamily="2" charset="-78"/>
              </a:rPr>
              <a:t>نکته: </a:t>
            </a:r>
            <a:r>
              <a:rPr lang="fa-IR" sz="2400" dirty="0">
                <a:cs typeface="B Nazanin" panose="00000400000000000000" pitchFamily="2" charset="-78"/>
              </a:rPr>
              <a:t>چون پتانسیل مثبت، بیشتر و قوی تر از پتانسیل منفی تعریف می شود،درمدارهای الکتریکی طبق قرار داد،جهت جریان الکتریکی از قطب مثبت به قطب منفی در نظر گرفته می شود.</a:t>
            </a:r>
          </a:p>
        </p:txBody>
      </p:sp>
    </p:spTree>
    <p:extLst>
      <p:ext uri="{BB962C8B-B14F-4D97-AF65-F5344CB8AC3E}">
        <p14:creationId xmlns:p14="http://schemas.microsoft.com/office/powerpoint/2010/main" val="364434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1767" y="3462321"/>
            <a:ext cx="8033140" cy="2848327"/>
          </a:xfrm>
          <a:prstGeom prst="rect">
            <a:avLst/>
          </a:prstGeom>
        </p:spPr>
      </p:pic>
      <p:sp>
        <p:nvSpPr>
          <p:cNvPr id="4" name="Rectangle 3"/>
          <p:cNvSpPr/>
          <p:nvPr/>
        </p:nvSpPr>
        <p:spPr>
          <a:xfrm>
            <a:off x="283335" y="510432"/>
            <a:ext cx="8551572" cy="261610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دیود نوردهنده LED </a:t>
            </a:r>
          </a:p>
          <a:p>
            <a:pPr algn="just" rtl="1"/>
            <a:r>
              <a:rPr lang="fa-IR" sz="2800" dirty="0">
                <a:cs typeface="B Nazanin" panose="00000400000000000000" pitchFamily="2" charset="-78"/>
              </a:rPr>
              <a:t>دیود نور دهنده در حقیقت یک لامپ کوچک با ولتاژ کم (بین 1/5تا3ولت) وجریان10تا30میلی آمپراست.این قطعه الکترونیکی دارای دو پایه است یکی مثبت (آند) و دیگری منفی(کاتد)که همواره جریان را ازقطب مثبت به قطب منفی هدایت می کند.</a:t>
            </a:r>
          </a:p>
          <a:p>
            <a:pPr algn="just" rtl="1"/>
            <a:r>
              <a:rPr lang="fa-IR" sz="2800" dirty="0">
                <a:cs typeface="B Nazanin" panose="00000400000000000000" pitchFamily="2" charset="-78"/>
              </a:rPr>
              <a:t>معمولاًپایه متصل به قطب مثبت(آند) بلندتر است</a:t>
            </a:r>
          </a:p>
        </p:txBody>
      </p:sp>
      <p:pic>
        <p:nvPicPr>
          <p:cNvPr id="2" name="Picture 1">
            <a:extLst>
              <a:ext uri="{FF2B5EF4-FFF2-40B4-BE49-F238E27FC236}">
                <a16:creationId xmlns:a16="http://schemas.microsoft.com/office/drawing/2014/main" id="{DEAD29C7-7122-B0E6-5831-9383640B2DB4}"/>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21916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71738" y="403271"/>
            <a:ext cx="1376046" cy="434839"/>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2" name="Picture 1"/>
          <p:cNvPicPr>
            <a:picLocks noChangeAspect="1"/>
          </p:cNvPicPr>
          <p:nvPr/>
        </p:nvPicPr>
        <p:blipFill>
          <a:blip r:embed="rId4"/>
          <a:stretch>
            <a:fillRect/>
          </a:stretch>
        </p:blipFill>
        <p:spPr>
          <a:xfrm>
            <a:off x="7375223" y="2259908"/>
            <a:ext cx="1472562" cy="521929"/>
          </a:xfrm>
          <a:prstGeom prst="rect">
            <a:avLst/>
          </a:prstGeom>
        </p:spPr>
      </p:pic>
      <p:pic>
        <p:nvPicPr>
          <p:cNvPr id="6" name="Picture 5"/>
          <p:cNvPicPr>
            <a:picLocks noChangeAspect="1"/>
          </p:cNvPicPr>
          <p:nvPr/>
        </p:nvPicPr>
        <p:blipFill>
          <a:blip r:embed="rId5"/>
          <a:stretch>
            <a:fillRect/>
          </a:stretch>
        </p:blipFill>
        <p:spPr>
          <a:xfrm>
            <a:off x="296213" y="4617272"/>
            <a:ext cx="3506273" cy="1743316"/>
          </a:xfrm>
          <a:prstGeom prst="rect">
            <a:avLst/>
          </a:prstGeom>
        </p:spPr>
      </p:pic>
      <p:sp>
        <p:nvSpPr>
          <p:cNvPr id="8" name="Rectangle 7"/>
          <p:cNvSpPr/>
          <p:nvPr/>
        </p:nvSpPr>
        <p:spPr>
          <a:xfrm>
            <a:off x="296213" y="1113855"/>
            <a:ext cx="8551572" cy="830997"/>
          </a:xfrm>
          <a:prstGeom prst="rect">
            <a:avLst/>
          </a:prstGeom>
        </p:spPr>
        <p:txBody>
          <a:bodyPr wrap="square">
            <a:spAutoFit/>
          </a:bodyPr>
          <a:lstStyle/>
          <a:p>
            <a:pPr algn="just" rtl="1"/>
            <a:r>
              <a:rPr lang="fa-IR" sz="2400" dirty="0">
                <a:cs typeface="B Nazanin" panose="00000400000000000000" pitchFamily="2" charset="-78"/>
              </a:rPr>
              <a:t>به خاطر داشته باشید که رعایت نکات ایمنی و حفاظتی درانجام دادن کارهای </a:t>
            </a:r>
            <a:br>
              <a:rPr lang="fa-IR" sz="2400" dirty="0">
                <a:cs typeface="B Nazanin" panose="00000400000000000000" pitchFamily="2" charset="-78"/>
              </a:rPr>
            </a:br>
            <a:r>
              <a:rPr lang="fa-IR" sz="2400" dirty="0">
                <a:cs typeface="B Nazanin" panose="00000400000000000000" pitchFamily="2" charset="-78"/>
              </a:rPr>
              <a:t>عملی الکتریکی و الکترونیکی بسیار مهم واز جایگاه ویژه ای برخوردار است.</a:t>
            </a:r>
          </a:p>
        </p:txBody>
      </p:sp>
      <p:sp>
        <p:nvSpPr>
          <p:cNvPr id="3" name="Rectangle 2"/>
          <p:cNvSpPr/>
          <p:nvPr/>
        </p:nvSpPr>
        <p:spPr>
          <a:xfrm>
            <a:off x="296213" y="2311566"/>
            <a:ext cx="8551571" cy="1938992"/>
          </a:xfrm>
          <a:prstGeom prst="rect">
            <a:avLst/>
          </a:prstGeom>
        </p:spPr>
        <p:txBody>
          <a:bodyPr wrap="square">
            <a:spAutoFit/>
          </a:bodyPr>
          <a:lstStyle/>
          <a:p>
            <a:pPr lvl="0" algn="just" rtl="1"/>
            <a:endParaRPr lang="fa-IR" sz="2400" dirty="0">
              <a:solidFill>
                <a:prstClr val="black"/>
              </a:solidFill>
              <a:cs typeface="B Nazanin" panose="00000400000000000000" pitchFamily="2" charset="-78"/>
            </a:endParaRPr>
          </a:p>
          <a:p>
            <a:pPr lvl="0" algn="just" rtl="1"/>
            <a:br>
              <a:rPr lang="fa-IR" sz="2400" dirty="0">
                <a:solidFill>
                  <a:prstClr val="black"/>
                </a:solidFill>
                <a:cs typeface="B Nazanin" panose="00000400000000000000" pitchFamily="2" charset="-78"/>
              </a:rPr>
            </a:br>
            <a:r>
              <a:rPr lang="fa-IR" sz="2400" dirty="0">
                <a:solidFill>
                  <a:prstClr val="black"/>
                </a:solidFill>
                <a:cs typeface="B Nazanin" panose="00000400000000000000" pitchFamily="2" charset="-78"/>
              </a:rPr>
              <a:t>به کمک یک دیود نور دهنده 3 ولتی،جای باتری،دو عددپیل قلمی1/5ولتی،یک چراغ قوه کوچک دست ساز،درست کنید. هنگام اتصال قطب های مثبت و منفی باتری به دیود نور دهنده، باید اتصال سریع پایه های دیود رعایت شود.</a:t>
            </a:r>
          </a:p>
        </p:txBody>
      </p:sp>
    </p:spTree>
    <p:extLst>
      <p:ext uri="{BB962C8B-B14F-4D97-AF65-F5344CB8AC3E}">
        <p14:creationId xmlns:p14="http://schemas.microsoft.com/office/powerpoint/2010/main" val="184196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56868" y="247904"/>
            <a:ext cx="1435612" cy="632426"/>
          </a:xfrm>
          <a:prstGeom prst="rect">
            <a:avLst/>
          </a:prstGeom>
        </p:spPr>
      </p:pic>
      <p:sp>
        <p:nvSpPr>
          <p:cNvPr id="5" name="Rectangle 4"/>
          <p:cNvSpPr/>
          <p:nvPr/>
        </p:nvSpPr>
        <p:spPr>
          <a:xfrm>
            <a:off x="437882" y="880330"/>
            <a:ext cx="8454598" cy="2677656"/>
          </a:xfrm>
          <a:prstGeom prst="rect">
            <a:avLst/>
          </a:prstGeom>
        </p:spPr>
        <p:txBody>
          <a:bodyPr wrap="square">
            <a:spAutoFit/>
          </a:bodyPr>
          <a:lstStyle/>
          <a:p>
            <a:pPr algn="just" rtl="1"/>
            <a:r>
              <a:rPr lang="fa-IR" sz="2800" dirty="0">
                <a:cs typeface="B Nazanin" panose="00000400000000000000" pitchFamily="2" charset="-78"/>
              </a:rPr>
              <a:t>اگر از یک باتری کتابی 9 ولتی استفاده کنید،دیود نوردهنده می سوزد، چرا؟ </a:t>
            </a:r>
          </a:p>
          <a:p>
            <a:pPr algn="just" rtl="1"/>
            <a:endParaRPr lang="fa-IR" sz="2800" dirty="0">
              <a:cs typeface="B Nazanin" panose="00000400000000000000" pitchFamily="2" charset="-78"/>
            </a:endParaRP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زیرا شدت جریانی که یک باتری 9 ولتی به علت اختلاف پتانسیل بالا ایجاد می کند زیاد است و لامپ دیود را می سوزاند برای اینکه لامپ نسوزد باید از مقاومت الکتریکی استفاده کرد تا شدت جریان را کم کند و لامپ نسوزد.</a:t>
            </a:r>
          </a:p>
        </p:txBody>
      </p:sp>
      <p:sp>
        <p:nvSpPr>
          <p:cNvPr id="2" name="Rectangle 1"/>
          <p:cNvSpPr/>
          <p:nvPr/>
        </p:nvSpPr>
        <p:spPr>
          <a:xfrm>
            <a:off x="8109893" y="1526660"/>
            <a:ext cx="782587" cy="461665"/>
          </a:xfrm>
          <a:prstGeom prst="rect">
            <a:avLst/>
          </a:prstGeom>
        </p:spPr>
        <p:txBody>
          <a:bodyPr wrap="none">
            <a:spAutoFit/>
          </a:bodyPr>
          <a:lstStyle/>
          <a:p>
            <a:pPr algn="just" rtl="1"/>
            <a:r>
              <a:rPr lang="fa-IR" sz="2400" b="1" dirty="0">
                <a:solidFill>
                  <a:srgbClr val="FF0000"/>
                </a:solidFill>
                <a:cs typeface="B Nazanin" panose="00000400000000000000" pitchFamily="2" charset="-78"/>
              </a:rPr>
              <a:t>جواب</a:t>
            </a:r>
            <a:endParaRPr lang="fa-IR" b="1" dirty="0">
              <a:solidFill>
                <a:srgbClr val="FF0000"/>
              </a:solidFill>
              <a:cs typeface="B Nazanin" panose="00000400000000000000" pitchFamily="2" charset="-78"/>
            </a:endParaRPr>
          </a:p>
        </p:txBody>
      </p:sp>
      <p:pic>
        <p:nvPicPr>
          <p:cNvPr id="4" name="Picture 3">
            <a:extLst>
              <a:ext uri="{FF2B5EF4-FFF2-40B4-BE49-F238E27FC236}">
                <a16:creationId xmlns:a16="http://schemas.microsoft.com/office/drawing/2014/main" id="{27410451-3664-BCF9-C5BD-EE8DDA0A0863}"/>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2904094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4246" y="4446902"/>
            <a:ext cx="7852625" cy="2216237"/>
          </a:xfrm>
          <a:prstGeom prst="rect">
            <a:avLst/>
          </a:prstGeom>
        </p:spPr>
      </p:pic>
      <p:sp>
        <p:nvSpPr>
          <p:cNvPr id="2" name="Rectangle 1"/>
          <p:cNvSpPr/>
          <p:nvPr/>
        </p:nvSpPr>
        <p:spPr>
          <a:xfrm>
            <a:off x="231820" y="1873519"/>
            <a:ext cx="8605051" cy="2308324"/>
          </a:xfrm>
          <a:prstGeom prst="rect">
            <a:avLst/>
          </a:prstGeom>
        </p:spPr>
        <p:txBody>
          <a:bodyPr wrap="square">
            <a:spAutoFit/>
          </a:bodyPr>
          <a:lstStyle/>
          <a:p>
            <a:pPr algn="just" rtl="1"/>
            <a:br>
              <a:rPr lang="en-US" sz="2400" b="1" dirty="0">
                <a:cs typeface="B Nazanin" panose="00000400000000000000" pitchFamily="2" charset="-78"/>
              </a:rPr>
            </a:br>
            <a:r>
              <a:rPr lang="fa-IR" sz="2400" b="1" dirty="0">
                <a:solidFill>
                  <a:srgbClr val="FF0000"/>
                </a:solidFill>
                <a:cs typeface="B Nazanin" panose="00000400000000000000" pitchFamily="2" charset="-78"/>
              </a:rPr>
              <a:t>3- مقاومت الکتریکی</a:t>
            </a:r>
          </a:p>
          <a:p>
            <a:pPr algn="just" rtl="1"/>
            <a:br>
              <a:rPr lang="fa-IR" sz="2400" dirty="0">
                <a:cs typeface="B Nazanin" panose="00000400000000000000" pitchFamily="2" charset="-78"/>
              </a:rPr>
            </a:br>
            <a:r>
              <a:rPr lang="fa-IR" sz="2400" dirty="0">
                <a:cs typeface="B Nazanin" panose="00000400000000000000" pitchFamily="2" charset="-78"/>
              </a:rPr>
              <a:t>به هر ماده ای که در برابر عبور جریان الکتریکی(حرکت الکترون) مقاومت کند، (مقاومت الکتریکی)گفته می شود. واحدمقاومت الکتریکی اُهم </a:t>
            </a:r>
            <a:r>
              <a:rPr lang="el-GR" sz="2400" b="1" dirty="0">
                <a:solidFill>
                  <a:srgbClr val="FF0000"/>
                </a:solidFill>
                <a:cs typeface="B Nazanin" panose="00000400000000000000" pitchFamily="2" charset="-78"/>
              </a:rPr>
              <a:t>Ω</a:t>
            </a:r>
            <a:r>
              <a:rPr lang="fa-IR" sz="2400" dirty="0">
                <a:cs typeface="B Nazanin" panose="00000400000000000000" pitchFamily="2" charset="-78"/>
              </a:rPr>
              <a:t> است است.مقاومت الکتریکی را با حرف </a:t>
            </a:r>
            <a:r>
              <a:rPr lang="en-US" sz="2400" b="1" dirty="0">
                <a:solidFill>
                  <a:srgbClr val="FF0000"/>
                </a:solidFill>
                <a:cs typeface="B Nazanin" panose="00000400000000000000" pitchFamily="2" charset="-78"/>
              </a:rPr>
              <a:t>R</a:t>
            </a:r>
            <a:r>
              <a:rPr lang="fa-IR" sz="2400" dirty="0">
                <a:cs typeface="B Nazanin" panose="00000400000000000000" pitchFamily="2" charset="-78"/>
              </a:rPr>
              <a:t> نشان می دهند.</a:t>
            </a:r>
          </a:p>
        </p:txBody>
      </p:sp>
      <p:sp>
        <p:nvSpPr>
          <p:cNvPr id="5" name="Rectangle 4"/>
          <p:cNvSpPr/>
          <p:nvPr/>
        </p:nvSpPr>
        <p:spPr>
          <a:xfrm>
            <a:off x="231820" y="654353"/>
            <a:ext cx="8605051" cy="954107"/>
          </a:xfrm>
          <a:prstGeom prst="rect">
            <a:avLst/>
          </a:prstGeom>
        </p:spPr>
        <p:txBody>
          <a:bodyPr wrap="square">
            <a:spAutoFit/>
          </a:bodyPr>
          <a:lstStyle/>
          <a:p>
            <a:pPr lvl="0" algn="just" rtl="1"/>
            <a:r>
              <a:rPr lang="fa-IR" sz="2800" dirty="0">
                <a:solidFill>
                  <a:prstClr val="black"/>
                </a:solidFill>
                <a:cs typeface="B Nazanin" panose="00000400000000000000" pitchFamily="2" charset="-78"/>
              </a:rPr>
              <a:t>استفاده از ((مقاومت اهمی)) یکی از راه های جلوگیری از سوختن دیود نوردهنده است. در ادامه،این قطعه معرفی می شود.</a:t>
            </a:r>
          </a:p>
        </p:txBody>
      </p:sp>
    </p:spTree>
    <p:extLst>
      <p:ext uri="{BB962C8B-B14F-4D97-AF65-F5344CB8AC3E}">
        <p14:creationId xmlns:p14="http://schemas.microsoft.com/office/powerpoint/2010/main" val="3243170048"/>
      </p:ext>
    </p:extLst>
  </p:cSld>
  <p:clrMapOvr>
    <a:masterClrMapping/>
  </p:clrMapOvr>
  <mc:AlternateContent xmlns:mc="http://schemas.openxmlformats.org/markup-compatibility/2006" xmlns:p14="http://schemas.microsoft.com/office/powerpoint/2010/main">
    <mc:Choice Requires="p14">
      <p:transition spd="slow" p14:dur="2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3487" y="4327302"/>
            <a:ext cx="3214688" cy="2227242"/>
          </a:xfrm>
          <a:prstGeom prst="rect">
            <a:avLst/>
          </a:prstGeom>
        </p:spPr>
      </p:pic>
      <p:pic>
        <p:nvPicPr>
          <p:cNvPr id="4" name="Picture 3"/>
          <p:cNvPicPr>
            <a:picLocks noChangeAspect="1"/>
          </p:cNvPicPr>
          <p:nvPr/>
        </p:nvPicPr>
        <p:blipFill>
          <a:blip r:embed="rId4"/>
          <a:stretch>
            <a:fillRect/>
          </a:stretch>
        </p:blipFill>
        <p:spPr>
          <a:xfrm>
            <a:off x="4262907" y="4061374"/>
            <a:ext cx="3071813" cy="2493169"/>
          </a:xfrm>
          <a:prstGeom prst="rect">
            <a:avLst/>
          </a:prstGeom>
        </p:spPr>
      </p:pic>
      <p:sp>
        <p:nvSpPr>
          <p:cNvPr id="5" name="Rectangle 4"/>
          <p:cNvSpPr/>
          <p:nvPr/>
        </p:nvSpPr>
        <p:spPr>
          <a:xfrm>
            <a:off x="231820" y="645054"/>
            <a:ext cx="8603087" cy="3631763"/>
          </a:xfrm>
          <a:prstGeom prst="rect">
            <a:avLst/>
          </a:prstGeom>
        </p:spPr>
        <p:txBody>
          <a:bodyPr wrap="square">
            <a:spAutoFit/>
          </a:bodyPr>
          <a:lstStyle/>
          <a:p>
            <a:pPr algn="just" rtl="1"/>
            <a:r>
              <a:rPr lang="fa-IR" sz="2400" dirty="0">
                <a:cs typeface="B Nazanin" panose="00000400000000000000" pitchFamily="2" charset="-78"/>
              </a:rPr>
              <a:t>مدار های الکتریکی و اجزای آن مدار الکتریکی برای بر قراری جریان  الکتریکی دارای چهارجزءاصلی است: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1-منبع ولتاژ؛ </a:t>
            </a:r>
          </a:p>
          <a:p>
            <a:pPr algn="just" rtl="1"/>
            <a:r>
              <a:rPr lang="fa-IR" sz="2400" dirty="0">
                <a:cs typeface="B Nazanin" panose="00000400000000000000" pitchFamily="2" charset="-78"/>
              </a:rPr>
              <a:t>2- مسیر عبور جریان(رسانای مناسب)،مثل سیم؛ </a:t>
            </a:r>
          </a:p>
          <a:p>
            <a:pPr algn="just" rtl="1"/>
            <a:r>
              <a:rPr lang="fa-IR" sz="2400" dirty="0">
                <a:cs typeface="B Nazanin" panose="00000400000000000000" pitchFamily="2" charset="-78"/>
              </a:rPr>
              <a:t>3- مصرف کننده(بار)،مثل لامپ؛ </a:t>
            </a:r>
          </a:p>
          <a:p>
            <a:pPr algn="just" rtl="1"/>
            <a:r>
              <a:rPr lang="fa-IR" sz="2400" dirty="0">
                <a:cs typeface="B Nazanin" panose="00000400000000000000" pitchFamily="2" charset="-78"/>
              </a:rPr>
              <a:t>4-کلید برای قطع ووصل جریان.</a:t>
            </a:r>
          </a:p>
          <a:p>
            <a:pPr algn="just" rtl="1"/>
            <a:endParaRPr lang="fa-IR" sz="1400" dirty="0">
              <a:solidFill>
                <a:srgbClr val="FF0000"/>
              </a:solidFill>
              <a:cs typeface="B Nazanin" panose="00000400000000000000" pitchFamily="2" charset="-78"/>
            </a:endParaRPr>
          </a:p>
          <a:p>
            <a:pPr algn="just" rtl="1"/>
            <a:r>
              <a:rPr lang="fa-IR" sz="2400" dirty="0">
                <a:solidFill>
                  <a:srgbClr val="FF0000"/>
                </a:solidFill>
                <a:cs typeface="B Nazanin" panose="00000400000000000000" pitchFamily="2" charset="-78"/>
              </a:rPr>
              <a:t>درشکل اجزای مدارالکتریکی نشان داده شده است.</a:t>
            </a:r>
          </a:p>
          <a:p>
            <a:pPr algn="just" rtl="1"/>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694C5F42-C8CC-5B33-D9F2-05C79FF20DD0}"/>
              </a:ext>
            </a:extLst>
          </p:cNvPr>
          <p:cNvPicPr>
            <a:picLocks noChangeAspect="1"/>
          </p:cNvPicPr>
          <p:nvPr/>
        </p:nvPicPr>
        <p:blipFill>
          <a:blip r:embed="rId5"/>
          <a:stretch>
            <a:fillRect/>
          </a:stretch>
        </p:blipFill>
        <p:spPr>
          <a:xfrm>
            <a:off x="250460" y="6339838"/>
            <a:ext cx="827122" cy="255772"/>
          </a:xfrm>
          <a:prstGeom prst="rect">
            <a:avLst/>
          </a:prstGeom>
        </p:spPr>
      </p:pic>
    </p:spTree>
    <p:extLst>
      <p:ext uri="{BB962C8B-B14F-4D97-AF65-F5344CB8AC3E}">
        <p14:creationId xmlns:p14="http://schemas.microsoft.com/office/powerpoint/2010/main" val="1420662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8621" y="1558446"/>
            <a:ext cx="8564451" cy="4842161"/>
          </a:xfrm>
          <a:prstGeom prst="rect">
            <a:avLst/>
          </a:prstGeom>
        </p:spPr>
      </p:pic>
      <p:sp>
        <p:nvSpPr>
          <p:cNvPr id="4" name="Rectangle 3"/>
          <p:cNvSpPr/>
          <p:nvPr/>
        </p:nvSpPr>
        <p:spPr>
          <a:xfrm>
            <a:off x="258621" y="558986"/>
            <a:ext cx="8564451" cy="830997"/>
          </a:xfrm>
          <a:prstGeom prst="rect">
            <a:avLst/>
          </a:prstGeom>
        </p:spPr>
        <p:txBody>
          <a:bodyPr wrap="square">
            <a:spAutoFit/>
          </a:bodyPr>
          <a:lstStyle/>
          <a:p>
            <a:pPr algn="just" rtl="1"/>
            <a:r>
              <a:rPr lang="fa-IR" sz="2400" dirty="0">
                <a:cs typeface="B Nazanin" panose="00000400000000000000" pitchFamily="2" charset="-78"/>
              </a:rPr>
              <a:t>باز یا بسته بودن مدار الکتریکی یا به عبارت دیگر،قطع و وصل جریان الکتریکی توسط کلید انجام می پذیرد.</a:t>
            </a:r>
          </a:p>
        </p:txBody>
      </p:sp>
    </p:spTree>
    <p:extLst>
      <p:ext uri="{BB962C8B-B14F-4D97-AF65-F5344CB8AC3E}">
        <p14:creationId xmlns:p14="http://schemas.microsoft.com/office/powerpoint/2010/main" val="2904646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80312" y="393610"/>
            <a:ext cx="1264444" cy="521494"/>
          </a:xfrm>
          <a:prstGeom prst="rect">
            <a:avLst/>
          </a:prstGeom>
        </p:spPr>
      </p:pic>
      <p:pic>
        <p:nvPicPr>
          <p:cNvPr id="4" name="Picture 3"/>
          <p:cNvPicPr>
            <a:picLocks noChangeAspect="1"/>
          </p:cNvPicPr>
          <p:nvPr/>
        </p:nvPicPr>
        <p:blipFill>
          <a:blip r:embed="rId4"/>
          <a:stretch>
            <a:fillRect/>
          </a:stretch>
        </p:blipFill>
        <p:spPr>
          <a:xfrm>
            <a:off x="722849" y="3289593"/>
            <a:ext cx="7698302" cy="3027981"/>
          </a:xfrm>
          <a:prstGeom prst="rect">
            <a:avLst/>
          </a:prstGeom>
        </p:spPr>
      </p:pic>
      <p:sp>
        <p:nvSpPr>
          <p:cNvPr id="5" name="Rectangle 4"/>
          <p:cNvSpPr/>
          <p:nvPr/>
        </p:nvSpPr>
        <p:spPr>
          <a:xfrm>
            <a:off x="392806" y="1067266"/>
            <a:ext cx="8358388" cy="2308324"/>
          </a:xfrm>
          <a:prstGeom prst="rect">
            <a:avLst/>
          </a:prstGeom>
        </p:spPr>
        <p:txBody>
          <a:bodyPr wrap="square">
            <a:spAutoFit/>
          </a:bodyPr>
          <a:lstStyle/>
          <a:p>
            <a:pPr algn="just" rtl="1"/>
            <a:r>
              <a:rPr lang="fa-IR" sz="2400" dirty="0">
                <a:cs typeface="B Nazanin" panose="00000400000000000000" pitchFamily="2" charset="-78"/>
              </a:rPr>
              <a:t>با استفاده از دیود نور دهنده معمولی 3 ولتی، مقاومت مناسب،کلید و باتری می توانید چراغ های متنوع بسازید.</a:t>
            </a:r>
          </a:p>
          <a:p>
            <a:pPr algn="just" rtl="1"/>
            <a:endParaRPr lang="fa-IR" sz="2400" dirty="0">
              <a:cs typeface="B Nazanin" panose="00000400000000000000" pitchFamily="2" charset="-78"/>
            </a:endParaRPr>
          </a:p>
          <a:p>
            <a:pPr algn="just" rtl="1"/>
            <a:r>
              <a:rPr lang="fa-IR" sz="2400" b="1" dirty="0">
                <a:solidFill>
                  <a:srgbClr val="FF0000"/>
                </a:solidFill>
                <a:cs typeface="B Nazanin" panose="00000400000000000000" pitchFamily="2" charset="-78"/>
              </a:rPr>
              <a:t>نکته:</a:t>
            </a:r>
            <a:r>
              <a:rPr lang="fa-IR" sz="2400" dirty="0">
                <a:cs typeface="B Nazanin" panose="00000400000000000000" pitchFamily="2" charset="-78"/>
              </a:rPr>
              <a:t>یکی از روش های خاموش و روشن نمودن مناسب چراغ قوه ساخته شده،استفاده از کلید است.</a:t>
            </a:r>
          </a:p>
          <a:p>
            <a:pPr algn="just" rtl="1"/>
            <a:endParaRPr lang="fa-IR" sz="2400" dirty="0"/>
          </a:p>
        </p:txBody>
      </p:sp>
    </p:spTree>
    <p:extLst>
      <p:ext uri="{BB962C8B-B14F-4D97-AF65-F5344CB8AC3E}">
        <p14:creationId xmlns:p14="http://schemas.microsoft.com/office/powerpoint/2010/main" val="3277237102"/>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93563" y="2133179"/>
            <a:ext cx="1357628" cy="1483654"/>
          </a:xfrm>
          <a:prstGeom prst="rect">
            <a:avLst/>
          </a:prstGeom>
        </p:spPr>
      </p:pic>
      <p:pic>
        <p:nvPicPr>
          <p:cNvPr id="7" name="Picture 6"/>
          <p:cNvPicPr>
            <a:picLocks noChangeAspect="1"/>
          </p:cNvPicPr>
          <p:nvPr/>
        </p:nvPicPr>
        <p:blipFill>
          <a:blip r:embed="rId4"/>
          <a:stretch>
            <a:fillRect/>
          </a:stretch>
        </p:blipFill>
        <p:spPr>
          <a:xfrm>
            <a:off x="636632" y="2432403"/>
            <a:ext cx="2789148" cy="703630"/>
          </a:xfrm>
          <a:prstGeom prst="rect">
            <a:avLst/>
          </a:prstGeom>
        </p:spPr>
      </p:pic>
      <p:sp>
        <p:nvSpPr>
          <p:cNvPr id="3" name="Rectangle 2"/>
          <p:cNvSpPr/>
          <p:nvPr/>
        </p:nvSpPr>
        <p:spPr>
          <a:xfrm>
            <a:off x="180304" y="420328"/>
            <a:ext cx="8757634" cy="1384995"/>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رابطۀ بین مقاومت(R)،ولتاژ(V) و جریان الکتریکی (I)</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از رابطۀ ساده قانون اهم می توانید مقادیر جریان،ولتاژ و مقاومت رابه دست آورید</a:t>
            </a:r>
          </a:p>
        </p:txBody>
      </p:sp>
      <p:sp>
        <p:nvSpPr>
          <p:cNvPr id="4" name="Rectangle 3"/>
          <p:cNvSpPr/>
          <p:nvPr/>
        </p:nvSpPr>
        <p:spPr>
          <a:xfrm>
            <a:off x="257577" y="3949061"/>
            <a:ext cx="8654603" cy="1569660"/>
          </a:xfrm>
          <a:prstGeom prst="rect">
            <a:avLst/>
          </a:prstGeom>
        </p:spPr>
        <p:txBody>
          <a:bodyPr wrap="square">
            <a:spAutoFit/>
          </a:bodyPr>
          <a:lstStyle/>
          <a:p>
            <a:pPr algn="just" rtl="1"/>
            <a:r>
              <a:rPr lang="fa-IR" sz="2400" dirty="0">
                <a:cs typeface="B Nazanin" panose="00000400000000000000" pitchFamily="2" charset="-78"/>
              </a:rPr>
              <a:t>در الکترونیک معمولأ جریان را بر حسب آمپر و میلی آمپر،مقاومت را برحسب اهم و کیلو اهم و پتانسیل الکتریکی را بر حسب ولت و میلی ولت بیان می کنند.مثال:اگر یک مصرف کننده که با ولتاژ3 ولت کار می کند،مقاومت100 اهم داشته باشد مقدارجریان عبوری ازآن چقدراست؟</a:t>
            </a:r>
          </a:p>
        </p:txBody>
      </p:sp>
      <p:pic>
        <p:nvPicPr>
          <p:cNvPr id="8" name="Picture 7"/>
          <p:cNvPicPr>
            <a:picLocks noChangeAspect="1"/>
          </p:cNvPicPr>
          <p:nvPr/>
        </p:nvPicPr>
        <p:blipFill>
          <a:blip r:embed="rId5"/>
          <a:stretch>
            <a:fillRect/>
          </a:stretch>
        </p:blipFill>
        <p:spPr>
          <a:xfrm>
            <a:off x="640398" y="5274699"/>
            <a:ext cx="2785382" cy="911267"/>
          </a:xfrm>
          <a:prstGeom prst="rect">
            <a:avLst/>
          </a:prstGeom>
        </p:spPr>
      </p:pic>
    </p:spTree>
    <p:extLst>
      <p:ext uri="{BB962C8B-B14F-4D97-AF65-F5344CB8AC3E}">
        <p14:creationId xmlns:p14="http://schemas.microsoft.com/office/powerpoint/2010/main" val="763966381"/>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723" y="1941594"/>
            <a:ext cx="3954032" cy="4706423"/>
          </a:xfrm>
          <a:prstGeom prst="rect">
            <a:avLst/>
          </a:prstGeom>
        </p:spPr>
      </p:pic>
      <p:sp>
        <p:nvSpPr>
          <p:cNvPr id="5" name="Rectangle 4"/>
          <p:cNvSpPr/>
          <p:nvPr/>
        </p:nvSpPr>
        <p:spPr>
          <a:xfrm>
            <a:off x="295997" y="349549"/>
            <a:ext cx="8661259" cy="224676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اندازه گیری کمیّت های الکتریکی </a:t>
            </a:r>
          </a:p>
          <a:p>
            <a:pPr algn="just" rtl="1"/>
            <a:endParaRPr lang="fa-IR" sz="2000" dirty="0">
              <a:cs typeface="B Nazanin" panose="00000400000000000000" pitchFamily="2" charset="-78"/>
            </a:endParaRPr>
          </a:p>
          <a:p>
            <a:pPr algn="just" rtl="1"/>
            <a:r>
              <a:rPr lang="fa-IR" sz="2400" dirty="0">
                <a:cs typeface="B Nazanin" panose="00000400000000000000" pitchFamily="2" charset="-78"/>
              </a:rPr>
              <a:t>برای اندازه گیری کمیت های الکتریکی ولتاژ،جریان ومقاومت الکتریکی از وسیله ای به نام مولتی متر استفاده می شود.این دستگاه ها دردو نوع دیجیتالی(عددی) وآنالوگ (عقربه ای) موجود است.</a:t>
            </a:r>
          </a:p>
          <a:p>
            <a:pPr algn="just" rtl="1"/>
            <a:endParaRPr lang="fa-IR" sz="24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4250029" y="4481847"/>
            <a:ext cx="4601483" cy="2052246"/>
          </a:xfrm>
          <a:prstGeom prst="rect">
            <a:avLst/>
          </a:prstGeom>
        </p:spPr>
      </p:pic>
      <p:sp>
        <p:nvSpPr>
          <p:cNvPr id="7" name="Rectangle 6"/>
          <p:cNvSpPr/>
          <p:nvPr/>
        </p:nvSpPr>
        <p:spPr>
          <a:xfrm>
            <a:off x="4250029" y="2292587"/>
            <a:ext cx="4652384" cy="892552"/>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نکته: </a:t>
            </a:r>
            <a:r>
              <a:rPr lang="fa-IR" sz="2400" dirty="0">
                <a:cs typeface="B Nazanin" panose="00000400000000000000" pitchFamily="2" charset="-78"/>
              </a:rPr>
              <a:t>اتصال مولتی متر هنگام اندازه گیری ولتاژ و مقاومت به صورت موازی است.</a:t>
            </a:r>
          </a:p>
        </p:txBody>
      </p:sp>
      <p:pic>
        <p:nvPicPr>
          <p:cNvPr id="2" name="Picture 1">
            <a:extLst>
              <a:ext uri="{FF2B5EF4-FFF2-40B4-BE49-F238E27FC236}">
                <a16:creationId xmlns:a16="http://schemas.microsoft.com/office/drawing/2014/main" id="{4848112F-0CDA-D6E1-B2B7-AC4F5B2EAAA7}"/>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154209817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7173" y="1855244"/>
            <a:ext cx="8145307"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برخی از شایستگی هایی که در این پودمان به دست می آورید:</a:t>
            </a:r>
            <a:endPar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Tahoma" panose="020B0604030504040204" pitchFamily="34" charset="0"/>
            </a:endParaRPr>
          </a:p>
        </p:txBody>
      </p:sp>
      <p:sp>
        <p:nvSpPr>
          <p:cNvPr id="6" name="TextBox 5"/>
          <p:cNvSpPr txBox="1"/>
          <p:nvPr/>
        </p:nvSpPr>
        <p:spPr>
          <a:xfrm>
            <a:off x="250460" y="2515360"/>
            <a:ext cx="8629141" cy="2862322"/>
          </a:xfrm>
          <a:prstGeom prst="rect">
            <a:avLst/>
          </a:prstGeom>
          <a:noFill/>
        </p:spPr>
        <p:txBody>
          <a:bodyPr wrap="square" rtlCol="1">
            <a:spAutoFit/>
          </a:bodyPr>
          <a:lstStyle/>
          <a:p>
            <a:pPr lvl="0" algn="just" defTabSz="914400" rtl="1">
              <a:lnSpc>
                <a:spcPct val="150000"/>
              </a:lnSpc>
            </a:pPr>
            <a:r>
              <a:rPr lang="fa-IR" sz="2400" dirty="0">
                <a:solidFill>
                  <a:srgbClr val="000000"/>
                </a:solidFill>
                <a:cs typeface="B Nazanin" panose="00000400000000000000" pitchFamily="2" charset="-78"/>
              </a:rPr>
              <a:t>آموزش و کاربرد مهارت هایی مانند اجرای کارهای گروهی،</a:t>
            </a:r>
          </a:p>
          <a:p>
            <a:pPr lvl="0" algn="just" defTabSz="914400" rtl="1">
              <a:lnSpc>
                <a:spcPct val="150000"/>
              </a:lnSpc>
            </a:pPr>
            <a:r>
              <a:rPr lang="fa-IR" sz="2400" dirty="0">
                <a:solidFill>
                  <a:srgbClr val="000000"/>
                </a:solidFill>
                <a:cs typeface="B Nazanin" panose="00000400000000000000" pitchFamily="2" charset="-78"/>
              </a:rPr>
              <a:t>تفکر انتقادی، پرسش گری، مسئولیت پذیری و توسعه پایدار دربخش محیط زیست؛</a:t>
            </a:r>
          </a:p>
          <a:p>
            <a:pPr lvl="0" algn="just" defTabSz="914400" rtl="1">
              <a:lnSpc>
                <a:spcPct val="150000"/>
              </a:lnSpc>
            </a:pPr>
            <a:r>
              <a:rPr lang="fa-IR" sz="2400" dirty="0">
                <a:solidFill>
                  <a:srgbClr val="000000"/>
                </a:solidFill>
                <a:cs typeface="B Nazanin" panose="00000400000000000000" pitchFamily="2" charset="-78"/>
              </a:rPr>
              <a:t>طراحی و ساخت مدارات ساده الکترونیکی؛</a:t>
            </a:r>
          </a:p>
          <a:p>
            <a:pPr lvl="0" algn="just" defTabSz="914400" rtl="1">
              <a:lnSpc>
                <a:spcPct val="150000"/>
              </a:lnSpc>
            </a:pPr>
            <a:r>
              <a:rPr lang="fa-IR" sz="2400" dirty="0">
                <a:solidFill>
                  <a:srgbClr val="000000"/>
                </a:solidFill>
                <a:cs typeface="B Nazanin" panose="00000400000000000000" pitchFamily="2" charset="-78"/>
              </a:rPr>
              <a:t>اجرای لحیم کاری؛</a:t>
            </a:r>
          </a:p>
          <a:p>
            <a:pPr lvl="0" algn="just" defTabSz="914400" rtl="1">
              <a:lnSpc>
                <a:spcPct val="150000"/>
              </a:lnSpc>
            </a:pPr>
            <a:r>
              <a:rPr lang="fa-IR" sz="2400" dirty="0">
                <a:solidFill>
                  <a:srgbClr val="000000"/>
                </a:solidFill>
                <a:cs typeface="B Nazanin" panose="00000400000000000000" pitchFamily="2" charset="-78"/>
              </a:rPr>
              <a:t>اندازه گیری کمیت های الکتریکی.</a:t>
            </a:r>
            <a:endParaRPr kumimoji="0" lang="fa-IR" sz="2400" b="0" i="0" u="none" strike="noStrike" kern="1200" cap="none" spc="0" normalizeH="0" baseline="0" noProof="0" dirty="0">
              <a:ln>
                <a:noFill/>
              </a:ln>
              <a:solidFill>
                <a:srgbClr val="000000"/>
              </a:solidFill>
              <a:effectLst/>
              <a:uLnTx/>
              <a:uFillTx/>
              <a:latin typeface="Corbel" panose="020B0503020204020204"/>
              <a:ea typeface="+mn-ea"/>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530" y="722022"/>
            <a:ext cx="6586068" cy="733292"/>
          </a:xfrm>
          <a:prstGeom prst="rect">
            <a:avLst/>
          </a:prstGeom>
        </p:spPr>
      </p:pic>
      <p:pic>
        <p:nvPicPr>
          <p:cNvPr id="4" name="Picture 3">
            <a:extLst>
              <a:ext uri="{FF2B5EF4-FFF2-40B4-BE49-F238E27FC236}">
                <a16:creationId xmlns:a16="http://schemas.microsoft.com/office/drawing/2014/main" id="{93213B44-DF9F-4FAE-3D05-771096F62579}"/>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580127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051353" y="358786"/>
            <a:ext cx="1843856" cy="807640"/>
          </a:xfrm>
          <a:prstGeom prst="rect">
            <a:avLst/>
          </a:prstGeom>
        </p:spPr>
      </p:pic>
      <p:pic>
        <p:nvPicPr>
          <p:cNvPr id="7" name="Picture 6"/>
          <p:cNvPicPr>
            <a:picLocks noChangeAspect="1"/>
          </p:cNvPicPr>
          <p:nvPr/>
        </p:nvPicPr>
        <p:blipFill>
          <a:blip r:embed="rId3"/>
          <a:stretch>
            <a:fillRect/>
          </a:stretch>
        </p:blipFill>
        <p:spPr>
          <a:xfrm>
            <a:off x="220456" y="3059474"/>
            <a:ext cx="8674754" cy="1873133"/>
          </a:xfrm>
          <a:prstGeom prst="rect">
            <a:avLst/>
          </a:prstGeom>
        </p:spPr>
      </p:pic>
      <p:sp>
        <p:nvSpPr>
          <p:cNvPr id="3" name="Rectangle 2"/>
          <p:cNvSpPr/>
          <p:nvPr/>
        </p:nvSpPr>
        <p:spPr>
          <a:xfrm>
            <a:off x="1541947" y="1653690"/>
            <a:ext cx="7353262" cy="1200329"/>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تفاوت پیل نو وکار کرده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ولتاژ دوپیل نو وکارکرده را با مولتی متر اندازه گیری کنید و درجدول بنویسید.</a:t>
            </a:r>
          </a:p>
        </p:txBody>
      </p:sp>
    </p:spTree>
    <p:extLst>
      <p:ext uri="{BB962C8B-B14F-4D97-AF65-F5344CB8AC3E}">
        <p14:creationId xmlns:p14="http://schemas.microsoft.com/office/powerpoint/2010/main" val="3985933987"/>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003" y="4358854"/>
            <a:ext cx="5869983" cy="2169931"/>
          </a:xfrm>
          <a:prstGeom prst="rect">
            <a:avLst/>
          </a:prstGeom>
        </p:spPr>
      </p:pic>
      <p:sp>
        <p:nvSpPr>
          <p:cNvPr id="4" name="Rectangle 3"/>
          <p:cNvSpPr/>
          <p:nvPr/>
        </p:nvSpPr>
        <p:spPr>
          <a:xfrm>
            <a:off x="334851" y="507265"/>
            <a:ext cx="8512935" cy="3416320"/>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ترانزیستور</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یک قطعه الکترونیکی سه پایه است که معمولاًبرای قطع و وصل جریان و همچنین تقویتِ ولتاژیا جریان استفاده می شود.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پایه های این قطعه را بِیس(B) اِمیتر(E)، وکُلِکتور (C)،  می نامند.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شکل ظاهری چند نمونه ترانزیستور نماد مداری وپایه های یک نمونه ترانزیستور در شکل زیرآمده است.</a:t>
            </a:r>
          </a:p>
        </p:txBody>
      </p:sp>
      <p:pic>
        <p:nvPicPr>
          <p:cNvPr id="2" name="Picture 1">
            <a:extLst>
              <a:ext uri="{FF2B5EF4-FFF2-40B4-BE49-F238E27FC236}">
                <a16:creationId xmlns:a16="http://schemas.microsoft.com/office/drawing/2014/main" id="{D8EAE55F-9AD0-B6D4-3EE0-4625A1F028C1}"/>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934645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4201" y="3522148"/>
            <a:ext cx="4296588" cy="2711571"/>
          </a:xfrm>
          <a:prstGeom prst="rect">
            <a:avLst/>
          </a:prstGeom>
        </p:spPr>
      </p:pic>
      <p:sp>
        <p:nvSpPr>
          <p:cNvPr id="5" name="Rectangle 4"/>
          <p:cNvSpPr/>
          <p:nvPr/>
        </p:nvSpPr>
        <p:spPr>
          <a:xfrm>
            <a:off x="236776" y="555406"/>
            <a:ext cx="8630329" cy="304698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مدار مجتمع(آی سی)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مدارهایی شامل مجموعه ای ازترانزیستور، مقاومت و خازن است که  مستقلاً برای کاری خاص دریک بسته بندی کوچک ساخته می شوند آی سی ها می توانند پایه های متعدد داشته باشند. ( از3پایه تا بیش از100پایه ).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شکل زیر چند نمونه آی سی و همچنین آی سی UM66 را که آی سی  تولیدکنندۀ آهنگ است،نشان می دهد.</a:t>
            </a:r>
          </a:p>
        </p:txBody>
      </p:sp>
    </p:spTree>
    <p:extLst>
      <p:ext uri="{BB962C8B-B14F-4D97-AF65-F5344CB8AC3E}">
        <p14:creationId xmlns:p14="http://schemas.microsoft.com/office/powerpoint/2010/main" val="20678188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775" y="2798246"/>
            <a:ext cx="4150763" cy="3736374"/>
          </a:xfrm>
          <a:prstGeom prst="rect">
            <a:avLst/>
          </a:prstGeom>
        </p:spPr>
      </p:pic>
      <p:sp>
        <p:nvSpPr>
          <p:cNvPr id="5" name="Rectangle 4"/>
          <p:cNvSpPr/>
          <p:nvPr/>
        </p:nvSpPr>
        <p:spPr>
          <a:xfrm>
            <a:off x="270456" y="381437"/>
            <a:ext cx="8648164" cy="2677656"/>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لحیم کاری </a:t>
            </a:r>
          </a:p>
          <a:p>
            <a:pPr algn="just" rtl="1"/>
            <a:endParaRPr lang="fa-IR" sz="2000" b="1" dirty="0">
              <a:solidFill>
                <a:srgbClr val="FF0000"/>
              </a:solidFill>
              <a:cs typeface="B Nazanin" panose="00000400000000000000" pitchFamily="2" charset="-78"/>
            </a:endParaRPr>
          </a:p>
          <a:p>
            <a:pPr algn="just" rtl="1"/>
            <a:r>
              <a:rPr lang="fa-IR" sz="2400" dirty="0">
                <a:cs typeface="B Nazanin" panose="00000400000000000000" pitchFamily="2" charset="-78"/>
              </a:rPr>
              <a:t>برای انجام اتصالات درمدارهای الکترونیکی از وسیله ای به نام </a:t>
            </a:r>
            <a:r>
              <a:rPr lang="fa-IR" sz="2400" dirty="0">
                <a:solidFill>
                  <a:schemeClr val="accent1"/>
                </a:solidFill>
                <a:cs typeface="B Nazanin" panose="00000400000000000000" pitchFamily="2" charset="-78"/>
              </a:rPr>
              <a:t>هویه</a:t>
            </a:r>
            <a:r>
              <a:rPr lang="fa-IR" sz="2400" dirty="0">
                <a:cs typeface="B Nazanin" panose="00000400000000000000" pitchFamily="2" charset="-78"/>
              </a:rPr>
              <a:t> استفاده می شود.نوک داغ هویه می تواند سیم مخصوص لحیم را،که ترکیبی ازقلع و سرب است، در دمای بالا ذوب کند.با سردشدن لحیم مذاب، اتصال محکمی به وجود می آید. هویه ها هرچه دارای توان بالاتری باشندگرمای بیشتری تولید می کنند. برای لحیم کاریِ قطعات الکترونیکی مناسب ترین توان بین20تا40 وات است.</a:t>
            </a:r>
          </a:p>
        </p:txBody>
      </p:sp>
      <p:sp>
        <p:nvSpPr>
          <p:cNvPr id="6" name="Rectangle 5"/>
          <p:cNvSpPr/>
          <p:nvPr/>
        </p:nvSpPr>
        <p:spPr>
          <a:xfrm>
            <a:off x="5383369" y="4066269"/>
            <a:ext cx="3535251" cy="1200329"/>
          </a:xfrm>
          <a:prstGeom prst="rect">
            <a:avLst/>
          </a:prstGeom>
        </p:spPr>
        <p:txBody>
          <a:bodyPr wrap="square">
            <a:spAutoFit/>
          </a:bodyPr>
          <a:lstStyle/>
          <a:p>
            <a:pPr lvl="0" algn="just" rtl="1"/>
            <a:endParaRPr lang="fa-IR" sz="2400" dirty="0">
              <a:solidFill>
                <a:prstClr val="black"/>
              </a:solidFill>
              <a:cs typeface="B Nazanin" panose="00000400000000000000" pitchFamily="2" charset="-78"/>
            </a:endParaRPr>
          </a:p>
          <a:p>
            <a:pPr lvl="0" algn="just" rtl="1"/>
            <a:r>
              <a:rPr lang="fa-IR" sz="2400" dirty="0">
                <a:solidFill>
                  <a:prstClr val="black"/>
                </a:solidFill>
                <a:cs typeface="B Nazanin" panose="00000400000000000000" pitchFamily="2" charset="-78"/>
              </a:rPr>
              <a:t>چند نمونه هویه وتجهیزاتِ مربوط به آن را در شکل مشاهده می کنید.</a:t>
            </a:r>
          </a:p>
        </p:txBody>
      </p:sp>
      <p:pic>
        <p:nvPicPr>
          <p:cNvPr id="2" name="Picture 1">
            <a:extLst>
              <a:ext uri="{FF2B5EF4-FFF2-40B4-BE49-F238E27FC236}">
                <a16:creationId xmlns:a16="http://schemas.microsoft.com/office/drawing/2014/main" id="{B3093328-3C3B-B68D-596F-14CFF74E1EE7}"/>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1000375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182" y="346941"/>
            <a:ext cx="8776952" cy="2800767"/>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مراحل انجام لحیم کاری </a:t>
            </a:r>
          </a:p>
          <a:p>
            <a:pPr algn="just" rtl="1"/>
            <a:endParaRPr lang="fa-IR" sz="1600" b="1" dirty="0">
              <a:solidFill>
                <a:srgbClr val="FF0000"/>
              </a:solidFill>
              <a:cs typeface="B Nazanin" panose="00000400000000000000" pitchFamily="2" charset="-78"/>
            </a:endParaRPr>
          </a:p>
          <a:p>
            <a:pPr algn="just" rtl="1"/>
            <a:r>
              <a:rPr lang="fa-IR" sz="2400" dirty="0">
                <a:cs typeface="B Nazanin" panose="00000400000000000000" pitchFamily="2" charset="-78"/>
              </a:rPr>
              <a:t>مرحله1: محل </a:t>
            </a:r>
            <a:r>
              <a:rPr lang="fa-IR" sz="2400">
                <a:cs typeface="B Nazanin" panose="00000400000000000000" pitchFamily="2" charset="-78"/>
              </a:rPr>
              <a:t>اتصال را با </a:t>
            </a:r>
            <a:r>
              <a:rPr lang="fa-IR" sz="2400" dirty="0">
                <a:cs typeface="B Nazanin" panose="00000400000000000000" pitchFamily="2" charset="-78"/>
              </a:rPr>
              <a:t>سنباده نرم از چربی و غبار کاملاً تمیز کنید (شکل20-2 -الف).</a:t>
            </a:r>
          </a:p>
          <a:p>
            <a:pPr algn="just" rtl="1"/>
            <a:endParaRPr lang="fa-IR" sz="1600" dirty="0">
              <a:cs typeface="B Nazanin" panose="00000400000000000000" pitchFamily="2" charset="-78"/>
            </a:endParaRPr>
          </a:p>
          <a:p>
            <a:pPr algn="just" rtl="1"/>
            <a:r>
              <a:rPr lang="fa-IR" sz="2400" dirty="0">
                <a:cs typeface="B Nazanin" panose="00000400000000000000" pitchFamily="2" charset="-78"/>
              </a:rPr>
              <a:t>مرحله2: پایه فلزی قطعات مورد نظر را اندکی به روغن لحیم آغشته نمایید(شکل20-2-ب).با استفاده از نوک هویه،سیم لحیم را در محل اتصال،مذاب کنید؛ هنگامی که سیم لحیم مذاب است باید یک لایه نازک برروی پایه مورد نظر قرار گیرد؛ به این عمل </a:t>
            </a:r>
            <a:r>
              <a:rPr lang="fa-IR" sz="2400" dirty="0">
                <a:solidFill>
                  <a:srgbClr val="FF0000"/>
                </a:solidFill>
                <a:cs typeface="B Nazanin" panose="00000400000000000000" pitchFamily="2" charset="-78"/>
              </a:rPr>
              <a:t>قلع اندود کردن </a:t>
            </a:r>
            <a:r>
              <a:rPr lang="fa-IR" sz="2400" dirty="0">
                <a:cs typeface="B Nazanin" panose="00000400000000000000" pitchFamily="2" charset="-78"/>
              </a:rPr>
              <a:t>می گویند (شکل20-2-پ).</a:t>
            </a:r>
          </a:p>
        </p:txBody>
      </p:sp>
      <p:pic>
        <p:nvPicPr>
          <p:cNvPr id="4" name="Picture 3"/>
          <p:cNvPicPr>
            <a:picLocks noChangeAspect="1"/>
          </p:cNvPicPr>
          <p:nvPr/>
        </p:nvPicPr>
        <p:blipFill>
          <a:blip r:embed="rId2"/>
          <a:stretch>
            <a:fillRect/>
          </a:stretch>
        </p:blipFill>
        <p:spPr>
          <a:xfrm>
            <a:off x="231819" y="3125403"/>
            <a:ext cx="4360193" cy="1881052"/>
          </a:xfrm>
          <a:prstGeom prst="rect">
            <a:avLst/>
          </a:prstGeom>
        </p:spPr>
      </p:pic>
      <p:pic>
        <p:nvPicPr>
          <p:cNvPr id="5" name="Picture 4"/>
          <p:cNvPicPr>
            <a:picLocks noChangeAspect="1"/>
          </p:cNvPicPr>
          <p:nvPr/>
        </p:nvPicPr>
        <p:blipFill>
          <a:blip r:embed="rId3"/>
          <a:stretch>
            <a:fillRect/>
          </a:stretch>
        </p:blipFill>
        <p:spPr>
          <a:xfrm>
            <a:off x="3477295" y="4765183"/>
            <a:ext cx="5344733" cy="1824662"/>
          </a:xfrm>
          <a:prstGeom prst="rect">
            <a:avLst/>
          </a:prstGeom>
        </p:spPr>
      </p:pic>
      <p:sp>
        <p:nvSpPr>
          <p:cNvPr id="6" name="Rectangle 5"/>
          <p:cNvSpPr/>
          <p:nvPr/>
        </p:nvSpPr>
        <p:spPr>
          <a:xfrm>
            <a:off x="4660715" y="3286757"/>
            <a:ext cx="4279352" cy="1200329"/>
          </a:xfrm>
          <a:prstGeom prst="rect">
            <a:avLst/>
          </a:prstGeom>
        </p:spPr>
        <p:txBody>
          <a:bodyPr wrap="square">
            <a:spAutoFit/>
          </a:bodyPr>
          <a:lstStyle/>
          <a:p>
            <a:pPr lvl="0" algn="just" rtl="1"/>
            <a:r>
              <a:rPr lang="fa-IR" sz="2400" dirty="0">
                <a:solidFill>
                  <a:prstClr val="black"/>
                </a:solidFill>
                <a:cs typeface="B Nazanin" panose="00000400000000000000" pitchFamily="2" charset="-78"/>
              </a:rPr>
              <a:t>مرحله3: دو قطعه رابا استفاده از هویه داغ و در صورت نیاز باسیم لحیم اضافه اتصال دهید(شکل20-2-ت).</a:t>
            </a:r>
          </a:p>
        </p:txBody>
      </p:sp>
    </p:spTree>
    <p:extLst>
      <p:ext uri="{BB962C8B-B14F-4D97-AF65-F5344CB8AC3E}">
        <p14:creationId xmlns:p14="http://schemas.microsoft.com/office/powerpoint/2010/main" val="106366808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80425" y="746975"/>
            <a:ext cx="1537724" cy="503255"/>
          </a:xfrm>
          <a:prstGeom prst="rect">
            <a:avLst/>
          </a:prstGeom>
        </p:spPr>
      </p:pic>
      <p:sp>
        <p:nvSpPr>
          <p:cNvPr id="4" name="TextBox 3"/>
          <p:cNvSpPr txBox="1"/>
          <p:nvPr/>
        </p:nvSpPr>
        <p:spPr>
          <a:xfrm>
            <a:off x="321973" y="1367432"/>
            <a:ext cx="8496176" cy="4524315"/>
          </a:xfrm>
          <a:prstGeom prst="rect">
            <a:avLst/>
          </a:prstGeom>
          <a:noFill/>
        </p:spPr>
        <p:txBody>
          <a:bodyPr wrap="square" rtlCol="1">
            <a:spAutoFit/>
          </a:bodyPr>
          <a:lstStyle/>
          <a:p>
            <a:pPr algn="just" rtl="1">
              <a:lnSpc>
                <a:spcPct val="150000"/>
              </a:lnSpc>
            </a:pPr>
            <a:r>
              <a:rPr lang="fa-IR" sz="2400" dirty="0">
                <a:cs typeface="B Nazanin" panose="00000400000000000000" pitchFamily="2" charset="-78"/>
              </a:rPr>
              <a:t>1-لازم است در محلی که لحیم کاری می کنید تهویه مناسب وجود داشته باشد و از ماسک مخصوص نیز استفاده کنید تا دود حاصل از لحیم کاری وارد دستگاه تنفسی تان نشود؛</a:t>
            </a:r>
          </a:p>
          <a:p>
            <a:pPr algn="just" rtl="1">
              <a:lnSpc>
                <a:spcPct val="150000"/>
              </a:lnSpc>
            </a:pPr>
            <a:r>
              <a:rPr lang="fa-IR" sz="2400" dirty="0">
                <a:cs typeface="B Nazanin" panose="00000400000000000000" pitchFamily="2" charset="-78"/>
              </a:rPr>
              <a:t>2-برای ایمنی بیشترحتماً از پایه هویه استفاده کنید؛ </a:t>
            </a:r>
          </a:p>
          <a:p>
            <a:pPr algn="just" rtl="1">
              <a:lnSpc>
                <a:spcPct val="150000"/>
              </a:lnSpc>
            </a:pPr>
            <a:r>
              <a:rPr lang="fa-IR" sz="2400" dirty="0">
                <a:cs typeface="B Nazanin" panose="00000400000000000000" pitchFamily="2" charset="-78"/>
              </a:rPr>
              <a:t>3-هنگام لحیم کاری از لباس کار استفاده کنید؛ </a:t>
            </a:r>
          </a:p>
          <a:p>
            <a:pPr algn="just" rtl="1">
              <a:lnSpc>
                <a:spcPct val="150000"/>
              </a:lnSpc>
            </a:pPr>
            <a:r>
              <a:rPr lang="fa-IR" sz="2400" dirty="0">
                <a:cs typeface="B Nazanin" panose="00000400000000000000" pitchFamily="2" charset="-78"/>
              </a:rPr>
              <a:t>4-مراقب باشید نوک هویه داغ با اعضای بدن و لباس شما تماس پیدا نکند </a:t>
            </a:r>
          </a:p>
          <a:p>
            <a:pPr algn="just" rtl="1">
              <a:lnSpc>
                <a:spcPct val="150000"/>
              </a:lnSpc>
            </a:pPr>
            <a:r>
              <a:rPr lang="fa-IR" sz="2400" dirty="0">
                <a:cs typeface="B Nazanin" panose="00000400000000000000" pitchFamily="2" charset="-78"/>
              </a:rPr>
              <a:t>5-پس ازاتمام لحیم کاری،دست های خودرا با آب وصابون بشویید؛ </a:t>
            </a:r>
          </a:p>
          <a:p>
            <a:pPr algn="just" rtl="1">
              <a:lnSpc>
                <a:spcPct val="150000"/>
              </a:lnSpc>
            </a:pPr>
            <a:r>
              <a:rPr lang="fa-IR" sz="2400" dirty="0">
                <a:cs typeface="B Nazanin" panose="00000400000000000000" pitchFamily="2" charset="-78"/>
              </a:rPr>
              <a:t>6-درهنگام لحیم کاری مصرف درست انرژی برق رامدیریت کنید؛ </a:t>
            </a:r>
          </a:p>
          <a:p>
            <a:pPr algn="just" rtl="1">
              <a:lnSpc>
                <a:spcPct val="150000"/>
              </a:lnSpc>
            </a:pPr>
            <a:r>
              <a:rPr lang="fa-IR" sz="2400" dirty="0">
                <a:cs typeface="B Nazanin" panose="00000400000000000000" pitchFamily="2" charset="-78"/>
              </a:rPr>
              <a:t>7-ازهویه های فرسوده با سیم های آسیب دیده استفاده نکنید.</a:t>
            </a:r>
          </a:p>
        </p:txBody>
      </p:sp>
    </p:spTree>
    <p:extLst>
      <p:ext uri="{BB962C8B-B14F-4D97-AF65-F5344CB8AC3E}">
        <p14:creationId xmlns:p14="http://schemas.microsoft.com/office/powerpoint/2010/main" val="396287210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5675" y="4211432"/>
            <a:ext cx="4964804" cy="2131376"/>
          </a:xfrm>
          <a:prstGeom prst="rect">
            <a:avLst/>
          </a:prstGeom>
        </p:spPr>
      </p:pic>
      <p:sp>
        <p:nvSpPr>
          <p:cNvPr id="5" name="Rectangle 4"/>
          <p:cNvSpPr/>
          <p:nvPr/>
        </p:nvSpPr>
        <p:spPr>
          <a:xfrm>
            <a:off x="3909439" y="3290500"/>
            <a:ext cx="184731" cy="300082"/>
          </a:xfrm>
          <a:prstGeom prst="rect">
            <a:avLst/>
          </a:prstGeom>
        </p:spPr>
        <p:txBody>
          <a:bodyPr wrap="none">
            <a:spAutoFit/>
          </a:bodyPr>
          <a:lstStyle/>
          <a:p>
            <a:endParaRPr lang="en-US" sz="1350" dirty="0"/>
          </a:p>
        </p:txBody>
      </p:sp>
      <p:pic>
        <p:nvPicPr>
          <p:cNvPr id="2" name="Picture 1"/>
          <p:cNvPicPr>
            <a:picLocks noChangeAspect="1"/>
          </p:cNvPicPr>
          <p:nvPr/>
        </p:nvPicPr>
        <p:blipFill>
          <a:blip r:embed="rId3"/>
          <a:stretch>
            <a:fillRect/>
          </a:stretch>
        </p:blipFill>
        <p:spPr>
          <a:xfrm>
            <a:off x="7035765" y="389125"/>
            <a:ext cx="1829261" cy="589670"/>
          </a:xfrm>
          <a:prstGeom prst="rect">
            <a:avLst/>
          </a:prstGeom>
        </p:spPr>
      </p:pic>
      <p:sp>
        <p:nvSpPr>
          <p:cNvPr id="3" name="TextBox 2"/>
          <p:cNvSpPr txBox="1"/>
          <p:nvPr/>
        </p:nvSpPr>
        <p:spPr>
          <a:xfrm>
            <a:off x="360608" y="1502747"/>
            <a:ext cx="8504418" cy="1938992"/>
          </a:xfrm>
          <a:prstGeom prst="rect">
            <a:avLst/>
          </a:prstGeom>
          <a:noFill/>
        </p:spPr>
        <p:txBody>
          <a:bodyPr wrap="square" rtlCol="1">
            <a:spAutoFit/>
          </a:bodyPr>
          <a:lstStyle/>
          <a:p>
            <a:pPr algn="just" rtl="1"/>
            <a:r>
              <a:rPr lang="fa-IR" sz="2400" dirty="0">
                <a:cs typeface="B Nazanin" panose="00000400000000000000" pitchFamily="2" charset="-78"/>
              </a:rPr>
              <a:t>ساخت مدار آهنگ برای یک جعبه ابزار و قطعات الکترونیکی مورد نیاز: </a:t>
            </a:r>
          </a:p>
          <a:p>
            <a:pPr algn="just" rtl="1"/>
            <a:r>
              <a:rPr lang="fa-IR" sz="2400" dirty="0">
                <a:cs typeface="B Nazanin" panose="00000400000000000000" pitchFamily="2" charset="-78"/>
              </a:rPr>
              <a:t>هویه و لوازم جانبی، جعبه دردار،آی سی66</a:t>
            </a:r>
            <a:r>
              <a:rPr lang="en-US" sz="2400" dirty="0">
                <a:cs typeface="B Nazanin" panose="00000400000000000000" pitchFamily="2" charset="-78"/>
              </a:rPr>
              <a:t> UM </a:t>
            </a:r>
            <a:r>
              <a:rPr lang="fa-IR" sz="2400" dirty="0">
                <a:cs typeface="B Nazanin" panose="00000400000000000000" pitchFamily="2" charset="-78"/>
              </a:rPr>
              <a:t>ترانزیستور945 </a:t>
            </a:r>
            <a:r>
              <a:rPr lang="en-US" sz="2400" dirty="0">
                <a:cs typeface="B Nazanin" panose="00000400000000000000" pitchFamily="2" charset="-78"/>
              </a:rPr>
              <a:t> C</a:t>
            </a:r>
            <a:r>
              <a:rPr lang="fa-IR" sz="2400" dirty="0">
                <a:cs typeface="B Nazanin" panose="00000400000000000000" pitchFamily="2" charset="-78"/>
              </a:rPr>
              <a:t>بلندگو 8 اهمی 2 عدد باتری قلمی1/5ولتی، جاباتری دوتایی،میکروسوئیچ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درشکل زیر قطعات و ابزارهای ساخت پروژه را مشاهده می کنید.</a:t>
            </a:r>
          </a:p>
        </p:txBody>
      </p:sp>
      <p:pic>
        <p:nvPicPr>
          <p:cNvPr id="6" name="Picture 5">
            <a:extLst>
              <a:ext uri="{FF2B5EF4-FFF2-40B4-BE49-F238E27FC236}">
                <a16:creationId xmlns:a16="http://schemas.microsoft.com/office/drawing/2014/main" id="{6B7FBA91-1DAD-766A-62E2-415F69F27277}"/>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2259915340"/>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59750" y="3837905"/>
            <a:ext cx="3230082" cy="2700328"/>
          </a:xfrm>
          <a:prstGeom prst="rect">
            <a:avLst/>
          </a:prstGeom>
        </p:spPr>
      </p:pic>
      <p:pic>
        <p:nvPicPr>
          <p:cNvPr id="4" name="Picture 3"/>
          <p:cNvPicPr>
            <a:picLocks noChangeAspect="1"/>
          </p:cNvPicPr>
          <p:nvPr/>
        </p:nvPicPr>
        <p:blipFill>
          <a:blip r:embed="rId3"/>
          <a:stretch>
            <a:fillRect/>
          </a:stretch>
        </p:blipFill>
        <p:spPr>
          <a:xfrm>
            <a:off x="331415" y="3805474"/>
            <a:ext cx="3184517" cy="2647648"/>
          </a:xfrm>
          <a:prstGeom prst="rect">
            <a:avLst/>
          </a:prstGeom>
        </p:spPr>
      </p:pic>
      <p:sp>
        <p:nvSpPr>
          <p:cNvPr id="5" name="Rectangle 4"/>
          <p:cNvSpPr/>
          <p:nvPr/>
        </p:nvSpPr>
        <p:spPr>
          <a:xfrm>
            <a:off x="218941" y="278354"/>
            <a:ext cx="8570890" cy="3416320"/>
          </a:xfrm>
          <a:prstGeom prst="rect">
            <a:avLst/>
          </a:prstGeom>
        </p:spPr>
        <p:txBody>
          <a:bodyPr wrap="square">
            <a:spAutoFit/>
          </a:bodyPr>
          <a:lstStyle/>
          <a:p>
            <a:pPr algn="just" rtl="1"/>
            <a:r>
              <a:rPr lang="fa-IR" sz="2400" b="1" dirty="0">
                <a:solidFill>
                  <a:srgbClr val="00B050"/>
                </a:solidFill>
                <a:cs typeface="B Nazanin" panose="00000400000000000000" pitchFamily="2" charset="-78"/>
              </a:rPr>
              <a:t>مراحل ساخت </a:t>
            </a:r>
          </a:p>
          <a:p>
            <a:pPr algn="just" rtl="1"/>
            <a:r>
              <a:rPr lang="fa-IR" sz="2400" b="1" dirty="0">
                <a:solidFill>
                  <a:srgbClr val="FF0000"/>
                </a:solidFill>
                <a:cs typeface="B Nazanin" panose="00000400000000000000" pitchFamily="2" charset="-78"/>
              </a:rPr>
              <a:t>مرحلۀ اول: </a:t>
            </a:r>
            <a:r>
              <a:rPr lang="fa-IR" sz="2400" dirty="0">
                <a:cs typeface="B Nazanin" panose="00000400000000000000" pitchFamily="2" charset="-78"/>
              </a:rPr>
              <a:t>مدار الکترونیکی اولیه با توجه به مدار شکل22-2 پایه های  قطعات را لحیم کاری کنید. همان طور که در شکل 22-2- الف آمده است، باید پایه شماره1 آی سی  به پایه  بیسِ ترانزیستور و پایه شماره 3 به پایه امیتِر ترانزیستور وصل شود. اگر صفحاتِ تخت آی سی و ترانزیستور در یک جهت باشند باید پایه های اول هر دو به هم و پایه های سوم هر دو نیز به یکدیگرمتصل شود. برای اتصال قطعات به یکدیگر راه های مختلفی وجود دارد.یکی از آن ها اتصال مستقیم به وسیله لحیم است که به علت کوچک بودن قطعات، احتمال متصل شدن ناخواسته به پایه های دیگر وجود دارد. همچنین آسیب دیدن قطعات، از دیگر معایب این روش است. </a:t>
            </a:r>
          </a:p>
        </p:txBody>
      </p:sp>
    </p:spTree>
    <p:extLst>
      <p:ext uri="{BB962C8B-B14F-4D97-AF65-F5344CB8AC3E}">
        <p14:creationId xmlns:p14="http://schemas.microsoft.com/office/powerpoint/2010/main" val="20032693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940" y="283334"/>
            <a:ext cx="8667484" cy="5424562"/>
          </a:xfrm>
          <a:prstGeom prst="rect">
            <a:avLst/>
          </a:prstGeom>
          <a:noFill/>
        </p:spPr>
        <p:txBody>
          <a:bodyPr wrap="square" rtlCol="1">
            <a:spAutoFit/>
          </a:bodyPr>
          <a:lstStyle/>
          <a:p>
            <a:pPr algn="just" rtl="1"/>
            <a:r>
              <a:rPr lang="fa-IR" sz="2400" dirty="0">
                <a:cs typeface="B Nazanin" panose="00000400000000000000" pitchFamily="2" charset="-78"/>
              </a:rPr>
              <a:t>یکی دیگر از راه حل های موجود استفاده از بِرِدبُرد است </a:t>
            </a:r>
          </a:p>
          <a:p>
            <a:pPr algn="just" rtl="1"/>
            <a:r>
              <a:rPr lang="fa-IR" sz="2400" dirty="0">
                <a:cs typeface="B Nazanin" panose="00000400000000000000" pitchFamily="2" charset="-78"/>
              </a:rPr>
              <a:t>شکل(23-2-الف)،که موقتی بودن اتصالات یکی از معایب آن است.</a:t>
            </a:r>
          </a:p>
          <a:p>
            <a:pPr algn="just" rtl="1"/>
            <a:r>
              <a:rPr lang="fa-IR" sz="2400" dirty="0">
                <a:cs typeface="B Nazanin" panose="00000400000000000000" pitchFamily="2" charset="-78"/>
              </a:rPr>
              <a:t>راه حل دیگراستفاده ازفیبر سوراخ دار و سپس لحیم کاری است(شکل23-2-ب)</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1050" dirty="0">
              <a:cs typeface="B Nazanin" panose="00000400000000000000" pitchFamily="2" charset="-78"/>
            </a:endParaRPr>
          </a:p>
          <a:p>
            <a:pPr algn="just" rtl="1"/>
            <a:r>
              <a:rPr lang="fa-IR" sz="2400" dirty="0">
                <a:cs typeface="B Nazanin" panose="00000400000000000000" pitchFamily="2" charset="-78"/>
              </a:rPr>
              <a:t>دراین فیبرسوراخ هایی جهت ورودپایه های قطعات درنظرگرفته شده است. رویۀ فیبرکه عایق است ازاتصال قطعات به یکدیگرجلوگیری می کند.جهت لحیم کردن قطعه درپشت آن ،اطراف هر سوراخ لایه مسی وجود دارد.پس از انتخاب محل مناسب برای هرقطعه وعبوردادن آن ازدرون فیبر، بالحیم کاری، پایه هارا به لایۀ مسی پشت آن لحیم کنید (شکل24-2). بهتراست قطعات را نزدیک یکدیگرقراردهید.</a:t>
            </a:r>
          </a:p>
          <a:p>
            <a:pPr algn="just" rtl="1"/>
            <a:r>
              <a:rPr lang="fa-IR" sz="2400" dirty="0">
                <a:cs typeface="B Nazanin" panose="00000400000000000000" pitchFamily="2" charset="-78"/>
              </a:rPr>
              <a:t>درنهایت پایه های مربوطه را به یکدیگر لحیم کنید.</a:t>
            </a:r>
            <a:endParaRPr lang="fa-IR" sz="2400" dirty="0"/>
          </a:p>
        </p:txBody>
      </p:sp>
      <p:pic>
        <p:nvPicPr>
          <p:cNvPr id="5" name="Picture 4"/>
          <p:cNvPicPr>
            <a:picLocks noChangeAspect="1"/>
          </p:cNvPicPr>
          <p:nvPr/>
        </p:nvPicPr>
        <p:blipFill>
          <a:blip r:embed="rId2"/>
          <a:stretch>
            <a:fillRect/>
          </a:stretch>
        </p:blipFill>
        <p:spPr>
          <a:xfrm>
            <a:off x="218940" y="1666202"/>
            <a:ext cx="5679583" cy="1675335"/>
          </a:xfrm>
          <a:prstGeom prst="rect">
            <a:avLst/>
          </a:prstGeom>
        </p:spPr>
      </p:pic>
      <p:pic>
        <p:nvPicPr>
          <p:cNvPr id="6" name="Picture 5"/>
          <p:cNvPicPr>
            <a:picLocks noChangeAspect="1"/>
          </p:cNvPicPr>
          <p:nvPr/>
        </p:nvPicPr>
        <p:blipFill>
          <a:blip r:embed="rId3"/>
          <a:stretch>
            <a:fillRect/>
          </a:stretch>
        </p:blipFill>
        <p:spPr>
          <a:xfrm>
            <a:off x="218940" y="5003659"/>
            <a:ext cx="3387145" cy="1628156"/>
          </a:xfrm>
          <a:prstGeom prst="rect">
            <a:avLst/>
          </a:prstGeom>
        </p:spPr>
      </p:pic>
      <p:pic>
        <p:nvPicPr>
          <p:cNvPr id="2" name="Picture 1">
            <a:extLst>
              <a:ext uri="{FF2B5EF4-FFF2-40B4-BE49-F238E27FC236}">
                <a16:creationId xmlns:a16="http://schemas.microsoft.com/office/drawing/2014/main" id="{6F1A49C4-740F-D74C-C608-E2AD8EAC96ED}"/>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1870181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628" y="571028"/>
            <a:ext cx="8641723" cy="5201424"/>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نکته :</a:t>
            </a:r>
          </a:p>
          <a:p>
            <a:pPr algn="just" rtl="1"/>
            <a:endParaRPr lang="fa-IR" sz="1200" dirty="0">
              <a:solidFill>
                <a:srgbClr val="FF0000"/>
              </a:solidFill>
              <a:cs typeface="B Nazanin" panose="00000400000000000000" pitchFamily="2" charset="-78"/>
            </a:endParaRPr>
          </a:p>
          <a:p>
            <a:pPr algn="just" rtl="1"/>
            <a:r>
              <a:rPr lang="fa-IR" sz="2400" dirty="0">
                <a:cs typeface="B Nazanin" panose="00000400000000000000" pitchFamily="2" charset="-78"/>
              </a:rPr>
              <a:t>قطعات الکترونیکی چنانچه حرارت بیش ازاندازه دریافت کنند می سوزند؛ بنابراین موقع لحیم کاری،هویه رابه مدت زیاد برروی پایه های  قطعات نگه ندارید.</a:t>
            </a:r>
          </a:p>
          <a:p>
            <a:pPr algn="just" rtl="1"/>
            <a:endParaRPr lang="fa-IR" sz="28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به جای فیبر سوراخ دارازچه ترکیب سادۀ جایگزین می توان استفاده نمود؟ </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برای این کار می توان به صورت خلاقانه از وسایل مناسب مثل اسفنج - قالب های پلاستیکی  - یونولینت - صفحات سوراخدار مقوایی و پلاستیکی و ....... استفاده کرد.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ضمن باید توجه داشت که نباید بدنه این وسایل رسانای جریان الکتریکی باشند. ولی از زیر بتوانیم قطعات را به هم متصل و مدار را برقرار کنیم.</a:t>
            </a:r>
          </a:p>
        </p:txBody>
      </p:sp>
      <p:pic>
        <p:nvPicPr>
          <p:cNvPr id="6" name="Picture 5"/>
          <p:cNvPicPr>
            <a:picLocks noChangeAspect="1"/>
          </p:cNvPicPr>
          <p:nvPr/>
        </p:nvPicPr>
        <p:blipFill>
          <a:blip r:embed="rId2"/>
          <a:stretch>
            <a:fillRect/>
          </a:stretch>
        </p:blipFill>
        <p:spPr>
          <a:xfrm>
            <a:off x="7307341" y="2086378"/>
            <a:ext cx="1580009" cy="577862"/>
          </a:xfrm>
          <a:prstGeom prst="rect">
            <a:avLst/>
          </a:prstGeom>
        </p:spPr>
      </p:pic>
      <p:sp>
        <p:nvSpPr>
          <p:cNvPr id="5" name="Rectangle 4"/>
          <p:cNvSpPr/>
          <p:nvPr/>
        </p:nvSpPr>
        <p:spPr>
          <a:xfrm>
            <a:off x="8002171" y="3272530"/>
            <a:ext cx="885179" cy="523220"/>
          </a:xfrm>
          <a:prstGeom prst="rect">
            <a:avLst/>
          </a:prstGeom>
        </p:spPr>
        <p:txBody>
          <a:bodyPr wrap="none">
            <a:spAutoFit/>
          </a:bodyPr>
          <a:lstStyle/>
          <a:p>
            <a:r>
              <a:rPr lang="fa-IR" sz="2800" b="1" dirty="0">
                <a:solidFill>
                  <a:srgbClr val="FF0000"/>
                </a:solidFill>
                <a:cs typeface="B Nazanin" panose="00000400000000000000" pitchFamily="2" charset="-78"/>
              </a:rPr>
              <a:t>جواب</a:t>
            </a:r>
            <a:endParaRPr lang="fa-IR" sz="2800" b="1" dirty="0"/>
          </a:p>
        </p:txBody>
      </p:sp>
    </p:spTree>
    <p:extLst>
      <p:ext uri="{BB962C8B-B14F-4D97-AF65-F5344CB8AC3E}">
        <p14:creationId xmlns:p14="http://schemas.microsoft.com/office/powerpoint/2010/main" val="37640229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433" y="885860"/>
            <a:ext cx="8601265" cy="1569660"/>
          </a:xfrm>
          <a:prstGeom prst="rect">
            <a:avLst/>
          </a:prstGeom>
        </p:spPr>
        <p:txBody>
          <a:bodyPr wrap="square">
            <a:spAutoFit/>
          </a:bodyPr>
          <a:lstStyle/>
          <a:p>
            <a:pPr algn="just" rtl="1"/>
            <a:r>
              <a:rPr lang="fa-IR" sz="2400" dirty="0">
                <a:cs typeface="B Nazanin" panose="00000400000000000000" pitchFamily="2" charset="-78"/>
              </a:rPr>
              <a:t>بیشتر وسایل و تجهیزات پیرامون ما از انرژی الکتریکی تغذیه می کنند و این انرژی به سایر انرژی های مورد نیاز زندگی قابل تبدیل است انرژی الکتریکی معمولاً  با روش های مختلف تولید می شود و در بخش صنعتی شامل کارخانه ها  وکارگاه ها و در بخش مصرف کننده های خانگی،اداری، اماکن عمومی و تجاری به مصرف می رسد.</a:t>
            </a:r>
            <a:endParaRPr lang="fa-IR" sz="2400" dirty="0"/>
          </a:p>
        </p:txBody>
      </p:sp>
      <p:pic>
        <p:nvPicPr>
          <p:cNvPr id="6" name="Picture 5"/>
          <p:cNvPicPr>
            <a:picLocks noChangeAspect="1"/>
          </p:cNvPicPr>
          <p:nvPr/>
        </p:nvPicPr>
        <p:blipFill>
          <a:blip r:embed="rId3"/>
          <a:stretch>
            <a:fillRect/>
          </a:stretch>
        </p:blipFill>
        <p:spPr>
          <a:xfrm>
            <a:off x="277433" y="2594020"/>
            <a:ext cx="4648200" cy="3962400"/>
          </a:xfrm>
          <a:prstGeom prst="rect">
            <a:avLst/>
          </a:prstGeom>
        </p:spPr>
      </p:pic>
      <p:sp>
        <p:nvSpPr>
          <p:cNvPr id="7" name="Rectangle 6"/>
          <p:cNvSpPr/>
          <p:nvPr/>
        </p:nvSpPr>
        <p:spPr>
          <a:xfrm>
            <a:off x="4306698" y="424195"/>
            <a:ext cx="4572000" cy="461665"/>
          </a:xfrm>
          <a:prstGeom prst="rect">
            <a:avLst/>
          </a:prstGeom>
        </p:spPr>
        <p:txBody>
          <a:bodyPr>
            <a:spAutoFit/>
          </a:bodyPr>
          <a:lstStyle/>
          <a:p>
            <a:pPr algn="r" rtl="1"/>
            <a:r>
              <a:rPr lang="fa-IR" sz="2400" b="1" dirty="0">
                <a:solidFill>
                  <a:srgbClr val="FF0000"/>
                </a:solidFill>
                <a:ea typeface="+mj-ea"/>
                <a:cs typeface="B Nazanin" panose="00000400000000000000" pitchFamily="2" charset="-78"/>
              </a:rPr>
              <a:t>آشنایی با مصارف الکتریسیته</a:t>
            </a:r>
            <a:endParaRPr lang="fa-IR" dirty="0"/>
          </a:p>
        </p:txBody>
      </p:sp>
      <p:pic>
        <p:nvPicPr>
          <p:cNvPr id="2" name="Picture 1">
            <a:extLst>
              <a:ext uri="{FF2B5EF4-FFF2-40B4-BE49-F238E27FC236}">
                <a16:creationId xmlns:a16="http://schemas.microsoft.com/office/drawing/2014/main" id="{E004A63A-AAA3-17AA-AE88-40AA9E16BD77}"/>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555771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51343" y="2704564"/>
            <a:ext cx="6388279" cy="2943444"/>
          </a:xfrm>
          <a:prstGeom prst="rect">
            <a:avLst/>
          </a:prstGeom>
        </p:spPr>
      </p:pic>
      <p:sp>
        <p:nvSpPr>
          <p:cNvPr id="8" name="Rectangle 7"/>
          <p:cNvSpPr/>
          <p:nvPr/>
        </p:nvSpPr>
        <p:spPr>
          <a:xfrm>
            <a:off x="245628" y="991590"/>
            <a:ext cx="8641723" cy="1338828"/>
          </a:xfrm>
          <a:prstGeom prst="rect">
            <a:avLst/>
          </a:prstGeom>
        </p:spPr>
        <p:txBody>
          <a:bodyPr wrap="square">
            <a:spAutoFit/>
          </a:bodyPr>
          <a:lstStyle/>
          <a:p>
            <a:pPr algn="r" rtl="1"/>
            <a:r>
              <a:rPr lang="fa-IR" sz="2700" b="1" dirty="0">
                <a:solidFill>
                  <a:srgbClr val="FF0000"/>
                </a:solidFill>
                <a:cs typeface="B Nazanin" panose="00000400000000000000" pitchFamily="2" charset="-78"/>
              </a:rPr>
              <a:t>بلندگو</a:t>
            </a:r>
            <a:endParaRPr lang="fa-IR" sz="2700" b="1" dirty="0">
              <a:cs typeface="B Nazanin" panose="00000400000000000000" pitchFamily="2" charset="-78"/>
            </a:endParaRPr>
          </a:p>
          <a:p>
            <a:pPr algn="r" rtl="1"/>
            <a:r>
              <a:rPr lang="fa-IR" sz="2700" dirty="0">
                <a:cs typeface="B Nazanin" panose="00000400000000000000" pitchFamily="2" charset="-78"/>
              </a:rPr>
              <a:t>یک قطعۀ الکترونیکی دوپایه است که الکتریسیته رابه صوت تبدیل می کند.</a:t>
            </a:r>
          </a:p>
          <a:p>
            <a:pPr algn="r" rtl="1"/>
            <a:r>
              <a:rPr lang="fa-IR" sz="2700" dirty="0">
                <a:cs typeface="B Nazanin" panose="00000400000000000000" pitchFamily="2" charset="-78"/>
              </a:rPr>
              <a:t>درشکل زیر چند نمونه بلندگوی الکترونیکی و نماد مداری آن آمده است.</a:t>
            </a:r>
            <a:endParaRPr lang="fa-IR" sz="2700" dirty="0"/>
          </a:p>
        </p:txBody>
      </p:sp>
      <p:pic>
        <p:nvPicPr>
          <p:cNvPr id="2" name="Picture 1">
            <a:extLst>
              <a:ext uri="{FF2B5EF4-FFF2-40B4-BE49-F238E27FC236}">
                <a16:creationId xmlns:a16="http://schemas.microsoft.com/office/drawing/2014/main" id="{0DDC7315-FC3B-ADFA-E216-3C653AE4E492}"/>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5830970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24120" y="372273"/>
            <a:ext cx="1447841" cy="555006"/>
          </a:xfrm>
          <a:prstGeom prst="rect">
            <a:avLst/>
          </a:prstGeom>
        </p:spPr>
      </p:pic>
      <p:sp>
        <p:nvSpPr>
          <p:cNvPr id="4" name="TextBox 3"/>
          <p:cNvSpPr txBox="1"/>
          <p:nvPr/>
        </p:nvSpPr>
        <p:spPr>
          <a:xfrm>
            <a:off x="180304" y="1030309"/>
            <a:ext cx="8768931" cy="3046988"/>
          </a:xfrm>
          <a:prstGeom prst="rect">
            <a:avLst/>
          </a:prstGeom>
          <a:noFill/>
        </p:spPr>
        <p:txBody>
          <a:bodyPr wrap="square" rtlCol="1">
            <a:spAutoFit/>
          </a:bodyPr>
          <a:lstStyle/>
          <a:p>
            <a:pPr algn="just" rtl="1"/>
            <a:r>
              <a:rPr lang="fa-IR" sz="2400" b="1" dirty="0">
                <a:solidFill>
                  <a:srgbClr val="FF0000"/>
                </a:solidFill>
                <a:cs typeface="B Nazanin" panose="00000400000000000000" pitchFamily="2" charset="-78"/>
              </a:rPr>
              <a:t>مرحله دوم: </a:t>
            </a:r>
            <a:r>
              <a:rPr lang="fa-IR" sz="2400" dirty="0">
                <a:cs typeface="B Nazanin" panose="00000400000000000000" pitchFamily="2" charset="-78"/>
              </a:rPr>
              <a:t>اتصال بلندگو باتوجه به مدار شکل26-2-الف پایه ها را به طورمناسب لحیم کاری کنید (مدار قبلی شکل22-2را تکمیل کنید). </a:t>
            </a:r>
          </a:p>
          <a:p>
            <a:pPr algn="just" rtl="1"/>
            <a:r>
              <a:rPr lang="fa-IR" sz="2400" dirty="0">
                <a:cs typeface="B Nazanin" panose="00000400000000000000" pitchFamily="2" charset="-78"/>
              </a:rPr>
              <a:t>دراین مرحله بایدیکی ازپایه های بلندگو را به پایه کلکتورترانزیستور و دیگری را  به پایه شماره 2 آی سی وصل کنید. </a:t>
            </a:r>
          </a:p>
          <a:p>
            <a:pPr algn="just" rtl="1"/>
            <a:r>
              <a:rPr lang="fa-IR" sz="2400" dirty="0">
                <a:cs typeface="B Nazanin" panose="00000400000000000000" pitchFamily="2" charset="-78"/>
              </a:rPr>
              <a:t>ابتدا دو سیم مفتولی نازک با اندازه مناسب  به پایه های بلندگو لحیم کنید(شکل26-2-ب). </a:t>
            </a:r>
          </a:p>
          <a:p>
            <a:pPr algn="just" rtl="1"/>
            <a:r>
              <a:rPr lang="fa-IR" sz="2400" dirty="0">
                <a:cs typeface="B Nazanin" panose="00000400000000000000" pitchFamily="2" charset="-78"/>
              </a:rPr>
              <a:t>سردیگرسیم را، یکی نزدیک پایه 2 آی سی (پایه وسط) از داخل فیبر عبوردهید و سپس آن را لحیم کنید و دیگری را به پایه کلکتور ترانزیستور(پایۀ وسط) متصل نمایید(شکل26-2-پ). توصیه می شود برای فهم بهتر از سیم هایی که رنگ متفاوت دارند استفاده کنید.</a:t>
            </a:r>
            <a:endParaRPr lang="fa-I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09" y="4288665"/>
            <a:ext cx="7129711" cy="2216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3557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335" y="484262"/>
            <a:ext cx="8596648" cy="5632311"/>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مرحله سوم: </a:t>
            </a:r>
            <a:r>
              <a:rPr lang="fa-IR" sz="2400" dirty="0">
                <a:cs typeface="B Nazanin" panose="00000400000000000000" pitchFamily="2" charset="-78"/>
              </a:rPr>
              <a:t>اتصال کلیدوباتری به مدارالکترونیکی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عملکردکلید به گونه ای است که با باز شدن درِجعبه، کلید عمل می کند وآهنگ پخش می شود؛ این درحالی است که با بسته شدن درِ جعبه، کلید عمل نمی کند و آهنگ قطع می شود. میکروسوئیچ چنین عملکردی دارد.</a:t>
            </a:r>
          </a:p>
          <a:p>
            <a:pPr algn="just" rtl="1"/>
            <a:r>
              <a:rPr lang="fa-IR" sz="2400" dirty="0">
                <a:cs typeface="B Nazanin" panose="00000400000000000000" pitchFamily="2" charset="-78"/>
              </a:rPr>
              <a:t>باید کلید را طبق شکل27-2-الف و ب به مدار الکترونیکی و باتری متصل کنید. </a:t>
            </a:r>
          </a:p>
          <a:p>
            <a:pPr algn="just" rtl="1"/>
            <a:r>
              <a:rPr lang="fa-IR" sz="2400" dirty="0">
                <a:cs typeface="B Nazanin" panose="00000400000000000000" pitchFamily="2" charset="-78"/>
              </a:rPr>
              <a:t>همان طور که در شکل27-2- پ مشخص است، کلیددارای سه پایه است ولی فقط از دو پایه1و2آن استفاده می شود و پایه3(وسط) بدون استفاده رها می گردد. </a:t>
            </a:r>
          </a:p>
          <a:p>
            <a:pPr algn="just" rtl="1"/>
            <a:r>
              <a:rPr lang="fa-IR" sz="2400" dirty="0">
                <a:cs typeface="B Nazanin" panose="00000400000000000000" pitchFamily="2" charset="-78"/>
              </a:rPr>
              <a:t>یک سر کلید را به قطب مثبت باتری متصل  کنید؛ معمولاً جا باتری ها خودشان دارای سیم هستند و می توان از سیم پایه مثبت، مستقیم به پایه شماره1 کلید لحیم کاری نمود. پایه شماره2 کلید را به یک سیم مفتولی نازک لحیم کنید و سِر دیگر آن را به پایه مشترک بلندگو و پایه 2 آی سی وصل کنید؛ همانند مراحل قبل، سیم را از نزدیکی پایه مورد نظر، از داخل فیبر عبور دهید و سپس لحیم کاری را اجرا کنید. از طرف دیگر، باید قطب منفی باتری را به پایه مشترک امیتر و پایه 3 آی سی  متصل کرد. بنابراین همانند روش های قبل این کار را انجام دهید (شکل27-2-ت).</a:t>
            </a:r>
          </a:p>
        </p:txBody>
      </p:sp>
    </p:spTree>
    <p:extLst>
      <p:ext uri="{BB962C8B-B14F-4D97-AF65-F5344CB8AC3E}">
        <p14:creationId xmlns:p14="http://schemas.microsoft.com/office/powerpoint/2010/main" val="26817319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1467" y="1416295"/>
            <a:ext cx="8357335" cy="4971625"/>
          </a:xfrm>
          <a:prstGeom prst="rect">
            <a:avLst/>
          </a:prstGeom>
        </p:spPr>
      </p:pic>
      <p:sp>
        <p:nvSpPr>
          <p:cNvPr id="4" name="Rectangle 3"/>
          <p:cNvSpPr/>
          <p:nvPr/>
        </p:nvSpPr>
        <p:spPr>
          <a:xfrm>
            <a:off x="489397" y="164451"/>
            <a:ext cx="8339076" cy="830997"/>
          </a:xfrm>
          <a:prstGeom prst="rect">
            <a:avLst/>
          </a:prstGeom>
        </p:spPr>
        <p:txBody>
          <a:bodyPr wrap="square">
            <a:spAutoFit/>
          </a:bodyPr>
          <a:lstStyle/>
          <a:p>
            <a:pPr algn="just" rtl="1"/>
            <a:br>
              <a:rPr lang="fa-IR" sz="2400" dirty="0">
                <a:solidFill>
                  <a:prstClr val="black">
                    <a:lumMod val="85000"/>
                    <a:lumOff val="15000"/>
                  </a:prstClr>
                </a:solidFill>
                <a:ea typeface="+mj-ea"/>
                <a:cs typeface="B Nazanin" panose="00000400000000000000" pitchFamily="2" charset="-78"/>
              </a:rPr>
            </a:br>
            <a:r>
              <a:rPr lang="fa-IR" sz="2400" dirty="0">
                <a:solidFill>
                  <a:prstClr val="black">
                    <a:lumMod val="85000"/>
                    <a:lumOff val="15000"/>
                  </a:prstClr>
                </a:solidFill>
                <a:ea typeface="+mj-ea"/>
                <a:cs typeface="B Nazanin" panose="00000400000000000000" pitchFamily="2" charset="-78"/>
              </a:rPr>
              <a:t>معمولاً در الکترونیک مثبت را با رنگ </a:t>
            </a:r>
            <a:r>
              <a:rPr lang="fa-IR" sz="2400" dirty="0">
                <a:solidFill>
                  <a:srgbClr val="FF0000"/>
                </a:solidFill>
                <a:ea typeface="+mj-ea"/>
                <a:cs typeface="B Nazanin" panose="00000400000000000000" pitchFamily="2" charset="-78"/>
              </a:rPr>
              <a:t>قرمز</a:t>
            </a:r>
            <a:r>
              <a:rPr lang="fa-IR" sz="2400" dirty="0">
                <a:solidFill>
                  <a:prstClr val="black">
                    <a:lumMod val="85000"/>
                    <a:lumOff val="15000"/>
                  </a:prstClr>
                </a:solidFill>
                <a:ea typeface="+mj-ea"/>
                <a:cs typeface="B Nazanin" panose="00000400000000000000" pitchFamily="2" charset="-78"/>
              </a:rPr>
              <a:t> و منفی را با رنگ </a:t>
            </a:r>
            <a:r>
              <a:rPr lang="fa-IR" sz="2400" dirty="0">
                <a:solidFill>
                  <a:srgbClr val="FF0000"/>
                </a:solidFill>
                <a:ea typeface="+mj-ea"/>
                <a:cs typeface="B Nazanin" panose="00000400000000000000" pitchFamily="2" charset="-78"/>
              </a:rPr>
              <a:t>مشکی</a:t>
            </a:r>
            <a:r>
              <a:rPr lang="fa-IR" sz="2400" dirty="0">
                <a:solidFill>
                  <a:prstClr val="white"/>
                </a:solidFill>
                <a:ea typeface="+mj-ea"/>
                <a:cs typeface="B Nazanin" panose="00000400000000000000" pitchFamily="2" charset="-78"/>
              </a:rPr>
              <a:t> </a:t>
            </a:r>
            <a:r>
              <a:rPr lang="fa-IR" sz="2400" dirty="0">
                <a:solidFill>
                  <a:prstClr val="black">
                    <a:lumMod val="85000"/>
                    <a:lumOff val="15000"/>
                  </a:prstClr>
                </a:solidFill>
                <a:ea typeface="+mj-ea"/>
                <a:cs typeface="B Nazanin" panose="00000400000000000000" pitchFamily="2" charset="-78"/>
              </a:rPr>
              <a:t>نشان می دهند. </a:t>
            </a:r>
            <a:endParaRPr lang="fa-IR" sz="1350" dirty="0"/>
          </a:p>
        </p:txBody>
      </p:sp>
      <p:pic>
        <p:nvPicPr>
          <p:cNvPr id="2" name="Picture 1">
            <a:extLst>
              <a:ext uri="{FF2B5EF4-FFF2-40B4-BE49-F238E27FC236}">
                <a16:creationId xmlns:a16="http://schemas.microsoft.com/office/drawing/2014/main" id="{C715D9F3-B70E-6712-E83B-E2F00E3EEBB2}"/>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2032167779"/>
      </p:ext>
    </p:extLst>
  </p:cSld>
  <p:clrMapOvr>
    <a:masterClrMapping/>
  </p:clrMapOvr>
  <mc:AlternateContent xmlns:mc="http://schemas.openxmlformats.org/markup-compatibility/2006" xmlns:p14="http://schemas.microsoft.com/office/powerpoint/2010/main">
    <mc:Choice Requires="p14">
      <p:transition spd="slow">
        <p14:flythrough hasBounce="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551" y="1888860"/>
            <a:ext cx="3033794" cy="4560571"/>
          </a:xfrm>
          <a:prstGeom prst="rect">
            <a:avLst/>
          </a:prstGeom>
        </p:spPr>
      </p:pic>
      <p:sp>
        <p:nvSpPr>
          <p:cNvPr id="4" name="Rectangle 3"/>
          <p:cNvSpPr/>
          <p:nvPr/>
        </p:nvSpPr>
        <p:spPr>
          <a:xfrm>
            <a:off x="3237345" y="2328516"/>
            <a:ext cx="5604003" cy="3046988"/>
          </a:xfrm>
          <a:prstGeom prst="rect">
            <a:avLst/>
          </a:prstGeom>
        </p:spPr>
        <p:txBody>
          <a:bodyPr wrap="square">
            <a:spAutoFit/>
          </a:bodyPr>
          <a:lstStyle/>
          <a:p>
            <a:pPr algn="just" rtl="1"/>
            <a:r>
              <a:rPr lang="fa-IR" sz="2400" dirty="0">
                <a:cs typeface="B Nazanin" panose="00000400000000000000" pitchFamily="2" charset="-78"/>
              </a:rPr>
              <a:t>درشکل مدارِپروژه دردیواره جعبه قرارگرفته است. کلید را باید به گونه ای درجعبه قراردهیدکه با بازو بسته شدن درِجعبه،کلید به درستی کارکند.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درنهایت با سلیقه خودتان(به وسیلۀپارچه یا...)مدار راپنهان کنید</a:t>
            </a:r>
          </a:p>
          <a:p>
            <a:pPr algn="just" rtl="1"/>
            <a:br>
              <a:rPr lang="fa-IR" sz="2400" dirty="0">
                <a:cs typeface="B Nazanin" panose="00000400000000000000" pitchFamily="2" charset="-78"/>
              </a:rPr>
            </a:br>
            <a:endParaRPr lang="fa-IR" sz="2400" dirty="0"/>
          </a:p>
        </p:txBody>
      </p:sp>
      <p:sp>
        <p:nvSpPr>
          <p:cNvPr id="2" name="Rectangle 1"/>
          <p:cNvSpPr/>
          <p:nvPr/>
        </p:nvSpPr>
        <p:spPr>
          <a:xfrm>
            <a:off x="203551" y="405018"/>
            <a:ext cx="8637797" cy="1569660"/>
          </a:xfrm>
          <a:prstGeom prst="rect">
            <a:avLst/>
          </a:prstGeom>
        </p:spPr>
        <p:txBody>
          <a:bodyPr wrap="square">
            <a:spAutoFit/>
          </a:bodyPr>
          <a:lstStyle/>
          <a:p>
            <a:pPr lvl="0" algn="just" rtl="1"/>
            <a:r>
              <a:rPr lang="fa-IR" sz="2400" b="1" dirty="0">
                <a:solidFill>
                  <a:srgbClr val="FF0000"/>
                </a:solidFill>
                <a:cs typeface="B Nazanin" panose="00000400000000000000" pitchFamily="2" charset="-78"/>
              </a:rPr>
              <a:t>مرحلۀ چهارم: </a:t>
            </a:r>
            <a:r>
              <a:rPr lang="fa-IR" sz="2400" dirty="0">
                <a:solidFill>
                  <a:prstClr val="black"/>
                </a:solidFill>
                <a:cs typeface="B Nazanin" panose="00000400000000000000" pitchFamily="2" charset="-78"/>
              </a:rPr>
              <a:t>جانمایی مناسب مدارالکترونیکی در جعبه</a:t>
            </a:r>
          </a:p>
          <a:p>
            <a:pPr lvl="0" algn="just" rtl="1"/>
            <a:br>
              <a:rPr lang="fa-IR" sz="2400" dirty="0">
                <a:solidFill>
                  <a:prstClr val="black"/>
                </a:solidFill>
                <a:cs typeface="B Nazanin" panose="00000400000000000000" pitchFamily="2" charset="-78"/>
              </a:rPr>
            </a:br>
            <a:r>
              <a:rPr lang="fa-IR" sz="2400" dirty="0">
                <a:solidFill>
                  <a:prstClr val="black"/>
                </a:solidFill>
                <a:cs typeface="B Nazanin" panose="00000400000000000000" pitchFamily="2" charset="-78"/>
              </a:rPr>
              <a:t>ابتدا باید برای مدارِپروژه،مکان مناسبی پیداکنید. این مکان می تواندکف،دیواره های کناری یا زیرجعبه باشد. متناسب باجعبۀ خود، مکان مناسبی را درنظربگیرید.</a:t>
            </a:r>
          </a:p>
        </p:txBody>
      </p:sp>
    </p:spTree>
    <p:extLst>
      <p:ext uri="{BB962C8B-B14F-4D97-AF65-F5344CB8AC3E}">
        <p14:creationId xmlns:p14="http://schemas.microsoft.com/office/powerpoint/2010/main" val="252699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44591" y="302903"/>
            <a:ext cx="1642760" cy="572860"/>
          </a:xfrm>
          <a:prstGeom prst="rect">
            <a:avLst/>
          </a:prstGeom>
        </p:spPr>
      </p:pic>
      <p:sp>
        <p:nvSpPr>
          <p:cNvPr id="5" name="Rectangle 4"/>
          <p:cNvSpPr/>
          <p:nvPr/>
        </p:nvSpPr>
        <p:spPr>
          <a:xfrm>
            <a:off x="284264" y="875763"/>
            <a:ext cx="8603087" cy="1631216"/>
          </a:xfrm>
          <a:prstGeom prst="rect">
            <a:avLst/>
          </a:prstGeom>
        </p:spPr>
        <p:txBody>
          <a:bodyPr wrap="square">
            <a:spAutoFit/>
          </a:bodyPr>
          <a:lstStyle/>
          <a:p>
            <a:pPr algn="just" rtl="1"/>
            <a:r>
              <a:rPr lang="fa-IR" sz="2400" dirty="0">
                <a:solidFill>
                  <a:srgbClr val="0070C0"/>
                </a:solidFill>
                <a:cs typeface="B Nazanin" panose="00000400000000000000" pitchFamily="2" charset="-78"/>
              </a:rPr>
              <a:t>چگونه می توان اندازه مدار را کوچک تر کرد؟ </a:t>
            </a:r>
          </a:p>
          <a:p>
            <a:pPr algn="just" rtl="1"/>
            <a:r>
              <a:rPr lang="fa-IR" sz="2400" dirty="0">
                <a:solidFill>
                  <a:srgbClr val="0070C0"/>
                </a:solidFill>
                <a:cs typeface="B Nazanin" panose="00000400000000000000" pitchFamily="2" charset="-78"/>
              </a:rPr>
              <a:t>ازچه وسایل معیوب ودورریختنی،می توانید قطعات پروژه را به دست آورید؟</a:t>
            </a:r>
          </a:p>
          <a:p>
            <a:pPr algn="just" rtl="1"/>
            <a:r>
              <a:rPr lang="fa-IR" sz="2400" dirty="0">
                <a:solidFill>
                  <a:srgbClr val="0070C0"/>
                </a:solidFill>
                <a:cs typeface="B Nazanin" panose="00000400000000000000" pitchFamily="2" charset="-78"/>
              </a:rPr>
              <a:t>به جای میکروسوئیچ از چه طرح ابتکاری ساده، می توانید استفاده کنید؟</a:t>
            </a:r>
            <a:br>
              <a:rPr lang="fa-IR" sz="2000" dirty="0">
                <a:cs typeface="B Nazanin" panose="00000400000000000000" pitchFamily="2" charset="-78"/>
              </a:rPr>
            </a:br>
            <a:r>
              <a:rPr lang="fa-IR" sz="2400" b="1" dirty="0">
                <a:solidFill>
                  <a:srgbClr val="FF0000"/>
                </a:solidFill>
                <a:cs typeface="B Nazanin" panose="00000400000000000000" pitchFamily="2" charset="-78"/>
              </a:rPr>
              <a:t>جواب</a:t>
            </a:r>
          </a:p>
        </p:txBody>
      </p:sp>
      <p:sp>
        <p:nvSpPr>
          <p:cNvPr id="2" name="Rectangle 1"/>
          <p:cNvSpPr/>
          <p:nvPr/>
        </p:nvSpPr>
        <p:spPr>
          <a:xfrm>
            <a:off x="284265" y="2635768"/>
            <a:ext cx="8603086" cy="3046988"/>
          </a:xfrm>
          <a:prstGeom prst="rect">
            <a:avLst/>
          </a:prstGeom>
        </p:spPr>
        <p:txBody>
          <a:bodyPr wrap="square">
            <a:spAutoFit/>
          </a:bodyPr>
          <a:lstStyle/>
          <a:p>
            <a:pPr algn="just" rtl="1"/>
            <a:r>
              <a:rPr lang="fa-IR" sz="2400" dirty="0">
                <a:cs typeface="B Nazanin" panose="00000400000000000000" pitchFamily="2" charset="-78"/>
              </a:rPr>
              <a:t>1- استفاده از کیت پیش ساخته شده - استفاده از باتری سکه ای - استفاده  مناسب و بهینه از قطعات مورد استفاده - درست کردن و اتصال مناسب قطعات و عدم استفاده از وسایل غیر ضروری</a:t>
            </a:r>
          </a:p>
          <a:p>
            <a:pPr algn="just" rtl="1"/>
            <a:r>
              <a:rPr lang="fa-IR" sz="2400" dirty="0">
                <a:cs typeface="B Nazanin" panose="00000400000000000000" pitchFamily="2" charset="-78"/>
              </a:rPr>
              <a:t>2- انواع جعبه های خالی و دور ریختنی وسایل مختلف در شکل های مختلف گرد - چهارگوش و.... البته با خلاقیت باید از مواد و ابزار مختلف استفاده کرد مانند فیبر - یونولیت - پلاستیک - اسفنج و ..........</a:t>
            </a:r>
          </a:p>
          <a:p>
            <a:pPr algn="just" rtl="1"/>
            <a:r>
              <a:rPr lang="fa-IR" sz="2400" dirty="0">
                <a:cs typeface="B Nazanin" panose="00000400000000000000" pitchFamily="2" charset="-78"/>
              </a:rPr>
              <a:t>3- می توان با اتصال دو قطعه فلزی به مدار و قرار دادن فنر در زیر نقطه اتصال کاری کرد که هنگام بستن درب جعبه صدای موزیک قطع و با باز کردن آن صدای موزیک برقرار شود.</a:t>
            </a:r>
          </a:p>
        </p:txBody>
      </p:sp>
      <p:pic>
        <p:nvPicPr>
          <p:cNvPr id="6" name="Picture 5">
            <a:extLst>
              <a:ext uri="{FF2B5EF4-FFF2-40B4-BE49-F238E27FC236}">
                <a16:creationId xmlns:a16="http://schemas.microsoft.com/office/drawing/2014/main" id="{8933D704-242B-078E-5D75-7EF10EFA0071}"/>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053536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062" y="463104"/>
            <a:ext cx="8667482" cy="5632311"/>
          </a:xfrm>
          <a:prstGeom prst="rect">
            <a:avLst/>
          </a:prstGeom>
        </p:spPr>
        <p:txBody>
          <a:bodyPr wrap="square">
            <a:spAutoFit/>
          </a:bodyPr>
          <a:lstStyle/>
          <a:p>
            <a:pPr algn="just" rtl="1"/>
            <a:r>
              <a:rPr lang="fa-IR" sz="2400" b="1" dirty="0">
                <a:solidFill>
                  <a:srgbClr val="FF0000"/>
                </a:solidFill>
                <a:latin typeface="Amir-New"/>
                <a:cs typeface="B Nazanin" panose="00000400000000000000" pitchFamily="2" charset="-78"/>
              </a:rPr>
              <a:t>آداب و شرايط کار</a:t>
            </a:r>
          </a:p>
          <a:p>
            <a:pPr algn="just" rtl="1"/>
            <a:r>
              <a:rPr lang="fa-IR" sz="2400" b="1" dirty="0">
                <a:solidFill>
                  <a:schemeClr val="accent1"/>
                </a:solidFill>
                <a:latin typeface="Amuzeh-New-Bold"/>
                <a:cs typeface="B Nazanin" panose="00000400000000000000" pitchFamily="2" charset="-78"/>
              </a:rPr>
              <a:t>رضایت کار</a:t>
            </a:r>
          </a:p>
          <a:p>
            <a:pPr algn="just" rtl="1"/>
            <a:r>
              <a:rPr lang="fa-IR" sz="2400" dirty="0">
                <a:solidFill>
                  <a:srgbClr val="000000"/>
                </a:solidFill>
                <a:latin typeface="AmuzehNewNormalPS"/>
                <a:cs typeface="B Nazanin" panose="00000400000000000000" pitchFamily="2" charset="-78"/>
              </a:rPr>
              <a:t>روحیۀ هر انسانی اقتضا می کند از کاری که انجام می دهد راضی باشد. به طور مسلم اگر انسان، کاری را بدون علاقه شروع کند، نتیجۀ مورد نظر را دریافت نخواهد کرد.</a:t>
            </a:r>
          </a:p>
          <a:p>
            <a:pPr algn="just" rtl="1"/>
            <a:endParaRPr lang="fa-IR" sz="2400" dirty="0">
              <a:solidFill>
                <a:srgbClr val="000000"/>
              </a:solidFill>
              <a:latin typeface="AmuzehNewNormalPS"/>
              <a:cs typeface="B Nazanin" panose="00000400000000000000" pitchFamily="2" charset="-78"/>
            </a:endParaRPr>
          </a:p>
          <a:p>
            <a:pPr algn="just" rtl="1"/>
            <a:r>
              <a:rPr lang="fa-IR" sz="2400" dirty="0">
                <a:solidFill>
                  <a:srgbClr val="FF0000"/>
                </a:solidFill>
                <a:latin typeface="Amir-New"/>
                <a:cs typeface="B Nazanin" panose="00000400000000000000" pitchFamily="2" charset="-78"/>
              </a:rPr>
              <a:t>لسَعیِها راضیةُ</a:t>
            </a:r>
          </a:p>
          <a:p>
            <a:pPr algn="just" rtl="1"/>
            <a:r>
              <a:rPr lang="fa-IR" sz="2400" dirty="0">
                <a:solidFill>
                  <a:srgbClr val="1A1AFF"/>
                </a:solidFill>
                <a:latin typeface="Amir-New"/>
                <a:cs typeface="B Nazanin" panose="00000400000000000000" pitchFamily="2" charset="-78"/>
              </a:rPr>
              <a:t>چرا که از سعی و تلاش خود خشنود است.</a:t>
            </a:r>
          </a:p>
          <a:p>
            <a:pPr algn="just" rtl="1"/>
            <a:endParaRPr lang="fa-IR" sz="2400" dirty="0">
              <a:solidFill>
                <a:srgbClr val="1A1AFF"/>
              </a:solidFill>
              <a:latin typeface="Amir-New"/>
              <a:cs typeface="B Nazanin" panose="00000400000000000000" pitchFamily="2" charset="-78"/>
            </a:endParaRPr>
          </a:p>
          <a:p>
            <a:pPr algn="just" rtl="1"/>
            <a:r>
              <a:rPr lang="fa-IR" sz="2400" dirty="0">
                <a:solidFill>
                  <a:srgbClr val="000000"/>
                </a:solidFill>
                <a:latin typeface="AmuzehNewNormalPS"/>
                <a:cs typeface="B Nazanin" panose="00000400000000000000" pitchFamily="2" charset="-78"/>
              </a:rPr>
              <a:t>در آیه شریفه 9، سوره غاشیه به یکی از صفات مؤمنین نیکوکار اشاره شده است، از جمله آنان  از سعی و تلاش و کارخود خشنود و راضی هستند و این رضایت خاطر در کارهای اقتصادی و  فعالیت های شغلی آنان اثرات مثبتی در جامعه خواهد داشت، زیرا وقتی انسان از کار و شغل خود  راضی باشد آن را با علاقه انجام می دهد.  از عوامل اساسی ایجاد فضای مطمئن کار، رضایت از کار است.</a:t>
            </a:r>
          </a:p>
          <a:p>
            <a:pPr algn="just" rtl="1"/>
            <a:r>
              <a:rPr lang="fa-IR" sz="2400" dirty="0">
                <a:solidFill>
                  <a:srgbClr val="000000"/>
                </a:solidFill>
                <a:latin typeface="AmuzehNewNormalPS"/>
                <a:cs typeface="B Nazanin" panose="00000400000000000000" pitchFamily="2" charset="-78"/>
              </a:rPr>
              <a:t>از این رو باید سعی شود تا افراد جامعه کار و شغل خود را بر اساس علاقه و رضایت از آن انتخاب کنند.</a:t>
            </a:r>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8D31F200-5FE3-2EEC-2BC2-D0B8664EC870}"/>
              </a:ext>
            </a:extLst>
          </p:cNvPr>
          <p:cNvPicPr>
            <a:picLocks noChangeAspect="1"/>
          </p:cNvPicPr>
          <p:nvPr/>
        </p:nvPicPr>
        <p:blipFill>
          <a:blip r:embed="rId2"/>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79551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608" y="540912"/>
            <a:ext cx="8461420" cy="3785652"/>
          </a:xfrm>
          <a:prstGeom prst="rect">
            <a:avLst/>
          </a:prstGeom>
          <a:noFill/>
        </p:spPr>
        <p:txBody>
          <a:bodyPr wrap="square" rtlCol="1">
            <a:spAutoFit/>
          </a:bodyPr>
          <a:lstStyle/>
          <a:p>
            <a:pPr algn="just" rtl="1"/>
            <a:r>
              <a:rPr lang="fa-IR" sz="2400" b="1" dirty="0">
                <a:solidFill>
                  <a:srgbClr val="FF0000"/>
                </a:solidFill>
                <a:cs typeface="B Nazanin" panose="00000400000000000000" pitchFamily="2" charset="-78"/>
              </a:rPr>
              <a:t>مفاهیم اساسی در الکتریسیته</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مفاهیم ولتاژ،جریان و مقاومت درالکتریسیته،مهم است. درادامه به معرفی هریک وارتباط بین آن ها می پردازیم.</a:t>
            </a:r>
          </a:p>
          <a:p>
            <a:pPr algn="just" rtl="1"/>
            <a:endParaRPr lang="fa-IR" sz="2400" dirty="0">
              <a:cs typeface="B Nazanin" panose="00000400000000000000" pitchFamily="2" charset="-78"/>
            </a:endParaRPr>
          </a:p>
          <a:p>
            <a:pPr algn="just" rtl="1"/>
            <a:r>
              <a:rPr lang="fa-IR" sz="2400" b="1" dirty="0">
                <a:solidFill>
                  <a:srgbClr val="00B050"/>
                </a:solidFill>
                <a:cs typeface="B Nazanin" panose="00000400000000000000" pitchFamily="2" charset="-78"/>
              </a:rPr>
              <a:t>1- پتانسیل الکتریکی</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اختلاف پتانسیل عاملی برای حرکت الکترون ها دربین دو نقطه از یک مدار الکتریکی است و واحد(یکا)آن بر حسب ولت(</a:t>
            </a:r>
            <a:r>
              <a:rPr lang="en-US" sz="2400" dirty="0">
                <a:cs typeface="B Nazanin" panose="00000400000000000000" pitchFamily="2" charset="-78"/>
              </a:rPr>
              <a:t>V</a:t>
            </a:r>
            <a:r>
              <a:rPr lang="fa-IR" sz="2400" dirty="0">
                <a:cs typeface="B Nazanin" panose="00000400000000000000" pitchFamily="2" charset="-78"/>
              </a:rPr>
              <a:t>)بیان می شود. پتانسیل را باحروف</a:t>
            </a:r>
            <a:r>
              <a:rPr lang="en-US" sz="2400" dirty="0">
                <a:cs typeface="B Nazanin" panose="00000400000000000000" pitchFamily="2" charset="-78"/>
              </a:rPr>
              <a:t>V</a:t>
            </a:r>
            <a:r>
              <a:rPr lang="fa-IR" sz="2400" dirty="0">
                <a:cs typeface="B Nazanin" panose="00000400000000000000" pitchFamily="2" charset="-78"/>
              </a:rPr>
              <a:t>،</a:t>
            </a:r>
            <a:r>
              <a:rPr lang="en-US" sz="2400" dirty="0">
                <a:cs typeface="B Nazanin" panose="00000400000000000000" pitchFamily="2" charset="-78"/>
              </a:rPr>
              <a:t>E </a:t>
            </a:r>
            <a:r>
              <a:rPr lang="fa-IR" sz="2400" dirty="0">
                <a:cs typeface="B Nazanin" panose="00000400000000000000" pitchFamily="2" charset="-78"/>
              </a:rPr>
              <a:t> نشان می دهند.</a:t>
            </a:r>
            <a:br>
              <a:rPr lang="en-US" sz="2400" dirty="0">
                <a:cs typeface="B Nazanin" panose="00000400000000000000" pitchFamily="2" charset="-78"/>
              </a:rPr>
            </a:br>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01B18F9C-4D86-E507-AFC8-0F776BB0AF8E}"/>
              </a:ext>
            </a:extLst>
          </p:cNvPr>
          <p:cNvPicPr>
            <a:picLocks noChangeAspect="1"/>
          </p:cNvPicPr>
          <p:nvPr/>
        </p:nvPicPr>
        <p:blipFill>
          <a:blip r:embed="rId3"/>
          <a:stretch>
            <a:fillRect/>
          </a:stretch>
        </p:blipFill>
        <p:spPr>
          <a:xfrm>
            <a:off x="250460" y="6339838"/>
            <a:ext cx="827122" cy="255772"/>
          </a:xfrm>
          <a:prstGeom prst="rect">
            <a:avLst/>
          </a:prstGeom>
        </p:spPr>
      </p:pic>
    </p:spTree>
    <p:extLst>
      <p:ext uri="{BB962C8B-B14F-4D97-AF65-F5344CB8AC3E}">
        <p14:creationId xmlns:p14="http://schemas.microsoft.com/office/powerpoint/2010/main" val="273322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577" y="3709115"/>
            <a:ext cx="6855080" cy="2740459"/>
          </a:xfrm>
          <a:prstGeom prst="rect">
            <a:avLst/>
          </a:prstGeom>
        </p:spPr>
      </p:pic>
      <p:sp>
        <p:nvSpPr>
          <p:cNvPr id="4" name="TextBox 3"/>
          <p:cNvSpPr txBox="1"/>
          <p:nvPr/>
        </p:nvSpPr>
        <p:spPr>
          <a:xfrm>
            <a:off x="437881" y="425003"/>
            <a:ext cx="8345511" cy="3046988"/>
          </a:xfrm>
          <a:prstGeom prst="rect">
            <a:avLst/>
          </a:prstGeom>
          <a:noFill/>
        </p:spPr>
        <p:txBody>
          <a:bodyPr wrap="square" rtlCol="1">
            <a:spAutoFit/>
          </a:bodyPr>
          <a:lstStyle/>
          <a:p>
            <a:pPr algn="just" rtl="1"/>
            <a:br>
              <a:rPr lang="fa-IR" sz="2400" dirty="0">
                <a:cs typeface="B Nazanin" panose="00000400000000000000" pitchFamily="2" charset="-78"/>
              </a:rPr>
            </a:br>
            <a:r>
              <a:rPr lang="fa-IR" sz="2400" dirty="0">
                <a:cs typeface="B Nazanin" panose="00000400000000000000" pitchFamily="2" charset="-78"/>
              </a:rPr>
              <a:t>در شکل </a:t>
            </a:r>
            <a:r>
              <a:rPr lang="fa-IR" sz="2400" dirty="0">
                <a:solidFill>
                  <a:srgbClr val="FF0000"/>
                </a:solidFill>
                <a:cs typeface="B Nazanin" panose="00000400000000000000" pitchFamily="2" charset="-78"/>
              </a:rPr>
              <a:t>الف</a:t>
            </a:r>
            <a:r>
              <a:rPr lang="fa-IR" sz="2400" dirty="0">
                <a:cs typeface="B Nazanin" panose="00000400000000000000" pitchFamily="2" charset="-78"/>
              </a:rPr>
              <a:t> جریان آب ازیک نقطه با ارتفاع بالابه سمت ارتفاع کمتر حرکت می کند </a:t>
            </a:r>
            <a:br>
              <a:rPr lang="fa-IR" sz="2400" dirty="0">
                <a:cs typeface="B Nazanin" panose="00000400000000000000" pitchFamily="2" charset="-78"/>
              </a:rPr>
            </a:br>
            <a:r>
              <a:rPr lang="fa-IR" sz="2400" dirty="0">
                <a:cs typeface="B Nazanin" panose="00000400000000000000" pitchFamily="2" charset="-78"/>
              </a:rPr>
              <a:t>و پره را به چرخش در می آورد.این حرکت آب به دلیل اختلاف ارتفاع اتفاق می افتد.</a:t>
            </a:r>
            <a:br>
              <a:rPr lang="fa-IR" sz="2400" dirty="0">
                <a:cs typeface="B Nazanin" panose="00000400000000000000" pitchFamily="2" charset="-78"/>
              </a:rPr>
            </a:br>
            <a:endParaRPr lang="fa-IR" sz="2400" dirty="0">
              <a:cs typeface="B Nazanin" panose="00000400000000000000" pitchFamily="2" charset="-78"/>
            </a:endParaRPr>
          </a:p>
          <a:p>
            <a:pPr algn="just" rtl="1"/>
            <a:r>
              <a:rPr lang="fa-IR" sz="2400" dirty="0">
                <a:cs typeface="B Nazanin" panose="00000400000000000000" pitchFamily="2" charset="-78"/>
              </a:rPr>
              <a:t>در قسمت </a:t>
            </a:r>
            <a:r>
              <a:rPr lang="fa-IR" sz="2400" dirty="0">
                <a:solidFill>
                  <a:srgbClr val="FF0000"/>
                </a:solidFill>
                <a:cs typeface="B Nazanin" panose="00000400000000000000" pitchFamily="2" charset="-78"/>
              </a:rPr>
              <a:t>ب</a:t>
            </a:r>
            <a:r>
              <a:rPr lang="fa-IR" sz="2400" dirty="0">
                <a:cs typeface="B Nazanin" panose="00000400000000000000" pitchFamily="2" charset="-78"/>
              </a:rPr>
              <a:t> منبع ولتاژ نیز انرژی لازم را برای حرکت دادن الکترون ها تأمین می کند.</a:t>
            </a:r>
            <a:br>
              <a:rPr lang="fa-IR" sz="2400" dirty="0">
                <a:cs typeface="B Nazanin" panose="00000400000000000000" pitchFamily="2" charset="-78"/>
              </a:rPr>
            </a:br>
            <a:endParaRPr lang="fa-IR" sz="2400" dirty="0">
              <a:cs typeface="B Nazanin" panose="00000400000000000000" pitchFamily="2" charset="-78"/>
            </a:endParaRPr>
          </a:p>
          <a:p>
            <a:pPr algn="just" rtl="1"/>
            <a:r>
              <a:rPr lang="fa-IR" sz="2400" dirty="0">
                <a:cs typeface="B Nazanin" panose="00000400000000000000" pitchFamily="2" charset="-78"/>
              </a:rPr>
              <a:t>منابع ولتاژ الکتریکی را به دو دسته کلی منابع مستقیم </a:t>
            </a:r>
            <a:r>
              <a:rPr lang="en-US" sz="2000" b="1" dirty="0">
                <a:solidFill>
                  <a:srgbClr val="FF0000"/>
                </a:solidFill>
                <a:cs typeface="B Nazanin" panose="00000400000000000000" pitchFamily="2" charset="-78"/>
              </a:rPr>
              <a:t>DC</a:t>
            </a:r>
            <a:r>
              <a:rPr lang="fa-IR" sz="2400" dirty="0">
                <a:cs typeface="B Nazanin" panose="00000400000000000000" pitchFamily="2" charset="-78"/>
              </a:rPr>
              <a:t> و</a:t>
            </a:r>
            <a:r>
              <a:rPr lang="en-US" sz="2400" dirty="0">
                <a:cs typeface="B Nazanin" panose="00000400000000000000" pitchFamily="2" charset="-78"/>
              </a:rPr>
              <a:t> </a:t>
            </a:r>
            <a:r>
              <a:rPr lang="fa-IR" sz="2400" dirty="0">
                <a:cs typeface="B Nazanin" panose="00000400000000000000" pitchFamily="2" charset="-78"/>
              </a:rPr>
              <a:t>منابع متناوب </a:t>
            </a:r>
            <a:r>
              <a:rPr lang="en-US" sz="2000" b="1" dirty="0">
                <a:solidFill>
                  <a:srgbClr val="FF0000"/>
                </a:solidFill>
                <a:cs typeface="B Nazanin" panose="00000400000000000000" pitchFamily="2" charset="-78"/>
              </a:rPr>
              <a:t>AC</a:t>
            </a:r>
            <a:r>
              <a:rPr lang="fa-IR" sz="2400" dirty="0">
                <a:cs typeface="B Nazanin" panose="00000400000000000000" pitchFamily="2" charset="-78"/>
              </a:rPr>
              <a:t> تقسیم می کنند</a:t>
            </a:r>
          </a:p>
        </p:txBody>
      </p:sp>
      <p:pic>
        <p:nvPicPr>
          <p:cNvPr id="2" name="Picture 1">
            <a:extLst>
              <a:ext uri="{FF2B5EF4-FFF2-40B4-BE49-F238E27FC236}">
                <a16:creationId xmlns:a16="http://schemas.microsoft.com/office/drawing/2014/main" id="{668F0337-AEBD-6EDE-987A-717DEAFE290F}"/>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3273764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75124" y="3589792"/>
            <a:ext cx="3453721" cy="2593546"/>
          </a:xfrm>
          <a:prstGeom prst="rect">
            <a:avLst/>
          </a:prstGeom>
        </p:spPr>
      </p:pic>
      <p:pic>
        <p:nvPicPr>
          <p:cNvPr id="5" name="Picture 4"/>
          <p:cNvPicPr>
            <a:picLocks noChangeAspect="1"/>
          </p:cNvPicPr>
          <p:nvPr/>
        </p:nvPicPr>
        <p:blipFill>
          <a:blip r:embed="rId4"/>
          <a:stretch>
            <a:fillRect/>
          </a:stretch>
        </p:blipFill>
        <p:spPr>
          <a:xfrm>
            <a:off x="487214" y="3589792"/>
            <a:ext cx="3518115" cy="2593546"/>
          </a:xfrm>
          <a:prstGeom prst="rect">
            <a:avLst/>
          </a:prstGeom>
        </p:spPr>
      </p:pic>
      <p:sp>
        <p:nvSpPr>
          <p:cNvPr id="6" name="TextBox 5"/>
          <p:cNvSpPr txBox="1"/>
          <p:nvPr/>
        </p:nvSpPr>
        <p:spPr>
          <a:xfrm>
            <a:off x="141668" y="474815"/>
            <a:ext cx="8796269" cy="2739211"/>
          </a:xfrm>
          <a:prstGeom prst="rect">
            <a:avLst/>
          </a:prstGeom>
          <a:noFill/>
        </p:spPr>
        <p:txBody>
          <a:bodyPr wrap="square" rtlCol="1">
            <a:spAutoFit/>
          </a:bodyPr>
          <a:lstStyle/>
          <a:p>
            <a:pPr algn="just" rtl="1"/>
            <a:r>
              <a:rPr lang="fa-IR" sz="2800" dirty="0">
                <a:solidFill>
                  <a:srgbClr val="FF0000"/>
                </a:solidFill>
                <a:cs typeface="B Nazanin" panose="00000400000000000000" pitchFamily="2" charset="-78"/>
              </a:rPr>
              <a:t>الف) </a:t>
            </a:r>
            <a:r>
              <a:rPr lang="fa-IR" sz="2400" dirty="0">
                <a:cs typeface="B Nazanin" panose="00000400000000000000" pitchFamily="2" charset="-78"/>
              </a:rPr>
              <a:t>منبع ولتاژمستقیم</a:t>
            </a:r>
            <a:r>
              <a:rPr lang="en-US" sz="2400" b="1" dirty="0">
                <a:solidFill>
                  <a:srgbClr val="FF0000"/>
                </a:solidFill>
                <a:cs typeface="B Nazanin" panose="00000400000000000000" pitchFamily="2" charset="-78"/>
              </a:rPr>
              <a:t>DC</a:t>
            </a:r>
            <a:r>
              <a:rPr lang="en-US" sz="2400" dirty="0">
                <a:cs typeface="B Nazanin" panose="00000400000000000000" pitchFamily="2" charset="-78"/>
              </a:rPr>
              <a:t> </a:t>
            </a:r>
            <a:r>
              <a:rPr lang="fa-IR" sz="2400" dirty="0">
                <a:cs typeface="B Nazanin" panose="00000400000000000000" pitchFamily="2" charset="-78"/>
              </a:rPr>
              <a:t> منابعی راکه قطب  مثبت (</a:t>
            </a:r>
            <a:r>
              <a:rPr lang="fa-IR" sz="2400" b="1" dirty="0">
                <a:solidFill>
                  <a:srgbClr val="FF0000"/>
                </a:solidFill>
                <a:cs typeface="B Nazanin" panose="00000400000000000000" pitchFamily="2" charset="-78"/>
              </a:rPr>
              <a:t>+</a:t>
            </a:r>
            <a:r>
              <a:rPr lang="fa-IR" sz="2400" dirty="0">
                <a:cs typeface="B Nazanin" panose="00000400000000000000" pitchFamily="2" charset="-78"/>
              </a:rPr>
              <a:t>) و قطب منفی (</a:t>
            </a:r>
            <a:r>
              <a:rPr lang="fa-IR" sz="2400" b="1" dirty="0">
                <a:solidFill>
                  <a:srgbClr val="FF0000"/>
                </a:solidFill>
                <a:cs typeface="B Nazanin" panose="00000400000000000000" pitchFamily="2" charset="-78"/>
              </a:rPr>
              <a:t>-</a:t>
            </a:r>
            <a:r>
              <a:rPr lang="fa-IR" sz="2400" dirty="0">
                <a:cs typeface="B Nazanin" panose="00000400000000000000" pitchFamily="2" charset="-78"/>
              </a:rPr>
              <a:t>) ثابت دارند  و حرکت الکترون ها درمدارآن ها دریک جهت ثابت است((منبع ولتاژمستقیم یا منبع جریان مستقیم)) می نامند.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باتری قابل شارژ اسباب بازی، باتری قلمی،پیل ها وشارژرها نمونه هایی ازاین منابع هستند.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شکل </a:t>
            </a:r>
            <a:r>
              <a:rPr lang="fa-IR" sz="2400" dirty="0">
                <a:solidFill>
                  <a:srgbClr val="FF0000"/>
                </a:solidFill>
                <a:cs typeface="B Nazanin" panose="00000400000000000000" pitchFamily="2" charset="-78"/>
              </a:rPr>
              <a:t>الف</a:t>
            </a:r>
            <a:r>
              <a:rPr lang="fa-IR" sz="2400" dirty="0">
                <a:cs typeface="B Nazanin" panose="00000400000000000000" pitchFamily="2" charset="-78"/>
              </a:rPr>
              <a:t> چند نمونه  باتری و پیل و شکل </a:t>
            </a:r>
            <a:r>
              <a:rPr lang="fa-IR" sz="2400" dirty="0">
                <a:solidFill>
                  <a:srgbClr val="FF0000"/>
                </a:solidFill>
                <a:cs typeface="B Nazanin" panose="00000400000000000000" pitchFamily="2" charset="-78"/>
              </a:rPr>
              <a:t>ب</a:t>
            </a:r>
            <a:r>
              <a:rPr lang="fa-IR" sz="2400" dirty="0">
                <a:cs typeface="B Nazanin" panose="00000400000000000000" pitchFamily="2" charset="-78"/>
              </a:rPr>
              <a:t> منبع ولتاژ مستقیم را نشان می دهد.</a:t>
            </a:r>
          </a:p>
        </p:txBody>
      </p:sp>
    </p:spTree>
    <p:extLst>
      <p:ext uri="{BB962C8B-B14F-4D97-AF65-F5344CB8AC3E}">
        <p14:creationId xmlns:p14="http://schemas.microsoft.com/office/powerpoint/2010/main" val="465859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699" y="638676"/>
            <a:ext cx="8615966" cy="5693866"/>
          </a:xfrm>
          <a:prstGeom prst="rect">
            <a:avLst/>
          </a:prstGeom>
        </p:spPr>
        <p:txBody>
          <a:bodyPr wrap="square">
            <a:spAutoFit/>
          </a:bodyPr>
          <a:lstStyle/>
          <a:p>
            <a:pPr algn="just" rtl="1"/>
            <a:r>
              <a:rPr lang="fa-IR" sz="2800" dirty="0">
                <a:solidFill>
                  <a:srgbClr val="FF0000"/>
                </a:solidFill>
                <a:cs typeface="B Nazanin" panose="00000400000000000000" pitchFamily="2" charset="-78"/>
              </a:rPr>
              <a:t>شیوه های دفع زباله های الکترونیکی(پیل ها و باتری های الکتریکی فرسوده):</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پیل وسایل الکترونیکی دارای مواد سمی مانند کادمیوم،سرب،نیکل وجیوه است.درکشورما ایران،بیشترین پیل مصرف شده ازنوع ((نیکل وکادمیوم)) است. اگراین مواد بیش از اندازه به بدن ما برسند در بافت های بدن انباشته می گردند وایجاد مسمومیت می کنند و سبب بروز بیماری های مختلف می شوند. برای مثال،فلزسرب مشکل کم خونی به وجود می آورد.</a:t>
            </a:r>
          </a:p>
          <a:p>
            <a:pPr algn="just" rtl="1"/>
            <a:br>
              <a:rPr lang="fa-IR" sz="2800" dirty="0">
                <a:cs typeface="B Nazanin" panose="00000400000000000000" pitchFamily="2" charset="-78"/>
              </a:rPr>
            </a:br>
            <a:r>
              <a:rPr lang="fa-IR" sz="2800" dirty="0">
                <a:cs typeface="B Nazanin" panose="00000400000000000000" pitchFamily="2" charset="-78"/>
              </a:rPr>
              <a:t>باتری ها در ردة ((پس ماند های خطر ناک)) دسته بندی می شوند.به طور مثال یک عدد پیل برای سمی کردن حدود یک تن زباله کافی است.در بعضی از کشور ها برای دفع زباله های الکترونیکی،آیین نامه های خاص وضع شده است.برای کاهش مصرف درمحیط زندگی وکار،بهتر است از پیل های قابل شارژاستفاده کنید.</a:t>
            </a:r>
          </a:p>
        </p:txBody>
      </p:sp>
      <p:pic>
        <p:nvPicPr>
          <p:cNvPr id="2" name="Picture 1">
            <a:extLst>
              <a:ext uri="{FF2B5EF4-FFF2-40B4-BE49-F238E27FC236}">
                <a16:creationId xmlns:a16="http://schemas.microsoft.com/office/drawing/2014/main" id="{FB54BCC0-F3A8-CE83-8DE8-92B49A81AC36}"/>
              </a:ext>
            </a:extLst>
          </p:cNvPr>
          <p:cNvPicPr>
            <a:picLocks noChangeAspect="1"/>
          </p:cNvPicPr>
          <p:nvPr/>
        </p:nvPicPr>
        <p:blipFill>
          <a:blip r:embed="rId3"/>
          <a:stretch>
            <a:fillRect/>
          </a:stretch>
        </p:blipFill>
        <p:spPr>
          <a:xfrm>
            <a:off x="250460" y="6339838"/>
            <a:ext cx="827122" cy="255772"/>
          </a:xfrm>
          <a:prstGeom prst="rect">
            <a:avLst/>
          </a:prstGeom>
        </p:spPr>
      </p:pic>
      <p:pic>
        <p:nvPicPr>
          <p:cNvPr id="4" name="Picture 3">
            <a:extLst>
              <a:ext uri="{FF2B5EF4-FFF2-40B4-BE49-F238E27FC236}">
                <a16:creationId xmlns:a16="http://schemas.microsoft.com/office/drawing/2014/main" id="{61151DAC-103D-07C0-2B62-E3AD5045CEFE}"/>
              </a:ext>
            </a:extLst>
          </p:cNvPr>
          <p:cNvPicPr>
            <a:picLocks noChangeAspect="1"/>
          </p:cNvPicPr>
          <p:nvPr/>
        </p:nvPicPr>
        <p:blipFill>
          <a:blip r:embed="rId3"/>
          <a:stretch>
            <a:fillRect/>
          </a:stretch>
        </p:blipFill>
        <p:spPr>
          <a:xfrm>
            <a:off x="402860" y="6492238"/>
            <a:ext cx="827122" cy="255772"/>
          </a:xfrm>
          <a:prstGeom prst="rect">
            <a:avLst/>
          </a:prstGeom>
        </p:spPr>
      </p:pic>
    </p:spTree>
    <p:extLst>
      <p:ext uri="{BB962C8B-B14F-4D97-AF65-F5344CB8AC3E}">
        <p14:creationId xmlns:p14="http://schemas.microsoft.com/office/powerpoint/2010/main" val="115418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8622" y="3425780"/>
            <a:ext cx="8366859" cy="2194170"/>
          </a:xfrm>
          <a:prstGeom prst="rect">
            <a:avLst/>
          </a:prstGeom>
        </p:spPr>
      </p:pic>
      <p:sp>
        <p:nvSpPr>
          <p:cNvPr id="4" name="TextBox 3"/>
          <p:cNvSpPr txBox="1"/>
          <p:nvPr/>
        </p:nvSpPr>
        <p:spPr>
          <a:xfrm>
            <a:off x="270575" y="592429"/>
            <a:ext cx="8584906" cy="1938992"/>
          </a:xfrm>
          <a:prstGeom prst="rect">
            <a:avLst/>
          </a:prstGeom>
          <a:noFill/>
        </p:spPr>
        <p:txBody>
          <a:bodyPr wrap="square" rtlCol="1">
            <a:spAutoFit/>
          </a:bodyPr>
          <a:lstStyle/>
          <a:p>
            <a:pPr algn="just" rtl="1"/>
            <a:r>
              <a:rPr lang="fa-IR" sz="2400" dirty="0">
                <a:cs typeface="B Nazanin" panose="00000400000000000000" pitchFamily="2" charset="-78"/>
              </a:rPr>
              <a:t>شکل4-2- الف و ب وسایل الکترونیکی و پیل های مستعمل را نشان می دهد.این وسایل را  باید به صورت جداگانه جمع آوری کنید و به غرفه های بازیافت شهرداری تحویل دهید.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شکل4-2- پ نماد بازیافت است.</a:t>
            </a:r>
          </a:p>
          <a:p>
            <a:pPr algn="just" rtl="1"/>
            <a:r>
              <a:rPr lang="fa-IR" sz="2400" dirty="0">
                <a:cs typeface="B Nazanin" panose="00000400000000000000" pitchFamily="2" charset="-78"/>
              </a:rPr>
              <a:t>شکل4-2- ت به این معنی است که وسیله مربوطه،نباید با زباله های خانگی دفع شود.</a:t>
            </a:r>
          </a:p>
        </p:txBody>
      </p:sp>
    </p:spTree>
    <p:extLst>
      <p:ext uri="{BB962C8B-B14F-4D97-AF65-F5344CB8AC3E}">
        <p14:creationId xmlns:p14="http://schemas.microsoft.com/office/powerpoint/2010/main" val="148162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5237" y="2976173"/>
            <a:ext cx="4138307" cy="3514779"/>
          </a:xfrm>
          <a:prstGeom prst="rect">
            <a:avLst/>
          </a:prstGeom>
        </p:spPr>
      </p:pic>
      <p:sp>
        <p:nvSpPr>
          <p:cNvPr id="4" name="TextBox 3"/>
          <p:cNvSpPr txBox="1"/>
          <p:nvPr/>
        </p:nvSpPr>
        <p:spPr>
          <a:xfrm>
            <a:off x="316086" y="431063"/>
            <a:ext cx="8557458" cy="2308324"/>
          </a:xfrm>
          <a:prstGeom prst="rect">
            <a:avLst/>
          </a:prstGeom>
          <a:noFill/>
        </p:spPr>
        <p:txBody>
          <a:bodyPr wrap="square" rtlCol="1">
            <a:spAutoFit/>
          </a:bodyPr>
          <a:lstStyle/>
          <a:p>
            <a:pPr algn="just" rtl="1"/>
            <a:r>
              <a:rPr lang="fa-IR" sz="2400" b="1" dirty="0">
                <a:solidFill>
                  <a:srgbClr val="FF0000"/>
                </a:solidFill>
                <a:cs typeface="B Nazanin" panose="00000400000000000000" pitchFamily="2" charset="-78"/>
              </a:rPr>
              <a:t>ب) </a:t>
            </a:r>
            <a:r>
              <a:rPr lang="fa-IR" sz="2400" dirty="0">
                <a:cs typeface="B Nazanin" panose="00000400000000000000" pitchFamily="2" charset="-78"/>
              </a:rPr>
              <a:t>منبع ولتاژمتناوب </a:t>
            </a:r>
            <a:r>
              <a:rPr lang="en-US" sz="2000" b="1" dirty="0">
                <a:solidFill>
                  <a:srgbClr val="FF0000"/>
                </a:solidFill>
                <a:cs typeface="B Nazanin" panose="00000400000000000000" pitchFamily="2" charset="-78"/>
              </a:rPr>
              <a:t>AC</a:t>
            </a:r>
            <a:r>
              <a:rPr lang="fa-IR" sz="2400" dirty="0">
                <a:cs typeface="B Nazanin" panose="00000400000000000000" pitchFamily="2" charset="-78"/>
              </a:rPr>
              <a:t> منابع ولتاژی است که قطب مثبت (+) و قطب منفی(-) آن ها به ترتیب جا به جا می شوند و با این جا به جایی جهت جریان الکتریکی در مدار الکتریکی نیز تغییر می کند. برق شهر نمونه ای از منبع جریان یا ولتاژ متناوب است.در کتاب کاروفناوری پایه نهم بیشتر با این ولتاژ آشنا می شوید.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شکل زیر نماد مداری منبع ولتاژ مستقیم و متناوب را نشان می دهد.</a:t>
            </a:r>
          </a:p>
        </p:txBody>
      </p:sp>
      <p:pic>
        <p:nvPicPr>
          <p:cNvPr id="2" name="Picture 1">
            <a:extLst>
              <a:ext uri="{FF2B5EF4-FFF2-40B4-BE49-F238E27FC236}">
                <a16:creationId xmlns:a16="http://schemas.microsoft.com/office/drawing/2014/main" id="{099C4EDF-969C-751A-9170-AB8B7A18F347}"/>
              </a:ext>
            </a:extLst>
          </p:cNvPr>
          <p:cNvPicPr>
            <a:picLocks noChangeAspect="1"/>
          </p:cNvPicPr>
          <p:nvPr/>
        </p:nvPicPr>
        <p:blipFill>
          <a:blip r:embed="rId4"/>
          <a:stretch>
            <a:fillRect/>
          </a:stretch>
        </p:blipFill>
        <p:spPr>
          <a:xfrm>
            <a:off x="250460" y="6339838"/>
            <a:ext cx="827122" cy="255772"/>
          </a:xfrm>
          <a:prstGeom prst="rect">
            <a:avLst/>
          </a:prstGeom>
        </p:spPr>
      </p:pic>
    </p:spTree>
    <p:extLst>
      <p:ext uri="{BB962C8B-B14F-4D97-AF65-F5344CB8AC3E}">
        <p14:creationId xmlns:p14="http://schemas.microsoft.com/office/powerpoint/2010/main" val="29725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E8501D-949B-42FF-BB3A-675B9DFEECFE}" vid="{850FC647-C277-4BC6-8D13-E2C4C03351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7.xml><?xml version="1.0" encoding="utf-8"?>
<a:theme xmlns:a="http://schemas.openxmlformats.org/drawingml/2006/main" name="1_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2-electronic.ppt.suherfe.blog.ir</Template>
  <TotalTime>865</TotalTime>
  <Words>2925</Words>
  <Application>Microsoft Office PowerPoint</Application>
  <PresentationFormat>On-screen Show (4:3)</PresentationFormat>
  <Paragraphs>189</Paragraphs>
  <Slides>36</Slides>
  <Notes>16</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36</vt:i4>
      </vt:variant>
    </vt:vector>
  </HeadingPairs>
  <TitlesOfParts>
    <vt:vector size="55" baseType="lpstr">
      <vt:lpstr>Amir-New</vt:lpstr>
      <vt:lpstr>Calibri</vt:lpstr>
      <vt:lpstr>Amuzeh-New-Bold</vt:lpstr>
      <vt:lpstr>Calibri Light</vt:lpstr>
      <vt:lpstr>Wingdings 3</vt:lpstr>
      <vt:lpstr>B Nazanin</vt:lpstr>
      <vt:lpstr>Corbel</vt:lpstr>
      <vt:lpstr>Arial</vt:lpstr>
      <vt:lpstr>AmuzehNewNormalPS</vt:lpstr>
      <vt:lpstr>Garamond</vt:lpstr>
      <vt:lpstr>Century Gothic</vt:lpstr>
      <vt:lpstr>Baasem</vt:lpstr>
      <vt:lpstr>Theme1</vt:lpstr>
      <vt:lpstr>Office Theme</vt:lpstr>
      <vt:lpstr>1_Wisp</vt:lpstr>
      <vt:lpstr>Retrospect</vt:lpstr>
      <vt:lpstr>Organic</vt:lpstr>
      <vt:lpstr>Basis</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4-electronic.suherfe.blog.ir</dc:title>
  <dc:subject>4-electronic.suherfe.blog.ir</dc:subject>
  <dc:creator>suherfe.blog.ir</dc:creator>
  <cp:keywords>4-electronic.suherfe.blog.ir</cp:keywords>
  <dc:description>4-electronic.suherfe.blog.ir</dc:description>
  <cp:lastModifiedBy>aligodarzi321@gmail.com</cp:lastModifiedBy>
  <cp:revision>97</cp:revision>
  <dcterms:created xsi:type="dcterms:W3CDTF">2020-01-09T13:23:11Z</dcterms:created>
  <dcterms:modified xsi:type="dcterms:W3CDTF">2024-09-14T06:50:30Z</dcterms:modified>
  <cp:category>4-electronic.suherfe.blog.ir</cp:category>
  <cp:contentStatus/>
  <cp:version>8-2</cp:version>
</cp:coreProperties>
</file>