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5416" r:id="rId1"/>
    <p:sldMasterId id="2147485464" r:id="rId2"/>
  </p:sldMasterIdLst>
  <p:notesMasterIdLst>
    <p:notesMasterId r:id="rId38"/>
  </p:notesMasterIdLst>
  <p:sldIdLst>
    <p:sldId id="328" r:id="rId3"/>
    <p:sldId id="259" r:id="rId4"/>
    <p:sldId id="260" r:id="rId5"/>
    <p:sldId id="290" r:id="rId6"/>
    <p:sldId id="291" r:id="rId7"/>
    <p:sldId id="333" r:id="rId8"/>
    <p:sldId id="292" r:id="rId9"/>
    <p:sldId id="293" r:id="rId10"/>
    <p:sldId id="294" r:id="rId11"/>
    <p:sldId id="295" r:id="rId12"/>
    <p:sldId id="296" r:id="rId13"/>
    <p:sldId id="297"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313" r:id="rId29"/>
    <p:sldId id="314" r:id="rId30"/>
    <p:sldId id="315" r:id="rId31"/>
    <p:sldId id="316" r:id="rId32"/>
    <p:sldId id="334" r:id="rId33"/>
    <p:sldId id="317" r:id="rId34"/>
    <p:sldId id="318" r:id="rId35"/>
    <p:sldId id="335" r:id="rId36"/>
    <p:sldId id="319" r:id="rId37"/>
  </p:sldIdLst>
  <p:sldSz cx="9144000" cy="6858000" type="screen4x3"/>
  <p:notesSz cx="6858000" cy="9144000"/>
  <p:embeddedFontLst>
    <p:embeddedFont>
      <p:font typeface="B Nazanin" panose="00000400000000000000" pitchFamily="2" charset="-78"/>
      <p:regular r:id="rId39"/>
      <p:bold r:id="rId40"/>
    </p:embeddedFont>
    <p:embeddedFont>
      <p:font typeface="Corbel" panose="020B0503020204020204" pitchFamily="34" charset="0"/>
      <p:regular r:id="rId41"/>
      <p:bold r:id="rId42"/>
      <p:italic r:id="rId43"/>
      <p:boldItalic r:id="rId44"/>
    </p:embeddedFont>
    <p:embeddedFont>
      <p:font typeface="Garamond" panose="02020404030301010803" pitchFamily="18" charset="0"/>
      <p:regular r:id="rId45"/>
      <p:bold r:id="rId46"/>
      <p:italic r:id="rId47"/>
    </p:embeddedFont>
  </p:embeddedFontLst>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92C83CE-E2D7-42C1-AF92-BB2B732290B5}">
          <p14:sldIdLst>
            <p14:sldId id="328"/>
            <p14:sldId id="259"/>
            <p14:sldId id="260"/>
            <p14:sldId id="290"/>
            <p14:sldId id="291"/>
            <p14:sldId id="333"/>
            <p14:sldId id="292"/>
            <p14:sldId id="293"/>
            <p14:sldId id="294"/>
            <p14:sldId id="295"/>
            <p14:sldId id="296"/>
            <p14:sldId id="297"/>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34"/>
            <p14:sldId id="317"/>
            <p14:sldId id="318"/>
            <p14:sldId id="335"/>
            <p14:sldId id="319"/>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54" d="100"/>
          <a:sy n="54" d="100"/>
        </p:scale>
        <p:origin x="142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B0F3BC5C-CDF1-4FA1-BD2B-D69569E21E6B}" type="datetimeFigureOut">
              <a:rPr lang="fa-IR" smtClean="0"/>
              <a:t>11/03/1446</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A10163EA-CF09-4EF1-A3BD-6E9B39F1724D}" type="slidenum">
              <a:rPr lang="fa-IR" smtClean="0"/>
              <a:t>‹#›</a:t>
            </a:fld>
            <a:endParaRPr lang="fa-IR"/>
          </a:p>
        </p:txBody>
      </p:sp>
    </p:spTree>
    <p:extLst>
      <p:ext uri="{BB962C8B-B14F-4D97-AF65-F5344CB8AC3E}">
        <p14:creationId xmlns:p14="http://schemas.microsoft.com/office/powerpoint/2010/main" val="841846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pPr defTabSz="257175" rtl="0"/>
            <a:fld id="{4AAD347D-5ACD-4C99-B74B-A9C85AD731AF}" type="datetimeFigureOut">
              <a:rPr lang="en-US" smtClean="0">
                <a:solidFill>
                  <a:prstClr val="black">
                    <a:tint val="75000"/>
                  </a:prstClr>
                </a:solidFill>
              </a:rPr>
              <a:pPr defTabSz="257175" rtl="0"/>
              <a:t>9/14/2024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rgbClr val="FFFFFF"/>
                </a:solidFill>
              </a:defRPr>
            </a:lvl1pPr>
          </a:lstStyle>
          <a:p>
            <a:pPr defTabSz="257175" rtl="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defTabSz="257175" rtl="0"/>
            <a:fld id="{D57F1E4F-1CFF-5643-939E-02111984F565}" type="slidenum">
              <a:rPr lang="en-US" smtClean="0"/>
              <a:pPr defTabSz="257175" rtl="0"/>
              <a:t>‹#›</a:t>
            </a:fld>
            <a:endParaRPr lang="en-US" dirty="0"/>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62111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257175" rtl="0"/>
            <a:fld id="{4509A250-FF31-4206-8172-F9D3106AACB1}" type="datetimeFigureOut">
              <a:rPr lang="en-US" smtClean="0">
                <a:solidFill>
                  <a:prstClr val="black">
                    <a:tint val="75000"/>
                  </a:prstClr>
                </a:solidFill>
              </a:rPr>
              <a:pPr defTabSz="257175" rtl="0"/>
              <a:t>9/14/2024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257175" rtl="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257175" rtl="0"/>
            <a:fld id="{D57F1E4F-1CFF-5643-939E-02111984F565}" type="slidenum">
              <a:rPr lang="en-US" smtClean="0"/>
              <a:pPr defTabSz="257175" rtl="0"/>
              <a:t>‹#›</a:t>
            </a:fld>
            <a:endParaRPr lang="en-US" dirty="0"/>
          </a:p>
        </p:txBody>
      </p:sp>
    </p:spTree>
    <p:extLst>
      <p:ext uri="{BB962C8B-B14F-4D97-AF65-F5344CB8AC3E}">
        <p14:creationId xmlns:p14="http://schemas.microsoft.com/office/powerpoint/2010/main" val="4131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257175" rtl="0"/>
            <a:fld id="{4509A250-FF31-4206-8172-F9D3106AACB1}" type="datetimeFigureOut">
              <a:rPr lang="en-US" smtClean="0">
                <a:solidFill>
                  <a:prstClr val="black">
                    <a:tint val="75000"/>
                  </a:prstClr>
                </a:solidFill>
              </a:rPr>
              <a:pPr defTabSz="257175" rtl="0"/>
              <a:t>9/14/2024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257175" rtl="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257175" rtl="0"/>
            <a:fld id="{D57F1E4F-1CFF-5643-939E-02111984F565}" type="slidenum">
              <a:rPr lang="en-US" smtClean="0"/>
              <a:pPr defTabSz="257175" rtl="0"/>
              <a:t>‹#›</a:t>
            </a:fld>
            <a:endParaRPr lang="en-US" dirty="0"/>
          </a:p>
        </p:txBody>
      </p:sp>
    </p:spTree>
    <p:extLst>
      <p:ext uri="{BB962C8B-B14F-4D97-AF65-F5344CB8AC3E}">
        <p14:creationId xmlns:p14="http://schemas.microsoft.com/office/powerpoint/2010/main" val="24777583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300" y="1871134"/>
            <a:ext cx="5111752" cy="1515533"/>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300" y="3657597"/>
            <a:ext cx="5111752" cy="1320802"/>
          </a:xfrm>
        </p:spPr>
        <p:txBody>
          <a:bodyPr anchor="t">
            <a:normAutofit/>
          </a:bodyPr>
          <a:lstStyle>
            <a:lvl1pPr marL="0" indent="0" algn="ctr">
              <a:buNone/>
              <a:defRPr sz="1575">
                <a:solidFill>
                  <a:schemeClr val="tx1"/>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a:xfrm>
            <a:off x="2019298" y="5037663"/>
            <a:ext cx="3910976" cy="279400"/>
          </a:xfrm>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a:xfrm>
            <a:off x="6717677" y="5037663"/>
            <a:ext cx="413375" cy="279400"/>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111705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633681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1" y="3846054"/>
            <a:ext cx="6119018" cy="954547"/>
          </a:xfrm>
        </p:spPr>
        <p:txBody>
          <a:bodyPr anchor="t">
            <a:normAutofit/>
          </a:bodyPr>
          <a:lstStyle>
            <a:lvl1pPr marL="0" indent="0" algn="ctr">
              <a:buNone/>
              <a:defRPr sz="18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3241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4202115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971550" y="3243265"/>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35503" y="3243265"/>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8" name="Footer Placeholder 7"/>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9695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4" name="Footer Placeholder 3"/>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6724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3" name="Footer Placeholder 2"/>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391899437"/>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60" y="1388534"/>
            <a:ext cx="2788841"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64002" y="982134"/>
            <a:ext cx="4102100"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60" y="3031065"/>
            <a:ext cx="2788841" cy="2438404"/>
          </a:xfrm>
        </p:spPr>
        <p:txBody>
          <a:bodyPr anchor="t">
            <a:normAutofit/>
          </a:bodyPr>
          <a:lstStyle>
            <a:lvl1pPr marL="0" indent="0" algn="ctr">
              <a:buNone/>
              <a:defRPr sz="120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464956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257175" rtl="0"/>
            <a:fld id="{4509A250-FF31-4206-8172-F9D3106AACB1}" type="datetimeFigureOut">
              <a:rPr lang="en-US" smtClean="0">
                <a:solidFill>
                  <a:prstClr val="black">
                    <a:tint val="75000"/>
                  </a:prstClr>
                </a:solidFill>
              </a:rPr>
              <a:pPr defTabSz="257175" rtl="0"/>
              <a:t>9/14/2024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257175" rtl="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257175" rtl="0"/>
            <a:fld id="{D57F1E4F-1CFF-5643-939E-02111984F565}" type="slidenum">
              <a:rPr lang="en-US" smtClean="0"/>
              <a:pPr defTabSz="257175" rtl="0"/>
              <a:t>‹#›</a:t>
            </a:fld>
            <a:endParaRPr lang="en-US" dirty="0"/>
          </a:p>
        </p:txBody>
      </p:sp>
    </p:spTree>
    <p:extLst>
      <p:ext uri="{BB962C8B-B14F-4D97-AF65-F5344CB8AC3E}">
        <p14:creationId xmlns:p14="http://schemas.microsoft.com/office/powerpoint/2010/main" val="2175425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1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5"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3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4133643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1041402"/>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74293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2" y="982132"/>
            <a:ext cx="7194549" cy="2954868"/>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7902" y="4343402"/>
            <a:ext cx="7194549" cy="1532467"/>
          </a:xfrm>
        </p:spPr>
        <p:txBody>
          <a:bodyPr anchor="ctr">
            <a:normAutofit/>
          </a:bodyPr>
          <a:lstStyle>
            <a:lvl1pPr marL="0" indent="0" algn="ctr">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2386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1" y="982132"/>
            <a:ext cx="6972299" cy="2370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10" y="3352800"/>
            <a:ext cx="6629402" cy="584200"/>
          </a:xfrm>
        </p:spPr>
        <p:txBody>
          <a:bodyPr anchor="ctr">
            <a:normAutofit/>
          </a:bodyPr>
          <a:lstStyle>
            <a:lvl1pPr marL="0" indent="0" algn="r">
              <a:buFontTx/>
              <a:buNone/>
              <a:defRPr sz="1500"/>
            </a:lvl1pPr>
            <a:lvl2pPr marL="342892" indent="0">
              <a:buFontTx/>
              <a:buNone/>
              <a:defRPr/>
            </a:lvl2pPr>
            <a:lvl3pPr marL="685783" indent="0">
              <a:buFontTx/>
              <a:buNone/>
              <a:defRPr/>
            </a:lvl3pPr>
            <a:lvl4pPr marL="1028675" indent="0">
              <a:buFontTx/>
              <a:buNone/>
              <a:defRPr/>
            </a:lvl4pPr>
            <a:lvl5pPr marL="1371566" indent="0">
              <a:buFontTx/>
              <a:buNone/>
              <a:defRPr/>
            </a:lvl5pPr>
          </a:lstStyle>
          <a:p>
            <a:pPr lvl="0"/>
            <a:r>
              <a:rPr lang="en-US"/>
              <a:t>Edit Master text styles</a:t>
            </a:r>
          </a:p>
        </p:txBody>
      </p:sp>
      <p:sp>
        <p:nvSpPr>
          <p:cNvPr id="3" name="Text Placeholder 2"/>
          <p:cNvSpPr>
            <a:spLocks noGrp="1"/>
          </p:cNvSpPr>
          <p:nvPr>
            <p:ph type="body" idx="1"/>
          </p:nvPr>
        </p:nvSpPr>
        <p:spPr>
          <a:xfrm>
            <a:off x="971551" y="4343402"/>
            <a:ext cx="7207250" cy="1532467"/>
          </a:xfrm>
        </p:spPr>
        <p:txBody>
          <a:bodyPr anchor="ctr">
            <a:normAutofit/>
          </a:bodyPr>
          <a:lstStyle>
            <a:lvl1pPr marL="0" indent="0" algn="ctr">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14" name="TextBox 13"/>
          <p:cNvSpPr txBox="1"/>
          <p:nvPr/>
        </p:nvSpPr>
        <p:spPr>
          <a:xfrm>
            <a:off x="646510" y="879961"/>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sp>
        <p:nvSpPr>
          <p:cNvPr id="15" name="TextBox 14"/>
          <p:cNvSpPr txBox="1"/>
          <p:nvPr/>
        </p:nvSpPr>
        <p:spPr>
          <a:xfrm>
            <a:off x="7950200" y="2827870"/>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8436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1552" y="4777381"/>
            <a:ext cx="7207251" cy="860400"/>
          </a:xfrm>
        </p:spPr>
        <p:txBody>
          <a:bodyPr anchor="t">
            <a:normAutofit/>
          </a:bodyPr>
          <a:lstStyle>
            <a:lvl1pPr marL="0" indent="0" algn="l">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0570032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1" y="982132"/>
            <a:ext cx="6972299" cy="2243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971552" y="3639312"/>
            <a:ext cx="7207251" cy="886968"/>
          </a:xfrm>
        </p:spPr>
        <p:txBody>
          <a:bodyPr anchor="b">
            <a:normAutofit/>
          </a:bodyPr>
          <a:lstStyle>
            <a:lvl1pPr marL="0" indent="0" algn="l">
              <a:spcBef>
                <a:spcPts val="0"/>
              </a:spcBef>
              <a:buNone/>
              <a:defRPr sz="18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2" y="4529667"/>
            <a:ext cx="7207251" cy="1346200"/>
          </a:xfrm>
        </p:spPr>
        <p:txBody>
          <a:bodyPr anchor="t">
            <a:normAutofit/>
          </a:bodyPr>
          <a:lstStyle>
            <a:lvl1pPr marL="0" indent="0" algn="l">
              <a:buNone/>
              <a:defRPr sz="135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12" name="TextBox 11"/>
          <p:cNvSpPr txBox="1"/>
          <p:nvPr/>
        </p:nvSpPr>
        <p:spPr>
          <a:xfrm>
            <a:off x="646510" y="879961"/>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sp>
        <p:nvSpPr>
          <p:cNvPr id="13" name="TextBox 12"/>
          <p:cNvSpPr txBox="1"/>
          <p:nvPr/>
        </p:nvSpPr>
        <p:spPr>
          <a:xfrm>
            <a:off x="7950200" y="2599261"/>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31164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971552" y="3630168"/>
            <a:ext cx="7207251" cy="841248"/>
          </a:xfrm>
        </p:spPr>
        <p:txBody>
          <a:bodyPr anchor="b">
            <a:normAutofit/>
          </a:bodyPr>
          <a:lstStyle>
            <a:lvl1pPr marL="0" indent="0" algn="l">
              <a:spcBef>
                <a:spcPts val="0"/>
              </a:spcBef>
              <a:buNone/>
              <a:defRPr sz="21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1" y="4470402"/>
            <a:ext cx="7207253" cy="1405467"/>
          </a:xfrm>
        </p:spPr>
        <p:txBody>
          <a:bodyPr anchor="t">
            <a:normAutofit/>
          </a:bodyPr>
          <a:lstStyle>
            <a:lvl1pPr marL="0" indent="0" algn="l">
              <a:buNone/>
              <a:defRPr sz="135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69519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24412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9" y="982134"/>
            <a:ext cx="1418171"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50" y="982132"/>
            <a:ext cx="5574769"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3371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257175" rtl="0"/>
            <a:fld id="{4509A250-FF31-4206-8172-F9D3106AACB1}" type="datetimeFigureOut">
              <a:rPr lang="en-US" smtClean="0">
                <a:solidFill>
                  <a:prstClr val="black">
                    <a:tint val="75000"/>
                  </a:prstClr>
                </a:solidFill>
              </a:rPr>
              <a:pPr defTabSz="257175" rtl="0"/>
              <a:t>9/14/2024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257175" rtl="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257175" rtl="0"/>
            <a:fld id="{D57F1E4F-1CFF-5643-939E-02111984F565}" type="slidenum">
              <a:rPr lang="en-US" smtClean="0"/>
              <a:pPr defTabSz="257175" rtl="0"/>
              <a:t>‹#›</a:t>
            </a:fld>
            <a:endParaRPr lang="en-US" dirty="0"/>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5546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257175" rtl="0"/>
            <a:fld id="{4509A250-FF31-4206-8172-F9D3106AACB1}" type="datetimeFigureOut">
              <a:rPr lang="en-US" smtClean="0">
                <a:solidFill>
                  <a:prstClr val="black">
                    <a:tint val="75000"/>
                  </a:prstClr>
                </a:solidFill>
              </a:rPr>
              <a:pPr defTabSz="257175" rtl="0"/>
              <a:t>9/14/2024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257175" rtl="0"/>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257175" rtl="0"/>
            <a:fld id="{D57F1E4F-1CFF-5643-939E-02111984F565}" type="slidenum">
              <a:rPr lang="en-US" smtClean="0"/>
              <a:pPr defTabSz="257175" rtl="0"/>
              <a:t>‹#›</a:t>
            </a:fld>
            <a:endParaRPr lang="en-US" dirty="0"/>
          </a:p>
        </p:txBody>
      </p:sp>
    </p:spTree>
    <p:extLst>
      <p:ext uri="{BB962C8B-B14F-4D97-AF65-F5344CB8AC3E}">
        <p14:creationId xmlns:p14="http://schemas.microsoft.com/office/powerpoint/2010/main" val="40580143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257175" rtl="0"/>
            <a:fld id="{4509A250-FF31-4206-8172-F9D3106AACB1}" type="datetimeFigureOut">
              <a:rPr lang="en-US" smtClean="0">
                <a:solidFill>
                  <a:prstClr val="black">
                    <a:tint val="75000"/>
                  </a:prstClr>
                </a:solidFill>
              </a:rPr>
              <a:pPr defTabSz="257175" rtl="0"/>
              <a:t>9/14/2024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defTabSz="257175" rtl="0"/>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defTabSz="257175" rtl="0"/>
            <a:fld id="{D57F1E4F-1CFF-5643-939E-02111984F565}" type="slidenum">
              <a:rPr lang="en-US" smtClean="0"/>
              <a:pPr defTabSz="257175" rtl="0"/>
              <a:t>‹#›</a:t>
            </a:fld>
            <a:endParaRPr lang="en-US" dirty="0"/>
          </a:p>
        </p:txBody>
      </p:sp>
    </p:spTree>
    <p:extLst>
      <p:ext uri="{BB962C8B-B14F-4D97-AF65-F5344CB8AC3E}">
        <p14:creationId xmlns:p14="http://schemas.microsoft.com/office/powerpoint/2010/main" val="23681127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257175" rtl="0"/>
            <a:fld id="{4509A250-FF31-4206-8172-F9D3106AACB1}" type="datetimeFigureOut">
              <a:rPr lang="en-US" smtClean="0">
                <a:solidFill>
                  <a:prstClr val="black">
                    <a:tint val="75000"/>
                  </a:prstClr>
                </a:solidFill>
              </a:rPr>
              <a:pPr defTabSz="257175" rtl="0"/>
              <a:t>9/14/2024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257175" rtl="0"/>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257175" rtl="0"/>
            <a:fld id="{D57F1E4F-1CFF-5643-939E-02111984F565}" type="slidenum">
              <a:rPr lang="en-US" smtClean="0"/>
              <a:pPr defTabSz="257175" rtl="0"/>
              <a:t>‹#›</a:t>
            </a:fld>
            <a:endParaRPr lang="en-US" dirty="0"/>
          </a:p>
        </p:txBody>
      </p:sp>
    </p:spTree>
    <p:extLst>
      <p:ext uri="{BB962C8B-B14F-4D97-AF65-F5344CB8AC3E}">
        <p14:creationId xmlns:p14="http://schemas.microsoft.com/office/powerpoint/2010/main" val="17357696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257175" rtl="0"/>
            <a:fld id="{4509A250-FF31-4206-8172-F9D3106AACB1}" type="datetimeFigureOut">
              <a:rPr lang="en-US" smtClean="0">
                <a:solidFill>
                  <a:prstClr val="black">
                    <a:tint val="75000"/>
                  </a:prstClr>
                </a:solidFill>
              </a:rPr>
              <a:pPr defTabSz="257175" rtl="0"/>
              <a:t>9/14/2024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defTabSz="257175" rtl="0"/>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257175" rtl="0"/>
            <a:fld id="{D57F1E4F-1CFF-5643-939E-02111984F565}" type="slidenum">
              <a:rPr lang="en-US" smtClean="0"/>
              <a:pPr defTabSz="257175" rtl="0"/>
              <a:t>‹#›</a:t>
            </a:fld>
            <a:endParaRPr lang="en-US" dirty="0"/>
          </a:p>
        </p:txBody>
      </p:sp>
    </p:spTree>
    <p:extLst>
      <p:ext uri="{BB962C8B-B14F-4D97-AF65-F5344CB8AC3E}">
        <p14:creationId xmlns:p14="http://schemas.microsoft.com/office/powerpoint/2010/main" val="34304582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defTabSz="257175" rtl="0"/>
            <a:fld id="{4509A250-FF31-4206-8172-F9D3106AACB1}" type="datetimeFigureOut">
              <a:rPr lang="en-US" smtClean="0">
                <a:solidFill>
                  <a:prstClr val="black">
                    <a:tint val="75000"/>
                  </a:prstClr>
                </a:solidFill>
              </a:rPr>
              <a:pPr defTabSz="257175" rtl="0"/>
              <a:t>9/14/2024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257175" rtl="0"/>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257175" rtl="0"/>
            <a:fld id="{D57F1E4F-1CFF-5643-939E-02111984F565}" type="slidenum">
              <a:rPr lang="en-US" smtClean="0"/>
              <a:pPr defTabSz="257175" rtl="0"/>
              <a:t>‹#›</a:t>
            </a:fld>
            <a:endParaRPr lang="en-US" dirty="0"/>
          </a:p>
        </p:txBody>
      </p:sp>
    </p:spTree>
    <p:extLst>
      <p:ext uri="{BB962C8B-B14F-4D97-AF65-F5344CB8AC3E}">
        <p14:creationId xmlns:p14="http://schemas.microsoft.com/office/powerpoint/2010/main" val="15404824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defTabSz="257175" rtl="0"/>
            <a:fld id="{4509A250-FF31-4206-8172-F9D3106AACB1}" type="datetimeFigureOut">
              <a:rPr lang="en-US" smtClean="0">
                <a:solidFill>
                  <a:prstClr val="black">
                    <a:tint val="75000"/>
                  </a:prstClr>
                </a:solidFill>
              </a:rPr>
              <a:pPr defTabSz="257175" rtl="0"/>
              <a:t>9/14/2024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257175" rtl="0"/>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257175" rtl="0"/>
            <a:fld id="{D57F1E4F-1CFF-5643-939E-02111984F565}" type="slidenum">
              <a:rPr lang="en-US" smtClean="0"/>
              <a:pPr defTabSz="257175" rtl="0"/>
              <a:t>‹#›</a:t>
            </a:fld>
            <a:endParaRPr lang="en-US" dirty="0"/>
          </a:p>
        </p:txBody>
      </p:sp>
    </p:spTree>
    <p:extLst>
      <p:ext uri="{BB962C8B-B14F-4D97-AF65-F5344CB8AC3E}">
        <p14:creationId xmlns:p14="http://schemas.microsoft.com/office/powerpoint/2010/main" val="23894538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5.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jp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pPr defTabSz="257175" rtl="0"/>
            <a:fld id="{4509A250-FF31-4206-8172-F9D3106AACB1}" type="datetimeFigureOut">
              <a:rPr lang="en-US" smtClean="0">
                <a:solidFill>
                  <a:prstClr val="black">
                    <a:tint val="75000"/>
                  </a:prstClr>
                </a:solidFill>
              </a:rPr>
              <a:pPr defTabSz="257175" rtl="0"/>
              <a:t>9/14/2024</a:t>
            </a:fld>
            <a:endParaRPr lang="en-US" dirty="0">
              <a:solidFill>
                <a:prstClr val="black">
                  <a:tint val="75000"/>
                </a:prstClr>
              </a:solidFill>
            </a:endParaRPr>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pPr defTabSz="257175" rtl="0"/>
            <a:endParaRPr lang="en-US" dirty="0">
              <a:solidFill>
                <a:prstClr val="black">
                  <a:tint val="75000"/>
                </a:prstClr>
              </a:solidFill>
            </a:endParaRPr>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pPr defTabSz="257175" rtl="0"/>
            <a:fld id="{D57F1E4F-1CFF-5643-939E-02111984F565}" type="slidenum">
              <a:rPr lang="en-US" smtClean="0"/>
              <a:pPr defTabSz="257175" rtl="0"/>
              <a:t>‹#›</a:t>
            </a:fld>
            <a:endParaRPr lang="en-US" dirty="0"/>
          </a:p>
        </p:txBody>
      </p:sp>
    </p:spTree>
    <p:extLst>
      <p:ext uri="{BB962C8B-B14F-4D97-AF65-F5344CB8AC3E}">
        <p14:creationId xmlns:p14="http://schemas.microsoft.com/office/powerpoint/2010/main" val="2320099755"/>
      </p:ext>
    </p:extLst>
  </p:cSld>
  <p:clrMap bg1="lt1" tx1="dk1" bg2="lt2" tx2="dk2" accent1="accent1" accent2="accent2" accent3="accent3" accent4="accent4" accent5="accent5" accent6="accent6" hlink="hlink" folHlink="folHlink"/>
  <p:sldLayoutIdLst>
    <p:sldLayoutId id="2147485417" r:id="rId1"/>
    <p:sldLayoutId id="2147485418" r:id="rId2"/>
    <p:sldLayoutId id="2147485419" r:id="rId3"/>
    <p:sldLayoutId id="2147485420" r:id="rId4"/>
    <p:sldLayoutId id="2147485421" r:id="rId5"/>
    <p:sldLayoutId id="2147485422" r:id="rId6"/>
    <p:sldLayoutId id="2147485423" r:id="rId7"/>
    <p:sldLayoutId id="2147485424" r:id="rId8"/>
    <p:sldLayoutId id="2147485425" r:id="rId9"/>
    <p:sldLayoutId id="2147485426" r:id="rId10"/>
    <p:sldLayoutId id="2147485427"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lvl1pPr algn="l" defTabSz="685800" rtl="1"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r" defTabSz="685800" rtl="1"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5"/>
            <a:ext cx="7200897"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2" y="2556932"/>
            <a:ext cx="7200897"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3"/>
          </p:nvPr>
        </p:nvSpPr>
        <p:spPr>
          <a:xfrm>
            <a:off x="971552" y="5969000"/>
            <a:ext cx="5479425"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4"/>
          </p:nvPr>
        </p:nvSpPr>
        <p:spPr>
          <a:xfrm>
            <a:off x="7765427" y="5969000"/>
            <a:ext cx="407023"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574796804"/>
      </p:ext>
    </p:extLst>
  </p:cSld>
  <p:clrMap bg1="lt1" tx1="dk1" bg2="lt2" tx2="dk2" accent1="accent1" accent2="accent2" accent3="accent3" accent4="accent4" accent5="accent5" accent6="accent6" hlink="hlink" folHlink="folHlink"/>
  <p:sldLayoutIdLst>
    <p:sldLayoutId id="2147485465" r:id="rId1"/>
    <p:sldLayoutId id="2147485466" r:id="rId2"/>
    <p:sldLayoutId id="2147485467" r:id="rId3"/>
    <p:sldLayoutId id="2147485468" r:id="rId4"/>
    <p:sldLayoutId id="2147485469" r:id="rId5"/>
    <p:sldLayoutId id="2147485470" r:id="rId6"/>
    <p:sldLayoutId id="2147485471" r:id="rId7"/>
    <p:sldLayoutId id="2147485472" r:id="rId8"/>
    <p:sldLayoutId id="2147485473" r:id="rId9"/>
    <p:sldLayoutId id="2147485474" r:id="rId10"/>
    <p:sldLayoutId id="2147485475" r:id="rId11"/>
    <p:sldLayoutId id="2147485476" r:id="rId12"/>
    <p:sldLayoutId id="2147485477" r:id="rId13"/>
    <p:sldLayoutId id="2147485478" r:id="rId14"/>
    <p:sldLayoutId id="2147485479" r:id="rId15"/>
    <p:sldLayoutId id="2147485480" r:id="rId16"/>
    <p:sldLayoutId id="2147485481" r:id="rId17"/>
  </p:sldLayoutIdLst>
  <p:txStyles>
    <p:titleStyle>
      <a:lvl1pPr algn="ctr" defTabSz="342892" rtl="1"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14308" indent="-214308" algn="r" defTabSz="342892" rtl="1"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199" indent="-214308" algn="r" defTabSz="342892" rtl="1"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091" indent="-214308" algn="r" defTabSz="342892" rtl="1"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59" indent="-128585" algn="r" defTabSz="342892" rtl="1"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51" indent="-128585"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03"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795"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686"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577"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r" defTabSz="342892" rtl="1" eaLnBrk="1" latinLnBrk="0" hangingPunct="1">
        <a:defRPr sz="1350" kern="1200">
          <a:solidFill>
            <a:schemeClr val="tx1"/>
          </a:solidFill>
          <a:latin typeface="+mn-lt"/>
          <a:ea typeface="+mn-ea"/>
          <a:cs typeface="+mn-cs"/>
        </a:defRPr>
      </a:lvl1pPr>
      <a:lvl2pPr marL="342892" algn="r" defTabSz="342892" rtl="1" eaLnBrk="1" latinLnBrk="0" hangingPunct="1">
        <a:defRPr sz="1350" kern="1200">
          <a:solidFill>
            <a:schemeClr val="tx1"/>
          </a:solidFill>
          <a:latin typeface="+mn-lt"/>
          <a:ea typeface="+mn-ea"/>
          <a:cs typeface="+mn-cs"/>
        </a:defRPr>
      </a:lvl2pPr>
      <a:lvl3pPr marL="685783" algn="r" defTabSz="342892" rtl="1" eaLnBrk="1" latinLnBrk="0" hangingPunct="1">
        <a:defRPr sz="1350" kern="1200">
          <a:solidFill>
            <a:schemeClr val="tx1"/>
          </a:solidFill>
          <a:latin typeface="+mn-lt"/>
          <a:ea typeface="+mn-ea"/>
          <a:cs typeface="+mn-cs"/>
        </a:defRPr>
      </a:lvl3pPr>
      <a:lvl4pPr marL="1028675" algn="r" defTabSz="342892" rtl="1" eaLnBrk="1" latinLnBrk="0" hangingPunct="1">
        <a:defRPr sz="1350" kern="1200">
          <a:solidFill>
            <a:schemeClr val="tx1"/>
          </a:solidFill>
          <a:latin typeface="+mn-lt"/>
          <a:ea typeface="+mn-ea"/>
          <a:cs typeface="+mn-cs"/>
        </a:defRPr>
      </a:lvl4pPr>
      <a:lvl5pPr marL="1371566" algn="r" defTabSz="342892" rtl="1" eaLnBrk="1" latinLnBrk="0" hangingPunct="1">
        <a:defRPr sz="1350" kern="1200">
          <a:solidFill>
            <a:schemeClr val="tx1"/>
          </a:solidFill>
          <a:latin typeface="+mn-lt"/>
          <a:ea typeface="+mn-ea"/>
          <a:cs typeface="+mn-cs"/>
        </a:defRPr>
      </a:lvl5pPr>
      <a:lvl6pPr marL="1714457" algn="r" defTabSz="342892" rtl="1" eaLnBrk="1" latinLnBrk="0" hangingPunct="1">
        <a:defRPr sz="1350" kern="1200">
          <a:solidFill>
            <a:schemeClr val="tx1"/>
          </a:solidFill>
          <a:latin typeface="+mn-lt"/>
          <a:ea typeface="+mn-ea"/>
          <a:cs typeface="+mn-cs"/>
        </a:defRPr>
      </a:lvl6pPr>
      <a:lvl7pPr marL="2057348" algn="r" defTabSz="342892" rtl="1" eaLnBrk="1" latinLnBrk="0" hangingPunct="1">
        <a:defRPr sz="1350" kern="1200">
          <a:solidFill>
            <a:schemeClr val="tx1"/>
          </a:solidFill>
          <a:latin typeface="+mn-lt"/>
          <a:ea typeface="+mn-ea"/>
          <a:cs typeface="+mn-cs"/>
        </a:defRPr>
      </a:lvl7pPr>
      <a:lvl8pPr marL="2400240" algn="r" defTabSz="342892" rtl="1" eaLnBrk="1" latinLnBrk="0" hangingPunct="1">
        <a:defRPr sz="1350" kern="1200">
          <a:solidFill>
            <a:schemeClr val="tx1"/>
          </a:solidFill>
          <a:latin typeface="+mn-lt"/>
          <a:ea typeface="+mn-ea"/>
          <a:cs typeface="+mn-cs"/>
        </a:defRPr>
      </a:lvl8pPr>
      <a:lvl9pPr marL="2743132" algn="r" defTabSz="342892"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themeOverride" Target="../theme/themeOverride13.xml"/><Relationship Id="rId5" Type="http://schemas.openxmlformats.org/officeDocument/2006/relationships/image" Target="../media/image23.emf"/><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hemeOverride" Target="../theme/themeOverride23.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hemeOverride" Target="../theme/themeOverride32.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3.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hemeOverride" Target="../theme/themeOverride3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hyperlink" Target="http://suherfe.blog.ir/post/kar.8.6" TargetMode="Externa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hemeOverride" Target="../theme/themeOverride7.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Bevel 2"/>
          <p:cNvSpPr/>
          <p:nvPr/>
        </p:nvSpPr>
        <p:spPr>
          <a:xfrm>
            <a:off x="495993" y="692696"/>
            <a:ext cx="8123183" cy="5472608"/>
          </a:xfrm>
          <a:prstGeom prst="bevel">
            <a:avLst>
              <a:gd name="adj" fmla="val 1228"/>
            </a:avLst>
          </a:prstGeom>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342892" rtl="0" eaLnBrk="1" fontAlgn="auto" latinLnBrk="0" hangingPunct="1">
              <a:lnSpc>
                <a:spcPct val="100000"/>
              </a:lnSpc>
              <a:spcBef>
                <a:spcPts val="0"/>
              </a:spcBef>
              <a:spcAft>
                <a:spcPts val="0"/>
              </a:spcAft>
              <a:buClrTx/>
              <a:buSzTx/>
              <a:buFontTx/>
              <a:buNone/>
              <a:tabLst/>
              <a:defRPr/>
            </a:pPr>
            <a:r>
              <a:rPr kumimoji="0" lang="fa-IR" sz="6600" b="0" i="0" u="none" strike="noStrike" kern="1200" cap="none" spc="0" normalizeH="0" baseline="0" noProof="0" dirty="0">
                <a:ln>
                  <a:noFill/>
                </a:ln>
                <a:solidFill>
                  <a:srgbClr val="C00000"/>
                </a:solidFill>
                <a:effectLst/>
                <a:uLnTx/>
                <a:uFillTx/>
                <a:latin typeface="Baasem" panose="020B7200000000000000" pitchFamily="34" charset="0"/>
                <a:ea typeface="+mn-ea"/>
                <a:cs typeface="B Titr" panose="00000700000000000000" pitchFamily="2" charset="-78"/>
              </a:rPr>
              <a:t>پاورپوینت پودمان</a:t>
            </a: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750" b="0" i="0" u="none" strike="noStrike" kern="1200" cap="none" spc="0" normalizeH="0" baseline="0" noProof="0" dirty="0">
              <a:ln>
                <a:noFill/>
              </a:ln>
              <a:solidFill>
                <a:srgbClr val="FFFF0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srgbClr val="7030A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r>
              <a:rPr kumimoji="0" lang="fa-IR" sz="8000" b="0" i="0" u="none" strike="noStrike" kern="1200" cap="none" spc="0" normalizeH="0" baseline="0" noProof="0" dirty="0">
                <a:ln>
                  <a:noFill/>
                </a:ln>
                <a:solidFill>
                  <a:srgbClr val="FF0000"/>
                </a:solidFill>
                <a:effectLst/>
                <a:uLnTx/>
                <a:uFillTx/>
                <a:latin typeface="Baasem" panose="020B7200000000000000" pitchFamily="34" charset="0"/>
                <a:ea typeface="+mn-ea"/>
                <a:cs typeface="B Titr" panose="00000700000000000000" pitchFamily="2" charset="-78"/>
              </a:rPr>
              <a:t>کار با فلز</a:t>
            </a: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srgbClr val="0070C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r>
              <a:rPr kumimoji="0" lang="fa-IR" sz="4000" b="0" i="0" u="none" strike="noStrike" kern="1200" cap="none" spc="0" normalizeH="0" baseline="0" noProof="0" dirty="0">
                <a:ln>
                  <a:noFill/>
                </a:ln>
                <a:solidFill>
                  <a:srgbClr val="00B050"/>
                </a:solidFill>
                <a:effectLst/>
                <a:uLnTx/>
                <a:uFillTx/>
                <a:latin typeface="Baasem" panose="020B7200000000000000" pitchFamily="34" charset="0"/>
                <a:ea typeface="+mn-ea"/>
                <a:cs typeface="B Titr" panose="00000700000000000000" pitchFamily="2" charset="-78"/>
              </a:rPr>
              <a:t>کاروفناوری هشتم</a:t>
            </a:r>
          </a:p>
        </p:txBody>
      </p:sp>
      <p:pic>
        <p:nvPicPr>
          <p:cNvPr id="2" name="Picture 1">
            <a:extLst>
              <a:ext uri="{FF2B5EF4-FFF2-40B4-BE49-F238E27FC236}">
                <a16:creationId xmlns:a16="http://schemas.microsoft.com/office/drawing/2014/main" id="{93213B44-DF9F-4FAE-3D05-771096F62579}"/>
              </a:ext>
            </a:extLst>
          </p:cNvPr>
          <p:cNvPicPr>
            <a:picLocks noChangeAspect="1"/>
          </p:cNvPicPr>
          <p:nvPr/>
        </p:nvPicPr>
        <p:blipFill>
          <a:blip r:embed="rId3"/>
          <a:stretch>
            <a:fillRect/>
          </a:stretch>
        </p:blipFill>
        <p:spPr>
          <a:xfrm>
            <a:off x="3535789" y="5412338"/>
            <a:ext cx="2043590" cy="631942"/>
          </a:xfrm>
          <a:prstGeom prst="rect">
            <a:avLst/>
          </a:prstGeom>
        </p:spPr>
      </p:pic>
    </p:spTree>
    <p:extLst>
      <p:ext uri="{BB962C8B-B14F-4D97-AF65-F5344CB8AC3E}">
        <p14:creationId xmlns:p14="http://schemas.microsoft.com/office/powerpoint/2010/main" val="2603384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516" y="548680"/>
            <a:ext cx="8748972" cy="2160240"/>
          </a:xfrm>
        </p:spPr>
        <p:txBody>
          <a:bodyPr>
            <a:noAutofit/>
          </a:bodyPr>
          <a:lstStyle/>
          <a:p>
            <a:pPr marL="0" indent="0" algn="just">
              <a:buNone/>
            </a:pPr>
            <a:r>
              <a:rPr lang="fa-IR" sz="2400" b="1" dirty="0">
                <a:solidFill>
                  <a:srgbClr val="FF0000"/>
                </a:solidFill>
                <a:cs typeface="B Nazanin" panose="00000400000000000000" pitchFamily="2" charset="-78"/>
              </a:rPr>
              <a:t>کارکلاسی</a:t>
            </a:r>
          </a:p>
          <a:p>
            <a:pPr marL="0" indent="0" algn="just">
              <a:buNone/>
            </a:pPr>
            <a:r>
              <a:rPr lang="fa-IR" sz="2400" b="1" dirty="0">
                <a:solidFill>
                  <a:srgbClr val="00B0F0"/>
                </a:solidFill>
                <a:cs typeface="B Nazanin" panose="00000400000000000000" pitchFamily="2" charset="-78"/>
              </a:rPr>
              <a:t>ساخت قاب عکس</a:t>
            </a:r>
          </a:p>
          <a:p>
            <a:pPr marL="0" indent="0" algn="just">
              <a:buNone/>
            </a:pPr>
            <a:r>
              <a:rPr lang="fa-IR" sz="2400" dirty="0">
                <a:solidFill>
                  <a:schemeClr val="tx1"/>
                </a:solidFill>
                <a:cs typeface="B Nazanin" panose="00000400000000000000" pitchFamily="2" charset="-78"/>
              </a:rPr>
              <a:t>مواد و ابزار مورد نیاز: لباس کار، دستکش ایمنی، میز کار با گیره فلزی، دریل، مته شماره 4/5 و 8 ، کمان اره، سوهان، چکش، خط کش فلزی، پرگارفلزی، گونیای فلزی، سوزن خط کش، اره چوب بری ظریف بر، تسمه به عرض 24 میلی متر و ضخامت 2 میلی متر و طول 256 میلی متر، قطعه ام دی اف به ابعاد 8 ×60 × 150 میلی متر، پیچ و مهره شماره 4 ، 2 عدد شیشه به ابعاد 90 × 120 میلی متر با ضخامت 2 میلی متر.</a:t>
            </a:r>
          </a:p>
        </p:txBody>
      </p:sp>
      <p:pic>
        <p:nvPicPr>
          <p:cNvPr id="2" name="Picture 1"/>
          <p:cNvPicPr>
            <a:picLocks noChangeAspect="1"/>
          </p:cNvPicPr>
          <p:nvPr/>
        </p:nvPicPr>
        <p:blipFill>
          <a:blip r:embed="rId3"/>
          <a:stretch>
            <a:fillRect/>
          </a:stretch>
        </p:blipFill>
        <p:spPr>
          <a:xfrm>
            <a:off x="197514" y="3212976"/>
            <a:ext cx="2271713" cy="2600325"/>
          </a:xfrm>
          <a:prstGeom prst="rect">
            <a:avLst/>
          </a:prstGeom>
        </p:spPr>
      </p:pic>
      <p:sp>
        <p:nvSpPr>
          <p:cNvPr id="4" name="Rectangle 3"/>
          <p:cNvSpPr/>
          <p:nvPr/>
        </p:nvSpPr>
        <p:spPr>
          <a:xfrm>
            <a:off x="2681790" y="3832183"/>
            <a:ext cx="6264696" cy="1938992"/>
          </a:xfrm>
          <a:prstGeom prst="rect">
            <a:avLst/>
          </a:prstGeom>
        </p:spPr>
        <p:txBody>
          <a:bodyPr wrap="square">
            <a:spAutoFit/>
          </a:bodyPr>
          <a:lstStyle/>
          <a:p>
            <a:pPr algn="just"/>
            <a:r>
              <a:rPr lang="fa-IR" sz="2400" dirty="0">
                <a:cs typeface="B Nazanin" panose="00000400000000000000" pitchFamily="2" charset="-78"/>
              </a:rPr>
              <a:t>همان طور که در شکل می بینید این قاب عکس از چند قطعه ساخته شده است. قطعه اصلی قاب عکس، فلزی است و پایه آن چوبی می باشد. این دو قطعه به وسیله پیچ و مهره به هم وصل شده است. دو قطعه شیشه که عکس بین آن هاست در شیارهای قطعه اصلی قاب عکس قرار می گیرد.</a:t>
            </a:r>
          </a:p>
        </p:txBody>
      </p:sp>
    </p:spTree>
    <p:extLst>
      <p:ext uri="{BB962C8B-B14F-4D97-AF65-F5344CB8AC3E}">
        <p14:creationId xmlns:p14="http://schemas.microsoft.com/office/powerpoint/2010/main" val="38178403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1" end="1"/>
                                            </p:txEl>
                                          </p:spTgt>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2" end="2"/>
                                            </p:txEl>
                                          </p:spTgt>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1000" fill="hold"/>
                                        <p:tgtEl>
                                          <p:spTgt spid="2"/>
                                        </p:tgtEl>
                                        <p:attrNameLst>
                                          <p:attrName>ppt_w</p:attrName>
                                        </p:attrNameLst>
                                      </p:cBhvr>
                                      <p:tavLst>
                                        <p:tav tm="0">
                                          <p:val>
                                            <p:fltVal val="0"/>
                                          </p:val>
                                        </p:tav>
                                        <p:tav tm="100000">
                                          <p:val>
                                            <p:strVal val="#ppt_w"/>
                                          </p:val>
                                        </p:tav>
                                      </p:tavLst>
                                    </p:anim>
                                    <p:anim calcmode="lin" valueType="num">
                                      <p:cBhvr>
                                        <p:cTn id="29" dur="1000" fill="hold"/>
                                        <p:tgtEl>
                                          <p:spTgt spid="2"/>
                                        </p:tgtEl>
                                        <p:attrNameLst>
                                          <p:attrName>ppt_h</p:attrName>
                                        </p:attrNameLst>
                                      </p:cBhvr>
                                      <p:tavLst>
                                        <p:tav tm="0">
                                          <p:val>
                                            <p:fltVal val="0"/>
                                          </p:val>
                                        </p:tav>
                                        <p:tav tm="100000">
                                          <p:val>
                                            <p:strVal val="#ppt_h"/>
                                          </p:val>
                                        </p:tav>
                                      </p:tavLst>
                                    </p:anim>
                                    <p:anim calcmode="lin" valueType="num">
                                      <p:cBhvr>
                                        <p:cTn id="30" dur="1000" fill="hold"/>
                                        <p:tgtEl>
                                          <p:spTgt spid="2"/>
                                        </p:tgtEl>
                                        <p:attrNameLst>
                                          <p:attrName>style.rotation</p:attrName>
                                        </p:attrNameLst>
                                      </p:cBhvr>
                                      <p:tavLst>
                                        <p:tav tm="0">
                                          <p:val>
                                            <p:fltVal val="90"/>
                                          </p:val>
                                        </p:tav>
                                        <p:tav tm="100000">
                                          <p:val>
                                            <p:fltVal val="0"/>
                                          </p:val>
                                        </p:tav>
                                      </p:tavLst>
                                    </p:anim>
                                    <p:animEffect transition="in" filter="fade">
                                      <p:cBhvr>
                                        <p:cTn id="31" dur="1000"/>
                                        <p:tgtEl>
                                          <p:spTgt spid="2"/>
                                        </p:tgtEl>
                                      </p:cBhvr>
                                    </p:animEffect>
                                  </p:childTnLst>
                                </p:cTn>
                              </p:par>
                            </p:childTnLst>
                          </p:cTn>
                        </p:par>
                        <p:par>
                          <p:cTn id="32" fill="hold">
                            <p:stCondLst>
                              <p:cond delay="4000"/>
                            </p:stCondLst>
                            <p:childTnLst>
                              <p:par>
                                <p:cTn id="33" presetID="31" presetClass="entr" presetSubtype="0"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fltVal val="0"/>
                                          </p:val>
                                        </p:tav>
                                        <p:tav tm="100000">
                                          <p:val>
                                            <p:strVal val="#ppt_w"/>
                                          </p:val>
                                        </p:tav>
                                      </p:tavLst>
                                    </p:anim>
                                    <p:anim calcmode="lin" valueType="num">
                                      <p:cBhvr>
                                        <p:cTn id="36" dur="1000" fill="hold"/>
                                        <p:tgtEl>
                                          <p:spTgt spid="4"/>
                                        </p:tgtEl>
                                        <p:attrNameLst>
                                          <p:attrName>ppt_h</p:attrName>
                                        </p:attrNameLst>
                                      </p:cBhvr>
                                      <p:tavLst>
                                        <p:tav tm="0">
                                          <p:val>
                                            <p:fltVal val="0"/>
                                          </p:val>
                                        </p:tav>
                                        <p:tav tm="100000">
                                          <p:val>
                                            <p:strVal val="#ppt_h"/>
                                          </p:val>
                                        </p:tav>
                                      </p:tavLst>
                                    </p:anim>
                                    <p:anim calcmode="lin" valueType="num">
                                      <p:cBhvr>
                                        <p:cTn id="37" dur="1000" fill="hold"/>
                                        <p:tgtEl>
                                          <p:spTgt spid="4"/>
                                        </p:tgtEl>
                                        <p:attrNameLst>
                                          <p:attrName>style.rotation</p:attrName>
                                        </p:attrNameLst>
                                      </p:cBhvr>
                                      <p:tavLst>
                                        <p:tav tm="0">
                                          <p:val>
                                            <p:fltVal val="90"/>
                                          </p:val>
                                        </p:tav>
                                        <p:tav tm="100000">
                                          <p:val>
                                            <p:fltVal val="0"/>
                                          </p:val>
                                        </p:tav>
                                      </p:tavLst>
                                    </p:anim>
                                    <p:animEffect transition="in" filter="fade">
                                      <p:cBhvr>
                                        <p:cTn id="3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456" y="548680"/>
            <a:ext cx="8694966" cy="1782198"/>
          </a:xfrm>
        </p:spPr>
        <p:txBody>
          <a:bodyPr>
            <a:noAutofit/>
          </a:bodyPr>
          <a:lstStyle/>
          <a:p>
            <a:pPr marL="0" indent="0" algn="just">
              <a:buNone/>
            </a:pPr>
            <a:r>
              <a:rPr lang="fa-IR" sz="2400" b="1" dirty="0">
                <a:solidFill>
                  <a:srgbClr val="FF0000"/>
                </a:solidFill>
                <a:cs typeface="B Nazanin" panose="00000400000000000000" pitchFamily="2" charset="-78"/>
              </a:rPr>
              <a:t>روش کار</a:t>
            </a:r>
          </a:p>
          <a:p>
            <a:pPr marL="0" indent="0" algn="just">
              <a:buNone/>
            </a:pPr>
            <a:r>
              <a:rPr lang="fa-IR" sz="2400" b="1" dirty="0">
                <a:solidFill>
                  <a:srgbClr val="00B050"/>
                </a:solidFill>
                <a:cs typeface="B Nazanin" panose="00000400000000000000" pitchFamily="2" charset="-78"/>
              </a:rPr>
              <a:t>مرحله اول: خط کشی و برشکاری</a:t>
            </a:r>
          </a:p>
          <a:p>
            <a:pPr marL="0" indent="0" algn="just">
              <a:buNone/>
            </a:pPr>
            <a:r>
              <a:rPr lang="fa-IR" sz="2400" dirty="0">
                <a:solidFill>
                  <a:schemeClr val="tx1"/>
                </a:solidFill>
                <a:cs typeface="B Nazanin" panose="00000400000000000000" pitchFamily="2" charset="-78"/>
              </a:rPr>
              <a:t>یک تسمه فلزی به عرض 24 میلی متر و ضخامت 2 میلی متر انتخاب کنید. مطابق نقشه شکل 10 - 1، با خط کش فلزی ابتدا به اندازه 256 میلی متر علامت گذاری نمایید و آن گاه با استفاده از گونیای فلزی و سوزن خط کش، خط کشی کنید.</a:t>
            </a:r>
          </a:p>
        </p:txBody>
      </p:sp>
      <p:sp>
        <p:nvSpPr>
          <p:cNvPr id="4" name="Rectangle 3"/>
          <p:cNvSpPr/>
          <p:nvPr/>
        </p:nvSpPr>
        <p:spPr>
          <a:xfrm>
            <a:off x="143508" y="4633248"/>
            <a:ext cx="8856984" cy="1569660"/>
          </a:xfrm>
          <a:prstGeom prst="rect">
            <a:avLst/>
          </a:prstGeom>
        </p:spPr>
        <p:txBody>
          <a:bodyPr wrap="square">
            <a:spAutoFit/>
          </a:bodyPr>
          <a:lstStyle/>
          <a:p>
            <a:pPr algn="just"/>
            <a:r>
              <a:rPr lang="fa-IR" sz="2400" dirty="0">
                <a:cs typeface="B Nazanin" panose="00000400000000000000" pitchFamily="2" charset="-78"/>
              </a:rPr>
              <a:t>چنانچه مدل دیگری از قاب عکس را طراحی کرده اید، آن را مطابق نقشه تهیه شده خودتان خط کشی کنید.</a:t>
            </a:r>
          </a:p>
          <a:p>
            <a:pPr algn="just"/>
            <a:r>
              <a:rPr lang="fa-IR" sz="2400" dirty="0">
                <a:cs typeface="B Nazanin" panose="00000400000000000000" pitchFamily="2" charset="-78"/>
              </a:rPr>
              <a:t>قطعه خط کشی شده را طوری در گیره قرار دهید که کاملاً تراز باشد و محل خط کشی شده بیرون از گیره قرار گیرد، سپس گیره را کاملاً محکم کنید.</a:t>
            </a:r>
          </a:p>
        </p:txBody>
      </p:sp>
      <p:pic>
        <p:nvPicPr>
          <p:cNvPr id="5" name="Picture 4"/>
          <p:cNvPicPr>
            <a:picLocks noChangeAspect="1"/>
          </p:cNvPicPr>
          <p:nvPr/>
        </p:nvPicPr>
        <p:blipFill>
          <a:blip r:embed="rId3"/>
          <a:stretch>
            <a:fillRect/>
          </a:stretch>
        </p:blipFill>
        <p:spPr>
          <a:xfrm>
            <a:off x="203699" y="2665946"/>
            <a:ext cx="5139203" cy="1632233"/>
          </a:xfrm>
          <a:prstGeom prst="rect">
            <a:avLst/>
          </a:prstGeom>
        </p:spPr>
      </p:pic>
    </p:spTree>
    <p:extLst>
      <p:ext uri="{BB962C8B-B14F-4D97-AF65-F5344CB8AC3E}">
        <p14:creationId xmlns:p14="http://schemas.microsoft.com/office/powerpoint/2010/main" val="19273930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8790" y="696002"/>
            <a:ext cx="6210689" cy="1118010"/>
          </a:xfrm>
        </p:spPr>
        <p:txBody>
          <a:bodyPr>
            <a:noAutofit/>
          </a:bodyPr>
          <a:lstStyle/>
          <a:p>
            <a:pPr marL="0" indent="0" algn="just">
              <a:buNone/>
            </a:pPr>
            <a:r>
              <a:rPr lang="fa-IR" sz="2400" b="1" dirty="0">
                <a:solidFill>
                  <a:srgbClr val="FF0000"/>
                </a:solidFill>
                <a:cs typeface="B Nazanin" panose="00000400000000000000" pitchFamily="2" charset="-78"/>
              </a:rPr>
              <a:t>نکته : </a:t>
            </a:r>
            <a:r>
              <a:rPr lang="fa-IR" sz="2400" dirty="0">
                <a:solidFill>
                  <a:schemeClr val="tx1"/>
                </a:solidFill>
                <a:cs typeface="B Nazanin" panose="00000400000000000000" pitchFamily="2" charset="-78"/>
              </a:rPr>
              <a:t>چنانچه تسمه را طوری ببندید که قطعه کار بیش از حد ، از گیره بیرون باشد، در اثر لرزش های تسمه، تیغۀ اره می شکند.</a:t>
            </a:r>
          </a:p>
          <a:p>
            <a:pPr marL="0" indent="0" algn="just">
              <a:buNone/>
            </a:pPr>
            <a:r>
              <a:rPr lang="fa-IR" sz="2400" dirty="0">
                <a:solidFill>
                  <a:schemeClr val="tx1"/>
                </a:solidFill>
                <a:cs typeface="B Nazanin" panose="00000400000000000000" pitchFamily="2" charset="-78"/>
              </a:rPr>
              <a:t>با راهنمایی دبیر خود، کمان اره مناسب را انتخاب کنید. دندانه های تیغه اره باید به سمت جلو باشد شکل 11 – 1 تیغه اره در حالت کشش در کمان اره محکم شده باشد.</a:t>
            </a:r>
          </a:p>
        </p:txBody>
      </p:sp>
      <p:sp>
        <p:nvSpPr>
          <p:cNvPr id="4" name="Rectangle 3"/>
          <p:cNvSpPr/>
          <p:nvPr/>
        </p:nvSpPr>
        <p:spPr>
          <a:xfrm>
            <a:off x="2718790" y="2764935"/>
            <a:ext cx="6210689" cy="3785652"/>
          </a:xfrm>
          <a:prstGeom prst="rect">
            <a:avLst/>
          </a:prstGeom>
        </p:spPr>
        <p:txBody>
          <a:bodyPr wrap="square">
            <a:spAutoFit/>
          </a:bodyPr>
          <a:lstStyle/>
          <a:p>
            <a:pPr algn="just"/>
            <a:r>
              <a:rPr lang="fa-IR" sz="2400" dirty="0">
                <a:cs typeface="B Nazanin" panose="00000400000000000000" pitchFamily="2" charset="-78"/>
              </a:rPr>
              <a:t>با قرار دادن انگشت در محل خط کشی شده، تیغه اره را روی خط بگذارید و آن را به آرامی و با فشار کم حرکت دهید تا یک شیار کوچک ایجاد شود شکل 12-1 تیغه اره را از روی قطعه بردارید و شیار ایجاد شده را بررسی کنید. شیار ایجاد شده باید روی خط قرار داشته باشد. در صورت صحیح قرارگرفتن شیار، اقدام به برش تسمه کنید.</a:t>
            </a:r>
          </a:p>
          <a:p>
            <a:pPr algn="just"/>
            <a:r>
              <a:rPr lang="fa-IR" sz="2400" dirty="0">
                <a:cs typeface="B Nazanin" panose="00000400000000000000" pitchFamily="2" charset="-78"/>
              </a:rPr>
              <a:t>عمل برش کاری را طوری انجام دهید که تیغه اره از مسیر خط کشی شده خارج نشود. پس از بریدن قطعه، گیره را باز کنید و باقی مانده تسمه را از آن خارج کنید و آن را در محل مناسب قرار دهید.</a:t>
            </a:r>
          </a:p>
        </p:txBody>
      </p:sp>
      <p:pic>
        <p:nvPicPr>
          <p:cNvPr id="2" name="Picture 1"/>
          <p:cNvPicPr>
            <a:picLocks noChangeAspect="1"/>
          </p:cNvPicPr>
          <p:nvPr/>
        </p:nvPicPr>
        <p:blipFill>
          <a:blip r:embed="rId3"/>
          <a:stretch>
            <a:fillRect/>
          </a:stretch>
        </p:blipFill>
        <p:spPr>
          <a:xfrm>
            <a:off x="197514" y="1106742"/>
            <a:ext cx="2418064" cy="1414541"/>
          </a:xfrm>
          <a:prstGeom prst="rect">
            <a:avLst/>
          </a:prstGeom>
        </p:spPr>
      </p:pic>
      <p:pic>
        <p:nvPicPr>
          <p:cNvPr id="6" name="Picture 5"/>
          <p:cNvPicPr>
            <a:picLocks noChangeAspect="1"/>
          </p:cNvPicPr>
          <p:nvPr/>
        </p:nvPicPr>
        <p:blipFill>
          <a:blip r:embed="rId4"/>
          <a:stretch>
            <a:fillRect/>
          </a:stretch>
        </p:blipFill>
        <p:spPr>
          <a:xfrm>
            <a:off x="197514" y="2764935"/>
            <a:ext cx="2422012" cy="2963675"/>
          </a:xfrm>
          <a:prstGeom prst="rect">
            <a:avLst/>
          </a:prstGeom>
        </p:spPr>
      </p:pic>
    </p:spTree>
    <p:extLst>
      <p:ext uri="{BB962C8B-B14F-4D97-AF65-F5344CB8AC3E}">
        <p14:creationId xmlns:p14="http://schemas.microsoft.com/office/powerpoint/2010/main" val="21218263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548680"/>
            <a:ext cx="8802978" cy="2808312"/>
          </a:xfrm>
        </p:spPr>
        <p:txBody>
          <a:bodyPr>
            <a:noAutofit/>
          </a:bodyPr>
          <a:lstStyle/>
          <a:p>
            <a:pPr marL="0" indent="0" algn="just">
              <a:buNone/>
            </a:pPr>
            <a:r>
              <a:rPr lang="fa-IR" sz="2400" b="1" dirty="0">
                <a:solidFill>
                  <a:srgbClr val="FF0000"/>
                </a:solidFill>
                <a:cs typeface="B Nazanin" panose="00000400000000000000" pitchFamily="2" charset="-78"/>
              </a:rPr>
              <a:t>نکات ایمنی</a:t>
            </a:r>
          </a:p>
          <a:p>
            <a:pPr marL="0" indent="0" algn="just">
              <a:buNone/>
            </a:pPr>
            <a:endParaRPr lang="fa-IR" sz="1000" dirty="0">
              <a:solidFill>
                <a:schemeClr val="tx1"/>
              </a:solidFill>
              <a:cs typeface="B Nazanin" panose="00000400000000000000" pitchFamily="2" charset="-78"/>
            </a:endParaRPr>
          </a:p>
          <a:p>
            <a:pPr marL="0" indent="0" algn="just">
              <a:buNone/>
            </a:pPr>
            <a:r>
              <a:rPr lang="fa-IR" sz="2400" dirty="0">
                <a:solidFill>
                  <a:schemeClr val="tx1"/>
                </a:solidFill>
                <a:cs typeface="B Nazanin" panose="00000400000000000000" pitchFamily="2" charset="-78"/>
              </a:rPr>
              <a:t>هرگز دندانه های تیغه اره را با دست لمس نکنید. </a:t>
            </a:r>
          </a:p>
          <a:p>
            <a:pPr marL="0" indent="0" algn="just">
              <a:buNone/>
            </a:pPr>
            <a:r>
              <a:rPr lang="fa-IR" sz="2400" dirty="0">
                <a:solidFill>
                  <a:schemeClr val="tx1"/>
                </a:solidFill>
                <a:cs typeface="B Nazanin" panose="00000400000000000000" pitchFamily="2" charset="-78"/>
              </a:rPr>
              <a:t>در هنگام اره کاری از ضربه زدن به تیغه اره یا از انجام دادن کارهایی که موجب وارد شدن ضربه به تیغه می شود خودداری کنید.</a:t>
            </a:r>
          </a:p>
          <a:p>
            <a:pPr marL="0" indent="0" algn="just">
              <a:buNone/>
            </a:pPr>
            <a:r>
              <a:rPr lang="fa-IR" sz="2400" dirty="0">
                <a:solidFill>
                  <a:schemeClr val="tx1"/>
                </a:solidFill>
                <a:cs typeface="B Nazanin" panose="00000400000000000000" pitchFamily="2" charset="-78"/>
              </a:rPr>
              <a:t>هنگام کار هرگز شوخی نکنید.</a:t>
            </a:r>
          </a:p>
        </p:txBody>
      </p:sp>
    </p:spTree>
    <p:extLst>
      <p:ext uri="{BB962C8B-B14F-4D97-AF65-F5344CB8AC3E}">
        <p14:creationId xmlns:p14="http://schemas.microsoft.com/office/powerpoint/2010/main" val="31598431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80">
                                          <p:stCondLst>
                                            <p:cond delay="0"/>
                                          </p:stCondLst>
                                        </p:cTn>
                                        <p:tgtEl>
                                          <p:spTgt spid="3">
                                            <p:txEl>
                                              <p:pRg st="2" end="2"/>
                                            </p:txEl>
                                          </p:spTgt>
                                        </p:tgtEl>
                                      </p:cBhvr>
                                    </p:animEffect>
                                    <p:anim calcmode="lin" valueType="num">
                                      <p:cBhvr>
                                        <p:cTn id="25"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2" end="2"/>
                                            </p:txEl>
                                          </p:spTgt>
                                        </p:tgtEl>
                                      </p:cBhvr>
                                      <p:to x="100000" y="60000"/>
                                    </p:animScale>
                                    <p:animScale>
                                      <p:cBhvr>
                                        <p:cTn id="31" dur="166" decel="50000">
                                          <p:stCondLst>
                                            <p:cond delay="676"/>
                                          </p:stCondLst>
                                        </p:cTn>
                                        <p:tgtEl>
                                          <p:spTgt spid="3">
                                            <p:txEl>
                                              <p:pRg st="2" end="2"/>
                                            </p:txEl>
                                          </p:spTgt>
                                        </p:tgtEl>
                                      </p:cBhvr>
                                      <p:to x="100000" y="100000"/>
                                    </p:animScale>
                                    <p:animScale>
                                      <p:cBhvr>
                                        <p:cTn id="32" dur="26">
                                          <p:stCondLst>
                                            <p:cond delay="1312"/>
                                          </p:stCondLst>
                                        </p:cTn>
                                        <p:tgtEl>
                                          <p:spTgt spid="3">
                                            <p:txEl>
                                              <p:pRg st="2" end="2"/>
                                            </p:txEl>
                                          </p:spTgt>
                                        </p:tgtEl>
                                      </p:cBhvr>
                                      <p:to x="100000" y="80000"/>
                                    </p:animScale>
                                    <p:animScale>
                                      <p:cBhvr>
                                        <p:cTn id="33" dur="166" decel="50000">
                                          <p:stCondLst>
                                            <p:cond delay="1338"/>
                                          </p:stCondLst>
                                        </p:cTn>
                                        <p:tgtEl>
                                          <p:spTgt spid="3">
                                            <p:txEl>
                                              <p:pRg st="2" end="2"/>
                                            </p:txEl>
                                          </p:spTgt>
                                        </p:tgtEl>
                                      </p:cBhvr>
                                      <p:to x="100000" y="100000"/>
                                    </p:animScale>
                                    <p:animScale>
                                      <p:cBhvr>
                                        <p:cTn id="34" dur="26">
                                          <p:stCondLst>
                                            <p:cond delay="1642"/>
                                          </p:stCondLst>
                                        </p:cTn>
                                        <p:tgtEl>
                                          <p:spTgt spid="3">
                                            <p:txEl>
                                              <p:pRg st="2" end="2"/>
                                            </p:txEl>
                                          </p:spTgt>
                                        </p:tgtEl>
                                      </p:cBhvr>
                                      <p:to x="100000" y="90000"/>
                                    </p:animScale>
                                    <p:animScale>
                                      <p:cBhvr>
                                        <p:cTn id="35" dur="166" decel="50000">
                                          <p:stCondLst>
                                            <p:cond delay="1668"/>
                                          </p:stCondLst>
                                        </p:cTn>
                                        <p:tgtEl>
                                          <p:spTgt spid="3">
                                            <p:txEl>
                                              <p:pRg st="2" end="2"/>
                                            </p:txEl>
                                          </p:spTgt>
                                        </p:tgtEl>
                                      </p:cBhvr>
                                      <p:to x="100000" y="100000"/>
                                    </p:animScale>
                                    <p:animScale>
                                      <p:cBhvr>
                                        <p:cTn id="36" dur="26">
                                          <p:stCondLst>
                                            <p:cond delay="1808"/>
                                          </p:stCondLst>
                                        </p:cTn>
                                        <p:tgtEl>
                                          <p:spTgt spid="3">
                                            <p:txEl>
                                              <p:pRg st="2" end="2"/>
                                            </p:txEl>
                                          </p:spTgt>
                                        </p:tgtEl>
                                      </p:cBhvr>
                                      <p:to x="100000" y="95000"/>
                                    </p:animScale>
                                    <p:animScale>
                                      <p:cBhvr>
                                        <p:cTn id="37" dur="166" decel="50000">
                                          <p:stCondLst>
                                            <p:cond delay="1834"/>
                                          </p:stCondLst>
                                        </p:cTn>
                                        <p:tgtEl>
                                          <p:spTgt spid="3">
                                            <p:txEl>
                                              <p:pRg st="2" end="2"/>
                                            </p:txEl>
                                          </p:spTgt>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wipe(down)">
                                      <p:cBhvr>
                                        <p:cTn id="41" dur="580">
                                          <p:stCondLst>
                                            <p:cond delay="0"/>
                                          </p:stCondLst>
                                        </p:cTn>
                                        <p:tgtEl>
                                          <p:spTgt spid="3">
                                            <p:txEl>
                                              <p:pRg st="3" end="3"/>
                                            </p:txEl>
                                          </p:spTgt>
                                        </p:tgtEl>
                                      </p:cBhvr>
                                    </p:animEffect>
                                    <p:anim calcmode="lin" valueType="num">
                                      <p:cBhvr>
                                        <p:cTn id="4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3" end="3"/>
                                            </p:txEl>
                                          </p:spTgt>
                                        </p:tgtEl>
                                      </p:cBhvr>
                                      <p:to x="100000" y="60000"/>
                                    </p:animScale>
                                    <p:animScale>
                                      <p:cBhvr>
                                        <p:cTn id="48" dur="166" decel="50000">
                                          <p:stCondLst>
                                            <p:cond delay="676"/>
                                          </p:stCondLst>
                                        </p:cTn>
                                        <p:tgtEl>
                                          <p:spTgt spid="3">
                                            <p:txEl>
                                              <p:pRg st="3" end="3"/>
                                            </p:txEl>
                                          </p:spTgt>
                                        </p:tgtEl>
                                      </p:cBhvr>
                                      <p:to x="100000" y="100000"/>
                                    </p:animScale>
                                    <p:animScale>
                                      <p:cBhvr>
                                        <p:cTn id="49" dur="26">
                                          <p:stCondLst>
                                            <p:cond delay="1312"/>
                                          </p:stCondLst>
                                        </p:cTn>
                                        <p:tgtEl>
                                          <p:spTgt spid="3">
                                            <p:txEl>
                                              <p:pRg st="3" end="3"/>
                                            </p:txEl>
                                          </p:spTgt>
                                        </p:tgtEl>
                                      </p:cBhvr>
                                      <p:to x="100000" y="80000"/>
                                    </p:animScale>
                                    <p:animScale>
                                      <p:cBhvr>
                                        <p:cTn id="50" dur="166" decel="50000">
                                          <p:stCondLst>
                                            <p:cond delay="1338"/>
                                          </p:stCondLst>
                                        </p:cTn>
                                        <p:tgtEl>
                                          <p:spTgt spid="3">
                                            <p:txEl>
                                              <p:pRg st="3" end="3"/>
                                            </p:txEl>
                                          </p:spTgt>
                                        </p:tgtEl>
                                      </p:cBhvr>
                                      <p:to x="100000" y="100000"/>
                                    </p:animScale>
                                    <p:animScale>
                                      <p:cBhvr>
                                        <p:cTn id="51" dur="26">
                                          <p:stCondLst>
                                            <p:cond delay="1642"/>
                                          </p:stCondLst>
                                        </p:cTn>
                                        <p:tgtEl>
                                          <p:spTgt spid="3">
                                            <p:txEl>
                                              <p:pRg st="3" end="3"/>
                                            </p:txEl>
                                          </p:spTgt>
                                        </p:tgtEl>
                                      </p:cBhvr>
                                      <p:to x="100000" y="90000"/>
                                    </p:animScale>
                                    <p:animScale>
                                      <p:cBhvr>
                                        <p:cTn id="52" dur="166" decel="50000">
                                          <p:stCondLst>
                                            <p:cond delay="1668"/>
                                          </p:stCondLst>
                                        </p:cTn>
                                        <p:tgtEl>
                                          <p:spTgt spid="3">
                                            <p:txEl>
                                              <p:pRg st="3" end="3"/>
                                            </p:txEl>
                                          </p:spTgt>
                                        </p:tgtEl>
                                      </p:cBhvr>
                                      <p:to x="100000" y="100000"/>
                                    </p:animScale>
                                    <p:animScale>
                                      <p:cBhvr>
                                        <p:cTn id="53" dur="26">
                                          <p:stCondLst>
                                            <p:cond delay="1808"/>
                                          </p:stCondLst>
                                        </p:cTn>
                                        <p:tgtEl>
                                          <p:spTgt spid="3">
                                            <p:txEl>
                                              <p:pRg st="3" end="3"/>
                                            </p:txEl>
                                          </p:spTgt>
                                        </p:tgtEl>
                                      </p:cBhvr>
                                      <p:to x="100000" y="95000"/>
                                    </p:animScale>
                                    <p:animScale>
                                      <p:cBhvr>
                                        <p:cTn id="54" dur="166" decel="50000">
                                          <p:stCondLst>
                                            <p:cond delay="1834"/>
                                          </p:stCondLst>
                                        </p:cTn>
                                        <p:tgtEl>
                                          <p:spTgt spid="3">
                                            <p:txEl>
                                              <p:pRg st="3" end="3"/>
                                            </p:txEl>
                                          </p:spTgt>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3">
                                            <p:txEl>
                                              <p:pRg st="4" end="4"/>
                                            </p:txEl>
                                          </p:spTgt>
                                        </p:tgtEl>
                                        <p:attrNameLst>
                                          <p:attrName>style.visibility</p:attrName>
                                        </p:attrNameLst>
                                      </p:cBhvr>
                                      <p:to>
                                        <p:strVal val="visible"/>
                                      </p:to>
                                    </p:set>
                                    <p:animEffect transition="in" filter="wipe(down)">
                                      <p:cBhvr>
                                        <p:cTn id="58" dur="580">
                                          <p:stCondLst>
                                            <p:cond delay="0"/>
                                          </p:stCondLst>
                                        </p:cTn>
                                        <p:tgtEl>
                                          <p:spTgt spid="3">
                                            <p:txEl>
                                              <p:pRg st="4" end="4"/>
                                            </p:txEl>
                                          </p:spTgt>
                                        </p:tgtEl>
                                      </p:cBhvr>
                                    </p:animEffect>
                                    <p:anim calcmode="lin" valueType="num">
                                      <p:cBhvr>
                                        <p:cTn id="59"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3">
                                            <p:txEl>
                                              <p:pRg st="4" end="4"/>
                                            </p:txEl>
                                          </p:spTgt>
                                        </p:tgtEl>
                                      </p:cBhvr>
                                      <p:to x="100000" y="60000"/>
                                    </p:animScale>
                                    <p:animScale>
                                      <p:cBhvr>
                                        <p:cTn id="65" dur="166" decel="50000">
                                          <p:stCondLst>
                                            <p:cond delay="676"/>
                                          </p:stCondLst>
                                        </p:cTn>
                                        <p:tgtEl>
                                          <p:spTgt spid="3">
                                            <p:txEl>
                                              <p:pRg st="4" end="4"/>
                                            </p:txEl>
                                          </p:spTgt>
                                        </p:tgtEl>
                                      </p:cBhvr>
                                      <p:to x="100000" y="100000"/>
                                    </p:animScale>
                                    <p:animScale>
                                      <p:cBhvr>
                                        <p:cTn id="66" dur="26">
                                          <p:stCondLst>
                                            <p:cond delay="1312"/>
                                          </p:stCondLst>
                                        </p:cTn>
                                        <p:tgtEl>
                                          <p:spTgt spid="3">
                                            <p:txEl>
                                              <p:pRg st="4" end="4"/>
                                            </p:txEl>
                                          </p:spTgt>
                                        </p:tgtEl>
                                      </p:cBhvr>
                                      <p:to x="100000" y="80000"/>
                                    </p:animScale>
                                    <p:animScale>
                                      <p:cBhvr>
                                        <p:cTn id="67" dur="166" decel="50000">
                                          <p:stCondLst>
                                            <p:cond delay="1338"/>
                                          </p:stCondLst>
                                        </p:cTn>
                                        <p:tgtEl>
                                          <p:spTgt spid="3">
                                            <p:txEl>
                                              <p:pRg st="4" end="4"/>
                                            </p:txEl>
                                          </p:spTgt>
                                        </p:tgtEl>
                                      </p:cBhvr>
                                      <p:to x="100000" y="100000"/>
                                    </p:animScale>
                                    <p:animScale>
                                      <p:cBhvr>
                                        <p:cTn id="68" dur="26">
                                          <p:stCondLst>
                                            <p:cond delay="1642"/>
                                          </p:stCondLst>
                                        </p:cTn>
                                        <p:tgtEl>
                                          <p:spTgt spid="3">
                                            <p:txEl>
                                              <p:pRg st="4" end="4"/>
                                            </p:txEl>
                                          </p:spTgt>
                                        </p:tgtEl>
                                      </p:cBhvr>
                                      <p:to x="100000" y="90000"/>
                                    </p:animScale>
                                    <p:animScale>
                                      <p:cBhvr>
                                        <p:cTn id="69" dur="166" decel="50000">
                                          <p:stCondLst>
                                            <p:cond delay="1668"/>
                                          </p:stCondLst>
                                        </p:cTn>
                                        <p:tgtEl>
                                          <p:spTgt spid="3">
                                            <p:txEl>
                                              <p:pRg st="4" end="4"/>
                                            </p:txEl>
                                          </p:spTgt>
                                        </p:tgtEl>
                                      </p:cBhvr>
                                      <p:to x="100000" y="100000"/>
                                    </p:animScale>
                                    <p:animScale>
                                      <p:cBhvr>
                                        <p:cTn id="70" dur="26">
                                          <p:stCondLst>
                                            <p:cond delay="1808"/>
                                          </p:stCondLst>
                                        </p:cTn>
                                        <p:tgtEl>
                                          <p:spTgt spid="3">
                                            <p:txEl>
                                              <p:pRg st="4" end="4"/>
                                            </p:txEl>
                                          </p:spTgt>
                                        </p:tgtEl>
                                      </p:cBhvr>
                                      <p:to x="100000" y="95000"/>
                                    </p:animScale>
                                    <p:animScale>
                                      <p:cBhvr>
                                        <p:cTn id="71"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7988" y="777051"/>
            <a:ext cx="7188180" cy="3108599"/>
          </a:xfrm>
        </p:spPr>
        <p:txBody>
          <a:bodyPr>
            <a:noAutofit/>
          </a:bodyPr>
          <a:lstStyle/>
          <a:p>
            <a:pPr marL="0" indent="0" algn="just">
              <a:buNone/>
            </a:pPr>
            <a:r>
              <a:rPr lang="fa-IR" sz="2400" b="1" dirty="0">
                <a:solidFill>
                  <a:srgbClr val="00B050"/>
                </a:solidFill>
                <a:cs typeface="B Nazanin" panose="00000400000000000000" pitchFamily="2" charset="-78"/>
              </a:rPr>
              <a:t>سوهان کاری</a:t>
            </a:r>
          </a:p>
          <a:p>
            <a:pPr marL="0" indent="0" algn="just">
              <a:buNone/>
            </a:pPr>
            <a:r>
              <a:rPr lang="fa-IR" sz="2400" dirty="0">
                <a:solidFill>
                  <a:schemeClr val="tx1"/>
                </a:solidFill>
                <a:cs typeface="B Nazanin" panose="00000400000000000000" pitchFamily="2" charset="-78"/>
              </a:rPr>
              <a:t>سوهان کاری عبارت از براده برداری از سطح فلز است که به وسیله ابزاری به نام سوهان انجام می شود. سوهان ها از جنس فولاد سخت ساخته شده اند و دندانه های ریزی به نام آج دارند. حجم براده برداری در سوهان کاری اندک است، به همین دلیل آن را ساییدن می نامند. سوهان ها در شکل ها و اندازه های متفاوت ساخته می شوند و هریک از آن ها کاربرد خاص خود را دارند </a:t>
            </a:r>
          </a:p>
          <a:p>
            <a:pPr marL="0" indent="0" algn="just">
              <a:buNone/>
            </a:pPr>
            <a:r>
              <a:rPr lang="fa-IR" sz="2100" dirty="0">
                <a:solidFill>
                  <a:schemeClr val="tx1"/>
                </a:solidFill>
                <a:cs typeface="B Nazanin" panose="00000400000000000000" pitchFamily="2" charset="-78"/>
              </a:rPr>
              <a:t>شکل های 13 - 1 و 14 - 1 </a:t>
            </a:r>
            <a:endParaRPr lang="fa-IR" sz="1800" dirty="0">
              <a:solidFill>
                <a:schemeClr val="tx1"/>
              </a:solidFill>
              <a:cs typeface="B Nazanin" panose="00000400000000000000" pitchFamily="2" charset="-78"/>
            </a:endParaRPr>
          </a:p>
          <a:p>
            <a:pPr marL="0" indent="0" algn="just">
              <a:buNone/>
            </a:pPr>
            <a:r>
              <a:rPr lang="fa-IR" sz="1800" dirty="0">
                <a:solidFill>
                  <a:srgbClr val="FF0000"/>
                </a:solidFill>
                <a:cs typeface="B Nazanin" panose="00000400000000000000" pitchFamily="2" charset="-78"/>
              </a:rPr>
              <a:t>                 </a:t>
            </a:r>
          </a:p>
          <a:p>
            <a:pPr marL="0" indent="0" algn="just">
              <a:buNone/>
            </a:pPr>
            <a:r>
              <a:rPr lang="fa-IR" sz="1800" dirty="0">
                <a:solidFill>
                  <a:srgbClr val="FF0000"/>
                </a:solidFill>
                <a:cs typeface="B Nazanin" panose="00000400000000000000" pitchFamily="2" charset="-78"/>
              </a:rPr>
              <a:t> در شکل های 15 - 1 و 16 - 1 روش صحیح سوهان کاری نشان داده شده است.</a:t>
            </a:r>
          </a:p>
        </p:txBody>
      </p:sp>
      <p:pic>
        <p:nvPicPr>
          <p:cNvPr id="2" name="Picture 1"/>
          <p:cNvPicPr>
            <a:picLocks noChangeAspect="1"/>
          </p:cNvPicPr>
          <p:nvPr/>
        </p:nvPicPr>
        <p:blipFill>
          <a:blip r:embed="rId3"/>
          <a:stretch>
            <a:fillRect/>
          </a:stretch>
        </p:blipFill>
        <p:spPr>
          <a:xfrm>
            <a:off x="250498" y="908720"/>
            <a:ext cx="1514213" cy="2714379"/>
          </a:xfrm>
          <a:prstGeom prst="rect">
            <a:avLst/>
          </a:prstGeom>
        </p:spPr>
      </p:pic>
      <p:pic>
        <p:nvPicPr>
          <p:cNvPr id="4" name="Picture 3"/>
          <p:cNvPicPr>
            <a:picLocks noChangeAspect="1"/>
          </p:cNvPicPr>
          <p:nvPr/>
        </p:nvPicPr>
        <p:blipFill>
          <a:blip r:embed="rId4"/>
          <a:stretch>
            <a:fillRect/>
          </a:stretch>
        </p:blipFill>
        <p:spPr>
          <a:xfrm>
            <a:off x="3207272" y="4581128"/>
            <a:ext cx="5672588" cy="1831018"/>
          </a:xfrm>
          <a:prstGeom prst="rect">
            <a:avLst/>
          </a:prstGeom>
        </p:spPr>
      </p:pic>
      <p:pic>
        <p:nvPicPr>
          <p:cNvPr id="5" name="Picture 4"/>
          <p:cNvPicPr>
            <a:picLocks noChangeAspect="1"/>
          </p:cNvPicPr>
          <p:nvPr/>
        </p:nvPicPr>
        <p:blipFill>
          <a:blip r:embed="rId5"/>
          <a:stretch>
            <a:fillRect/>
          </a:stretch>
        </p:blipFill>
        <p:spPr>
          <a:xfrm>
            <a:off x="323528" y="3909474"/>
            <a:ext cx="2628999" cy="2502672"/>
          </a:xfrm>
          <a:prstGeom prst="rect">
            <a:avLst/>
          </a:prstGeom>
        </p:spPr>
      </p:pic>
    </p:spTree>
    <p:extLst>
      <p:ext uri="{BB962C8B-B14F-4D97-AF65-F5344CB8AC3E}">
        <p14:creationId xmlns:p14="http://schemas.microsoft.com/office/powerpoint/2010/main" val="203985302"/>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580">
                                          <p:stCondLst>
                                            <p:cond delay="0"/>
                                          </p:stCondLst>
                                        </p:cTn>
                                        <p:tgtEl>
                                          <p:spTgt spid="3">
                                            <p:txEl>
                                              <p:pRg st="1" end="1"/>
                                            </p:txEl>
                                          </p:spTgt>
                                        </p:tgtEl>
                                      </p:cBhvr>
                                    </p:animEffect>
                                    <p:anim calcmode="lin" valueType="num">
                                      <p:cBhvr>
                                        <p:cTn id="25"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1" end="1"/>
                                            </p:txEl>
                                          </p:spTgt>
                                        </p:tgtEl>
                                      </p:cBhvr>
                                      <p:to x="100000" y="60000"/>
                                    </p:animScale>
                                    <p:animScale>
                                      <p:cBhvr>
                                        <p:cTn id="31" dur="166" decel="50000">
                                          <p:stCondLst>
                                            <p:cond delay="676"/>
                                          </p:stCondLst>
                                        </p:cTn>
                                        <p:tgtEl>
                                          <p:spTgt spid="3">
                                            <p:txEl>
                                              <p:pRg st="1" end="1"/>
                                            </p:txEl>
                                          </p:spTgt>
                                        </p:tgtEl>
                                      </p:cBhvr>
                                      <p:to x="100000" y="100000"/>
                                    </p:animScale>
                                    <p:animScale>
                                      <p:cBhvr>
                                        <p:cTn id="32" dur="26">
                                          <p:stCondLst>
                                            <p:cond delay="1312"/>
                                          </p:stCondLst>
                                        </p:cTn>
                                        <p:tgtEl>
                                          <p:spTgt spid="3">
                                            <p:txEl>
                                              <p:pRg st="1" end="1"/>
                                            </p:txEl>
                                          </p:spTgt>
                                        </p:tgtEl>
                                      </p:cBhvr>
                                      <p:to x="100000" y="80000"/>
                                    </p:animScale>
                                    <p:animScale>
                                      <p:cBhvr>
                                        <p:cTn id="33" dur="166" decel="50000">
                                          <p:stCondLst>
                                            <p:cond delay="1338"/>
                                          </p:stCondLst>
                                        </p:cTn>
                                        <p:tgtEl>
                                          <p:spTgt spid="3">
                                            <p:txEl>
                                              <p:pRg st="1" end="1"/>
                                            </p:txEl>
                                          </p:spTgt>
                                        </p:tgtEl>
                                      </p:cBhvr>
                                      <p:to x="100000" y="100000"/>
                                    </p:animScale>
                                    <p:animScale>
                                      <p:cBhvr>
                                        <p:cTn id="34" dur="26">
                                          <p:stCondLst>
                                            <p:cond delay="1642"/>
                                          </p:stCondLst>
                                        </p:cTn>
                                        <p:tgtEl>
                                          <p:spTgt spid="3">
                                            <p:txEl>
                                              <p:pRg st="1" end="1"/>
                                            </p:txEl>
                                          </p:spTgt>
                                        </p:tgtEl>
                                      </p:cBhvr>
                                      <p:to x="100000" y="90000"/>
                                    </p:animScale>
                                    <p:animScale>
                                      <p:cBhvr>
                                        <p:cTn id="35" dur="166" decel="50000">
                                          <p:stCondLst>
                                            <p:cond delay="1668"/>
                                          </p:stCondLst>
                                        </p:cTn>
                                        <p:tgtEl>
                                          <p:spTgt spid="3">
                                            <p:txEl>
                                              <p:pRg st="1" end="1"/>
                                            </p:txEl>
                                          </p:spTgt>
                                        </p:tgtEl>
                                      </p:cBhvr>
                                      <p:to x="100000" y="100000"/>
                                    </p:animScale>
                                    <p:animScale>
                                      <p:cBhvr>
                                        <p:cTn id="36" dur="26">
                                          <p:stCondLst>
                                            <p:cond delay="1808"/>
                                          </p:stCondLst>
                                        </p:cTn>
                                        <p:tgtEl>
                                          <p:spTgt spid="3">
                                            <p:txEl>
                                              <p:pRg st="1" end="1"/>
                                            </p:txEl>
                                          </p:spTgt>
                                        </p:tgtEl>
                                      </p:cBhvr>
                                      <p:to x="100000" y="95000"/>
                                    </p:animScale>
                                    <p:animScale>
                                      <p:cBhvr>
                                        <p:cTn id="37" dur="166" decel="50000">
                                          <p:stCondLst>
                                            <p:cond delay="1834"/>
                                          </p:stCondLst>
                                        </p:cTn>
                                        <p:tgtEl>
                                          <p:spTgt spid="3">
                                            <p:txEl>
                                              <p:pRg st="1" end="1"/>
                                            </p:txEl>
                                          </p:spTgt>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wipe(down)">
                                      <p:cBhvr>
                                        <p:cTn id="41" dur="580">
                                          <p:stCondLst>
                                            <p:cond delay="0"/>
                                          </p:stCondLst>
                                        </p:cTn>
                                        <p:tgtEl>
                                          <p:spTgt spid="3">
                                            <p:txEl>
                                              <p:pRg st="2" end="2"/>
                                            </p:txEl>
                                          </p:spTgt>
                                        </p:tgtEl>
                                      </p:cBhvr>
                                    </p:animEffect>
                                    <p:anim calcmode="lin" valueType="num">
                                      <p:cBhvr>
                                        <p:cTn id="4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2" end="2"/>
                                            </p:txEl>
                                          </p:spTgt>
                                        </p:tgtEl>
                                      </p:cBhvr>
                                      <p:to x="100000" y="60000"/>
                                    </p:animScale>
                                    <p:animScale>
                                      <p:cBhvr>
                                        <p:cTn id="48" dur="166" decel="50000">
                                          <p:stCondLst>
                                            <p:cond delay="676"/>
                                          </p:stCondLst>
                                        </p:cTn>
                                        <p:tgtEl>
                                          <p:spTgt spid="3">
                                            <p:txEl>
                                              <p:pRg st="2" end="2"/>
                                            </p:txEl>
                                          </p:spTgt>
                                        </p:tgtEl>
                                      </p:cBhvr>
                                      <p:to x="100000" y="100000"/>
                                    </p:animScale>
                                    <p:animScale>
                                      <p:cBhvr>
                                        <p:cTn id="49" dur="26">
                                          <p:stCondLst>
                                            <p:cond delay="1312"/>
                                          </p:stCondLst>
                                        </p:cTn>
                                        <p:tgtEl>
                                          <p:spTgt spid="3">
                                            <p:txEl>
                                              <p:pRg st="2" end="2"/>
                                            </p:txEl>
                                          </p:spTgt>
                                        </p:tgtEl>
                                      </p:cBhvr>
                                      <p:to x="100000" y="80000"/>
                                    </p:animScale>
                                    <p:animScale>
                                      <p:cBhvr>
                                        <p:cTn id="50" dur="166" decel="50000">
                                          <p:stCondLst>
                                            <p:cond delay="1338"/>
                                          </p:stCondLst>
                                        </p:cTn>
                                        <p:tgtEl>
                                          <p:spTgt spid="3">
                                            <p:txEl>
                                              <p:pRg st="2" end="2"/>
                                            </p:txEl>
                                          </p:spTgt>
                                        </p:tgtEl>
                                      </p:cBhvr>
                                      <p:to x="100000" y="100000"/>
                                    </p:animScale>
                                    <p:animScale>
                                      <p:cBhvr>
                                        <p:cTn id="51" dur="26">
                                          <p:stCondLst>
                                            <p:cond delay="1642"/>
                                          </p:stCondLst>
                                        </p:cTn>
                                        <p:tgtEl>
                                          <p:spTgt spid="3">
                                            <p:txEl>
                                              <p:pRg st="2" end="2"/>
                                            </p:txEl>
                                          </p:spTgt>
                                        </p:tgtEl>
                                      </p:cBhvr>
                                      <p:to x="100000" y="90000"/>
                                    </p:animScale>
                                    <p:animScale>
                                      <p:cBhvr>
                                        <p:cTn id="52" dur="166" decel="50000">
                                          <p:stCondLst>
                                            <p:cond delay="1668"/>
                                          </p:stCondLst>
                                        </p:cTn>
                                        <p:tgtEl>
                                          <p:spTgt spid="3">
                                            <p:txEl>
                                              <p:pRg st="2" end="2"/>
                                            </p:txEl>
                                          </p:spTgt>
                                        </p:tgtEl>
                                      </p:cBhvr>
                                      <p:to x="100000" y="100000"/>
                                    </p:animScale>
                                    <p:animScale>
                                      <p:cBhvr>
                                        <p:cTn id="53" dur="26">
                                          <p:stCondLst>
                                            <p:cond delay="1808"/>
                                          </p:stCondLst>
                                        </p:cTn>
                                        <p:tgtEl>
                                          <p:spTgt spid="3">
                                            <p:txEl>
                                              <p:pRg st="2" end="2"/>
                                            </p:txEl>
                                          </p:spTgt>
                                        </p:tgtEl>
                                      </p:cBhvr>
                                      <p:to x="100000" y="95000"/>
                                    </p:animScale>
                                    <p:animScale>
                                      <p:cBhvr>
                                        <p:cTn id="54" dur="166" decel="50000">
                                          <p:stCondLst>
                                            <p:cond delay="1834"/>
                                          </p:stCondLst>
                                        </p:cTn>
                                        <p:tgtEl>
                                          <p:spTgt spid="3">
                                            <p:txEl>
                                              <p:pRg st="2" end="2"/>
                                            </p:txEl>
                                          </p:spTgt>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3">
                                            <p:txEl>
                                              <p:pRg st="3" end="3"/>
                                            </p:txEl>
                                          </p:spTgt>
                                        </p:tgtEl>
                                        <p:attrNameLst>
                                          <p:attrName>style.visibility</p:attrName>
                                        </p:attrNameLst>
                                      </p:cBhvr>
                                      <p:to>
                                        <p:strVal val="visible"/>
                                      </p:to>
                                    </p:set>
                                    <p:animEffect transition="in" filter="wipe(down)">
                                      <p:cBhvr>
                                        <p:cTn id="58" dur="580">
                                          <p:stCondLst>
                                            <p:cond delay="0"/>
                                          </p:stCondLst>
                                        </p:cTn>
                                        <p:tgtEl>
                                          <p:spTgt spid="3">
                                            <p:txEl>
                                              <p:pRg st="3" end="3"/>
                                            </p:txEl>
                                          </p:spTgt>
                                        </p:tgtEl>
                                      </p:cBhvr>
                                    </p:animEffect>
                                    <p:anim calcmode="lin" valueType="num">
                                      <p:cBhvr>
                                        <p:cTn id="5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3">
                                            <p:txEl>
                                              <p:pRg st="3" end="3"/>
                                            </p:txEl>
                                          </p:spTgt>
                                        </p:tgtEl>
                                      </p:cBhvr>
                                      <p:to x="100000" y="60000"/>
                                    </p:animScale>
                                    <p:animScale>
                                      <p:cBhvr>
                                        <p:cTn id="65" dur="166" decel="50000">
                                          <p:stCondLst>
                                            <p:cond delay="676"/>
                                          </p:stCondLst>
                                        </p:cTn>
                                        <p:tgtEl>
                                          <p:spTgt spid="3">
                                            <p:txEl>
                                              <p:pRg st="3" end="3"/>
                                            </p:txEl>
                                          </p:spTgt>
                                        </p:tgtEl>
                                      </p:cBhvr>
                                      <p:to x="100000" y="100000"/>
                                    </p:animScale>
                                    <p:animScale>
                                      <p:cBhvr>
                                        <p:cTn id="66" dur="26">
                                          <p:stCondLst>
                                            <p:cond delay="1312"/>
                                          </p:stCondLst>
                                        </p:cTn>
                                        <p:tgtEl>
                                          <p:spTgt spid="3">
                                            <p:txEl>
                                              <p:pRg st="3" end="3"/>
                                            </p:txEl>
                                          </p:spTgt>
                                        </p:tgtEl>
                                      </p:cBhvr>
                                      <p:to x="100000" y="80000"/>
                                    </p:animScale>
                                    <p:animScale>
                                      <p:cBhvr>
                                        <p:cTn id="67" dur="166" decel="50000">
                                          <p:stCondLst>
                                            <p:cond delay="1338"/>
                                          </p:stCondLst>
                                        </p:cTn>
                                        <p:tgtEl>
                                          <p:spTgt spid="3">
                                            <p:txEl>
                                              <p:pRg st="3" end="3"/>
                                            </p:txEl>
                                          </p:spTgt>
                                        </p:tgtEl>
                                      </p:cBhvr>
                                      <p:to x="100000" y="100000"/>
                                    </p:animScale>
                                    <p:animScale>
                                      <p:cBhvr>
                                        <p:cTn id="68" dur="26">
                                          <p:stCondLst>
                                            <p:cond delay="1642"/>
                                          </p:stCondLst>
                                        </p:cTn>
                                        <p:tgtEl>
                                          <p:spTgt spid="3">
                                            <p:txEl>
                                              <p:pRg st="3" end="3"/>
                                            </p:txEl>
                                          </p:spTgt>
                                        </p:tgtEl>
                                      </p:cBhvr>
                                      <p:to x="100000" y="90000"/>
                                    </p:animScale>
                                    <p:animScale>
                                      <p:cBhvr>
                                        <p:cTn id="69" dur="166" decel="50000">
                                          <p:stCondLst>
                                            <p:cond delay="1668"/>
                                          </p:stCondLst>
                                        </p:cTn>
                                        <p:tgtEl>
                                          <p:spTgt spid="3">
                                            <p:txEl>
                                              <p:pRg st="3" end="3"/>
                                            </p:txEl>
                                          </p:spTgt>
                                        </p:tgtEl>
                                      </p:cBhvr>
                                      <p:to x="100000" y="100000"/>
                                    </p:animScale>
                                    <p:animScale>
                                      <p:cBhvr>
                                        <p:cTn id="70" dur="26">
                                          <p:stCondLst>
                                            <p:cond delay="1808"/>
                                          </p:stCondLst>
                                        </p:cTn>
                                        <p:tgtEl>
                                          <p:spTgt spid="3">
                                            <p:txEl>
                                              <p:pRg st="3" end="3"/>
                                            </p:txEl>
                                          </p:spTgt>
                                        </p:tgtEl>
                                      </p:cBhvr>
                                      <p:to x="100000" y="95000"/>
                                    </p:animScale>
                                    <p:animScale>
                                      <p:cBhvr>
                                        <p:cTn id="71" dur="166" decel="50000">
                                          <p:stCondLst>
                                            <p:cond delay="1834"/>
                                          </p:stCondLst>
                                        </p:cTn>
                                        <p:tgtEl>
                                          <p:spTgt spid="3">
                                            <p:txEl>
                                              <p:pRg st="3" end="3"/>
                                            </p:txEl>
                                          </p:spTgt>
                                        </p:tgtEl>
                                      </p:cBhvr>
                                      <p:to x="100000" y="100000"/>
                                    </p:animScale>
                                  </p:childTnLst>
                                </p:cTn>
                              </p:par>
                            </p:childTnLst>
                          </p:cTn>
                        </p:par>
                        <p:par>
                          <p:cTn id="72" fill="hold">
                            <p:stCondLst>
                              <p:cond delay="8000"/>
                            </p:stCondLst>
                            <p:childTnLst>
                              <p:par>
                                <p:cTn id="73" presetID="26" presetClass="entr" presetSubtype="0" fill="hold" grpId="0" nodeType="afterEffect">
                                  <p:stCondLst>
                                    <p:cond delay="0"/>
                                  </p:stCondLst>
                                  <p:childTnLst>
                                    <p:set>
                                      <p:cBhvr>
                                        <p:cTn id="74" dur="1" fill="hold">
                                          <p:stCondLst>
                                            <p:cond delay="0"/>
                                          </p:stCondLst>
                                        </p:cTn>
                                        <p:tgtEl>
                                          <p:spTgt spid="3">
                                            <p:txEl>
                                              <p:pRg st="4" end="4"/>
                                            </p:txEl>
                                          </p:spTgt>
                                        </p:tgtEl>
                                        <p:attrNameLst>
                                          <p:attrName>style.visibility</p:attrName>
                                        </p:attrNameLst>
                                      </p:cBhvr>
                                      <p:to>
                                        <p:strVal val="visible"/>
                                      </p:to>
                                    </p:set>
                                    <p:animEffect transition="in" filter="wipe(down)">
                                      <p:cBhvr>
                                        <p:cTn id="75" dur="580">
                                          <p:stCondLst>
                                            <p:cond delay="0"/>
                                          </p:stCondLst>
                                        </p:cTn>
                                        <p:tgtEl>
                                          <p:spTgt spid="3">
                                            <p:txEl>
                                              <p:pRg st="4" end="4"/>
                                            </p:txEl>
                                          </p:spTgt>
                                        </p:tgtEl>
                                      </p:cBhvr>
                                    </p:animEffect>
                                    <p:anim calcmode="lin" valueType="num">
                                      <p:cBhvr>
                                        <p:cTn id="7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3">
                                            <p:txEl>
                                              <p:pRg st="4" end="4"/>
                                            </p:txEl>
                                          </p:spTgt>
                                        </p:tgtEl>
                                      </p:cBhvr>
                                      <p:to x="100000" y="60000"/>
                                    </p:animScale>
                                    <p:animScale>
                                      <p:cBhvr>
                                        <p:cTn id="82" dur="166" decel="50000">
                                          <p:stCondLst>
                                            <p:cond delay="676"/>
                                          </p:stCondLst>
                                        </p:cTn>
                                        <p:tgtEl>
                                          <p:spTgt spid="3">
                                            <p:txEl>
                                              <p:pRg st="4" end="4"/>
                                            </p:txEl>
                                          </p:spTgt>
                                        </p:tgtEl>
                                      </p:cBhvr>
                                      <p:to x="100000" y="100000"/>
                                    </p:animScale>
                                    <p:animScale>
                                      <p:cBhvr>
                                        <p:cTn id="83" dur="26">
                                          <p:stCondLst>
                                            <p:cond delay="1312"/>
                                          </p:stCondLst>
                                        </p:cTn>
                                        <p:tgtEl>
                                          <p:spTgt spid="3">
                                            <p:txEl>
                                              <p:pRg st="4" end="4"/>
                                            </p:txEl>
                                          </p:spTgt>
                                        </p:tgtEl>
                                      </p:cBhvr>
                                      <p:to x="100000" y="80000"/>
                                    </p:animScale>
                                    <p:animScale>
                                      <p:cBhvr>
                                        <p:cTn id="84" dur="166" decel="50000">
                                          <p:stCondLst>
                                            <p:cond delay="1338"/>
                                          </p:stCondLst>
                                        </p:cTn>
                                        <p:tgtEl>
                                          <p:spTgt spid="3">
                                            <p:txEl>
                                              <p:pRg st="4" end="4"/>
                                            </p:txEl>
                                          </p:spTgt>
                                        </p:tgtEl>
                                      </p:cBhvr>
                                      <p:to x="100000" y="100000"/>
                                    </p:animScale>
                                    <p:animScale>
                                      <p:cBhvr>
                                        <p:cTn id="85" dur="26">
                                          <p:stCondLst>
                                            <p:cond delay="1642"/>
                                          </p:stCondLst>
                                        </p:cTn>
                                        <p:tgtEl>
                                          <p:spTgt spid="3">
                                            <p:txEl>
                                              <p:pRg st="4" end="4"/>
                                            </p:txEl>
                                          </p:spTgt>
                                        </p:tgtEl>
                                      </p:cBhvr>
                                      <p:to x="100000" y="90000"/>
                                    </p:animScale>
                                    <p:animScale>
                                      <p:cBhvr>
                                        <p:cTn id="86" dur="166" decel="50000">
                                          <p:stCondLst>
                                            <p:cond delay="1668"/>
                                          </p:stCondLst>
                                        </p:cTn>
                                        <p:tgtEl>
                                          <p:spTgt spid="3">
                                            <p:txEl>
                                              <p:pRg st="4" end="4"/>
                                            </p:txEl>
                                          </p:spTgt>
                                        </p:tgtEl>
                                      </p:cBhvr>
                                      <p:to x="100000" y="100000"/>
                                    </p:animScale>
                                    <p:animScale>
                                      <p:cBhvr>
                                        <p:cTn id="87" dur="26">
                                          <p:stCondLst>
                                            <p:cond delay="1808"/>
                                          </p:stCondLst>
                                        </p:cTn>
                                        <p:tgtEl>
                                          <p:spTgt spid="3">
                                            <p:txEl>
                                              <p:pRg st="4" end="4"/>
                                            </p:txEl>
                                          </p:spTgt>
                                        </p:tgtEl>
                                      </p:cBhvr>
                                      <p:to x="100000" y="95000"/>
                                    </p:animScale>
                                    <p:animScale>
                                      <p:cBhvr>
                                        <p:cTn id="88" dur="166" decel="50000">
                                          <p:stCondLst>
                                            <p:cond delay="1834"/>
                                          </p:stCondLst>
                                        </p:cTn>
                                        <p:tgtEl>
                                          <p:spTgt spid="3">
                                            <p:txEl>
                                              <p:pRg st="4" end="4"/>
                                            </p:txEl>
                                          </p:spTgt>
                                        </p:tgtEl>
                                      </p:cBhvr>
                                      <p:to x="100000" y="100000"/>
                                    </p:animScale>
                                  </p:childTnLst>
                                </p:cTn>
                              </p:par>
                            </p:childTnLst>
                          </p:cTn>
                        </p:par>
                        <p:par>
                          <p:cTn id="89" fill="hold">
                            <p:stCondLst>
                              <p:cond delay="10000"/>
                            </p:stCondLst>
                            <p:childTnLst>
                              <p:par>
                                <p:cTn id="90" presetID="26" presetClass="entr" presetSubtype="0"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Effect transition="in" filter="wipe(down)">
                                      <p:cBhvr>
                                        <p:cTn id="92" dur="580">
                                          <p:stCondLst>
                                            <p:cond delay="0"/>
                                          </p:stCondLst>
                                        </p:cTn>
                                        <p:tgtEl>
                                          <p:spTgt spid="2"/>
                                        </p:tgtEl>
                                      </p:cBhvr>
                                    </p:animEffect>
                                    <p:anim calcmode="lin" valueType="num">
                                      <p:cBhvr>
                                        <p:cTn id="9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98" dur="26">
                                          <p:stCondLst>
                                            <p:cond delay="650"/>
                                          </p:stCondLst>
                                        </p:cTn>
                                        <p:tgtEl>
                                          <p:spTgt spid="2"/>
                                        </p:tgtEl>
                                      </p:cBhvr>
                                      <p:to x="100000" y="60000"/>
                                    </p:animScale>
                                    <p:animScale>
                                      <p:cBhvr>
                                        <p:cTn id="99" dur="166" decel="50000">
                                          <p:stCondLst>
                                            <p:cond delay="676"/>
                                          </p:stCondLst>
                                        </p:cTn>
                                        <p:tgtEl>
                                          <p:spTgt spid="2"/>
                                        </p:tgtEl>
                                      </p:cBhvr>
                                      <p:to x="100000" y="100000"/>
                                    </p:animScale>
                                    <p:animScale>
                                      <p:cBhvr>
                                        <p:cTn id="100" dur="26">
                                          <p:stCondLst>
                                            <p:cond delay="1312"/>
                                          </p:stCondLst>
                                        </p:cTn>
                                        <p:tgtEl>
                                          <p:spTgt spid="2"/>
                                        </p:tgtEl>
                                      </p:cBhvr>
                                      <p:to x="100000" y="80000"/>
                                    </p:animScale>
                                    <p:animScale>
                                      <p:cBhvr>
                                        <p:cTn id="101" dur="166" decel="50000">
                                          <p:stCondLst>
                                            <p:cond delay="1338"/>
                                          </p:stCondLst>
                                        </p:cTn>
                                        <p:tgtEl>
                                          <p:spTgt spid="2"/>
                                        </p:tgtEl>
                                      </p:cBhvr>
                                      <p:to x="100000" y="100000"/>
                                    </p:animScale>
                                    <p:animScale>
                                      <p:cBhvr>
                                        <p:cTn id="102" dur="26">
                                          <p:stCondLst>
                                            <p:cond delay="1642"/>
                                          </p:stCondLst>
                                        </p:cTn>
                                        <p:tgtEl>
                                          <p:spTgt spid="2"/>
                                        </p:tgtEl>
                                      </p:cBhvr>
                                      <p:to x="100000" y="90000"/>
                                    </p:animScale>
                                    <p:animScale>
                                      <p:cBhvr>
                                        <p:cTn id="103" dur="166" decel="50000">
                                          <p:stCondLst>
                                            <p:cond delay="1668"/>
                                          </p:stCondLst>
                                        </p:cTn>
                                        <p:tgtEl>
                                          <p:spTgt spid="2"/>
                                        </p:tgtEl>
                                      </p:cBhvr>
                                      <p:to x="100000" y="100000"/>
                                    </p:animScale>
                                    <p:animScale>
                                      <p:cBhvr>
                                        <p:cTn id="104" dur="26">
                                          <p:stCondLst>
                                            <p:cond delay="1808"/>
                                          </p:stCondLst>
                                        </p:cTn>
                                        <p:tgtEl>
                                          <p:spTgt spid="2"/>
                                        </p:tgtEl>
                                      </p:cBhvr>
                                      <p:to x="100000" y="95000"/>
                                    </p:animScale>
                                    <p:animScale>
                                      <p:cBhvr>
                                        <p:cTn id="105" dur="166" decel="50000">
                                          <p:stCondLst>
                                            <p:cond delay="1834"/>
                                          </p:stCondLst>
                                        </p:cTn>
                                        <p:tgtEl>
                                          <p:spTgt spid="2"/>
                                        </p:tgtEl>
                                      </p:cBhvr>
                                      <p:to x="100000" y="100000"/>
                                    </p:animScale>
                                  </p:childTnLst>
                                </p:cTn>
                              </p:par>
                            </p:childTnLst>
                          </p:cTn>
                        </p:par>
                        <p:par>
                          <p:cTn id="106" fill="hold">
                            <p:stCondLst>
                              <p:cond delay="12000"/>
                            </p:stCondLst>
                            <p:childTnLst>
                              <p:par>
                                <p:cTn id="107" presetID="26" presetClass="entr" presetSubtype="0" fill="hold" nodeType="afterEffect">
                                  <p:stCondLst>
                                    <p:cond delay="0"/>
                                  </p:stCondLst>
                                  <p:childTnLst>
                                    <p:set>
                                      <p:cBhvr>
                                        <p:cTn id="108" dur="1" fill="hold">
                                          <p:stCondLst>
                                            <p:cond delay="0"/>
                                          </p:stCondLst>
                                        </p:cTn>
                                        <p:tgtEl>
                                          <p:spTgt spid="4"/>
                                        </p:tgtEl>
                                        <p:attrNameLst>
                                          <p:attrName>style.visibility</p:attrName>
                                        </p:attrNameLst>
                                      </p:cBhvr>
                                      <p:to>
                                        <p:strVal val="visible"/>
                                      </p:to>
                                    </p:set>
                                    <p:animEffect transition="in" filter="wipe(down)">
                                      <p:cBhvr>
                                        <p:cTn id="109" dur="580">
                                          <p:stCondLst>
                                            <p:cond delay="0"/>
                                          </p:stCondLst>
                                        </p:cTn>
                                        <p:tgtEl>
                                          <p:spTgt spid="4"/>
                                        </p:tgtEl>
                                      </p:cBhvr>
                                    </p:animEffect>
                                    <p:anim calcmode="lin" valueType="num">
                                      <p:cBhvr>
                                        <p:cTn id="11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15" dur="26">
                                          <p:stCondLst>
                                            <p:cond delay="650"/>
                                          </p:stCondLst>
                                        </p:cTn>
                                        <p:tgtEl>
                                          <p:spTgt spid="4"/>
                                        </p:tgtEl>
                                      </p:cBhvr>
                                      <p:to x="100000" y="60000"/>
                                    </p:animScale>
                                    <p:animScale>
                                      <p:cBhvr>
                                        <p:cTn id="116" dur="166" decel="50000">
                                          <p:stCondLst>
                                            <p:cond delay="676"/>
                                          </p:stCondLst>
                                        </p:cTn>
                                        <p:tgtEl>
                                          <p:spTgt spid="4"/>
                                        </p:tgtEl>
                                      </p:cBhvr>
                                      <p:to x="100000" y="100000"/>
                                    </p:animScale>
                                    <p:animScale>
                                      <p:cBhvr>
                                        <p:cTn id="117" dur="26">
                                          <p:stCondLst>
                                            <p:cond delay="1312"/>
                                          </p:stCondLst>
                                        </p:cTn>
                                        <p:tgtEl>
                                          <p:spTgt spid="4"/>
                                        </p:tgtEl>
                                      </p:cBhvr>
                                      <p:to x="100000" y="80000"/>
                                    </p:animScale>
                                    <p:animScale>
                                      <p:cBhvr>
                                        <p:cTn id="118" dur="166" decel="50000">
                                          <p:stCondLst>
                                            <p:cond delay="1338"/>
                                          </p:stCondLst>
                                        </p:cTn>
                                        <p:tgtEl>
                                          <p:spTgt spid="4"/>
                                        </p:tgtEl>
                                      </p:cBhvr>
                                      <p:to x="100000" y="100000"/>
                                    </p:animScale>
                                    <p:animScale>
                                      <p:cBhvr>
                                        <p:cTn id="119" dur="26">
                                          <p:stCondLst>
                                            <p:cond delay="1642"/>
                                          </p:stCondLst>
                                        </p:cTn>
                                        <p:tgtEl>
                                          <p:spTgt spid="4"/>
                                        </p:tgtEl>
                                      </p:cBhvr>
                                      <p:to x="100000" y="90000"/>
                                    </p:animScale>
                                    <p:animScale>
                                      <p:cBhvr>
                                        <p:cTn id="120" dur="166" decel="50000">
                                          <p:stCondLst>
                                            <p:cond delay="1668"/>
                                          </p:stCondLst>
                                        </p:cTn>
                                        <p:tgtEl>
                                          <p:spTgt spid="4"/>
                                        </p:tgtEl>
                                      </p:cBhvr>
                                      <p:to x="100000" y="100000"/>
                                    </p:animScale>
                                    <p:animScale>
                                      <p:cBhvr>
                                        <p:cTn id="121" dur="26">
                                          <p:stCondLst>
                                            <p:cond delay="1808"/>
                                          </p:stCondLst>
                                        </p:cTn>
                                        <p:tgtEl>
                                          <p:spTgt spid="4"/>
                                        </p:tgtEl>
                                      </p:cBhvr>
                                      <p:to x="100000" y="95000"/>
                                    </p:animScale>
                                    <p:animScale>
                                      <p:cBhvr>
                                        <p:cTn id="122" dur="166" decel="50000">
                                          <p:stCondLst>
                                            <p:cond delay="1834"/>
                                          </p:stCondLst>
                                        </p:cTn>
                                        <p:tgtEl>
                                          <p:spTgt spid="4"/>
                                        </p:tgtEl>
                                      </p:cBhvr>
                                      <p:to x="100000" y="100000"/>
                                    </p:animScale>
                                  </p:childTnLst>
                                </p:cTn>
                              </p:par>
                            </p:childTnLst>
                          </p:cTn>
                        </p:par>
                        <p:par>
                          <p:cTn id="123" fill="hold">
                            <p:stCondLst>
                              <p:cond delay="14000"/>
                            </p:stCondLst>
                            <p:childTnLst>
                              <p:par>
                                <p:cTn id="124" presetID="26" presetClass="entr" presetSubtype="0" fill="hold" nodeType="afterEffect">
                                  <p:stCondLst>
                                    <p:cond delay="0"/>
                                  </p:stCondLst>
                                  <p:childTnLst>
                                    <p:set>
                                      <p:cBhvr>
                                        <p:cTn id="125" dur="1" fill="hold">
                                          <p:stCondLst>
                                            <p:cond delay="0"/>
                                          </p:stCondLst>
                                        </p:cTn>
                                        <p:tgtEl>
                                          <p:spTgt spid="5"/>
                                        </p:tgtEl>
                                        <p:attrNameLst>
                                          <p:attrName>style.visibility</p:attrName>
                                        </p:attrNameLst>
                                      </p:cBhvr>
                                      <p:to>
                                        <p:strVal val="visible"/>
                                      </p:to>
                                    </p:set>
                                    <p:animEffect transition="in" filter="wipe(down)">
                                      <p:cBhvr>
                                        <p:cTn id="126" dur="580">
                                          <p:stCondLst>
                                            <p:cond delay="0"/>
                                          </p:stCondLst>
                                        </p:cTn>
                                        <p:tgtEl>
                                          <p:spTgt spid="5"/>
                                        </p:tgtEl>
                                      </p:cBhvr>
                                    </p:animEffect>
                                    <p:anim calcmode="lin" valueType="num">
                                      <p:cBhvr>
                                        <p:cTn id="12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2" dur="26">
                                          <p:stCondLst>
                                            <p:cond delay="650"/>
                                          </p:stCondLst>
                                        </p:cTn>
                                        <p:tgtEl>
                                          <p:spTgt spid="5"/>
                                        </p:tgtEl>
                                      </p:cBhvr>
                                      <p:to x="100000" y="60000"/>
                                    </p:animScale>
                                    <p:animScale>
                                      <p:cBhvr>
                                        <p:cTn id="133" dur="166" decel="50000">
                                          <p:stCondLst>
                                            <p:cond delay="676"/>
                                          </p:stCondLst>
                                        </p:cTn>
                                        <p:tgtEl>
                                          <p:spTgt spid="5"/>
                                        </p:tgtEl>
                                      </p:cBhvr>
                                      <p:to x="100000" y="100000"/>
                                    </p:animScale>
                                    <p:animScale>
                                      <p:cBhvr>
                                        <p:cTn id="134" dur="26">
                                          <p:stCondLst>
                                            <p:cond delay="1312"/>
                                          </p:stCondLst>
                                        </p:cTn>
                                        <p:tgtEl>
                                          <p:spTgt spid="5"/>
                                        </p:tgtEl>
                                      </p:cBhvr>
                                      <p:to x="100000" y="80000"/>
                                    </p:animScale>
                                    <p:animScale>
                                      <p:cBhvr>
                                        <p:cTn id="135" dur="166" decel="50000">
                                          <p:stCondLst>
                                            <p:cond delay="1338"/>
                                          </p:stCondLst>
                                        </p:cTn>
                                        <p:tgtEl>
                                          <p:spTgt spid="5"/>
                                        </p:tgtEl>
                                      </p:cBhvr>
                                      <p:to x="100000" y="100000"/>
                                    </p:animScale>
                                    <p:animScale>
                                      <p:cBhvr>
                                        <p:cTn id="136" dur="26">
                                          <p:stCondLst>
                                            <p:cond delay="1642"/>
                                          </p:stCondLst>
                                        </p:cTn>
                                        <p:tgtEl>
                                          <p:spTgt spid="5"/>
                                        </p:tgtEl>
                                      </p:cBhvr>
                                      <p:to x="100000" y="90000"/>
                                    </p:animScale>
                                    <p:animScale>
                                      <p:cBhvr>
                                        <p:cTn id="137" dur="166" decel="50000">
                                          <p:stCondLst>
                                            <p:cond delay="1668"/>
                                          </p:stCondLst>
                                        </p:cTn>
                                        <p:tgtEl>
                                          <p:spTgt spid="5"/>
                                        </p:tgtEl>
                                      </p:cBhvr>
                                      <p:to x="100000" y="100000"/>
                                    </p:animScale>
                                    <p:animScale>
                                      <p:cBhvr>
                                        <p:cTn id="138" dur="26">
                                          <p:stCondLst>
                                            <p:cond delay="1808"/>
                                          </p:stCondLst>
                                        </p:cTn>
                                        <p:tgtEl>
                                          <p:spTgt spid="5"/>
                                        </p:tgtEl>
                                      </p:cBhvr>
                                      <p:to x="100000" y="95000"/>
                                    </p:animScale>
                                    <p:animScale>
                                      <p:cBhvr>
                                        <p:cTn id="139"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08" y="1106742"/>
            <a:ext cx="8822874" cy="2430270"/>
          </a:xfrm>
        </p:spPr>
        <p:txBody>
          <a:bodyPr>
            <a:noAutofit/>
          </a:bodyPr>
          <a:lstStyle/>
          <a:p>
            <a:pPr marL="0" indent="0" algn="just">
              <a:buNone/>
            </a:pPr>
            <a:r>
              <a:rPr lang="fa-IR" sz="2400" b="1" dirty="0">
                <a:solidFill>
                  <a:srgbClr val="FF0000"/>
                </a:solidFill>
                <a:cs typeface="B Nazanin" panose="00000400000000000000" pitchFamily="2" charset="-78"/>
              </a:rPr>
              <a:t>نکات ایمنی</a:t>
            </a:r>
          </a:p>
          <a:p>
            <a:pPr marL="0" indent="0" algn="just">
              <a:buNone/>
            </a:pPr>
            <a:r>
              <a:rPr lang="fa-IR" sz="2400" dirty="0">
                <a:solidFill>
                  <a:schemeClr val="tx1"/>
                </a:solidFill>
                <a:cs typeface="B Nazanin" panose="00000400000000000000" pitchFamily="2" charset="-78"/>
              </a:rPr>
              <a:t>هیچ گاه به سوهان ضربه نزنید. </a:t>
            </a:r>
          </a:p>
          <a:p>
            <a:pPr marL="0" indent="0" algn="just">
              <a:buNone/>
            </a:pPr>
            <a:r>
              <a:rPr lang="fa-IR" sz="2400" dirty="0">
                <a:solidFill>
                  <a:schemeClr val="tx1"/>
                </a:solidFill>
                <a:cs typeface="B Nazanin" panose="00000400000000000000" pitchFamily="2" charset="-78"/>
              </a:rPr>
              <a:t>از سوهان هایی که دسته آن ها شکسته است به هیچ وجه استفاده نکنید.</a:t>
            </a:r>
          </a:p>
          <a:p>
            <a:pPr marL="0" indent="0" algn="just">
              <a:buNone/>
            </a:pPr>
            <a:r>
              <a:rPr lang="fa-IR" sz="2400" dirty="0">
                <a:solidFill>
                  <a:schemeClr val="tx1"/>
                </a:solidFill>
                <a:cs typeface="B Nazanin" panose="00000400000000000000" pitchFamily="2" charset="-78"/>
              </a:rPr>
              <a:t>سوهان را در محیط مرطوب قرار ندهید. برای تمیز کردن سوهان از برس سیمی استفاده کنید</a:t>
            </a:r>
          </a:p>
          <a:p>
            <a:pPr marL="0" indent="0" algn="just">
              <a:buNone/>
            </a:pPr>
            <a:r>
              <a:rPr lang="fa-IR" sz="2400" dirty="0">
                <a:solidFill>
                  <a:schemeClr val="tx1"/>
                </a:solidFill>
                <a:cs typeface="B Nazanin" panose="00000400000000000000" pitchFamily="2" charset="-78"/>
              </a:rPr>
              <a:t>در هنگام برش کاری، سوراخ کاری، سنباده کاری و سوهان کاری،کاملاً مراقب باشید که لبه های تیز فلز، موجب خراشیدگی پوست شما نشود.</a:t>
            </a:r>
            <a:endParaRPr lang="fa-IR" dirty="0">
              <a:solidFill>
                <a:schemeClr val="tx1"/>
              </a:solidFill>
              <a:cs typeface="B Nazanin" panose="00000400000000000000" pitchFamily="2" charset="-78"/>
            </a:endParaRPr>
          </a:p>
        </p:txBody>
      </p:sp>
      <p:pic>
        <p:nvPicPr>
          <p:cNvPr id="6" name="Picture 5"/>
          <p:cNvPicPr>
            <a:picLocks noChangeAspect="1"/>
          </p:cNvPicPr>
          <p:nvPr/>
        </p:nvPicPr>
        <p:blipFill>
          <a:blip r:embed="rId3"/>
          <a:stretch>
            <a:fillRect/>
          </a:stretch>
        </p:blipFill>
        <p:spPr>
          <a:xfrm>
            <a:off x="251520" y="4149080"/>
            <a:ext cx="3422275" cy="1890210"/>
          </a:xfrm>
          <a:prstGeom prst="rect">
            <a:avLst/>
          </a:prstGeom>
        </p:spPr>
      </p:pic>
    </p:spTree>
    <p:extLst>
      <p:ext uri="{BB962C8B-B14F-4D97-AF65-F5344CB8AC3E}">
        <p14:creationId xmlns:p14="http://schemas.microsoft.com/office/powerpoint/2010/main" val="28308994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514" y="692696"/>
            <a:ext cx="8748971" cy="2430270"/>
          </a:xfrm>
        </p:spPr>
        <p:txBody>
          <a:bodyPr>
            <a:noAutofit/>
          </a:bodyPr>
          <a:lstStyle/>
          <a:p>
            <a:pPr marL="0" indent="0" algn="just">
              <a:buNone/>
            </a:pPr>
            <a:r>
              <a:rPr lang="fa-IR" sz="2400" b="1" dirty="0">
                <a:solidFill>
                  <a:srgbClr val="FF0000"/>
                </a:solidFill>
                <a:cs typeface="B Nazanin" panose="00000400000000000000" pitchFamily="2" charset="-78"/>
              </a:rPr>
              <a:t>کارکلاسی</a:t>
            </a:r>
          </a:p>
          <a:p>
            <a:pPr marL="0" indent="0" algn="just">
              <a:buNone/>
            </a:pPr>
            <a:r>
              <a:rPr lang="fa-IR" sz="2400" dirty="0">
                <a:solidFill>
                  <a:srgbClr val="00B050"/>
                </a:solidFill>
                <a:cs typeface="B Nazanin" panose="00000400000000000000" pitchFamily="2" charset="-78"/>
              </a:rPr>
              <a:t>مرحله دوم: سوهان کاری</a:t>
            </a:r>
          </a:p>
          <a:p>
            <a:pPr marL="0" indent="0" algn="just">
              <a:buNone/>
            </a:pPr>
            <a:r>
              <a:rPr lang="fa-IR" sz="2400" dirty="0">
                <a:solidFill>
                  <a:schemeClr val="tx1"/>
                </a:solidFill>
                <a:cs typeface="B Nazanin" panose="00000400000000000000" pitchFamily="2" charset="-78"/>
              </a:rPr>
              <a:t>قطعه های بریده شده را مطابق شکل 18 - 1 به گیره ببندید و سوهان کاری کنید. توجه داشته باشید که بعد از بستن قطعه در گیره،آن را کنترل کنید. باید قطعه کمی بیرون از گیره قرار گیرد و کاملاً تراز باشد. پس از باز کردن قطعه، سطح دیگر را سوهان کاری کنید.</a:t>
            </a:r>
          </a:p>
          <a:p>
            <a:pPr marL="0" indent="0" algn="just">
              <a:buNone/>
            </a:pPr>
            <a:r>
              <a:rPr lang="fa-IR" sz="2400" dirty="0">
                <a:solidFill>
                  <a:schemeClr val="tx1"/>
                </a:solidFill>
                <a:cs typeface="B Nazanin" panose="00000400000000000000" pitchFamily="2" charset="-78"/>
              </a:rPr>
              <a:t>سوهان کاری را مرتباً به وسیله گونیا کنترل کنید تا قطعه کاملاً گونیا باشد </a:t>
            </a:r>
          </a:p>
          <a:p>
            <a:pPr marL="0" indent="0" algn="just">
              <a:buNone/>
            </a:pPr>
            <a:r>
              <a:rPr lang="fa-IR" sz="2400" dirty="0">
                <a:solidFill>
                  <a:schemeClr val="tx1"/>
                </a:solidFill>
                <a:cs typeface="B Nazanin" panose="00000400000000000000" pitchFamily="2" charset="-78"/>
              </a:rPr>
              <a:t>شکل 19 - 1 این عمل موجب می شود تا اضلاع قطعه کار بر یکدیگر عمود شوند.</a:t>
            </a:r>
            <a:endParaRPr lang="fa-IR" dirty="0">
              <a:solidFill>
                <a:schemeClr val="tx1"/>
              </a:solidFill>
              <a:cs typeface="B Nazanin" panose="00000400000000000000" pitchFamily="2" charset="-7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514" y="3753037"/>
            <a:ext cx="4914546" cy="2042078"/>
          </a:xfrm>
          <a:prstGeom prst="rect">
            <a:avLst/>
          </a:prstGeom>
        </p:spPr>
      </p:pic>
    </p:spTree>
    <p:extLst>
      <p:ext uri="{BB962C8B-B14F-4D97-AF65-F5344CB8AC3E}">
        <p14:creationId xmlns:p14="http://schemas.microsoft.com/office/powerpoint/2010/main" val="28219861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ircle(in)">
                                      <p:cBhvr>
                                        <p:cTn id="19" dur="2000"/>
                                        <p:tgtEl>
                                          <p:spTgt spid="3">
                                            <p:txEl>
                                              <p:pRg st="3" end="3"/>
                                            </p:txEl>
                                          </p:spTgt>
                                        </p:tgtEl>
                                      </p:cBhvr>
                                    </p:animEffect>
                                  </p:childTnLst>
                                </p:cTn>
                              </p:par>
                            </p:childTnLst>
                          </p:cTn>
                        </p:par>
                        <p:par>
                          <p:cTn id="20" fill="hold">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ircle(in)">
                                      <p:cBhvr>
                                        <p:cTn id="23" dur="2000"/>
                                        <p:tgtEl>
                                          <p:spTgt spid="3">
                                            <p:txEl>
                                              <p:pRg st="4" end="4"/>
                                            </p:txEl>
                                          </p:spTgt>
                                        </p:tgtEl>
                                      </p:cBhvr>
                                    </p:animEffect>
                                  </p:childTnLst>
                                </p:cTn>
                              </p:par>
                            </p:childTnLst>
                          </p:cTn>
                        </p:par>
                        <p:par>
                          <p:cTn id="24" fill="hold">
                            <p:stCondLst>
                              <p:cond delay="10000"/>
                            </p:stCondLst>
                            <p:childTnLst>
                              <p:par>
                                <p:cTn id="25" presetID="6" presetClass="entr" presetSubtype="16"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ircle(in)">
                                      <p:cBhvr>
                                        <p:cTn id="2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20688"/>
            <a:ext cx="8694966" cy="2970330"/>
          </a:xfrm>
        </p:spPr>
        <p:txBody>
          <a:bodyPr>
            <a:noAutofit/>
          </a:bodyPr>
          <a:lstStyle/>
          <a:p>
            <a:pPr marL="0" indent="0" algn="just">
              <a:buNone/>
            </a:pPr>
            <a:r>
              <a:rPr lang="fa-IR" sz="2400" dirty="0">
                <a:solidFill>
                  <a:schemeClr val="tx1"/>
                </a:solidFill>
                <a:cs typeface="B Nazanin" panose="00000400000000000000" pitchFamily="2" charset="-78"/>
              </a:rPr>
              <a:t>پس از سوهان کاری سطوح جانبی تسمه، قسمت رویی و زیری تسمه ها را تا حدی سوهان کاری کنید که اضلاع قطعه ها به اصطلاح سفید شوند، یعنی زنگ زدگی سطح قطعه برطرف گردد.</a:t>
            </a:r>
          </a:p>
          <a:p>
            <a:pPr marL="0" indent="0" algn="just">
              <a:buNone/>
            </a:pPr>
            <a:r>
              <a:rPr lang="fa-IR" sz="2400" dirty="0">
                <a:solidFill>
                  <a:schemeClr val="tx1"/>
                </a:solidFill>
                <a:cs typeface="B Nazanin" panose="00000400000000000000" pitchFamily="2" charset="-78"/>
              </a:rPr>
              <a:t>پس از سوهان کاری تمام سطوح، لبه های تیز قطعه ها را هم به آهستگی سوهان کاری کنید تا تیزی لبه ها از بین برود. این عمل را پلیسه گیری می نامند.</a:t>
            </a:r>
          </a:p>
          <a:p>
            <a:pPr marL="0" indent="0" algn="just">
              <a:buNone/>
            </a:pPr>
            <a:r>
              <a:rPr lang="fa-IR" sz="2400" dirty="0">
                <a:solidFill>
                  <a:schemeClr val="tx1"/>
                </a:solidFill>
                <a:cs typeface="B Nazanin" panose="00000400000000000000" pitchFamily="2" charset="-78"/>
              </a:rPr>
              <a:t>مطابق نقشه با استفاده از ابزارهای خط کشی، شیارهای دو سر قطعه و کمان گوشه های آن را خط کشی کنید. مطابق شکل 20 - 1 به وسیله اره دو شیار ایجاد کنید، سپس شیار اره کاری شده را با قسمت باریک سوهان، سوهان کاری کنید شکل 21 - 1 گوشه های قطعه را نیز مطابق شکل 22 – 1 سوهان کاری کنید تا کاملاً طبق نقشه، قوسی شکل شوند.</a:t>
            </a:r>
            <a:endParaRPr lang="fa-IR" dirty="0">
              <a:solidFill>
                <a:schemeClr val="tx1"/>
              </a:solidFill>
              <a:cs typeface="B Nazanin" panose="00000400000000000000" pitchFamily="2" charset="-7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626" y="4365104"/>
            <a:ext cx="6723366" cy="1784306"/>
          </a:xfrm>
          <a:prstGeom prst="rect">
            <a:avLst/>
          </a:prstGeom>
        </p:spPr>
      </p:pic>
    </p:spTree>
    <p:extLst>
      <p:ext uri="{BB962C8B-B14F-4D97-AF65-F5344CB8AC3E}">
        <p14:creationId xmlns:p14="http://schemas.microsoft.com/office/powerpoint/2010/main" val="8771239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580">
                                          <p:stCondLst>
                                            <p:cond delay="0"/>
                                          </p:stCondLst>
                                        </p:cTn>
                                        <p:tgtEl>
                                          <p:spTgt spid="3">
                                            <p:txEl>
                                              <p:pRg st="1" end="1"/>
                                            </p:txEl>
                                          </p:spTgt>
                                        </p:tgtEl>
                                      </p:cBhvr>
                                    </p:animEffect>
                                    <p:anim calcmode="lin" valueType="num">
                                      <p:cBhvr>
                                        <p:cTn id="25"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1" end="1"/>
                                            </p:txEl>
                                          </p:spTgt>
                                        </p:tgtEl>
                                      </p:cBhvr>
                                      <p:to x="100000" y="60000"/>
                                    </p:animScale>
                                    <p:animScale>
                                      <p:cBhvr>
                                        <p:cTn id="31" dur="166" decel="50000">
                                          <p:stCondLst>
                                            <p:cond delay="676"/>
                                          </p:stCondLst>
                                        </p:cTn>
                                        <p:tgtEl>
                                          <p:spTgt spid="3">
                                            <p:txEl>
                                              <p:pRg st="1" end="1"/>
                                            </p:txEl>
                                          </p:spTgt>
                                        </p:tgtEl>
                                      </p:cBhvr>
                                      <p:to x="100000" y="100000"/>
                                    </p:animScale>
                                    <p:animScale>
                                      <p:cBhvr>
                                        <p:cTn id="32" dur="26">
                                          <p:stCondLst>
                                            <p:cond delay="1312"/>
                                          </p:stCondLst>
                                        </p:cTn>
                                        <p:tgtEl>
                                          <p:spTgt spid="3">
                                            <p:txEl>
                                              <p:pRg st="1" end="1"/>
                                            </p:txEl>
                                          </p:spTgt>
                                        </p:tgtEl>
                                      </p:cBhvr>
                                      <p:to x="100000" y="80000"/>
                                    </p:animScale>
                                    <p:animScale>
                                      <p:cBhvr>
                                        <p:cTn id="33" dur="166" decel="50000">
                                          <p:stCondLst>
                                            <p:cond delay="1338"/>
                                          </p:stCondLst>
                                        </p:cTn>
                                        <p:tgtEl>
                                          <p:spTgt spid="3">
                                            <p:txEl>
                                              <p:pRg st="1" end="1"/>
                                            </p:txEl>
                                          </p:spTgt>
                                        </p:tgtEl>
                                      </p:cBhvr>
                                      <p:to x="100000" y="100000"/>
                                    </p:animScale>
                                    <p:animScale>
                                      <p:cBhvr>
                                        <p:cTn id="34" dur="26">
                                          <p:stCondLst>
                                            <p:cond delay="1642"/>
                                          </p:stCondLst>
                                        </p:cTn>
                                        <p:tgtEl>
                                          <p:spTgt spid="3">
                                            <p:txEl>
                                              <p:pRg st="1" end="1"/>
                                            </p:txEl>
                                          </p:spTgt>
                                        </p:tgtEl>
                                      </p:cBhvr>
                                      <p:to x="100000" y="90000"/>
                                    </p:animScale>
                                    <p:animScale>
                                      <p:cBhvr>
                                        <p:cTn id="35" dur="166" decel="50000">
                                          <p:stCondLst>
                                            <p:cond delay="1668"/>
                                          </p:stCondLst>
                                        </p:cTn>
                                        <p:tgtEl>
                                          <p:spTgt spid="3">
                                            <p:txEl>
                                              <p:pRg st="1" end="1"/>
                                            </p:txEl>
                                          </p:spTgt>
                                        </p:tgtEl>
                                      </p:cBhvr>
                                      <p:to x="100000" y="100000"/>
                                    </p:animScale>
                                    <p:animScale>
                                      <p:cBhvr>
                                        <p:cTn id="36" dur="26">
                                          <p:stCondLst>
                                            <p:cond delay="1808"/>
                                          </p:stCondLst>
                                        </p:cTn>
                                        <p:tgtEl>
                                          <p:spTgt spid="3">
                                            <p:txEl>
                                              <p:pRg st="1" end="1"/>
                                            </p:txEl>
                                          </p:spTgt>
                                        </p:tgtEl>
                                      </p:cBhvr>
                                      <p:to x="100000" y="95000"/>
                                    </p:animScale>
                                    <p:animScale>
                                      <p:cBhvr>
                                        <p:cTn id="37" dur="166" decel="50000">
                                          <p:stCondLst>
                                            <p:cond delay="1834"/>
                                          </p:stCondLst>
                                        </p:cTn>
                                        <p:tgtEl>
                                          <p:spTgt spid="3">
                                            <p:txEl>
                                              <p:pRg st="1" end="1"/>
                                            </p:txEl>
                                          </p:spTgt>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wipe(down)">
                                      <p:cBhvr>
                                        <p:cTn id="41" dur="580">
                                          <p:stCondLst>
                                            <p:cond delay="0"/>
                                          </p:stCondLst>
                                        </p:cTn>
                                        <p:tgtEl>
                                          <p:spTgt spid="3">
                                            <p:txEl>
                                              <p:pRg st="2" end="2"/>
                                            </p:txEl>
                                          </p:spTgt>
                                        </p:tgtEl>
                                      </p:cBhvr>
                                    </p:animEffect>
                                    <p:anim calcmode="lin" valueType="num">
                                      <p:cBhvr>
                                        <p:cTn id="4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2" end="2"/>
                                            </p:txEl>
                                          </p:spTgt>
                                        </p:tgtEl>
                                      </p:cBhvr>
                                      <p:to x="100000" y="60000"/>
                                    </p:animScale>
                                    <p:animScale>
                                      <p:cBhvr>
                                        <p:cTn id="48" dur="166" decel="50000">
                                          <p:stCondLst>
                                            <p:cond delay="676"/>
                                          </p:stCondLst>
                                        </p:cTn>
                                        <p:tgtEl>
                                          <p:spTgt spid="3">
                                            <p:txEl>
                                              <p:pRg st="2" end="2"/>
                                            </p:txEl>
                                          </p:spTgt>
                                        </p:tgtEl>
                                      </p:cBhvr>
                                      <p:to x="100000" y="100000"/>
                                    </p:animScale>
                                    <p:animScale>
                                      <p:cBhvr>
                                        <p:cTn id="49" dur="26">
                                          <p:stCondLst>
                                            <p:cond delay="1312"/>
                                          </p:stCondLst>
                                        </p:cTn>
                                        <p:tgtEl>
                                          <p:spTgt spid="3">
                                            <p:txEl>
                                              <p:pRg st="2" end="2"/>
                                            </p:txEl>
                                          </p:spTgt>
                                        </p:tgtEl>
                                      </p:cBhvr>
                                      <p:to x="100000" y="80000"/>
                                    </p:animScale>
                                    <p:animScale>
                                      <p:cBhvr>
                                        <p:cTn id="50" dur="166" decel="50000">
                                          <p:stCondLst>
                                            <p:cond delay="1338"/>
                                          </p:stCondLst>
                                        </p:cTn>
                                        <p:tgtEl>
                                          <p:spTgt spid="3">
                                            <p:txEl>
                                              <p:pRg st="2" end="2"/>
                                            </p:txEl>
                                          </p:spTgt>
                                        </p:tgtEl>
                                      </p:cBhvr>
                                      <p:to x="100000" y="100000"/>
                                    </p:animScale>
                                    <p:animScale>
                                      <p:cBhvr>
                                        <p:cTn id="51" dur="26">
                                          <p:stCondLst>
                                            <p:cond delay="1642"/>
                                          </p:stCondLst>
                                        </p:cTn>
                                        <p:tgtEl>
                                          <p:spTgt spid="3">
                                            <p:txEl>
                                              <p:pRg st="2" end="2"/>
                                            </p:txEl>
                                          </p:spTgt>
                                        </p:tgtEl>
                                      </p:cBhvr>
                                      <p:to x="100000" y="90000"/>
                                    </p:animScale>
                                    <p:animScale>
                                      <p:cBhvr>
                                        <p:cTn id="52" dur="166" decel="50000">
                                          <p:stCondLst>
                                            <p:cond delay="1668"/>
                                          </p:stCondLst>
                                        </p:cTn>
                                        <p:tgtEl>
                                          <p:spTgt spid="3">
                                            <p:txEl>
                                              <p:pRg st="2" end="2"/>
                                            </p:txEl>
                                          </p:spTgt>
                                        </p:tgtEl>
                                      </p:cBhvr>
                                      <p:to x="100000" y="100000"/>
                                    </p:animScale>
                                    <p:animScale>
                                      <p:cBhvr>
                                        <p:cTn id="53" dur="26">
                                          <p:stCondLst>
                                            <p:cond delay="1808"/>
                                          </p:stCondLst>
                                        </p:cTn>
                                        <p:tgtEl>
                                          <p:spTgt spid="3">
                                            <p:txEl>
                                              <p:pRg st="2" end="2"/>
                                            </p:txEl>
                                          </p:spTgt>
                                        </p:tgtEl>
                                      </p:cBhvr>
                                      <p:to x="100000" y="95000"/>
                                    </p:animScale>
                                    <p:animScale>
                                      <p:cBhvr>
                                        <p:cTn id="54" dur="166" decel="50000">
                                          <p:stCondLst>
                                            <p:cond delay="1834"/>
                                          </p:stCondLst>
                                        </p:cTn>
                                        <p:tgtEl>
                                          <p:spTgt spid="3">
                                            <p:txEl>
                                              <p:pRg st="2" end="2"/>
                                            </p:txEl>
                                          </p:spTgt>
                                        </p:tgtEl>
                                      </p:cBhvr>
                                      <p:to x="100000" y="100000"/>
                                    </p:animScale>
                                  </p:childTnLst>
                                </p:cTn>
                              </p:par>
                            </p:childTnLst>
                          </p:cTn>
                        </p:par>
                        <p:par>
                          <p:cTn id="55" fill="hold">
                            <p:stCondLst>
                              <p:cond delay="6000"/>
                            </p:stCondLst>
                            <p:childTnLst>
                              <p:par>
                                <p:cTn id="56" presetID="26" presetClass="entr" presetSubtype="0"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down)">
                                      <p:cBhvr>
                                        <p:cTn id="58" dur="580">
                                          <p:stCondLst>
                                            <p:cond delay="0"/>
                                          </p:stCondLst>
                                        </p:cTn>
                                        <p:tgtEl>
                                          <p:spTgt spid="4"/>
                                        </p:tgtEl>
                                      </p:cBhvr>
                                    </p:animEffect>
                                    <p:anim calcmode="lin" valueType="num">
                                      <p:cBhvr>
                                        <p:cTn id="5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64" dur="26">
                                          <p:stCondLst>
                                            <p:cond delay="650"/>
                                          </p:stCondLst>
                                        </p:cTn>
                                        <p:tgtEl>
                                          <p:spTgt spid="4"/>
                                        </p:tgtEl>
                                      </p:cBhvr>
                                      <p:to x="100000" y="60000"/>
                                    </p:animScale>
                                    <p:animScale>
                                      <p:cBhvr>
                                        <p:cTn id="65" dur="166" decel="50000">
                                          <p:stCondLst>
                                            <p:cond delay="676"/>
                                          </p:stCondLst>
                                        </p:cTn>
                                        <p:tgtEl>
                                          <p:spTgt spid="4"/>
                                        </p:tgtEl>
                                      </p:cBhvr>
                                      <p:to x="100000" y="100000"/>
                                    </p:animScale>
                                    <p:animScale>
                                      <p:cBhvr>
                                        <p:cTn id="66" dur="26">
                                          <p:stCondLst>
                                            <p:cond delay="1312"/>
                                          </p:stCondLst>
                                        </p:cTn>
                                        <p:tgtEl>
                                          <p:spTgt spid="4"/>
                                        </p:tgtEl>
                                      </p:cBhvr>
                                      <p:to x="100000" y="80000"/>
                                    </p:animScale>
                                    <p:animScale>
                                      <p:cBhvr>
                                        <p:cTn id="67" dur="166" decel="50000">
                                          <p:stCondLst>
                                            <p:cond delay="1338"/>
                                          </p:stCondLst>
                                        </p:cTn>
                                        <p:tgtEl>
                                          <p:spTgt spid="4"/>
                                        </p:tgtEl>
                                      </p:cBhvr>
                                      <p:to x="100000" y="100000"/>
                                    </p:animScale>
                                    <p:animScale>
                                      <p:cBhvr>
                                        <p:cTn id="68" dur="26">
                                          <p:stCondLst>
                                            <p:cond delay="1642"/>
                                          </p:stCondLst>
                                        </p:cTn>
                                        <p:tgtEl>
                                          <p:spTgt spid="4"/>
                                        </p:tgtEl>
                                      </p:cBhvr>
                                      <p:to x="100000" y="90000"/>
                                    </p:animScale>
                                    <p:animScale>
                                      <p:cBhvr>
                                        <p:cTn id="69" dur="166" decel="50000">
                                          <p:stCondLst>
                                            <p:cond delay="1668"/>
                                          </p:stCondLst>
                                        </p:cTn>
                                        <p:tgtEl>
                                          <p:spTgt spid="4"/>
                                        </p:tgtEl>
                                      </p:cBhvr>
                                      <p:to x="100000" y="100000"/>
                                    </p:animScale>
                                    <p:animScale>
                                      <p:cBhvr>
                                        <p:cTn id="70" dur="26">
                                          <p:stCondLst>
                                            <p:cond delay="1808"/>
                                          </p:stCondLst>
                                        </p:cTn>
                                        <p:tgtEl>
                                          <p:spTgt spid="4"/>
                                        </p:tgtEl>
                                      </p:cBhvr>
                                      <p:to x="100000" y="95000"/>
                                    </p:animScale>
                                    <p:animScale>
                                      <p:cBhvr>
                                        <p:cTn id="71"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225" y="620688"/>
            <a:ext cx="8622932" cy="3456384"/>
          </a:xfrm>
        </p:spPr>
        <p:txBody>
          <a:bodyPr>
            <a:noAutofit/>
          </a:bodyPr>
          <a:lstStyle/>
          <a:p>
            <a:pPr marL="0" indent="0" algn="just">
              <a:buNone/>
            </a:pPr>
            <a:r>
              <a:rPr lang="fa-IR" sz="2400" b="1" dirty="0">
                <a:solidFill>
                  <a:srgbClr val="FF0000"/>
                </a:solidFill>
                <a:cs typeface="B Nazanin" panose="00000400000000000000" pitchFamily="2" charset="-78"/>
              </a:rPr>
              <a:t>سوراخ کاری</a:t>
            </a:r>
          </a:p>
          <a:p>
            <a:pPr marL="0" indent="0" algn="just">
              <a:buNone/>
            </a:pPr>
            <a:r>
              <a:rPr lang="fa-IR" sz="2400" dirty="0">
                <a:solidFill>
                  <a:schemeClr val="tx1"/>
                </a:solidFill>
                <a:cs typeface="B Nazanin" panose="00000400000000000000" pitchFamily="2" charset="-78"/>
              </a:rPr>
              <a:t>سوراخ کاری با دستگاه دریل و به کمک ابزاری به نام مته انجام می شود شکل 23 – 1</a:t>
            </a:r>
          </a:p>
          <a:p>
            <a:pPr marL="0" indent="0" algn="just">
              <a:buNone/>
            </a:pPr>
            <a:r>
              <a:rPr lang="fa-IR" sz="2400" dirty="0">
                <a:solidFill>
                  <a:schemeClr val="tx1"/>
                </a:solidFill>
                <a:cs typeface="B Nazanin" panose="00000400000000000000" pitchFamily="2" charset="-78"/>
              </a:rPr>
              <a:t>مته ها با توجه به کاربردهای متعددی که دارند، در اندازه های مختلف ساخته می شوند. اندازه قطر و نوع هر مته روی آن نوشته می شود.</a:t>
            </a:r>
          </a:p>
          <a:p>
            <a:pPr marL="0" indent="0" algn="just">
              <a:buNone/>
            </a:pPr>
            <a:r>
              <a:rPr lang="fa-IR" sz="2400" dirty="0">
                <a:solidFill>
                  <a:schemeClr val="tx1"/>
                </a:solidFill>
                <a:cs typeface="B Nazanin" panose="00000400000000000000" pitchFamily="2" charset="-78"/>
              </a:rPr>
              <a:t>برای جلوگیری از سُر خوردن نوک مته از روی قطعه کار، در شروع سوراخ کاری، به وسیله ابزاری به نام سنبه نشان ی فرورفتگی کوچک روی قطعه ایجاد می کنند، تا نوک مته در آن قرار گیرد  شکل 1-24</a:t>
            </a:r>
          </a:p>
        </p:txBody>
      </p:sp>
      <p:pic>
        <p:nvPicPr>
          <p:cNvPr id="2" name="Picture 1"/>
          <p:cNvPicPr>
            <a:picLocks noChangeAspect="1"/>
          </p:cNvPicPr>
          <p:nvPr/>
        </p:nvPicPr>
        <p:blipFill>
          <a:blip r:embed="rId3"/>
          <a:stretch>
            <a:fillRect/>
          </a:stretch>
        </p:blipFill>
        <p:spPr>
          <a:xfrm>
            <a:off x="539552" y="3789040"/>
            <a:ext cx="2304256" cy="2807494"/>
          </a:xfrm>
          <a:prstGeom prst="rect">
            <a:avLst/>
          </a:prstGeom>
        </p:spPr>
      </p:pic>
      <p:pic>
        <p:nvPicPr>
          <p:cNvPr id="5" name="Picture 4"/>
          <p:cNvPicPr>
            <a:picLocks noChangeAspect="1"/>
          </p:cNvPicPr>
          <p:nvPr/>
        </p:nvPicPr>
        <p:blipFill>
          <a:blip r:embed="rId4"/>
          <a:stretch>
            <a:fillRect/>
          </a:stretch>
        </p:blipFill>
        <p:spPr>
          <a:xfrm>
            <a:off x="4499992" y="4581128"/>
            <a:ext cx="4227704" cy="1782198"/>
          </a:xfrm>
          <a:prstGeom prst="rect">
            <a:avLst/>
          </a:prstGeom>
        </p:spPr>
      </p:pic>
    </p:spTree>
    <p:extLst>
      <p:ext uri="{BB962C8B-B14F-4D97-AF65-F5344CB8AC3E}">
        <p14:creationId xmlns:p14="http://schemas.microsoft.com/office/powerpoint/2010/main" val="36266897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3">
                                            <p:txEl>
                                              <p:pRg st="3" end="3"/>
                                            </p:txEl>
                                          </p:spTgt>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3530" y="1131524"/>
            <a:ext cx="7008444" cy="1080120"/>
          </a:xfrm>
        </p:spPr>
        <p:txBody>
          <a:bodyPr>
            <a:noAutofit/>
          </a:bodyPr>
          <a:lstStyle/>
          <a:p>
            <a:pPr marL="0" indent="0" algn="just">
              <a:buNone/>
            </a:pPr>
            <a:r>
              <a:rPr lang="fa-IR" sz="2400" dirty="0">
                <a:solidFill>
                  <a:schemeClr val="tx1"/>
                </a:solidFill>
                <a:cs typeface="B Nazanin" panose="00000400000000000000" pitchFamily="2" charset="-78"/>
              </a:rPr>
              <a:t>برای انجام سوراخ کاری، پس از ایجاد حفره به وسیله سنبه نشان، مته مناسب را انتخاب کنید شکل 25 - 1</a:t>
            </a:r>
          </a:p>
        </p:txBody>
      </p:sp>
      <p:pic>
        <p:nvPicPr>
          <p:cNvPr id="4" name="Picture 3"/>
          <p:cNvPicPr>
            <a:picLocks noChangeAspect="1"/>
          </p:cNvPicPr>
          <p:nvPr/>
        </p:nvPicPr>
        <p:blipFill>
          <a:blip r:embed="rId3"/>
          <a:stretch>
            <a:fillRect/>
          </a:stretch>
        </p:blipFill>
        <p:spPr>
          <a:xfrm>
            <a:off x="204979" y="1042934"/>
            <a:ext cx="1542430" cy="1257300"/>
          </a:xfrm>
          <a:prstGeom prst="rect">
            <a:avLst/>
          </a:prstGeom>
        </p:spPr>
      </p:pic>
      <p:pic>
        <p:nvPicPr>
          <p:cNvPr id="6" name="Picture 5"/>
          <p:cNvPicPr>
            <a:picLocks noChangeAspect="1"/>
          </p:cNvPicPr>
          <p:nvPr/>
        </p:nvPicPr>
        <p:blipFill>
          <a:blip r:embed="rId4"/>
          <a:stretch>
            <a:fillRect/>
          </a:stretch>
        </p:blipFill>
        <p:spPr>
          <a:xfrm>
            <a:off x="204979" y="2934039"/>
            <a:ext cx="3507581" cy="2786063"/>
          </a:xfrm>
          <a:prstGeom prst="rect">
            <a:avLst/>
          </a:prstGeom>
        </p:spPr>
      </p:pic>
      <p:sp>
        <p:nvSpPr>
          <p:cNvPr id="7" name="Rectangle 6"/>
          <p:cNvSpPr/>
          <p:nvPr/>
        </p:nvSpPr>
        <p:spPr>
          <a:xfrm>
            <a:off x="3782276" y="2618911"/>
            <a:ext cx="5169698" cy="3416320"/>
          </a:xfrm>
          <a:prstGeom prst="rect">
            <a:avLst/>
          </a:prstGeom>
        </p:spPr>
        <p:txBody>
          <a:bodyPr wrap="square">
            <a:spAutoFit/>
          </a:bodyPr>
          <a:lstStyle/>
          <a:p>
            <a:pPr algn="just"/>
            <a:r>
              <a:rPr lang="fa-IR" sz="2400" dirty="0">
                <a:cs typeface="B Nazanin" panose="00000400000000000000" pitchFamily="2" charset="-78"/>
              </a:rPr>
              <a:t>سپس آن را در سه نظام دریل قرار دهید و به وسیله آچار سه نظام، آن را محکم کنید شکل 26 – 1 سپس برای سوراخ کاری اقدام نمایید. </a:t>
            </a:r>
          </a:p>
          <a:p>
            <a:pPr algn="just"/>
            <a:endParaRPr lang="fa-IR" sz="2400" dirty="0">
              <a:cs typeface="B Nazanin" panose="00000400000000000000" pitchFamily="2" charset="-78"/>
            </a:endParaRPr>
          </a:p>
          <a:p>
            <a:pPr algn="just"/>
            <a:r>
              <a:rPr lang="fa-IR" sz="2400" dirty="0">
                <a:cs typeface="B Nazanin" panose="00000400000000000000" pitchFamily="2" charset="-78"/>
              </a:rPr>
              <a:t>شکل 27 - 1 یک نمونه سه نظام خودکار را که برای محکم کردن به آچار نیاز ندارد نشان می دهد.</a:t>
            </a:r>
          </a:p>
          <a:p>
            <a:pPr algn="just"/>
            <a:r>
              <a:rPr lang="fa-IR" sz="2400" dirty="0">
                <a:cs typeface="B Nazanin" panose="00000400000000000000" pitchFamily="2" charset="-78"/>
              </a:rPr>
              <a:t>همچنین می توانید دریل دستی را روی پایه های مخصوص سوار کنید و سوراخ کاری را انجام دهید شکل 28-1 </a:t>
            </a:r>
          </a:p>
        </p:txBody>
      </p:sp>
    </p:spTree>
    <p:extLst>
      <p:ext uri="{BB962C8B-B14F-4D97-AF65-F5344CB8AC3E}">
        <p14:creationId xmlns:p14="http://schemas.microsoft.com/office/powerpoint/2010/main" val="11013086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Rectangle 2"/>
          <p:cNvSpPr/>
          <p:nvPr/>
        </p:nvSpPr>
        <p:spPr>
          <a:xfrm>
            <a:off x="747173" y="1988840"/>
            <a:ext cx="8145307" cy="523220"/>
          </a:xfrm>
          <a:prstGeom prst="rect">
            <a:avLst/>
          </a:prstGeom>
        </p:spPr>
        <p:txBody>
          <a:bodyPr wrap="square">
            <a:spAutoFit/>
          </a:bodyPr>
          <a:lstStyle/>
          <a:p>
            <a:r>
              <a:rPr lang="fa-IR" sz="2800" b="1" dirty="0">
                <a:solidFill>
                  <a:srgbClr val="FF0000"/>
                </a:solidFill>
                <a:cs typeface="B Nazanin" panose="00000400000000000000" pitchFamily="2" charset="-78"/>
              </a:rPr>
              <a:t>برخی از شایستگی هایی که در این پودمان به دست می آورید:</a:t>
            </a:r>
            <a:endParaRPr lang="fa-IR" sz="2800" b="1" dirty="0">
              <a:solidFill>
                <a:srgbClr val="FF0000"/>
              </a:solidFill>
            </a:endParaRPr>
          </a:p>
        </p:txBody>
      </p:sp>
      <p:sp>
        <p:nvSpPr>
          <p:cNvPr id="6" name="TextBox 5"/>
          <p:cNvSpPr txBox="1"/>
          <p:nvPr/>
        </p:nvSpPr>
        <p:spPr>
          <a:xfrm>
            <a:off x="263339" y="2682786"/>
            <a:ext cx="8629141" cy="1754326"/>
          </a:xfrm>
          <a:prstGeom prst="rect">
            <a:avLst/>
          </a:prstGeom>
          <a:noFill/>
        </p:spPr>
        <p:txBody>
          <a:bodyPr wrap="square" rtlCol="1">
            <a:spAutoFit/>
          </a:bodyPr>
          <a:lstStyle/>
          <a:p>
            <a:pPr algn="just">
              <a:lnSpc>
                <a:spcPct val="150000"/>
              </a:lnSpc>
            </a:pPr>
            <a:r>
              <a:rPr lang="fa-IR" sz="2400" dirty="0">
                <a:cs typeface="B Nazanin" panose="00000400000000000000" pitchFamily="2" charset="-78"/>
              </a:rPr>
              <a:t>سوهان کاری ، سوراخ کاری ، برش کاری ، خم کاری و اتصال قطعات ساده؛ </a:t>
            </a:r>
          </a:p>
          <a:p>
            <a:pPr algn="just">
              <a:lnSpc>
                <a:spcPct val="150000"/>
              </a:lnSpc>
            </a:pPr>
            <a:r>
              <a:rPr lang="fa-IR" sz="2400" dirty="0">
                <a:cs typeface="B Nazanin" panose="00000400000000000000" pitchFamily="2" charset="-78"/>
              </a:rPr>
              <a:t>رعایت نکات ایمنی و بهداشت در انجام کارها ؛</a:t>
            </a:r>
          </a:p>
          <a:p>
            <a:pPr algn="just">
              <a:lnSpc>
                <a:spcPct val="150000"/>
              </a:lnSpc>
            </a:pPr>
            <a:r>
              <a:rPr lang="fa-IR" sz="2400" dirty="0">
                <a:cs typeface="B Nazanin" panose="00000400000000000000" pitchFamily="2" charset="-78"/>
              </a:rPr>
              <a:t>کار گروهی، مسئولیت پذیری و مدیریت منابع و فناوری اطلاعات و ارتباطات.</a:t>
            </a:r>
            <a:endParaRPr lang="fa-IR" sz="24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9708" y="863560"/>
            <a:ext cx="6722772" cy="722816"/>
          </a:xfrm>
          <a:prstGeom prst="rect">
            <a:avLst/>
          </a:prstGeom>
        </p:spPr>
      </p:pic>
      <p:pic>
        <p:nvPicPr>
          <p:cNvPr id="2" name="Picture 1">
            <a:extLst>
              <a:ext uri="{FF2B5EF4-FFF2-40B4-BE49-F238E27FC236}">
                <a16:creationId xmlns:a16="http://schemas.microsoft.com/office/drawing/2014/main" id="{93213B44-DF9F-4FAE-3D05-771096F62579}"/>
              </a:ext>
            </a:extLst>
          </p:cNvPr>
          <p:cNvPicPr>
            <a:picLocks noChangeAspect="1"/>
          </p:cNvPicPr>
          <p:nvPr/>
        </p:nvPicPr>
        <p:blipFill>
          <a:blip r:embed="rId4"/>
          <a:stretch>
            <a:fillRect/>
          </a:stretch>
        </p:blipFill>
        <p:spPr>
          <a:xfrm>
            <a:off x="263339" y="6381328"/>
            <a:ext cx="827122" cy="255772"/>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0-#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533" y="1700808"/>
            <a:ext cx="8559569" cy="3186354"/>
          </a:xfrm>
        </p:spPr>
        <p:txBody>
          <a:bodyPr>
            <a:noAutofit/>
          </a:bodyPr>
          <a:lstStyle/>
          <a:p>
            <a:pPr marL="0" indent="0" algn="just">
              <a:buNone/>
            </a:pPr>
            <a:r>
              <a:rPr lang="fa-IR" sz="2800" b="1" dirty="0">
                <a:solidFill>
                  <a:srgbClr val="FF0000"/>
                </a:solidFill>
                <a:cs typeface="B Nazanin" panose="00000400000000000000" pitchFamily="2" charset="-78"/>
              </a:rPr>
              <a:t>نکات ایمنی</a:t>
            </a:r>
            <a:endParaRPr lang="fa-IR" b="1" dirty="0">
              <a:solidFill>
                <a:srgbClr val="FF0000"/>
              </a:solidFill>
              <a:cs typeface="B Nazanin" panose="00000400000000000000" pitchFamily="2" charset="-78"/>
            </a:endParaRPr>
          </a:p>
          <a:p>
            <a:pPr marL="0" indent="0" algn="just">
              <a:buNone/>
            </a:pPr>
            <a:r>
              <a:rPr lang="fa-IR" sz="2400" dirty="0">
                <a:solidFill>
                  <a:schemeClr val="tx1"/>
                </a:solidFill>
                <a:cs typeface="B Nazanin" panose="00000400000000000000" pitchFamily="2" charset="-78"/>
              </a:rPr>
              <a:t>قبل از روش نکردن دریل از محکم بودن مته اطمینان حاصل کنید. </a:t>
            </a:r>
          </a:p>
          <a:p>
            <a:pPr marL="0" indent="0" algn="just">
              <a:buNone/>
            </a:pPr>
            <a:r>
              <a:rPr lang="fa-IR" sz="2400" dirty="0">
                <a:solidFill>
                  <a:schemeClr val="tx1"/>
                </a:solidFill>
                <a:cs typeface="B Nazanin" panose="00000400000000000000" pitchFamily="2" charset="-78"/>
              </a:rPr>
              <a:t>در هنگام روش نکردن دریل آن را از بدن خود دور نگه دارید. </a:t>
            </a:r>
          </a:p>
          <a:p>
            <a:pPr marL="0" indent="0" algn="just">
              <a:buNone/>
            </a:pPr>
            <a:r>
              <a:rPr lang="fa-IR" sz="2400" dirty="0">
                <a:solidFill>
                  <a:schemeClr val="tx1"/>
                </a:solidFill>
                <a:cs typeface="B Nazanin" panose="00000400000000000000" pitchFamily="2" charset="-78"/>
              </a:rPr>
              <a:t>در هنگام روش نبودن دريل، هیچ گاه به مته دست نزنید. </a:t>
            </a:r>
          </a:p>
          <a:p>
            <a:pPr marL="0" indent="0" algn="just">
              <a:buNone/>
            </a:pPr>
            <a:r>
              <a:rPr lang="fa-IR" sz="2400" dirty="0">
                <a:solidFill>
                  <a:schemeClr val="tx1"/>
                </a:solidFill>
                <a:cs typeface="B Nazanin" panose="00000400000000000000" pitchFamily="2" charset="-78"/>
              </a:rPr>
              <a:t>برای متوقف کردن حرکت سه نظام پس از خاموش کردن دریل از دست استفاده نکنید. </a:t>
            </a:r>
          </a:p>
          <a:p>
            <a:pPr marL="0" indent="0" algn="just">
              <a:buNone/>
            </a:pPr>
            <a:r>
              <a:rPr lang="fa-IR" sz="2400" dirty="0">
                <a:solidFill>
                  <a:schemeClr val="tx1"/>
                </a:solidFill>
                <a:cs typeface="B Nazanin" panose="00000400000000000000" pitchFamily="2" charset="-78"/>
              </a:rPr>
              <a:t>در هنگام کار با دریل، باید آستین های لباس کار بسته باشد (جمع شده باشد).</a:t>
            </a:r>
          </a:p>
        </p:txBody>
      </p:sp>
    </p:spTree>
    <p:extLst>
      <p:ext uri="{BB962C8B-B14F-4D97-AF65-F5344CB8AC3E}">
        <p14:creationId xmlns:p14="http://schemas.microsoft.com/office/powerpoint/2010/main" val="40855676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1" end="1"/>
                                            </p:txEl>
                                          </p:spTgt>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2" end="2"/>
                                            </p:txEl>
                                          </p:spTgt>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3" end="3"/>
                                            </p:txEl>
                                          </p:spTgt>
                                        </p:tgtEl>
                                      </p:cBhvr>
                                    </p:animEffect>
                                  </p:childTnLst>
                                </p:cTn>
                              </p:par>
                            </p:childTnLst>
                          </p:cTn>
                        </p:par>
                        <p:par>
                          <p:cTn id="32" fill="hold">
                            <p:stCondLst>
                              <p:cond delay="4000"/>
                            </p:stCondLst>
                            <p:childTnLst>
                              <p:par>
                                <p:cTn id="33" presetID="31" presetClass="entr" presetSubtype="0"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4" end="4"/>
                                            </p:txEl>
                                          </p:spTgt>
                                        </p:tgtEl>
                                      </p:cBhvr>
                                    </p:animEffect>
                                  </p:childTnLst>
                                </p:cTn>
                              </p:par>
                            </p:childTnLst>
                          </p:cTn>
                        </p:par>
                        <p:par>
                          <p:cTn id="39" fill="hold">
                            <p:stCondLst>
                              <p:cond delay="5000"/>
                            </p:stCondLst>
                            <p:childTnLst>
                              <p:par>
                                <p:cTn id="40" presetID="31" presetClass="entr" presetSubtype="0" fill="hold" grpId="0" nodeType="after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5"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12776"/>
            <a:ext cx="8694966" cy="2808312"/>
          </a:xfrm>
        </p:spPr>
        <p:txBody>
          <a:bodyPr>
            <a:noAutofit/>
          </a:bodyPr>
          <a:lstStyle/>
          <a:p>
            <a:pPr marL="0" indent="0" algn="just">
              <a:buNone/>
            </a:pPr>
            <a:r>
              <a:rPr lang="fa-IR" sz="2400" b="1" dirty="0">
                <a:solidFill>
                  <a:srgbClr val="FF0000"/>
                </a:solidFill>
                <a:cs typeface="B Nazanin" panose="00000400000000000000" pitchFamily="2" charset="-78"/>
              </a:rPr>
              <a:t>کارکلاسی</a:t>
            </a:r>
          </a:p>
          <a:p>
            <a:pPr marL="0" indent="0" algn="just">
              <a:buNone/>
            </a:pPr>
            <a:r>
              <a:rPr lang="fa-IR" sz="2400" b="1" dirty="0">
                <a:solidFill>
                  <a:srgbClr val="00B050"/>
                </a:solidFill>
                <a:cs typeface="B Nazanin" panose="00000400000000000000" pitchFamily="2" charset="-78"/>
              </a:rPr>
              <a:t>مرحله سوم: سوراخ کاری قطعه</a:t>
            </a:r>
          </a:p>
          <a:p>
            <a:pPr marL="0" indent="0" algn="just">
              <a:buNone/>
            </a:pPr>
            <a:r>
              <a:rPr lang="fa-IR" sz="2400" dirty="0">
                <a:solidFill>
                  <a:schemeClr val="tx1"/>
                </a:solidFill>
                <a:cs typeface="B Nazanin" panose="00000400000000000000" pitchFamily="2" charset="-78"/>
              </a:rPr>
              <a:t>محل های سوراخ کاری را مطابق نقشه به وسیله ابزار خط کشی با رسم دو خط عمود برهم تعیین کنید. محل تقاطع دو خط را با سنبه نشان مشخص کنید. قطعه کار را به صورت صحیح درگیره ببندید و از محکم بودن آن مطمئن شوید. مته مناسب را در سه نظام دریل قرار دهید، سه نظام را محکم نمایید. سپس برق دریل را وصل کنید. ضمن روش نکردن با رعایت نکات ایمنی، سوراخ ها ر ایجاد کنید. دستگاه را خاموش کنید و مته را از سه نظام خارج سازید. قطعه را از داخل گیره خارج کنید و سوراخ ها را به وسیله سوهان پلیسه گیری نمایید.</a:t>
            </a:r>
          </a:p>
        </p:txBody>
      </p:sp>
    </p:spTree>
    <p:extLst>
      <p:ext uri="{BB962C8B-B14F-4D97-AF65-F5344CB8AC3E}">
        <p14:creationId xmlns:p14="http://schemas.microsoft.com/office/powerpoint/2010/main" val="1059766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700" y="548680"/>
            <a:ext cx="8676792" cy="1423230"/>
          </a:xfrm>
        </p:spPr>
        <p:txBody>
          <a:bodyPr>
            <a:noAutofit/>
          </a:bodyPr>
          <a:lstStyle/>
          <a:p>
            <a:pPr marL="0" indent="0" algn="just">
              <a:buNone/>
            </a:pPr>
            <a:r>
              <a:rPr lang="fa-IR" sz="2400" b="1" dirty="0">
                <a:solidFill>
                  <a:srgbClr val="FF0000"/>
                </a:solidFill>
                <a:cs typeface="B Nazanin" panose="00000400000000000000" pitchFamily="2" charset="-78"/>
              </a:rPr>
              <a:t>خم کاری</a:t>
            </a:r>
          </a:p>
          <a:p>
            <a:pPr marL="0" indent="0" algn="just">
              <a:buNone/>
            </a:pPr>
            <a:r>
              <a:rPr lang="fa-IR" sz="2400" dirty="0">
                <a:solidFill>
                  <a:schemeClr val="tx1"/>
                </a:solidFill>
                <a:cs typeface="B Nazanin" panose="00000400000000000000" pitchFamily="2" charset="-78"/>
              </a:rPr>
              <a:t>یکی از روش های تغییر شکل فلزات، اجرای عملیات خم کاری روی فلز است. در این روش با اعمال نیروهای مناسب بر روی فلز، قطعه مورد نظر را به وجود می آورند. معمولاً ورق های کوچک و نازک را با استفاده از چکش و گیره، خم کاری می کنند شکل 29-1</a:t>
            </a:r>
          </a:p>
        </p:txBody>
      </p:sp>
      <p:pic>
        <p:nvPicPr>
          <p:cNvPr id="2" name="Picture 1"/>
          <p:cNvPicPr>
            <a:picLocks noChangeAspect="1"/>
          </p:cNvPicPr>
          <p:nvPr/>
        </p:nvPicPr>
        <p:blipFill>
          <a:blip r:embed="rId3"/>
          <a:stretch>
            <a:fillRect/>
          </a:stretch>
        </p:blipFill>
        <p:spPr>
          <a:xfrm>
            <a:off x="197514" y="2436688"/>
            <a:ext cx="4752528" cy="1637951"/>
          </a:xfrm>
          <a:prstGeom prst="rect">
            <a:avLst/>
          </a:prstGeom>
        </p:spPr>
      </p:pic>
      <p:pic>
        <p:nvPicPr>
          <p:cNvPr id="5" name="Picture 4"/>
          <p:cNvPicPr>
            <a:picLocks noChangeAspect="1"/>
          </p:cNvPicPr>
          <p:nvPr/>
        </p:nvPicPr>
        <p:blipFill>
          <a:blip r:embed="rId4"/>
          <a:stretch>
            <a:fillRect/>
          </a:stretch>
        </p:blipFill>
        <p:spPr>
          <a:xfrm>
            <a:off x="197514" y="4074640"/>
            <a:ext cx="2778919" cy="1707356"/>
          </a:xfrm>
          <a:prstGeom prst="rect">
            <a:avLst/>
          </a:prstGeom>
        </p:spPr>
      </p:pic>
      <p:sp>
        <p:nvSpPr>
          <p:cNvPr id="6" name="Rectangle 5"/>
          <p:cNvSpPr/>
          <p:nvPr/>
        </p:nvSpPr>
        <p:spPr>
          <a:xfrm>
            <a:off x="2976433" y="4182033"/>
            <a:ext cx="6024059" cy="1938992"/>
          </a:xfrm>
          <a:prstGeom prst="rect">
            <a:avLst/>
          </a:prstGeom>
        </p:spPr>
        <p:txBody>
          <a:bodyPr wrap="square">
            <a:spAutoFit/>
          </a:bodyPr>
          <a:lstStyle/>
          <a:p>
            <a:pPr algn="just"/>
            <a:r>
              <a:rPr lang="fa-IR" sz="2400" dirty="0">
                <a:cs typeface="B Nazanin" panose="00000400000000000000" pitchFamily="2" charset="-78"/>
              </a:rPr>
              <a:t>همان طور که در شکل 29 - 1 ملاحظه می کنید، برای خم کاری ورق ها باید از وسایل مناسب استفاده کنید تا به قطعه آسیب نرسد. این روش خم کاری خیلی دقیق نیست. برای خم کاری دقیق و با ابعاد بزرگ تر از دستگاه های مخصوص و مجهز خم کاری استفاده می شود شکل 30-1 </a:t>
            </a:r>
          </a:p>
        </p:txBody>
      </p:sp>
    </p:spTree>
    <p:extLst>
      <p:ext uri="{BB962C8B-B14F-4D97-AF65-F5344CB8AC3E}">
        <p14:creationId xmlns:p14="http://schemas.microsoft.com/office/powerpoint/2010/main" val="6597498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09" y="1646802"/>
            <a:ext cx="8762078" cy="1423230"/>
          </a:xfrm>
        </p:spPr>
        <p:txBody>
          <a:bodyPr>
            <a:noAutofit/>
          </a:bodyPr>
          <a:lstStyle/>
          <a:p>
            <a:pPr marL="0" indent="0" algn="just">
              <a:buNone/>
            </a:pPr>
            <a:r>
              <a:rPr lang="fa-IR" sz="2800" b="1" dirty="0">
                <a:solidFill>
                  <a:srgbClr val="FF0000"/>
                </a:solidFill>
                <a:cs typeface="B Nazanin" panose="00000400000000000000" pitchFamily="2" charset="-78"/>
              </a:rPr>
              <a:t>نکات ایمنی</a:t>
            </a:r>
          </a:p>
          <a:p>
            <a:pPr marL="0" indent="0" algn="just">
              <a:buNone/>
            </a:pPr>
            <a:r>
              <a:rPr lang="fa-IR" sz="2400" dirty="0">
                <a:solidFill>
                  <a:schemeClr val="tx1"/>
                </a:solidFill>
                <a:cs typeface="B Nazanin" panose="00000400000000000000" pitchFamily="2" charset="-78"/>
              </a:rPr>
              <a:t>برای برش کاری و خم کاری ورق ها، حتماً از دستکش ایمنی استفاده کنید.</a:t>
            </a:r>
          </a:p>
          <a:p>
            <a:pPr marL="0" indent="0" algn="just">
              <a:buNone/>
            </a:pPr>
            <a:r>
              <a:rPr lang="fa-IR" sz="2400" dirty="0">
                <a:solidFill>
                  <a:schemeClr val="tx1"/>
                </a:solidFill>
                <a:cs typeface="B Nazanin" panose="00000400000000000000" pitchFamily="2" charset="-78"/>
              </a:rPr>
              <a:t>از قرار دادن قطعات کوچکی که از ورق ساخته شده اند در جیب لباس کار خودداری کنید.</a:t>
            </a:r>
          </a:p>
          <a:p>
            <a:pPr marL="0" indent="0" algn="just">
              <a:buNone/>
            </a:pPr>
            <a:r>
              <a:rPr lang="fa-IR" sz="2400" dirty="0">
                <a:solidFill>
                  <a:schemeClr val="tx1"/>
                </a:solidFill>
                <a:cs typeface="B Nazanin" panose="00000400000000000000" pitchFamily="2" charset="-78"/>
              </a:rPr>
              <a:t>قبل از خم کاری و ضربه زدن به ورق از محکم بودن قطعه کار روی گیره اطمینان حاصل کنید.</a:t>
            </a:r>
          </a:p>
        </p:txBody>
      </p:sp>
    </p:spTree>
    <p:extLst>
      <p:ext uri="{BB962C8B-B14F-4D97-AF65-F5344CB8AC3E}">
        <p14:creationId xmlns:p14="http://schemas.microsoft.com/office/powerpoint/2010/main" val="37300390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66599"/>
            <a:ext cx="8658962" cy="2341332"/>
          </a:xfrm>
        </p:spPr>
        <p:txBody>
          <a:bodyPr>
            <a:noAutofit/>
          </a:bodyPr>
          <a:lstStyle/>
          <a:p>
            <a:pPr marL="0" indent="0" algn="just">
              <a:buNone/>
            </a:pPr>
            <a:r>
              <a:rPr lang="fa-IR" sz="2400" b="1" dirty="0">
                <a:solidFill>
                  <a:srgbClr val="FF0000"/>
                </a:solidFill>
                <a:cs typeface="B Nazanin" panose="00000400000000000000" pitchFamily="2" charset="-78"/>
              </a:rPr>
              <a:t>کارکلاسی</a:t>
            </a:r>
          </a:p>
          <a:p>
            <a:pPr marL="0" indent="0" algn="just">
              <a:buNone/>
            </a:pPr>
            <a:r>
              <a:rPr lang="fa-IR" sz="2400" b="1" dirty="0">
                <a:solidFill>
                  <a:srgbClr val="00B0F0"/>
                </a:solidFill>
                <a:cs typeface="B Nazanin" panose="00000400000000000000" pitchFamily="2" charset="-78"/>
              </a:rPr>
              <a:t>مرحله چهارم: خم کاری</a:t>
            </a:r>
          </a:p>
          <a:p>
            <a:pPr marL="0" indent="0" algn="just">
              <a:buNone/>
            </a:pPr>
            <a:r>
              <a:rPr lang="fa-IR" sz="2400" dirty="0">
                <a:solidFill>
                  <a:schemeClr val="tx1"/>
                </a:solidFill>
                <a:cs typeface="B Nazanin" panose="00000400000000000000" pitchFamily="2" charset="-78"/>
              </a:rPr>
              <a:t>مطابق نقشه شکل 31 - 1 به وسیله ابزارهای خط کشی، محل خم کاری را روی قطعه تعیین و ترسیم کنید. قطعه را طوری که خط روی لبه گیره قرار گیرد، ببندید و به وسیله دست یا چکش با رعایت نکات ایمنی، قطعه را خم کاری کنید. این قطعه باید از چهار محل خم کاری شود.</a:t>
            </a:r>
          </a:p>
          <a:p>
            <a:pPr marL="0" indent="0" algn="just">
              <a:buNone/>
            </a:pPr>
            <a:r>
              <a:rPr lang="fa-IR" sz="2400" dirty="0">
                <a:solidFill>
                  <a:schemeClr val="tx1"/>
                </a:solidFill>
                <a:cs typeface="B Nazanin" panose="00000400000000000000" pitchFamily="2" charset="-78"/>
              </a:rPr>
              <a:t>شکل 32 - 1 ترتیب خم کردن قطعه را نشان می دهد.</a:t>
            </a:r>
          </a:p>
        </p:txBody>
      </p:sp>
      <p:pic>
        <p:nvPicPr>
          <p:cNvPr id="2" name="Picture 1"/>
          <p:cNvPicPr>
            <a:picLocks noChangeAspect="1"/>
          </p:cNvPicPr>
          <p:nvPr/>
        </p:nvPicPr>
        <p:blipFill>
          <a:blip r:embed="rId3"/>
          <a:stretch>
            <a:fillRect/>
          </a:stretch>
        </p:blipFill>
        <p:spPr>
          <a:xfrm>
            <a:off x="359532" y="3374994"/>
            <a:ext cx="5636419" cy="1472556"/>
          </a:xfrm>
          <a:prstGeom prst="rect">
            <a:avLst/>
          </a:prstGeom>
        </p:spPr>
      </p:pic>
      <p:pic>
        <p:nvPicPr>
          <p:cNvPr id="4" name="Picture 3"/>
          <p:cNvPicPr>
            <a:picLocks noChangeAspect="1"/>
          </p:cNvPicPr>
          <p:nvPr/>
        </p:nvPicPr>
        <p:blipFill>
          <a:blip r:embed="rId4"/>
          <a:stretch>
            <a:fillRect/>
          </a:stretch>
        </p:blipFill>
        <p:spPr>
          <a:xfrm>
            <a:off x="251520" y="4509121"/>
            <a:ext cx="5636419" cy="1229480"/>
          </a:xfrm>
          <a:prstGeom prst="rect">
            <a:avLst/>
          </a:prstGeom>
        </p:spPr>
      </p:pic>
    </p:spTree>
    <p:extLst>
      <p:ext uri="{BB962C8B-B14F-4D97-AF65-F5344CB8AC3E}">
        <p14:creationId xmlns:p14="http://schemas.microsoft.com/office/powerpoint/2010/main" val="5196813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1" end="1"/>
                                            </p:txEl>
                                          </p:spTgt>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2" end="2"/>
                                            </p:txEl>
                                          </p:spTgt>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3" end="3"/>
                                            </p:txEl>
                                          </p:spTgt>
                                        </p:tgtEl>
                                      </p:cBhvr>
                                    </p:animEffect>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1000" fill="hold"/>
                                        <p:tgtEl>
                                          <p:spTgt spid="2"/>
                                        </p:tgtEl>
                                        <p:attrNameLst>
                                          <p:attrName>ppt_w</p:attrName>
                                        </p:attrNameLst>
                                      </p:cBhvr>
                                      <p:tavLst>
                                        <p:tav tm="0">
                                          <p:val>
                                            <p:fltVal val="0"/>
                                          </p:val>
                                        </p:tav>
                                        <p:tav tm="100000">
                                          <p:val>
                                            <p:strVal val="#ppt_w"/>
                                          </p:val>
                                        </p:tav>
                                      </p:tavLst>
                                    </p:anim>
                                    <p:anim calcmode="lin" valueType="num">
                                      <p:cBhvr>
                                        <p:cTn id="36" dur="1000" fill="hold"/>
                                        <p:tgtEl>
                                          <p:spTgt spid="2"/>
                                        </p:tgtEl>
                                        <p:attrNameLst>
                                          <p:attrName>ppt_h</p:attrName>
                                        </p:attrNameLst>
                                      </p:cBhvr>
                                      <p:tavLst>
                                        <p:tav tm="0">
                                          <p:val>
                                            <p:fltVal val="0"/>
                                          </p:val>
                                        </p:tav>
                                        <p:tav tm="100000">
                                          <p:val>
                                            <p:strVal val="#ppt_h"/>
                                          </p:val>
                                        </p:tav>
                                      </p:tavLst>
                                    </p:anim>
                                    <p:anim calcmode="lin" valueType="num">
                                      <p:cBhvr>
                                        <p:cTn id="37" dur="1000" fill="hold"/>
                                        <p:tgtEl>
                                          <p:spTgt spid="2"/>
                                        </p:tgtEl>
                                        <p:attrNameLst>
                                          <p:attrName>style.rotation</p:attrName>
                                        </p:attrNameLst>
                                      </p:cBhvr>
                                      <p:tavLst>
                                        <p:tav tm="0">
                                          <p:val>
                                            <p:fltVal val="90"/>
                                          </p:val>
                                        </p:tav>
                                        <p:tav tm="100000">
                                          <p:val>
                                            <p:fltVal val="0"/>
                                          </p:val>
                                        </p:tav>
                                      </p:tavLst>
                                    </p:anim>
                                    <p:animEffect transition="in" filter="fade">
                                      <p:cBhvr>
                                        <p:cTn id="38" dur="1000"/>
                                        <p:tgtEl>
                                          <p:spTgt spid="2"/>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 calcmode="lin" valueType="num">
                                      <p:cBhvr>
                                        <p:cTn id="44" dur="1000" fill="hold"/>
                                        <p:tgtEl>
                                          <p:spTgt spid="4"/>
                                        </p:tgtEl>
                                        <p:attrNameLst>
                                          <p:attrName>style.rotation</p:attrName>
                                        </p:attrNameLst>
                                      </p:cBhvr>
                                      <p:tavLst>
                                        <p:tav tm="0">
                                          <p:val>
                                            <p:fltVal val="90"/>
                                          </p:val>
                                        </p:tav>
                                        <p:tav tm="100000">
                                          <p:val>
                                            <p:fltVal val="0"/>
                                          </p:val>
                                        </p:tav>
                                      </p:tavLst>
                                    </p:anim>
                                    <p:animEffect transition="in" filter="fade">
                                      <p:cBhvr>
                                        <p:cTn id="4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186" y="476672"/>
            <a:ext cx="8728577" cy="1566174"/>
          </a:xfrm>
        </p:spPr>
        <p:txBody>
          <a:bodyPr>
            <a:noAutofit/>
          </a:bodyPr>
          <a:lstStyle/>
          <a:p>
            <a:pPr marL="0" indent="0" algn="just">
              <a:buNone/>
            </a:pPr>
            <a:r>
              <a:rPr lang="fa-IR" sz="2400" b="1" dirty="0">
                <a:solidFill>
                  <a:srgbClr val="FF0000"/>
                </a:solidFill>
                <a:cs typeface="B Nazanin" panose="00000400000000000000" pitchFamily="2" charset="-78"/>
              </a:rPr>
              <a:t>کارکلاسی</a:t>
            </a:r>
            <a:endParaRPr lang="fa-IR" sz="2800" b="1" dirty="0">
              <a:solidFill>
                <a:srgbClr val="FF0000"/>
              </a:solidFill>
              <a:cs typeface="B Nazanin" panose="00000400000000000000" pitchFamily="2" charset="-78"/>
            </a:endParaRPr>
          </a:p>
          <a:p>
            <a:pPr marL="0" indent="0" algn="just">
              <a:buNone/>
            </a:pPr>
            <a:r>
              <a:rPr lang="fa-IR" sz="2400" dirty="0">
                <a:solidFill>
                  <a:srgbClr val="0070C0"/>
                </a:solidFill>
                <a:cs typeface="B Nazanin" panose="00000400000000000000" pitchFamily="2" charset="-78"/>
              </a:rPr>
              <a:t>مرحلۀ پنجم: ساخت پایۀ چوبی قاب عکس</a:t>
            </a:r>
          </a:p>
          <a:p>
            <a:pPr marL="0" indent="0" algn="just">
              <a:buNone/>
            </a:pPr>
            <a:r>
              <a:rPr lang="fa-IR" sz="2400" dirty="0">
                <a:solidFill>
                  <a:schemeClr val="tx1"/>
                </a:solidFill>
                <a:cs typeface="B Nazanin" panose="00000400000000000000" pitchFamily="2" charset="-78"/>
              </a:rPr>
              <a:t>مطابق با نقشه شکل 33 - 1 یک قطعه ام دی اف را با توجه به مهارت هایی که در پودمان کار با چوب کتاب کار و فناوری پایه هفتم به دست آورده اید، اندازه گذاری کنید و آن را برش دهید.</a:t>
            </a:r>
          </a:p>
        </p:txBody>
      </p:sp>
      <p:pic>
        <p:nvPicPr>
          <p:cNvPr id="4" name="Picture 3"/>
          <p:cNvPicPr>
            <a:picLocks noChangeAspect="1"/>
          </p:cNvPicPr>
          <p:nvPr/>
        </p:nvPicPr>
        <p:blipFill>
          <a:blip r:embed="rId3"/>
          <a:stretch>
            <a:fillRect/>
          </a:stretch>
        </p:blipFill>
        <p:spPr>
          <a:xfrm>
            <a:off x="249187" y="3191753"/>
            <a:ext cx="4320480" cy="2551739"/>
          </a:xfrm>
          <a:prstGeom prst="rect">
            <a:avLst/>
          </a:prstGeom>
        </p:spPr>
      </p:pic>
      <p:sp>
        <p:nvSpPr>
          <p:cNvPr id="2" name="Rectangle 1"/>
          <p:cNvSpPr/>
          <p:nvPr/>
        </p:nvSpPr>
        <p:spPr>
          <a:xfrm>
            <a:off x="4546939" y="3320989"/>
            <a:ext cx="4430825" cy="2677656"/>
          </a:xfrm>
          <a:prstGeom prst="rect">
            <a:avLst/>
          </a:prstGeom>
        </p:spPr>
        <p:txBody>
          <a:bodyPr wrap="square">
            <a:spAutoFit/>
          </a:bodyPr>
          <a:lstStyle/>
          <a:p>
            <a:pPr algn="just"/>
            <a:r>
              <a:rPr lang="fa-IR" sz="2400" dirty="0">
                <a:cs typeface="B Nazanin" panose="00000400000000000000" pitchFamily="2" charset="-78"/>
              </a:rPr>
              <a:t>سپس قطعه را سوهان کاری کنید و بعد از مشخص کردن محل سوراخ ها، مطابق نقشه، به وسیله دریل دستی برقی و مته شماره 4/5 سوراخ کاری نمایید. دقت کنید که براساس نقشه سوراخ های پایه را از قسمت زیر باید مجدداً با مته شماره 8 به عمق 3 میلی متر سوراخ کاری کنید.</a:t>
            </a:r>
          </a:p>
        </p:txBody>
      </p:sp>
    </p:spTree>
    <p:extLst>
      <p:ext uri="{BB962C8B-B14F-4D97-AF65-F5344CB8AC3E}">
        <p14:creationId xmlns:p14="http://schemas.microsoft.com/office/powerpoint/2010/main" val="36867746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76672"/>
            <a:ext cx="8748972" cy="2268252"/>
          </a:xfrm>
        </p:spPr>
        <p:txBody>
          <a:bodyPr>
            <a:noAutofit/>
          </a:bodyPr>
          <a:lstStyle/>
          <a:p>
            <a:pPr marL="0" indent="0" algn="just">
              <a:buNone/>
            </a:pPr>
            <a:r>
              <a:rPr lang="fa-IR" sz="2800" b="1" dirty="0">
                <a:solidFill>
                  <a:srgbClr val="FF0000"/>
                </a:solidFill>
                <a:cs typeface="B Nazanin" panose="00000400000000000000" pitchFamily="2" charset="-78"/>
              </a:rPr>
              <a:t>اتصالات</a:t>
            </a:r>
          </a:p>
          <a:p>
            <a:pPr marL="0" indent="0" algn="just">
              <a:buNone/>
            </a:pPr>
            <a:r>
              <a:rPr lang="fa-IR" sz="2400" dirty="0">
                <a:solidFill>
                  <a:srgbClr val="0070C0"/>
                </a:solidFill>
                <a:cs typeface="B Nazanin" panose="00000400000000000000" pitchFamily="2" charset="-78"/>
              </a:rPr>
              <a:t>پرچ کاری: </a:t>
            </a:r>
            <a:r>
              <a:rPr lang="fa-IR" sz="2400" dirty="0">
                <a:solidFill>
                  <a:schemeClr val="tx1"/>
                </a:solidFill>
                <a:cs typeface="B Nazanin" panose="00000400000000000000" pitchFamily="2" charset="-78"/>
              </a:rPr>
              <a:t>یکی از روش های اتصال قطعات با ضخامت کم، روش پرچ کاری است. پرچ کاری با روش های گوناگون انجام می شود. روشی که بیشتر برای ورق ها مورد استفاده قرار می گیرد کاربرد پرچ میخی است. در شکل 34 - 1 تصاویری از میخ پرچ، دستگاه پرچ و قطعات پرچ کاری شده، آورده شده است.</a:t>
            </a:r>
          </a:p>
        </p:txBody>
      </p:sp>
      <p:pic>
        <p:nvPicPr>
          <p:cNvPr id="2" name="Picture 1"/>
          <p:cNvPicPr>
            <a:picLocks noChangeAspect="1"/>
          </p:cNvPicPr>
          <p:nvPr/>
        </p:nvPicPr>
        <p:blipFill>
          <a:blip r:embed="rId3"/>
          <a:stretch>
            <a:fillRect/>
          </a:stretch>
        </p:blipFill>
        <p:spPr>
          <a:xfrm>
            <a:off x="338760" y="3068960"/>
            <a:ext cx="8430475" cy="2592288"/>
          </a:xfrm>
          <a:prstGeom prst="rect">
            <a:avLst/>
          </a:prstGeom>
        </p:spPr>
      </p:pic>
    </p:spTree>
    <p:extLst>
      <p:ext uri="{BB962C8B-B14F-4D97-AF65-F5344CB8AC3E}">
        <p14:creationId xmlns:p14="http://schemas.microsoft.com/office/powerpoint/2010/main" val="3184323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childTnLst>
                          </p:cTn>
                        </p:par>
                        <p:par>
                          <p:cTn id="11" fill="hold">
                            <p:stCondLst>
                              <p:cond delay="1000"/>
                            </p:stCondLst>
                            <p:childTnLst>
                              <p:par>
                                <p:cTn id="12" presetID="32" presetClass="emph" presetSubtype="0" fill="hold" grpId="0" nodeType="afterEffect">
                                  <p:stCondLst>
                                    <p:cond delay="0"/>
                                  </p:stCondLst>
                                  <p:childTnLst>
                                    <p:animRot by="120000">
                                      <p:cBhvr>
                                        <p:cTn id="13" dur="100" fill="hold">
                                          <p:stCondLst>
                                            <p:cond delay="0"/>
                                          </p:stCondLst>
                                        </p:cTn>
                                        <p:tgtEl>
                                          <p:spTgt spid="3">
                                            <p:txEl>
                                              <p:pRg st="1" end="1"/>
                                            </p:txEl>
                                          </p:spTgt>
                                        </p:tgtEl>
                                        <p:attrNameLst>
                                          <p:attrName>r</p:attrName>
                                        </p:attrNameLst>
                                      </p:cBhvr>
                                    </p:animRot>
                                    <p:animRot by="-240000">
                                      <p:cBhvr>
                                        <p:cTn id="14" dur="200" fill="hold">
                                          <p:stCondLst>
                                            <p:cond delay="200"/>
                                          </p:stCondLst>
                                        </p:cTn>
                                        <p:tgtEl>
                                          <p:spTgt spid="3">
                                            <p:txEl>
                                              <p:pRg st="1" end="1"/>
                                            </p:txEl>
                                          </p:spTgt>
                                        </p:tgtEl>
                                        <p:attrNameLst>
                                          <p:attrName>r</p:attrName>
                                        </p:attrNameLst>
                                      </p:cBhvr>
                                    </p:animRot>
                                    <p:animRot by="240000">
                                      <p:cBhvr>
                                        <p:cTn id="15" dur="200" fill="hold">
                                          <p:stCondLst>
                                            <p:cond delay="400"/>
                                          </p:stCondLst>
                                        </p:cTn>
                                        <p:tgtEl>
                                          <p:spTgt spid="3">
                                            <p:txEl>
                                              <p:pRg st="1" end="1"/>
                                            </p:txEl>
                                          </p:spTgt>
                                        </p:tgtEl>
                                        <p:attrNameLst>
                                          <p:attrName>r</p:attrName>
                                        </p:attrNameLst>
                                      </p:cBhvr>
                                    </p:animRot>
                                    <p:animRot by="-240000">
                                      <p:cBhvr>
                                        <p:cTn id="16" dur="200" fill="hold">
                                          <p:stCondLst>
                                            <p:cond delay="600"/>
                                          </p:stCondLst>
                                        </p:cTn>
                                        <p:tgtEl>
                                          <p:spTgt spid="3">
                                            <p:txEl>
                                              <p:pRg st="1" end="1"/>
                                            </p:txEl>
                                          </p:spTgt>
                                        </p:tgtEl>
                                        <p:attrNameLst>
                                          <p:attrName>r</p:attrName>
                                        </p:attrNameLst>
                                      </p:cBhvr>
                                    </p:animRot>
                                    <p:animRot by="120000">
                                      <p:cBhvr>
                                        <p:cTn id="17" dur="200" fill="hold">
                                          <p:stCondLst>
                                            <p:cond delay="800"/>
                                          </p:stCondLst>
                                        </p:cTn>
                                        <p:tgtEl>
                                          <p:spTgt spid="3">
                                            <p:txEl>
                                              <p:pRg st="1" end="1"/>
                                            </p:txEl>
                                          </p:spTgt>
                                        </p:tgtEl>
                                        <p:attrNameLst>
                                          <p:attrName>r</p:attrName>
                                        </p:attrNameLst>
                                      </p:cBhvr>
                                    </p:animRot>
                                  </p:childTnLst>
                                </p:cTn>
                              </p:par>
                            </p:childTnLst>
                          </p:cTn>
                        </p:par>
                        <p:par>
                          <p:cTn id="18" fill="hold">
                            <p:stCondLst>
                              <p:cond delay="2000"/>
                            </p:stCondLst>
                            <p:childTnLst>
                              <p:par>
                                <p:cTn id="19" presetID="32" presetClass="emph" presetSubtype="0" fill="hold" nodeType="afterEffect">
                                  <p:stCondLst>
                                    <p:cond delay="0"/>
                                  </p:stCondLst>
                                  <p:childTnLst>
                                    <p:animRot by="120000">
                                      <p:cBhvr>
                                        <p:cTn id="20" dur="100" fill="hold">
                                          <p:stCondLst>
                                            <p:cond delay="0"/>
                                          </p:stCondLst>
                                        </p:cTn>
                                        <p:tgtEl>
                                          <p:spTgt spid="2"/>
                                        </p:tgtEl>
                                        <p:attrNameLst>
                                          <p:attrName>r</p:attrName>
                                        </p:attrNameLst>
                                      </p:cBhvr>
                                    </p:animRot>
                                    <p:animRot by="-240000">
                                      <p:cBhvr>
                                        <p:cTn id="21" dur="200" fill="hold">
                                          <p:stCondLst>
                                            <p:cond delay="200"/>
                                          </p:stCondLst>
                                        </p:cTn>
                                        <p:tgtEl>
                                          <p:spTgt spid="2"/>
                                        </p:tgtEl>
                                        <p:attrNameLst>
                                          <p:attrName>r</p:attrName>
                                        </p:attrNameLst>
                                      </p:cBhvr>
                                    </p:animRot>
                                    <p:animRot by="240000">
                                      <p:cBhvr>
                                        <p:cTn id="22" dur="200" fill="hold">
                                          <p:stCondLst>
                                            <p:cond delay="400"/>
                                          </p:stCondLst>
                                        </p:cTn>
                                        <p:tgtEl>
                                          <p:spTgt spid="2"/>
                                        </p:tgtEl>
                                        <p:attrNameLst>
                                          <p:attrName>r</p:attrName>
                                        </p:attrNameLst>
                                      </p:cBhvr>
                                    </p:animRot>
                                    <p:animRot by="-240000">
                                      <p:cBhvr>
                                        <p:cTn id="23" dur="200" fill="hold">
                                          <p:stCondLst>
                                            <p:cond delay="600"/>
                                          </p:stCondLst>
                                        </p:cTn>
                                        <p:tgtEl>
                                          <p:spTgt spid="2"/>
                                        </p:tgtEl>
                                        <p:attrNameLst>
                                          <p:attrName>r</p:attrName>
                                        </p:attrNameLst>
                                      </p:cBhvr>
                                    </p:animRot>
                                    <p:animRot by="120000">
                                      <p:cBhvr>
                                        <p:cTn id="24"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514" y="1268760"/>
            <a:ext cx="8694966" cy="2268252"/>
          </a:xfrm>
        </p:spPr>
        <p:txBody>
          <a:bodyPr>
            <a:noAutofit/>
          </a:bodyPr>
          <a:lstStyle/>
          <a:p>
            <a:pPr marL="0" indent="0" algn="just">
              <a:buNone/>
            </a:pPr>
            <a:r>
              <a:rPr lang="fa-IR" sz="2400" b="1" dirty="0">
                <a:solidFill>
                  <a:srgbClr val="FF0000"/>
                </a:solidFill>
                <a:cs typeface="B Nazanin" panose="00000400000000000000" pitchFamily="2" charset="-78"/>
              </a:rPr>
              <a:t>اتصال به وسیلۀ پیچ: </a:t>
            </a:r>
          </a:p>
          <a:p>
            <a:pPr marL="0" indent="0" algn="just">
              <a:buNone/>
            </a:pPr>
            <a:r>
              <a:rPr lang="fa-IR" sz="2400" dirty="0">
                <a:solidFill>
                  <a:schemeClr val="tx1"/>
                </a:solidFill>
                <a:cs typeface="B Nazanin" panose="00000400000000000000" pitchFamily="2" charset="-78"/>
              </a:rPr>
              <a:t>پیچ ها قطعاتی هستند که روی بدنه آن ها شیار مارپیچ وجود دارد و برای اتصال دو قطعه به یکدیگر به کار می روند. پیچ ها، با توجه به مشخصاتی که دارند، در انواع متفاوت دسته بندی می شوند. برای مثال می توان پیچ های سر شش گوش را نام برد. در این  پودمان به اطلاعات مختصری در مورد پیچ ها و موارد کاربرد آن ها اشاره می شود شکل 35-1 </a:t>
            </a:r>
          </a:p>
        </p:txBody>
      </p:sp>
      <p:pic>
        <p:nvPicPr>
          <p:cNvPr id="4" name="Picture 3"/>
          <p:cNvPicPr>
            <a:picLocks noChangeAspect="1"/>
          </p:cNvPicPr>
          <p:nvPr/>
        </p:nvPicPr>
        <p:blipFill>
          <a:blip r:embed="rId3"/>
          <a:stretch>
            <a:fillRect/>
          </a:stretch>
        </p:blipFill>
        <p:spPr>
          <a:xfrm>
            <a:off x="251520" y="3537012"/>
            <a:ext cx="8676961" cy="2772308"/>
          </a:xfrm>
          <a:prstGeom prst="rect">
            <a:avLst/>
          </a:prstGeom>
        </p:spPr>
      </p:pic>
    </p:spTree>
    <p:extLst>
      <p:ext uri="{BB962C8B-B14F-4D97-AF65-F5344CB8AC3E}">
        <p14:creationId xmlns:p14="http://schemas.microsoft.com/office/powerpoint/2010/main" val="41577121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580">
                                          <p:stCondLst>
                                            <p:cond delay="0"/>
                                          </p:stCondLst>
                                        </p:cTn>
                                        <p:tgtEl>
                                          <p:spTgt spid="3">
                                            <p:txEl>
                                              <p:pRg st="1" end="1"/>
                                            </p:txEl>
                                          </p:spTgt>
                                        </p:tgtEl>
                                      </p:cBhvr>
                                    </p:animEffect>
                                    <p:anim calcmode="lin" valueType="num">
                                      <p:cBhvr>
                                        <p:cTn id="25"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1" end="1"/>
                                            </p:txEl>
                                          </p:spTgt>
                                        </p:tgtEl>
                                      </p:cBhvr>
                                      <p:to x="100000" y="60000"/>
                                    </p:animScale>
                                    <p:animScale>
                                      <p:cBhvr>
                                        <p:cTn id="31" dur="166" decel="50000">
                                          <p:stCondLst>
                                            <p:cond delay="676"/>
                                          </p:stCondLst>
                                        </p:cTn>
                                        <p:tgtEl>
                                          <p:spTgt spid="3">
                                            <p:txEl>
                                              <p:pRg st="1" end="1"/>
                                            </p:txEl>
                                          </p:spTgt>
                                        </p:tgtEl>
                                      </p:cBhvr>
                                      <p:to x="100000" y="100000"/>
                                    </p:animScale>
                                    <p:animScale>
                                      <p:cBhvr>
                                        <p:cTn id="32" dur="26">
                                          <p:stCondLst>
                                            <p:cond delay="1312"/>
                                          </p:stCondLst>
                                        </p:cTn>
                                        <p:tgtEl>
                                          <p:spTgt spid="3">
                                            <p:txEl>
                                              <p:pRg st="1" end="1"/>
                                            </p:txEl>
                                          </p:spTgt>
                                        </p:tgtEl>
                                      </p:cBhvr>
                                      <p:to x="100000" y="80000"/>
                                    </p:animScale>
                                    <p:animScale>
                                      <p:cBhvr>
                                        <p:cTn id="33" dur="166" decel="50000">
                                          <p:stCondLst>
                                            <p:cond delay="1338"/>
                                          </p:stCondLst>
                                        </p:cTn>
                                        <p:tgtEl>
                                          <p:spTgt spid="3">
                                            <p:txEl>
                                              <p:pRg st="1" end="1"/>
                                            </p:txEl>
                                          </p:spTgt>
                                        </p:tgtEl>
                                      </p:cBhvr>
                                      <p:to x="100000" y="100000"/>
                                    </p:animScale>
                                    <p:animScale>
                                      <p:cBhvr>
                                        <p:cTn id="34" dur="26">
                                          <p:stCondLst>
                                            <p:cond delay="1642"/>
                                          </p:stCondLst>
                                        </p:cTn>
                                        <p:tgtEl>
                                          <p:spTgt spid="3">
                                            <p:txEl>
                                              <p:pRg st="1" end="1"/>
                                            </p:txEl>
                                          </p:spTgt>
                                        </p:tgtEl>
                                      </p:cBhvr>
                                      <p:to x="100000" y="90000"/>
                                    </p:animScale>
                                    <p:animScale>
                                      <p:cBhvr>
                                        <p:cTn id="35" dur="166" decel="50000">
                                          <p:stCondLst>
                                            <p:cond delay="1668"/>
                                          </p:stCondLst>
                                        </p:cTn>
                                        <p:tgtEl>
                                          <p:spTgt spid="3">
                                            <p:txEl>
                                              <p:pRg st="1" end="1"/>
                                            </p:txEl>
                                          </p:spTgt>
                                        </p:tgtEl>
                                      </p:cBhvr>
                                      <p:to x="100000" y="100000"/>
                                    </p:animScale>
                                    <p:animScale>
                                      <p:cBhvr>
                                        <p:cTn id="36" dur="26">
                                          <p:stCondLst>
                                            <p:cond delay="1808"/>
                                          </p:stCondLst>
                                        </p:cTn>
                                        <p:tgtEl>
                                          <p:spTgt spid="3">
                                            <p:txEl>
                                              <p:pRg st="1" end="1"/>
                                            </p:txEl>
                                          </p:spTgt>
                                        </p:tgtEl>
                                      </p:cBhvr>
                                      <p:to x="100000" y="95000"/>
                                    </p:animScale>
                                    <p:animScale>
                                      <p:cBhvr>
                                        <p:cTn id="37" dur="166" decel="50000">
                                          <p:stCondLst>
                                            <p:cond delay="1834"/>
                                          </p:stCondLst>
                                        </p:cTn>
                                        <p:tgtEl>
                                          <p:spTgt spid="3">
                                            <p:txEl>
                                              <p:pRg st="1" end="1"/>
                                            </p:txEl>
                                          </p:spTgt>
                                        </p:tgtEl>
                                      </p:cBhvr>
                                      <p:to x="100000" y="100000"/>
                                    </p:animScale>
                                  </p:childTnLst>
                                </p:cTn>
                              </p:par>
                            </p:childTnLst>
                          </p:cTn>
                        </p:par>
                        <p:par>
                          <p:cTn id="38" fill="hold">
                            <p:stCondLst>
                              <p:cond delay="4000"/>
                            </p:stCondLst>
                            <p:childTnLst>
                              <p:par>
                                <p:cTn id="39" presetID="26" presetClass="entr" presetSubtype="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580">
                                          <p:stCondLst>
                                            <p:cond delay="0"/>
                                          </p:stCondLst>
                                        </p:cTn>
                                        <p:tgtEl>
                                          <p:spTgt spid="4"/>
                                        </p:tgtEl>
                                      </p:cBhvr>
                                    </p:animEffect>
                                    <p:anim calcmode="lin" valueType="num">
                                      <p:cBhvr>
                                        <p:cTn id="4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7" dur="26">
                                          <p:stCondLst>
                                            <p:cond delay="650"/>
                                          </p:stCondLst>
                                        </p:cTn>
                                        <p:tgtEl>
                                          <p:spTgt spid="4"/>
                                        </p:tgtEl>
                                      </p:cBhvr>
                                      <p:to x="100000" y="60000"/>
                                    </p:animScale>
                                    <p:animScale>
                                      <p:cBhvr>
                                        <p:cTn id="48" dur="166" decel="50000">
                                          <p:stCondLst>
                                            <p:cond delay="676"/>
                                          </p:stCondLst>
                                        </p:cTn>
                                        <p:tgtEl>
                                          <p:spTgt spid="4"/>
                                        </p:tgtEl>
                                      </p:cBhvr>
                                      <p:to x="100000" y="100000"/>
                                    </p:animScale>
                                    <p:animScale>
                                      <p:cBhvr>
                                        <p:cTn id="49" dur="26">
                                          <p:stCondLst>
                                            <p:cond delay="1312"/>
                                          </p:stCondLst>
                                        </p:cTn>
                                        <p:tgtEl>
                                          <p:spTgt spid="4"/>
                                        </p:tgtEl>
                                      </p:cBhvr>
                                      <p:to x="100000" y="80000"/>
                                    </p:animScale>
                                    <p:animScale>
                                      <p:cBhvr>
                                        <p:cTn id="50" dur="166" decel="50000">
                                          <p:stCondLst>
                                            <p:cond delay="1338"/>
                                          </p:stCondLst>
                                        </p:cTn>
                                        <p:tgtEl>
                                          <p:spTgt spid="4"/>
                                        </p:tgtEl>
                                      </p:cBhvr>
                                      <p:to x="100000" y="100000"/>
                                    </p:animScale>
                                    <p:animScale>
                                      <p:cBhvr>
                                        <p:cTn id="51" dur="26">
                                          <p:stCondLst>
                                            <p:cond delay="1642"/>
                                          </p:stCondLst>
                                        </p:cTn>
                                        <p:tgtEl>
                                          <p:spTgt spid="4"/>
                                        </p:tgtEl>
                                      </p:cBhvr>
                                      <p:to x="100000" y="90000"/>
                                    </p:animScale>
                                    <p:animScale>
                                      <p:cBhvr>
                                        <p:cTn id="52" dur="166" decel="50000">
                                          <p:stCondLst>
                                            <p:cond delay="1668"/>
                                          </p:stCondLst>
                                        </p:cTn>
                                        <p:tgtEl>
                                          <p:spTgt spid="4"/>
                                        </p:tgtEl>
                                      </p:cBhvr>
                                      <p:to x="100000" y="100000"/>
                                    </p:animScale>
                                    <p:animScale>
                                      <p:cBhvr>
                                        <p:cTn id="53" dur="26">
                                          <p:stCondLst>
                                            <p:cond delay="1808"/>
                                          </p:stCondLst>
                                        </p:cTn>
                                        <p:tgtEl>
                                          <p:spTgt spid="4"/>
                                        </p:tgtEl>
                                      </p:cBhvr>
                                      <p:to x="100000" y="95000"/>
                                    </p:animScale>
                                    <p:animScale>
                                      <p:cBhvr>
                                        <p:cTn id="5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338" y="620688"/>
            <a:ext cx="8694966" cy="3456384"/>
          </a:xfrm>
        </p:spPr>
        <p:txBody>
          <a:bodyPr>
            <a:noAutofit/>
          </a:bodyPr>
          <a:lstStyle/>
          <a:p>
            <a:pPr marL="0" indent="0" algn="just">
              <a:buNone/>
            </a:pPr>
            <a:r>
              <a:rPr lang="fa-IR" sz="2400" dirty="0">
                <a:solidFill>
                  <a:schemeClr val="tx1"/>
                </a:solidFill>
                <a:cs typeface="B Nazanin" panose="00000400000000000000" pitchFamily="2" charset="-78"/>
              </a:rPr>
              <a:t>پیچ ها را می توان از روی ظاهر آن ها شناخت. پیچ های خودکار معمولاً برای اتصال قطعات با ضخامت کم مانند ورق ها به کار می روند. این نوع پیچ ها دارای شیارهای باز هستند. </a:t>
            </a:r>
          </a:p>
          <a:p>
            <a:pPr marL="0" indent="0" algn="just">
              <a:buNone/>
            </a:pPr>
            <a:r>
              <a:rPr lang="fa-IR" sz="2400" dirty="0">
                <a:solidFill>
                  <a:schemeClr val="tx1"/>
                </a:solidFill>
                <a:cs typeface="B Nazanin" panose="00000400000000000000" pitchFamily="2" charset="-78"/>
              </a:rPr>
              <a:t>شکل 36 - 1 دو نوع پیچ را نشان می دهد.</a:t>
            </a:r>
          </a:p>
          <a:p>
            <a:pPr marL="0" indent="0" algn="just">
              <a:buNone/>
            </a:pPr>
            <a:r>
              <a:rPr lang="fa-IR" sz="2400" dirty="0">
                <a:solidFill>
                  <a:schemeClr val="tx1"/>
                </a:solidFill>
                <a:cs typeface="B Nazanin" panose="00000400000000000000" pitchFamily="2" charset="-78"/>
              </a:rPr>
              <a:t>برای استفاده از پیچ های خودکار باید ابتدا قطعه را به وسیله مته مناسب سوراخ کنید، سپس پیچ خودکار را در محل مورد نظر ببندید.</a:t>
            </a:r>
          </a:p>
          <a:p>
            <a:pPr marL="0" indent="0" algn="just">
              <a:buNone/>
            </a:pPr>
            <a:r>
              <a:rPr lang="fa-IR" sz="2400" dirty="0">
                <a:solidFill>
                  <a:schemeClr val="tx1"/>
                </a:solidFill>
                <a:cs typeface="B Nazanin" panose="00000400000000000000" pitchFamily="2" charset="-78"/>
              </a:rPr>
              <a:t>مته ای که از آن برای پیچ های خودکار استفاده می شود باید از قطر 1</a:t>
            </a:r>
            <a:r>
              <a:rPr lang="en-US" sz="2400" dirty="0">
                <a:solidFill>
                  <a:schemeClr val="tx1"/>
                </a:solidFill>
                <a:cs typeface="B Nazanin" panose="00000400000000000000" pitchFamily="2" charset="-78"/>
              </a:rPr>
              <a:t>d</a:t>
            </a:r>
            <a:r>
              <a:rPr lang="fa-IR" sz="2400" dirty="0">
                <a:solidFill>
                  <a:schemeClr val="tx1"/>
                </a:solidFill>
                <a:cs typeface="B Nazanin" panose="00000400000000000000" pitchFamily="2" charset="-78"/>
              </a:rPr>
              <a:t> بزرگ تر و از قطر 2</a:t>
            </a:r>
            <a:r>
              <a:rPr lang="en-US" sz="2400" dirty="0">
                <a:solidFill>
                  <a:schemeClr val="tx1"/>
                </a:solidFill>
                <a:cs typeface="B Nazanin" panose="00000400000000000000" pitchFamily="2" charset="-78"/>
              </a:rPr>
              <a:t>d</a:t>
            </a:r>
            <a:r>
              <a:rPr lang="fa-IR" sz="2400" dirty="0">
                <a:solidFill>
                  <a:schemeClr val="tx1"/>
                </a:solidFill>
                <a:cs typeface="B Nazanin" panose="00000400000000000000" pitchFamily="2" charset="-78"/>
              </a:rPr>
              <a:t>،</a:t>
            </a:r>
            <a:r>
              <a:rPr lang="en-US" sz="2400" dirty="0">
                <a:solidFill>
                  <a:schemeClr val="tx1"/>
                </a:solidFill>
                <a:cs typeface="B Nazanin" panose="00000400000000000000" pitchFamily="2" charset="-78"/>
              </a:rPr>
              <a:t> </a:t>
            </a:r>
            <a:r>
              <a:rPr lang="fa-IR" sz="2400" dirty="0">
                <a:solidFill>
                  <a:schemeClr val="tx1"/>
                </a:solidFill>
                <a:cs typeface="B Nazanin" panose="00000400000000000000" pitchFamily="2" charset="-78"/>
              </a:rPr>
              <a:t>کوچک تر باشد شکل 37 - 1 </a:t>
            </a:r>
          </a:p>
          <a:p>
            <a:pPr marL="0" indent="0" algn="just">
              <a:buNone/>
            </a:pPr>
            <a:r>
              <a:rPr lang="fa-IR" sz="2400" dirty="0">
                <a:solidFill>
                  <a:schemeClr val="tx1"/>
                </a:solidFill>
                <a:cs typeface="B Nazanin" panose="00000400000000000000" pitchFamily="2" charset="-78"/>
              </a:rPr>
              <a:t>برای پیچ های معمولی باید بعد از سوراخ کاری، سوراخ با قلاویز دنده کاری شود. با این عمل سوراخ مشابه مهره، یعنی پیچ داخلی عمل می کند.</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846" y="4365104"/>
            <a:ext cx="4801770" cy="2077606"/>
          </a:xfrm>
          <a:prstGeom prst="rect">
            <a:avLst/>
          </a:prstGeom>
        </p:spPr>
      </p:pic>
    </p:spTree>
    <p:extLst>
      <p:ext uri="{BB962C8B-B14F-4D97-AF65-F5344CB8AC3E}">
        <p14:creationId xmlns:p14="http://schemas.microsoft.com/office/powerpoint/2010/main" val="37435837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childTnLst>
                          </p:cTn>
                        </p:par>
                        <p:par>
                          <p:cTn id="8" fill="hold">
                            <p:stCondLst>
                              <p:cond delay="2000"/>
                            </p:stCondLst>
                            <p:childTnLst>
                              <p:par>
                                <p:cTn id="9" presetID="13"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plus(in)">
                                      <p:cBhvr>
                                        <p:cTn id="11" dur="2000"/>
                                        <p:tgtEl>
                                          <p:spTgt spid="3">
                                            <p:txEl>
                                              <p:pRg st="1" end="1"/>
                                            </p:txEl>
                                          </p:spTgt>
                                        </p:tgtEl>
                                      </p:cBhvr>
                                    </p:animEffect>
                                  </p:childTnLst>
                                </p:cTn>
                              </p:par>
                            </p:childTnLst>
                          </p:cTn>
                        </p:par>
                        <p:par>
                          <p:cTn id="12" fill="hold">
                            <p:stCondLst>
                              <p:cond delay="4000"/>
                            </p:stCondLst>
                            <p:childTnLst>
                              <p:par>
                                <p:cTn id="13" presetID="13" presetClass="entr" presetSubtype="16"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plus(in)">
                                      <p:cBhvr>
                                        <p:cTn id="15" dur="2000"/>
                                        <p:tgtEl>
                                          <p:spTgt spid="3">
                                            <p:txEl>
                                              <p:pRg st="2" end="2"/>
                                            </p:txEl>
                                          </p:spTgt>
                                        </p:tgtEl>
                                      </p:cBhvr>
                                    </p:animEffect>
                                  </p:childTnLst>
                                </p:cTn>
                              </p:par>
                            </p:childTnLst>
                          </p:cTn>
                        </p:par>
                        <p:par>
                          <p:cTn id="16" fill="hold">
                            <p:stCondLst>
                              <p:cond delay="6000"/>
                            </p:stCondLst>
                            <p:childTnLst>
                              <p:par>
                                <p:cTn id="17" presetID="13" presetClass="entr" presetSubtype="16"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plus(in)">
                                      <p:cBhvr>
                                        <p:cTn id="19" dur="2000"/>
                                        <p:tgtEl>
                                          <p:spTgt spid="3">
                                            <p:txEl>
                                              <p:pRg st="3" end="3"/>
                                            </p:txEl>
                                          </p:spTgt>
                                        </p:tgtEl>
                                      </p:cBhvr>
                                    </p:animEffect>
                                  </p:childTnLst>
                                </p:cTn>
                              </p:par>
                            </p:childTnLst>
                          </p:cTn>
                        </p:par>
                        <p:par>
                          <p:cTn id="20" fill="hold">
                            <p:stCondLst>
                              <p:cond delay="8000"/>
                            </p:stCondLst>
                            <p:childTnLst>
                              <p:par>
                                <p:cTn id="21" presetID="13" presetClass="entr" presetSubtype="16"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plus(in)">
                                      <p:cBhvr>
                                        <p:cTn id="23" dur="2000"/>
                                        <p:tgtEl>
                                          <p:spTgt spid="3">
                                            <p:txEl>
                                              <p:pRg st="4" end="4"/>
                                            </p:txEl>
                                          </p:spTgt>
                                        </p:tgtEl>
                                      </p:cBhvr>
                                    </p:animEffect>
                                  </p:childTnLst>
                                </p:cTn>
                              </p:par>
                            </p:childTnLst>
                          </p:cTn>
                        </p:par>
                        <p:par>
                          <p:cTn id="24" fill="hold">
                            <p:stCondLst>
                              <p:cond delay="10000"/>
                            </p:stCondLst>
                            <p:childTnLst>
                              <p:par>
                                <p:cTn id="25" presetID="13" presetClass="entr" presetSubtype="16"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plus(in)">
                                      <p:cBhvr>
                                        <p:cTn id="2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1949" y="548680"/>
            <a:ext cx="8676964" cy="2970330"/>
          </a:xfrm>
        </p:spPr>
        <p:txBody>
          <a:bodyPr>
            <a:noAutofit/>
          </a:bodyPr>
          <a:lstStyle/>
          <a:p>
            <a:pPr marL="0" indent="0" algn="just">
              <a:buNone/>
            </a:pPr>
            <a:r>
              <a:rPr lang="fa-IR" sz="2400" dirty="0">
                <a:solidFill>
                  <a:schemeClr val="tx1"/>
                </a:solidFill>
                <a:cs typeface="B Nazanin" panose="00000400000000000000" pitchFamily="2" charset="-78"/>
              </a:rPr>
              <a:t>اندازۀ پیچ ها: پیچ های دنده مثلثی، متداول ترین نوع پیچ است و کاربرد فراوانی دارند. این پیچ ها با حرف </a:t>
            </a:r>
            <a:r>
              <a:rPr lang="en-US" dirty="0">
                <a:solidFill>
                  <a:srgbClr val="FF0000"/>
                </a:solidFill>
                <a:cs typeface="B Nazanin" panose="00000400000000000000" pitchFamily="2" charset="-78"/>
              </a:rPr>
              <a:t>M</a:t>
            </a:r>
            <a:r>
              <a:rPr lang="fa-IR" sz="2400" dirty="0">
                <a:solidFill>
                  <a:schemeClr val="tx1"/>
                </a:solidFill>
                <a:cs typeface="B Nazanin" panose="00000400000000000000" pitchFamily="2" charset="-78"/>
              </a:rPr>
              <a:t> همراه یک عدد مشخص می شوند</a:t>
            </a:r>
            <a:r>
              <a:rPr lang="en-US" dirty="0">
                <a:solidFill>
                  <a:srgbClr val="FF0000"/>
                </a:solidFill>
                <a:cs typeface="B Nazanin" panose="00000400000000000000" pitchFamily="2" charset="-78"/>
              </a:rPr>
              <a:t>M</a:t>
            </a:r>
            <a:r>
              <a:rPr lang="en-US" sz="2400" dirty="0">
                <a:solidFill>
                  <a:schemeClr val="tx1"/>
                </a:solidFill>
                <a:cs typeface="B Nazanin" panose="00000400000000000000" pitchFamily="2" charset="-78"/>
              </a:rPr>
              <a:t> </a:t>
            </a:r>
            <a:r>
              <a:rPr lang="fa-IR" sz="2400" dirty="0">
                <a:solidFill>
                  <a:schemeClr val="tx1"/>
                </a:solidFill>
                <a:cs typeface="B Nazanin" panose="00000400000000000000" pitchFamily="2" charset="-78"/>
              </a:rPr>
              <a:t> نمایانگر نوع پیچ دنده مثلثی میلی متری و عدد، نشان دهنده اندازه قطر پیچ است. به طور مثال پیچ </a:t>
            </a:r>
            <a:r>
              <a:rPr lang="fa-IR" sz="2400" dirty="0">
                <a:solidFill>
                  <a:srgbClr val="FF0000"/>
                </a:solidFill>
                <a:cs typeface="B Nazanin" panose="00000400000000000000" pitchFamily="2" charset="-78"/>
              </a:rPr>
              <a:t>20</a:t>
            </a:r>
            <a:r>
              <a:rPr lang="en-US" dirty="0">
                <a:solidFill>
                  <a:srgbClr val="FF0000"/>
                </a:solidFill>
                <a:cs typeface="B Nazanin" panose="00000400000000000000" pitchFamily="2" charset="-78"/>
              </a:rPr>
              <a:t>M</a:t>
            </a:r>
            <a:r>
              <a:rPr lang="fa-IR" sz="2400" dirty="0">
                <a:solidFill>
                  <a:schemeClr val="tx1"/>
                </a:solidFill>
                <a:cs typeface="B Nazanin" panose="00000400000000000000" pitchFamily="2" charset="-78"/>
              </a:rPr>
              <a:t> یک پیچ دنده مثلثی میلی متری با قطر 20 میلی متر است. وقتی گفته می شود پیچ 6 میلی متر، منظور همان پیچ با قطر 6 میلی متر است.</a:t>
            </a:r>
          </a:p>
          <a:p>
            <a:pPr marL="0" indent="0" algn="just">
              <a:buNone/>
            </a:pPr>
            <a:r>
              <a:rPr lang="fa-IR" sz="2400" b="1" dirty="0">
                <a:solidFill>
                  <a:srgbClr val="FF0000"/>
                </a:solidFill>
                <a:cs typeface="B Nazanin" panose="00000400000000000000" pitchFamily="2" charset="-78"/>
              </a:rPr>
              <a:t>نکته : </a:t>
            </a:r>
            <a:r>
              <a:rPr lang="fa-IR" sz="2400" dirty="0">
                <a:solidFill>
                  <a:schemeClr val="tx1"/>
                </a:solidFill>
                <a:cs typeface="B Nazanin" panose="00000400000000000000" pitchFamily="2" charset="-78"/>
              </a:rPr>
              <a:t>هنگامی که یک پیچ را باز و بسته می کنید حتماً از آچار مناسب استفاده کنید. زیرا در صورت استفاده از آچار نامناسب، قسمت آچارخور پیچ آسیب می بیند و ممکن است از محل به کار برده شده باز نشود شکل 38 - 1</a:t>
            </a:r>
          </a:p>
          <a:p>
            <a:pPr marL="0" indent="0" algn="just">
              <a:buNone/>
            </a:pPr>
            <a:r>
              <a:rPr lang="fa-IR" sz="2400" dirty="0">
                <a:solidFill>
                  <a:schemeClr val="tx1"/>
                </a:solidFill>
                <a:cs typeface="B Nazanin" panose="00000400000000000000" pitchFamily="2" charset="-78"/>
              </a:rPr>
              <a:t>پیچ های چپ گرد بر خلاف پیچ های راست گرد معمولی باز و بسته می شوند یعنی به طرف چپ و خلاف عقربه های ساعت بسته و درجهت عقربه های ساعت باز می شوند.</a:t>
            </a:r>
          </a:p>
        </p:txBody>
      </p:sp>
      <p:pic>
        <p:nvPicPr>
          <p:cNvPr id="4" name="Picture 3"/>
          <p:cNvPicPr>
            <a:picLocks noChangeAspect="1"/>
          </p:cNvPicPr>
          <p:nvPr/>
        </p:nvPicPr>
        <p:blipFill>
          <a:blip r:embed="rId3"/>
          <a:stretch>
            <a:fillRect/>
          </a:stretch>
        </p:blipFill>
        <p:spPr>
          <a:xfrm>
            <a:off x="4528862" y="4367990"/>
            <a:ext cx="4360051" cy="2301370"/>
          </a:xfrm>
          <a:prstGeom prst="rect">
            <a:avLst/>
          </a:prstGeom>
        </p:spPr>
      </p:pic>
    </p:spTree>
    <p:extLst>
      <p:ext uri="{BB962C8B-B14F-4D97-AF65-F5344CB8AC3E}">
        <p14:creationId xmlns:p14="http://schemas.microsoft.com/office/powerpoint/2010/main" val="23160883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right)">
                                      <p:cBhvr>
                                        <p:cTn id="11" dur="500"/>
                                        <p:tgtEl>
                                          <p:spTgt spid="3">
                                            <p:txEl>
                                              <p:pRg st="1" end="1"/>
                                            </p:txEl>
                                          </p:spTgt>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right)">
                                      <p:cBhvr>
                                        <p:cTn id="15" dur="500"/>
                                        <p:tgtEl>
                                          <p:spTgt spid="3">
                                            <p:txEl>
                                              <p:pRg st="2" end="2"/>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980728"/>
            <a:ext cx="8523566" cy="2322258"/>
          </a:xfrm>
        </p:spPr>
        <p:txBody>
          <a:bodyPr>
            <a:noAutofit/>
          </a:bodyPr>
          <a:lstStyle/>
          <a:p>
            <a:pPr marL="0" indent="0" algn="just">
              <a:buNone/>
            </a:pPr>
            <a:r>
              <a:rPr lang="fa-IR" sz="2400" dirty="0">
                <a:solidFill>
                  <a:schemeClr val="tx1"/>
                </a:solidFill>
                <a:cs typeface="B Nazanin" panose="00000400000000000000" pitchFamily="2" charset="-78"/>
              </a:rPr>
              <a:t>با یک نگاه به اطراف خود وسایل بسیاری را می بینید که از جنس های متفاوت مانند فلز، چوب و مواد مصنوعی (پلاستیک ها) ساخته شده اند. هر یک از این وسایل و قطعات، باتوجه به شکل و جنس آن ها با روش های متفاوتی ساخته می شوند.</a:t>
            </a:r>
          </a:p>
          <a:p>
            <a:pPr marL="0" indent="0" algn="just">
              <a:buNone/>
            </a:pPr>
            <a:endParaRPr lang="fa-IR" sz="2400" dirty="0">
              <a:solidFill>
                <a:schemeClr val="tx1"/>
              </a:solidFill>
              <a:cs typeface="B Nazanin" panose="00000400000000000000" pitchFamily="2" charset="-78"/>
            </a:endParaRPr>
          </a:p>
          <a:p>
            <a:pPr marL="0" indent="0" algn="just">
              <a:buNone/>
            </a:pPr>
            <a:r>
              <a:rPr lang="fa-IR" sz="2400" dirty="0">
                <a:solidFill>
                  <a:schemeClr val="tx1"/>
                </a:solidFill>
                <a:cs typeface="B Nazanin" panose="00000400000000000000" pitchFamily="2" charset="-78"/>
              </a:rPr>
              <a:t>وسایلی که از جنس فلزند، معمولاً با روش براده برداری، خم کاری یا ریخته گری ساخته می شوند و برخی از آن ها با اتصال به یکدیگر، یک دستگاه ساده را به وجود می آورند.</a:t>
            </a:r>
          </a:p>
        </p:txBody>
      </p:sp>
      <p:pic>
        <p:nvPicPr>
          <p:cNvPr id="2" name="Picture 1"/>
          <p:cNvPicPr>
            <a:picLocks noChangeAspect="1"/>
          </p:cNvPicPr>
          <p:nvPr/>
        </p:nvPicPr>
        <p:blipFill>
          <a:blip r:embed="rId3"/>
          <a:stretch>
            <a:fillRect/>
          </a:stretch>
        </p:blipFill>
        <p:spPr>
          <a:xfrm>
            <a:off x="251519" y="3645025"/>
            <a:ext cx="3434997" cy="2751576"/>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1000"/>
                                        <p:tgtEl>
                                          <p:spTgt spid="3">
                                            <p:txEl>
                                              <p:pRg st="0" end="0"/>
                                            </p:txEl>
                                          </p:spTgt>
                                        </p:tgtEl>
                                      </p:cBhvr>
                                    </p:animEffect>
                                  </p:childTnLst>
                                </p:cTn>
                              </p:par>
                            </p:childTnLst>
                          </p:cTn>
                        </p:par>
                        <p:par>
                          <p:cTn id="8" fill="hold">
                            <p:stCondLst>
                              <p:cond delay="1000"/>
                            </p:stCondLst>
                            <p:childTnLst>
                              <p:par>
                                <p:cTn id="9" presetID="14" presetClass="entr" presetSubtype="5"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randombar(vertical)">
                                      <p:cBhvr>
                                        <p:cTn id="11" dur="1000"/>
                                        <p:tgtEl>
                                          <p:spTgt spid="3">
                                            <p:txEl>
                                              <p:pRg st="2" end="2"/>
                                            </p:txEl>
                                          </p:spTgt>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04664"/>
            <a:ext cx="8654037" cy="1008112"/>
          </a:xfrm>
        </p:spPr>
        <p:txBody>
          <a:bodyPr>
            <a:noAutofit/>
          </a:bodyPr>
          <a:lstStyle/>
          <a:p>
            <a:pPr marL="0" indent="0" algn="just">
              <a:buNone/>
            </a:pPr>
            <a:r>
              <a:rPr lang="fa-IR" sz="2800" b="1" dirty="0">
                <a:solidFill>
                  <a:srgbClr val="FF0000"/>
                </a:solidFill>
                <a:cs typeface="B Nazanin" panose="00000400000000000000" pitchFamily="2" charset="-78"/>
              </a:rPr>
              <a:t>پرسش</a:t>
            </a:r>
            <a:r>
              <a:rPr lang="fa-IR" sz="2400" b="1" dirty="0">
                <a:solidFill>
                  <a:srgbClr val="FF0000"/>
                </a:solidFill>
                <a:cs typeface="B Nazanin" panose="00000400000000000000" pitchFamily="2" charset="-78"/>
              </a:rPr>
              <a:t> </a:t>
            </a:r>
          </a:p>
          <a:p>
            <a:pPr marL="0" indent="0" algn="just">
              <a:buNone/>
            </a:pPr>
            <a:r>
              <a:rPr lang="fa-IR" sz="2400" dirty="0">
                <a:solidFill>
                  <a:srgbClr val="00B0F0"/>
                </a:solidFill>
                <a:cs typeface="B Nazanin" panose="00000400000000000000" pitchFamily="2" charset="-78"/>
              </a:rPr>
              <a:t>چه وسایلی را می شناسید که در آن ها پیچ چپ گرد به کار رفته باشد؟</a:t>
            </a:r>
          </a:p>
        </p:txBody>
      </p:sp>
      <p:sp>
        <p:nvSpPr>
          <p:cNvPr id="4" name="Rectangle 3"/>
          <p:cNvSpPr/>
          <p:nvPr/>
        </p:nvSpPr>
        <p:spPr>
          <a:xfrm>
            <a:off x="336605" y="1492827"/>
            <a:ext cx="8568952" cy="4493538"/>
          </a:xfrm>
          <a:prstGeom prst="rect">
            <a:avLst/>
          </a:prstGeom>
        </p:spPr>
        <p:txBody>
          <a:bodyPr wrap="square">
            <a:spAutoFit/>
          </a:bodyPr>
          <a:lstStyle/>
          <a:p>
            <a:pPr algn="just"/>
            <a:r>
              <a:rPr lang="fa-IR" sz="2200" dirty="0">
                <a:cs typeface="B Nazanin" panose="00000400000000000000" pitchFamily="2" charset="-78"/>
              </a:rPr>
              <a:t>پیچ اگر در جهت عقربۀ ساعت بچرخد و در مهره پیشروی نماید، راست گرد نامیده می شود و اگر در جهت خلاف عقربۀ ساعت در مهره پیشروی کند به آن چپ گرد گویند. پیچ راست گرد با </a:t>
            </a:r>
            <a:r>
              <a:rPr lang="en-US" sz="2200" dirty="0">
                <a:cs typeface="B Nazanin" panose="00000400000000000000" pitchFamily="2" charset="-78"/>
              </a:rPr>
              <a:t> RH </a:t>
            </a:r>
            <a:r>
              <a:rPr lang="fa-IR" sz="2200" dirty="0">
                <a:cs typeface="B Nazanin" panose="00000400000000000000" pitchFamily="2" charset="-78"/>
              </a:rPr>
              <a:t>و چپ گرد با </a:t>
            </a:r>
            <a:r>
              <a:rPr lang="en-US" sz="2200" dirty="0">
                <a:cs typeface="B Nazanin" panose="00000400000000000000" pitchFamily="2" charset="-78"/>
              </a:rPr>
              <a:t> LH </a:t>
            </a:r>
            <a:r>
              <a:rPr lang="fa-IR" sz="2200" dirty="0">
                <a:cs typeface="B Nazanin" panose="00000400000000000000" pitchFamily="2" charset="-78"/>
              </a:rPr>
              <a:t>مشخص می شود. ییچ هاى چپ گرد بر خلاف پیچ هاى راست گرد و معمولى، باز و بسته مى شوند یعنی به طرف چپ یا خلاف عقربه هاى ساعت بسته و درجهت عقربه هاى ساعت باز مى شوند.</a:t>
            </a:r>
          </a:p>
          <a:p>
            <a:pPr algn="just"/>
            <a:r>
              <a:rPr lang="fa-IR" sz="2200" dirty="0">
                <a:cs typeface="B Nazanin" panose="00000400000000000000" pitchFamily="2" charset="-78"/>
              </a:rPr>
              <a:t>یکی از خواص مهم پیچ های چپ گرد را می توان امنیت اتصال دانست، چون اغلب پیچ ها به سمت چپ باز می شوند، بنابراین در جاهای ارتعاشی و چرخشی در اثر لرزش پیچ می خواهد به سمت چپ باز شود ولی چون چپ گرد است، بیشتر بسته شده و محکم تر می شود.</a:t>
            </a:r>
          </a:p>
          <a:p>
            <a:pPr algn="just"/>
            <a:r>
              <a:rPr lang="fa-IR" sz="2200" dirty="0">
                <a:cs typeface="B Nazanin" panose="00000400000000000000" pitchFamily="2" charset="-78"/>
              </a:rPr>
              <a:t>از این پیچ ها در وسایلی که حرکت دورانی و چرخشی به سمت راست دارند استفاده می شود تا در اثر چرخش پیچ های گردنده وسیله باز نشوند و باعث لقی و افت کار وسیله نشود و می تواند در وسایل زیر استفاده شود.</a:t>
            </a:r>
          </a:p>
          <a:p>
            <a:pPr algn="just"/>
            <a:r>
              <a:rPr lang="fa-IR" sz="2200" dirty="0">
                <a:cs typeface="B Nazanin" panose="00000400000000000000" pitchFamily="2" charset="-78"/>
              </a:rPr>
              <a:t>پیچ های : سر دریل - پنکه - قطعات چرخشی دینام و الکتروموتور - ماشین لباس شویی - قطعات چرخشی خودرو - سنگ فرز - پروانه هواپیما و ........</a:t>
            </a:r>
          </a:p>
        </p:txBody>
      </p:sp>
    </p:spTree>
    <p:extLst>
      <p:ext uri="{BB962C8B-B14F-4D97-AF65-F5344CB8AC3E}">
        <p14:creationId xmlns:p14="http://schemas.microsoft.com/office/powerpoint/2010/main" val="28719413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836712"/>
            <a:ext cx="8654037" cy="2304256"/>
          </a:xfrm>
        </p:spPr>
        <p:txBody>
          <a:bodyPr>
            <a:noAutofit/>
          </a:bodyPr>
          <a:lstStyle/>
          <a:p>
            <a:pPr marL="0" indent="0" algn="just">
              <a:buNone/>
            </a:pPr>
            <a:r>
              <a:rPr lang="fa-IR" sz="2800" b="1" dirty="0">
                <a:solidFill>
                  <a:srgbClr val="FF0000"/>
                </a:solidFill>
                <a:cs typeface="B Nazanin" panose="00000400000000000000" pitchFamily="2" charset="-78"/>
              </a:rPr>
              <a:t>نکات ایمنی</a:t>
            </a:r>
          </a:p>
          <a:p>
            <a:pPr marL="0" indent="0" algn="just">
              <a:buNone/>
            </a:pPr>
            <a:r>
              <a:rPr lang="fa-IR" sz="2400" dirty="0">
                <a:solidFill>
                  <a:schemeClr val="tx1"/>
                </a:solidFill>
                <a:cs typeface="B Nazanin" panose="00000400000000000000" pitchFamily="2" charset="-78"/>
              </a:rPr>
              <a:t>هیچ گاه به قسمت رزوه پیچ ضربه نزنید. </a:t>
            </a:r>
          </a:p>
          <a:p>
            <a:pPr marL="0" indent="0" algn="just">
              <a:buNone/>
            </a:pPr>
            <a:r>
              <a:rPr lang="fa-IR" sz="2400" dirty="0">
                <a:solidFill>
                  <a:schemeClr val="tx1"/>
                </a:solidFill>
                <a:cs typeface="B Nazanin" panose="00000400000000000000" pitchFamily="2" charset="-78"/>
              </a:rPr>
              <a:t>در هنگام بستن پیچ، دقت کنید که پیچ دقیقاً در محل خود قرار گیرد تا به اصطلاح دنده به دنده نشود. </a:t>
            </a:r>
          </a:p>
          <a:p>
            <a:pPr marL="0" indent="0" algn="just">
              <a:buNone/>
            </a:pPr>
            <a:r>
              <a:rPr lang="fa-IR" sz="2400" dirty="0">
                <a:solidFill>
                  <a:schemeClr val="tx1"/>
                </a:solidFill>
                <a:cs typeface="B Nazanin" panose="00000400000000000000" pitchFamily="2" charset="-78"/>
              </a:rPr>
              <a:t>پیچ ها را بیش از حد سفت نکنید، زیرا موجب هرز شدن پیچ یا بریدن آن خواهد شد.</a:t>
            </a:r>
          </a:p>
        </p:txBody>
      </p:sp>
    </p:spTree>
    <p:extLst>
      <p:ext uri="{BB962C8B-B14F-4D97-AF65-F5344CB8AC3E}">
        <p14:creationId xmlns:p14="http://schemas.microsoft.com/office/powerpoint/2010/main" val="16251983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580">
                                          <p:stCondLst>
                                            <p:cond delay="0"/>
                                          </p:stCondLst>
                                        </p:cTn>
                                        <p:tgtEl>
                                          <p:spTgt spid="3">
                                            <p:txEl>
                                              <p:pRg st="1" end="1"/>
                                            </p:txEl>
                                          </p:spTgt>
                                        </p:tgtEl>
                                      </p:cBhvr>
                                    </p:animEffect>
                                    <p:anim calcmode="lin" valueType="num">
                                      <p:cBhvr>
                                        <p:cTn id="25"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1" end="1"/>
                                            </p:txEl>
                                          </p:spTgt>
                                        </p:tgtEl>
                                      </p:cBhvr>
                                      <p:to x="100000" y="60000"/>
                                    </p:animScale>
                                    <p:animScale>
                                      <p:cBhvr>
                                        <p:cTn id="31" dur="166" decel="50000">
                                          <p:stCondLst>
                                            <p:cond delay="676"/>
                                          </p:stCondLst>
                                        </p:cTn>
                                        <p:tgtEl>
                                          <p:spTgt spid="3">
                                            <p:txEl>
                                              <p:pRg st="1" end="1"/>
                                            </p:txEl>
                                          </p:spTgt>
                                        </p:tgtEl>
                                      </p:cBhvr>
                                      <p:to x="100000" y="100000"/>
                                    </p:animScale>
                                    <p:animScale>
                                      <p:cBhvr>
                                        <p:cTn id="32" dur="26">
                                          <p:stCondLst>
                                            <p:cond delay="1312"/>
                                          </p:stCondLst>
                                        </p:cTn>
                                        <p:tgtEl>
                                          <p:spTgt spid="3">
                                            <p:txEl>
                                              <p:pRg st="1" end="1"/>
                                            </p:txEl>
                                          </p:spTgt>
                                        </p:tgtEl>
                                      </p:cBhvr>
                                      <p:to x="100000" y="80000"/>
                                    </p:animScale>
                                    <p:animScale>
                                      <p:cBhvr>
                                        <p:cTn id="33" dur="166" decel="50000">
                                          <p:stCondLst>
                                            <p:cond delay="1338"/>
                                          </p:stCondLst>
                                        </p:cTn>
                                        <p:tgtEl>
                                          <p:spTgt spid="3">
                                            <p:txEl>
                                              <p:pRg st="1" end="1"/>
                                            </p:txEl>
                                          </p:spTgt>
                                        </p:tgtEl>
                                      </p:cBhvr>
                                      <p:to x="100000" y="100000"/>
                                    </p:animScale>
                                    <p:animScale>
                                      <p:cBhvr>
                                        <p:cTn id="34" dur="26">
                                          <p:stCondLst>
                                            <p:cond delay="1642"/>
                                          </p:stCondLst>
                                        </p:cTn>
                                        <p:tgtEl>
                                          <p:spTgt spid="3">
                                            <p:txEl>
                                              <p:pRg st="1" end="1"/>
                                            </p:txEl>
                                          </p:spTgt>
                                        </p:tgtEl>
                                      </p:cBhvr>
                                      <p:to x="100000" y="90000"/>
                                    </p:animScale>
                                    <p:animScale>
                                      <p:cBhvr>
                                        <p:cTn id="35" dur="166" decel="50000">
                                          <p:stCondLst>
                                            <p:cond delay="1668"/>
                                          </p:stCondLst>
                                        </p:cTn>
                                        <p:tgtEl>
                                          <p:spTgt spid="3">
                                            <p:txEl>
                                              <p:pRg st="1" end="1"/>
                                            </p:txEl>
                                          </p:spTgt>
                                        </p:tgtEl>
                                      </p:cBhvr>
                                      <p:to x="100000" y="100000"/>
                                    </p:animScale>
                                    <p:animScale>
                                      <p:cBhvr>
                                        <p:cTn id="36" dur="26">
                                          <p:stCondLst>
                                            <p:cond delay="1808"/>
                                          </p:stCondLst>
                                        </p:cTn>
                                        <p:tgtEl>
                                          <p:spTgt spid="3">
                                            <p:txEl>
                                              <p:pRg st="1" end="1"/>
                                            </p:txEl>
                                          </p:spTgt>
                                        </p:tgtEl>
                                      </p:cBhvr>
                                      <p:to x="100000" y="95000"/>
                                    </p:animScale>
                                    <p:animScale>
                                      <p:cBhvr>
                                        <p:cTn id="37" dur="166" decel="50000">
                                          <p:stCondLst>
                                            <p:cond delay="1834"/>
                                          </p:stCondLst>
                                        </p:cTn>
                                        <p:tgtEl>
                                          <p:spTgt spid="3">
                                            <p:txEl>
                                              <p:pRg st="1" end="1"/>
                                            </p:txEl>
                                          </p:spTgt>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wipe(down)">
                                      <p:cBhvr>
                                        <p:cTn id="41" dur="580">
                                          <p:stCondLst>
                                            <p:cond delay="0"/>
                                          </p:stCondLst>
                                        </p:cTn>
                                        <p:tgtEl>
                                          <p:spTgt spid="3">
                                            <p:txEl>
                                              <p:pRg st="2" end="2"/>
                                            </p:txEl>
                                          </p:spTgt>
                                        </p:tgtEl>
                                      </p:cBhvr>
                                    </p:animEffect>
                                    <p:anim calcmode="lin" valueType="num">
                                      <p:cBhvr>
                                        <p:cTn id="4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2" end="2"/>
                                            </p:txEl>
                                          </p:spTgt>
                                        </p:tgtEl>
                                      </p:cBhvr>
                                      <p:to x="100000" y="60000"/>
                                    </p:animScale>
                                    <p:animScale>
                                      <p:cBhvr>
                                        <p:cTn id="48" dur="166" decel="50000">
                                          <p:stCondLst>
                                            <p:cond delay="676"/>
                                          </p:stCondLst>
                                        </p:cTn>
                                        <p:tgtEl>
                                          <p:spTgt spid="3">
                                            <p:txEl>
                                              <p:pRg st="2" end="2"/>
                                            </p:txEl>
                                          </p:spTgt>
                                        </p:tgtEl>
                                      </p:cBhvr>
                                      <p:to x="100000" y="100000"/>
                                    </p:animScale>
                                    <p:animScale>
                                      <p:cBhvr>
                                        <p:cTn id="49" dur="26">
                                          <p:stCondLst>
                                            <p:cond delay="1312"/>
                                          </p:stCondLst>
                                        </p:cTn>
                                        <p:tgtEl>
                                          <p:spTgt spid="3">
                                            <p:txEl>
                                              <p:pRg st="2" end="2"/>
                                            </p:txEl>
                                          </p:spTgt>
                                        </p:tgtEl>
                                      </p:cBhvr>
                                      <p:to x="100000" y="80000"/>
                                    </p:animScale>
                                    <p:animScale>
                                      <p:cBhvr>
                                        <p:cTn id="50" dur="166" decel="50000">
                                          <p:stCondLst>
                                            <p:cond delay="1338"/>
                                          </p:stCondLst>
                                        </p:cTn>
                                        <p:tgtEl>
                                          <p:spTgt spid="3">
                                            <p:txEl>
                                              <p:pRg st="2" end="2"/>
                                            </p:txEl>
                                          </p:spTgt>
                                        </p:tgtEl>
                                      </p:cBhvr>
                                      <p:to x="100000" y="100000"/>
                                    </p:animScale>
                                    <p:animScale>
                                      <p:cBhvr>
                                        <p:cTn id="51" dur="26">
                                          <p:stCondLst>
                                            <p:cond delay="1642"/>
                                          </p:stCondLst>
                                        </p:cTn>
                                        <p:tgtEl>
                                          <p:spTgt spid="3">
                                            <p:txEl>
                                              <p:pRg st="2" end="2"/>
                                            </p:txEl>
                                          </p:spTgt>
                                        </p:tgtEl>
                                      </p:cBhvr>
                                      <p:to x="100000" y="90000"/>
                                    </p:animScale>
                                    <p:animScale>
                                      <p:cBhvr>
                                        <p:cTn id="52" dur="166" decel="50000">
                                          <p:stCondLst>
                                            <p:cond delay="1668"/>
                                          </p:stCondLst>
                                        </p:cTn>
                                        <p:tgtEl>
                                          <p:spTgt spid="3">
                                            <p:txEl>
                                              <p:pRg st="2" end="2"/>
                                            </p:txEl>
                                          </p:spTgt>
                                        </p:tgtEl>
                                      </p:cBhvr>
                                      <p:to x="100000" y="100000"/>
                                    </p:animScale>
                                    <p:animScale>
                                      <p:cBhvr>
                                        <p:cTn id="53" dur="26">
                                          <p:stCondLst>
                                            <p:cond delay="1808"/>
                                          </p:stCondLst>
                                        </p:cTn>
                                        <p:tgtEl>
                                          <p:spTgt spid="3">
                                            <p:txEl>
                                              <p:pRg st="2" end="2"/>
                                            </p:txEl>
                                          </p:spTgt>
                                        </p:tgtEl>
                                      </p:cBhvr>
                                      <p:to x="100000" y="95000"/>
                                    </p:animScale>
                                    <p:animScale>
                                      <p:cBhvr>
                                        <p:cTn id="54" dur="166" decel="50000">
                                          <p:stCondLst>
                                            <p:cond delay="1834"/>
                                          </p:stCondLst>
                                        </p:cTn>
                                        <p:tgtEl>
                                          <p:spTgt spid="3">
                                            <p:txEl>
                                              <p:pRg st="2" end="2"/>
                                            </p:txEl>
                                          </p:spTgt>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3">
                                            <p:txEl>
                                              <p:pRg st="3" end="3"/>
                                            </p:txEl>
                                          </p:spTgt>
                                        </p:tgtEl>
                                        <p:attrNameLst>
                                          <p:attrName>style.visibility</p:attrName>
                                        </p:attrNameLst>
                                      </p:cBhvr>
                                      <p:to>
                                        <p:strVal val="visible"/>
                                      </p:to>
                                    </p:set>
                                    <p:animEffect transition="in" filter="wipe(down)">
                                      <p:cBhvr>
                                        <p:cTn id="58" dur="580">
                                          <p:stCondLst>
                                            <p:cond delay="0"/>
                                          </p:stCondLst>
                                        </p:cTn>
                                        <p:tgtEl>
                                          <p:spTgt spid="3">
                                            <p:txEl>
                                              <p:pRg st="3" end="3"/>
                                            </p:txEl>
                                          </p:spTgt>
                                        </p:tgtEl>
                                      </p:cBhvr>
                                    </p:animEffect>
                                    <p:anim calcmode="lin" valueType="num">
                                      <p:cBhvr>
                                        <p:cTn id="5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3">
                                            <p:txEl>
                                              <p:pRg st="3" end="3"/>
                                            </p:txEl>
                                          </p:spTgt>
                                        </p:tgtEl>
                                      </p:cBhvr>
                                      <p:to x="100000" y="60000"/>
                                    </p:animScale>
                                    <p:animScale>
                                      <p:cBhvr>
                                        <p:cTn id="65" dur="166" decel="50000">
                                          <p:stCondLst>
                                            <p:cond delay="676"/>
                                          </p:stCondLst>
                                        </p:cTn>
                                        <p:tgtEl>
                                          <p:spTgt spid="3">
                                            <p:txEl>
                                              <p:pRg st="3" end="3"/>
                                            </p:txEl>
                                          </p:spTgt>
                                        </p:tgtEl>
                                      </p:cBhvr>
                                      <p:to x="100000" y="100000"/>
                                    </p:animScale>
                                    <p:animScale>
                                      <p:cBhvr>
                                        <p:cTn id="66" dur="26">
                                          <p:stCondLst>
                                            <p:cond delay="1312"/>
                                          </p:stCondLst>
                                        </p:cTn>
                                        <p:tgtEl>
                                          <p:spTgt spid="3">
                                            <p:txEl>
                                              <p:pRg st="3" end="3"/>
                                            </p:txEl>
                                          </p:spTgt>
                                        </p:tgtEl>
                                      </p:cBhvr>
                                      <p:to x="100000" y="80000"/>
                                    </p:animScale>
                                    <p:animScale>
                                      <p:cBhvr>
                                        <p:cTn id="67" dur="166" decel="50000">
                                          <p:stCondLst>
                                            <p:cond delay="1338"/>
                                          </p:stCondLst>
                                        </p:cTn>
                                        <p:tgtEl>
                                          <p:spTgt spid="3">
                                            <p:txEl>
                                              <p:pRg st="3" end="3"/>
                                            </p:txEl>
                                          </p:spTgt>
                                        </p:tgtEl>
                                      </p:cBhvr>
                                      <p:to x="100000" y="100000"/>
                                    </p:animScale>
                                    <p:animScale>
                                      <p:cBhvr>
                                        <p:cTn id="68" dur="26">
                                          <p:stCondLst>
                                            <p:cond delay="1642"/>
                                          </p:stCondLst>
                                        </p:cTn>
                                        <p:tgtEl>
                                          <p:spTgt spid="3">
                                            <p:txEl>
                                              <p:pRg st="3" end="3"/>
                                            </p:txEl>
                                          </p:spTgt>
                                        </p:tgtEl>
                                      </p:cBhvr>
                                      <p:to x="100000" y="90000"/>
                                    </p:animScale>
                                    <p:animScale>
                                      <p:cBhvr>
                                        <p:cTn id="69" dur="166" decel="50000">
                                          <p:stCondLst>
                                            <p:cond delay="1668"/>
                                          </p:stCondLst>
                                        </p:cTn>
                                        <p:tgtEl>
                                          <p:spTgt spid="3">
                                            <p:txEl>
                                              <p:pRg st="3" end="3"/>
                                            </p:txEl>
                                          </p:spTgt>
                                        </p:tgtEl>
                                      </p:cBhvr>
                                      <p:to x="100000" y="100000"/>
                                    </p:animScale>
                                    <p:animScale>
                                      <p:cBhvr>
                                        <p:cTn id="70" dur="26">
                                          <p:stCondLst>
                                            <p:cond delay="1808"/>
                                          </p:stCondLst>
                                        </p:cTn>
                                        <p:tgtEl>
                                          <p:spTgt spid="3">
                                            <p:txEl>
                                              <p:pRg st="3" end="3"/>
                                            </p:txEl>
                                          </p:spTgt>
                                        </p:tgtEl>
                                      </p:cBhvr>
                                      <p:to x="100000" y="95000"/>
                                    </p:animScale>
                                    <p:animScale>
                                      <p:cBhvr>
                                        <p:cTn id="71"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82715" y="548680"/>
            <a:ext cx="8609765" cy="2970330"/>
          </a:xfrm>
        </p:spPr>
        <p:txBody>
          <a:bodyPr>
            <a:noAutofit/>
          </a:bodyPr>
          <a:lstStyle/>
          <a:p>
            <a:pPr marL="0" indent="0" algn="just">
              <a:buNone/>
            </a:pPr>
            <a:r>
              <a:rPr lang="fa-IR" sz="2400" b="1" dirty="0">
                <a:solidFill>
                  <a:srgbClr val="FF0000"/>
                </a:solidFill>
                <a:cs typeface="B Nazanin" panose="00000400000000000000" pitchFamily="2" charset="-78"/>
              </a:rPr>
              <a:t>کارکلاسی</a:t>
            </a:r>
          </a:p>
          <a:p>
            <a:pPr marL="0" indent="0" algn="just">
              <a:buNone/>
            </a:pPr>
            <a:r>
              <a:rPr lang="fa-IR" sz="2400" dirty="0">
                <a:solidFill>
                  <a:srgbClr val="00B050"/>
                </a:solidFill>
                <a:cs typeface="B Nazanin" panose="00000400000000000000" pitchFamily="2" charset="-78"/>
              </a:rPr>
              <a:t>مرحلۀ ششم: مونتاژ قطعات</a:t>
            </a:r>
          </a:p>
          <a:p>
            <a:pPr marL="0" indent="0" algn="just">
              <a:buNone/>
            </a:pPr>
            <a:r>
              <a:rPr lang="fa-IR" sz="2400" dirty="0">
                <a:solidFill>
                  <a:schemeClr val="tx1"/>
                </a:solidFill>
                <a:cs typeface="B Nazanin" panose="00000400000000000000" pitchFamily="2" charset="-78"/>
              </a:rPr>
              <a:t>دراین مرحله دو قطعه ساخته شده را به وسیله 2 جفت پیچ و مهره شماره 4 به طول 15 میلی متر به هم متصل کنید شکل 39 - 1</a:t>
            </a:r>
          </a:p>
          <a:p>
            <a:pPr marL="0" indent="0" algn="just">
              <a:buNone/>
            </a:pPr>
            <a:r>
              <a:rPr lang="fa-IR" sz="2400" dirty="0">
                <a:solidFill>
                  <a:schemeClr val="tx1"/>
                </a:solidFill>
                <a:cs typeface="B Nazanin" panose="00000400000000000000" pitchFamily="2" charset="-78"/>
              </a:rPr>
              <a:t>این اتصال را می توانید با پرچ کاری هم انجام دهید. همان طور که در شکل 40 - 1 ملاحظه می کنید، سوراخ هایی که از قسمت زیر پایه با مته شماره 8 ایجاد کردید برای این بوده که گل پیچ ها در آن قرار گیرد تا اینکه سطح زیری پایه کاملاً صاف باشد. </a:t>
            </a:r>
          </a:p>
          <a:p>
            <a:pPr marL="0" indent="0" algn="just">
              <a:buNone/>
            </a:pPr>
            <a:r>
              <a:rPr lang="fa-IR" sz="2400" dirty="0">
                <a:solidFill>
                  <a:schemeClr val="tx1"/>
                </a:solidFill>
                <a:cs typeface="B Nazanin" panose="00000400000000000000" pitchFamily="2" charset="-78"/>
              </a:rPr>
              <a:t>دو قطعه شیشه به ابعاد 2×90× 120 میلی متر تهیه کنید و عکس مورد نظر خود را بین آن ها قرار دهید و در داخل شیار قاب عکس قرار دهید شکل 41-1 </a:t>
            </a:r>
          </a:p>
        </p:txBody>
      </p:sp>
      <p:pic>
        <p:nvPicPr>
          <p:cNvPr id="2" name="Picture 1"/>
          <p:cNvPicPr>
            <a:picLocks noChangeAspect="1"/>
          </p:cNvPicPr>
          <p:nvPr/>
        </p:nvPicPr>
        <p:blipFill>
          <a:blip r:embed="rId3"/>
          <a:stretch>
            <a:fillRect/>
          </a:stretch>
        </p:blipFill>
        <p:spPr>
          <a:xfrm>
            <a:off x="282715" y="4221088"/>
            <a:ext cx="7220206" cy="2165121"/>
          </a:xfrm>
          <a:prstGeom prst="rect">
            <a:avLst/>
          </a:prstGeom>
        </p:spPr>
      </p:pic>
    </p:spTree>
    <p:extLst>
      <p:ext uri="{BB962C8B-B14F-4D97-AF65-F5344CB8AC3E}">
        <p14:creationId xmlns:p14="http://schemas.microsoft.com/office/powerpoint/2010/main" val="5846956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96981"/>
            <a:ext cx="8676964" cy="1203827"/>
          </a:xfrm>
        </p:spPr>
        <p:txBody>
          <a:bodyPr>
            <a:noAutofit/>
          </a:bodyPr>
          <a:lstStyle/>
          <a:p>
            <a:pPr marL="0" indent="0" algn="just">
              <a:buNone/>
            </a:pPr>
            <a:r>
              <a:rPr lang="fa-IR" sz="2800" b="1" dirty="0">
                <a:solidFill>
                  <a:srgbClr val="FF0000"/>
                </a:solidFill>
                <a:cs typeface="B Nazanin" panose="00000400000000000000" pitchFamily="2" charset="-78"/>
              </a:rPr>
              <a:t>پرسش</a:t>
            </a:r>
          </a:p>
          <a:p>
            <a:pPr marL="0" indent="0" algn="just">
              <a:buNone/>
            </a:pPr>
            <a:r>
              <a:rPr lang="fa-IR" sz="2400" dirty="0">
                <a:solidFill>
                  <a:schemeClr val="tx1"/>
                </a:solidFill>
                <a:cs typeface="B Nazanin" panose="00000400000000000000" pitchFamily="2" charset="-78"/>
              </a:rPr>
              <a:t>در شکل زیر نمای بالای قاب عکس را مشاهده می کنید. سوراخ ها به صورت ضربدری هستند. به نظر شما دلیل این طراحی چه بوده است؟</a:t>
            </a:r>
          </a:p>
          <a:p>
            <a:pPr marL="0" indent="0" algn="just">
              <a:buNone/>
            </a:pPr>
            <a:endParaRPr lang="fa-IR" sz="2400" dirty="0">
              <a:solidFill>
                <a:schemeClr val="tx1"/>
              </a:solidFill>
              <a:cs typeface="B Nazanin" panose="00000400000000000000" pitchFamily="2" charset="-78"/>
            </a:endParaRPr>
          </a:p>
          <a:p>
            <a:pPr marL="0" indent="0" algn="just">
              <a:buNone/>
            </a:pPr>
            <a:endParaRPr lang="fa-IR" sz="2400" dirty="0">
              <a:solidFill>
                <a:schemeClr val="tx1"/>
              </a:solidFill>
              <a:cs typeface="B Nazanin" panose="00000400000000000000" pitchFamily="2" charset="-78"/>
            </a:endParaRPr>
          </a:p>
          <a:p>
            <a:pPr marL="0" indent="0" algn="just">
              <a:buNone/>
            </a:pPr>
            <a:endParaRPr lang="fa-IR" sz="2400" dirty="0">
              <a:solidFill>
                <a:schemeClr val="tx1"/>
              </a:solidFill>
              <a:cs typeface="B Nazanin" panose="00000400000000000000" pitchFamily="2" charset="-78"/>
            </a:endParaRPr>
          </a:p>
          <a:p>
            <a:pPr marL="0" indent="0" algn="just">
              <a:buNone/>
            </a:pPr>
            <a:endParaRPr lang="fa-IR" sz="2400" dirty="0">
              <a:solidFill>
                <a:schemeClr val="tx1"/>
              </a:solidFill>
              <a:cs typeface="B Nazanin" panose="00000400000000000000" pitchFamily="2" charset="-78"/>
            </a:endParaRPr>
          </a:p>
          <a:p>
            <a:pPr marL="0" indent="0" algn="just">
              <a:buNone/>
            </a:pPr>
            <a:endParaRPr lang="fa-IR" sz="2400" dirty="0">
              <a:solidFill>
                <a:schemeClr val="tx1"/>
              </a:solidFill>
              <a:cs typeface="B Nazanin" panose="00000400000000000000" pitchFamily="2" charset="-78"/>
            </a:endParaRPr>
          </a:p>
        </p:txBody>
      </p:sp>
      <p:pic>
        <p:nvPicPr>
          <p:cNvPr id="4" name="Picture 3"/>
          <p:cNvPicPr>
            <a:picLocks noChangeAspect="1"/>
          </p:cNvPicPr>
          <p:nvPr/>
        </p:nvPicPr>
        <p:blipFill>
          <a:blip r:embed="rId3"/>
          <a:stretch>
            <a:fillRect/>
          </a:stretch>
        </p:blipFill>
        <p:spPr>
          <a:xfrm>
            <a:off x="3770668" y="2064846"/>
            <a:ext cx="5148572" cy="287236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2022023"/>
            <a:ext cx="3312368" cy="4455575"/>
          </a:xfrm>
          <a:prstGeom prst="rect">
            <a:avLst/>
          </a:prstGeom>
        </p:spPr>
      </p:pic>
      <p:sp>
        <p:nvSpPr>
          <p:cNvPr id="6" name="Rectangle 5"/>
          <p:cNvSpPr/>
          <p:nvPr/>
        </p:nvSpPr>
        <p:spPr>
          <a:xfrm>
            <a:off x="6363732" y="5373216"/>
            <a:ext cx="2555508" cy="523220"/>
          </a:xfrm>
          <a:prstGeom prst="rect">
            <a:avLst/>
          </a:prstGeom>
        </p:spPr>
        <p:txBody>
          <a:bodyPr wrap="none">
            <a:spAutoFit/>
          </a:bodyPr>
          <a:lstStyle/>
          <a:p>
            <a:r>
              <a:rPr lang="fa-IR" sz="2800" b="1" dirty="0">
                <a:cs typeface="B Nazanin" panose="00000400000000000000" pitchFamily="2" charset="-78"/>
              </a:rPr>
              <a:t>جواب در صفحه بعد</a:t>
            </a:r>
            <a:endParaRPr lang="fa-IR" sz="2800" dirty="0"/>
          </a:p>
        </p:txBody>
      </p:sp>
    </p:spTree>
    <p:extLst>
      <p:ext uri="{BB962C8B-B14F-4D97-AF65-F5344CB8AC3E}">
        <p14:creationId xmlns:p14="http://schemas.microsoft.com/office/powerpoint/2010/main" val="25954208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654" y="260648"/>
            <a:ext cx="8676964" cy="1368152"/>
          </a:xfrm>
        </p:spPr>
        <p:txBody>
          <a:bodyPr>
            <a:noAutofit/>
          </a:bodyPr>
          <a:lstStyle/>
          <a:p>
            <a:pPr marL="0" indent="0" algn="just">
              <a:buNone/>
            </a:pPr>
            <a:r>
              <a:rPr lang="fa-IR" sz="2800" b="1" dirty="0">
                <a:solidFill>
                  <a:srgbClr val="FF0000"/>
                </a:solidFill>
                <a:cs typeface="B Nazanin" panose="00000400000000000000" pitchFamily="2" charset="-78"/>
              </a:rPr>
              <a:t>پرسش</a:t>
            </a:r>
          </a:p>
          <a:p>
            <a:pPr marL="0" indent="0" algn="just">
              <a:buNone/>
            </a:pPr>
            <a:r>
              <a:rPr lang="fa-IR" sz="2400" dirty="0">
                <a:solidFill>
                  <a:schemeClr val="tx1"/>
                </a:solidFill>
                <a:cs typeface="B Nazanin" panose="00000400000000000000" pitchFamily="2" charset="-78"/>
              </a:rPr>
              <a:t>در شکل نمای بالای قاب عکس را مشاهده می کنید. سوراخ ها به صورت ضربدری هستند. به نظر شما دلیل این طراحی چه بوده است؟</a:t>
            </a:r>
          </a:p>
          <a:p>
            <a:pPr marL="0" indent="0" algn="just">
              <a:buNone/>
            </a:pPr>
            <a:endParaRPr lang="fa-IR" sz="2400" dirty="0">
              <a:solidFill>
                <a:schemeClr val="tx1"/>
              </a:solidFill>
              <a:cs typeface="B Nazanin" panose="00000400000000000000" pitchFamily="2" charset="-78"/>
            </a:endParaRPr>
          </a:p>
          <a:p>
            <a:pPr marL="0" indent="0" algn="just">
              <a:buNone/>
            </a:pPr>
            <a:r>
              <a:rPr lang="fa-IR" sz="2400" dirty="0">
                <a:solidFill>
                  <a:srgbClr val="FF0000"/>
                </a:solidFill>
                <a:cs typeface="B Nazanin" panose="00000400000000000000" pitchFamily="2" charset="-78"/>
              </a:rPr>
              <a:t>دلایل این طراحی را می توان به صورت زیر نام برد:</a:t>
            </a:r>
          </a:p>
          <a:p>
            <a:pPr marL="0" indent="0" algn="just">
              <a:buNone/>
            </a:pPr>
            <a:endParaRPr lang="fa-IR" sz="2400" dirty="0">
              <a:solidFill>
                <a:schemeClr val="tx1"/>
              </a:solidFill>
              <a:cs typeface="B Nazanin" panose="00000400000000000000" pitchFamily="2" charset="-78"/>
            </a:endParaRPr>
          </a:p>
          <a:p>
            <a:pPr marL="0" indent="0" algn="just">
              <a:buNone/>
            </a:pPr>
            <a:r>
              <a:rPr lang="fa-IR" sz="2400" dirty="0">
                <a:solidFill>
                  <a:schemeClr val="tx1"/>
                </a:solidFill>
                <a:cs typeface="B Nazanin" panose="00000400000000000000" pitchFamily="2" charset="-78"/>
              </a:rPr>
              <a:t>1- زیبایی کار</a:t>
            </a:r>
          </a:p>
          <a:p>
            <a:pPr marL="0" indent="0" algn="just">
              <a:buNone/>
            </a:pPr>
            <a:r>
              <a:rPr lang="fa-IR" sz="2400" dirty="0">
                <a:solidFill>
                  <a:schemeClr val="tx1"/>
                </a:solidFill>
                <a:cs typeface="B Nazanin" panose="00000400000000000000" pitchFamily="2" charset="-78"/>
              </a:rPr>
              <a:t>2- به علت اینکه شیشه قاب عکس در وسط تسمه وجود دارد و نمی توان در وسط پیچ قرار داد.</a:t>
            </a:r>
          </a:p>
          <a:p>
            <a:pPr marL="0" indent="0" algn="just">
              <a:buNone/>
            </a:pPr>
            <a:r>
              <a:rPr lang="fa-IR" sz="2400" dirty="0">
                <a:solidFill>
                  <a:schemeClr val="tx1"/>
                </a:solidFill>
                <a:cs typeface="B Nazanin" panose="00000400000000000000" pitchFamily="2" charset="-78"/>
              </a:rPr>
              <a:t>3- به علت عرض نسبتا زیاد تسمه چون اگر دو پیچ را در یک طرف قرار دهند در اثر فشار به قاب باعث خرابی چوب می شوند و تسمه بیرون می آید.</a:t>
            </a:r>
          </a:p>
          <a:p>
            <a:pPr marL="0" indent="0" algn="just">
              <a:buNone/>
            </a:pPr>
            <a:r>
              <a:rPr lang="fa-IR" sz="2400" dirty="0">
                <a:solidFill>
                  <a:schemeClr val="tx1"/>
                </a:solidFill>
                <a:cs typeface="B Nazanin" panose="00000400000000000000" pitchFamily="2" charset="-78"/>
              </a:rPr>
              <a:t>4- مهار تسمه از طرف طول و از طرف عرض قاب</a:t>
            </a:r>
          </a:p>
          <a:p>
            <a:pPr marL="0" indent="0" algn="just">
              <a:buNone/>
            </a:pPr>
            <a:endParaRPr lang="fa-IR" sz="2400" dirty="0">
              <a:solidFill>
                <a:schemeClr val="tx1"/>
              </a:solidFill>
              <a:cs typeface="B Nazanin" panose="00000400000000000000" pitchFamily="2" charset="-78"/>
            </a:endParaRPr>
          </a:p>
          <a:p>
            <a:pPr marL="0" indent="0" algn="just">
              <a:buNone/>
            </a:pPr>
            <a:endParaRPr lang="fa-IR"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1398071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23528" y="1484784"/>
            <a:ext cx="8518194" cy="4932547"/>
          </a:xfrm>
          <a:prstGeom prst="rect">
            <a:avLst/>
          </a:prstGeom>
        </p:spPr>
      </p:pic>
      <p:sp>
        <p:nvSpPr>
          <p:cNvPr id="3" name="Rectangle 2"/>
          <p:cNvSpPr/>
          <p:nvPr/>
        </p:nvSpPr>
        <p:spPr>
          <a:xfrm>
            <a:off x="323528" y="395255"/>
            <a:ext cx="8518194" cy="1089529"/>
          </a:xfrm>
          <a:prstGeom prst="rect">
            <a:avLst/>
          </a:prstGeom>
        </p:spPr>
        <p:txBody>
          <a:bodyPr wrap="square">
            <a:spAutoFit/>
          </a:bodyPr>
          <a:lstStyle/>
          <a:p>
            <a:pPr lvl="0" algn="just" defTabSz="685800">
              <a:lnSpc>
                <a:spcPct val="90000"/>
              </a:lnSpc>
              <a:spcBef>
                <a:spcPts val="1000"/>
              </a:spcBef>
              <a:buClr>
                <a:srgbClr val="1CADE4"/>
              </a:buClr>
              <a:buSzPct val="80000"/>
            </a:pPr>
            <a:r>
              <a:rPr lang="fa-IR" sz="2400" dirty="0">
                <a:solidFill>
                  <a:prstClr val="black"/>
                </a:solidFill>
                <a:cs typeface="B Nazanin" panose="00000400000000000000" pitchFamily="2" charset="-78"/>
              </a:rPr>
              <a:t>برای زیبایی بیشتر، می توانید روی قسمت های بیرونی پیچ ها را تزیین کنید. مثلاً با کاغذ رنگی، گل های ریزی درست کنید و روی آن ها بچسبانید. همچنین می توانید با سلیقه خود قطعات قاب عکس را رنگ کنید</a:t>
            </a:r>
          </a:p>
        </p:txBody>
      </p:sp>
    </p:spTree>
    <p:extLst>
      <p:ext uri="{BB962C8B-B14F-4D97-AF65-F5344CB8AC3E}">
        <p14:creationId xmlns:p14="http://schemas.microsoft.com/office/powerpoint/2010/main" val="6420213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75349" y="476672"/>
            <a:ext cx="8604956" cy="2952328"/>
          </a:xfrm>
        </p:spPr>
        <p:txBody>
          <a:bodyPr>
            <a:noAutofit/>
          </a:bodyPr>
          <a:lstStyle/>
          <a:p>
            <a:pPr marL="0" indent="0" algn="just">
              <a:buNone/>
            </a:pPr>
            <a:r>
              <a:rPr lang="fa-IR" sz="2400" b="1" dirty="0">
                <a:solidFill>
                  <a:srgbClr val="C00000"/>
                </a:solidFill>
                <a:cs typeface="B Nazanin" panose="00000400000000000000" pitchFamily="2" charset="-78"/>
              </a:rPr>
              <a:t>مواد فلزی</a:t>
            </a:r>
          </a:p>
          <a:p>
            <a:pPr marL="0" indent="0" algn="just">
              <a:buNone/>
            </a:pPr>
            <a:r>
              <a:rPr lang="fa-IR" sz="2400" dirty="0">
                <a:solidFill>
                  <a:schemeClr val="tx1"/>
                </a:solidFill>
                <a:cs typeface="B Nazanin" panose="00000400000000000000" pitchFamily="2" charset="-78"/>
              </a:rPr>
              <a:t>برای ساخت وسایل، بیشتر از فلزاتی مانند فولاد، مس، چدن و آلومینیوم استفاده می شود. در میان این فلزات، فولاد کاربرد بیشتری دارد. فولاد ساختمانی که به آهن معروف است در شکل های گوناگونی مانند میل گرد، ورق، تسمه و پروفیل عرضه می شود</a:t>
            </a:r>
          </a:p>
          <a:p>
            <a:pPr marL="0" indent="0" algn="just">
              <a:buNone/>
            </a:pPr>
            <a:endParaRPr lang="fa-IR" sz="2400" dirty="0">
              <a:solidFill>
                <a:srgbClr val="C00000"/>
              </a:solidFill>
              <a:cs typeface="B Nazanin" panose="00000400000000000000" pitchFamily="2" charset="-78"/>
            </a:endParaRPr>
          </a:p>
          <a:p>
            <a:pPr marL="0" indent="0" algn="just">
              <a:buNone/>
            </a:pPr>
            <a:r>
              <a:rPr lang="fa-IR" sz="2400" b="1" dirty="0">
                <a:solidFill>
                  <a:srgbClr val="C00000"/>
                </a:solidFill>
                <a:cs typeface="B Nazanin" panose="00000400000000000000" pitchFamily="2" charset="-78"/>
              </a:rPr>
              <a:t>میل گردها: </a:t>
            </a:r>
            <a:r>
              <a:rPr lang="fa-IR" sz="2400" dirty="0">
                <a:solidFill>
                  <a:schemeClr val="tx1"/>
                </a:solidFill>
                <a:cs typeface="B Nazanin" panose="00000400000000000000" pitchFamily="2" charset="-78"/>
              </a:rPr>
              <a:t>این مواد براساس اندازه قطر شناسایی می شوند و به کار می روند. میل گردها معمولاً در شاخه ها یی به طول 6 متر تولید می شوند.</a:t>
            </a:r>
          </a:p>
        </p:txBody>
      </p:sp>
      <p:pic>
        <p:nvPicPr>
          <p:cNvPr id="4" name="Picture 3"/>
          <p:cNvPicPr>
            <a:picLocks noChangeAspect="1"/>
          </p:cNvPicPr>
          <p:nvPr/>
        </p:nvPicPr>
        <p:blipFill>
          <a:blip r:embed="rId3"/>
          <a:stretch>
            <a:fillRect/>
          </a:stretch>
        </p:blipFill>
        <p:spPr>
          <a:xfrm>
            <a:off x="251520" y="3429001"/>
            <a:ext cx="4037670" cy="3226906"/>
          </a:xfrm>
          <a:prstGeom prst="rect">
            <a:avLst/>
          </a:prstGeom>
        </p:spPr>
      </p:pic>
    </p:spTree>
    <p:extLst>
      <p:ext uri="{BB962C8B-B14F-4D97-AF65-F5344CB8AC3E}">
        <p14:creationId xmlns:p14="http://schemas.microsoft.com/office/powerpoint/2010/main" val="25853756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1000"/>
                                        <p:tgtEl>
                                          <p:spTgt spid="3">
                                            <p:txEl>
                                              <p:pRg st="0" end="0"/>
                                            </p:txEl>
                                          </p:spTgt>
                                        </p:tgtEl>
                                      </p:cBhvr>
                                    </p:animEffect>
                                  </p:childTnLst>
                                </p:cTn>
                              </p:par>
                            </p:childTnLst>
                          </p:cTn>
                        </p:par>
                        <p:par>
                          <p:cTn id="8" fill="hold">
                            <p:stCondLst>
                              <p:cond delay="1000"/>
                            </p:stCondLst>
                            <p:childTnLst>
                              <p:par>
                                <p:cTn id="9" presetID="14" presetClass="entr" presetSubtype="5"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vertical)">
                                      <p:cBhvr>
                                        <p:cTn id="11" dur="1000"/>
                                        <p:tgtEl>
                                          <p:spTgt spid="3">
                                            <p:txEl>
                                              <p:pRg st="1" end="1"/>
                                            </p:txEl>
                                          </p:spTgt>
                                        </p:tgtEl>
                                      </p:cBhvr>
                                    </p:animEffect>
                                  </p:childTnLst>
                                </p:cTn>
                              </p:par>
                            </p:childTnLst>
                          </p:cTn>
                        </p:par>
                        <p:par>
                          <p:cTn id="12" fill="hold">
                            <p:stCondLst>
                              <p:cond delay="2000"/>
                            </p:stCondLst>
                            <p:childTnLst>
                              <p:par>
                                <p:cTn id="13" presetID="14" presetClass="entr" presetSubtype="5"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randombar(vertical)">
                                      <p:cBhvr>
                                        <p:cTn id="15" dur="1000"/>
                                        <p:tgtEl>
                                          <p:spTgt spid="3">
                                            <p:txEl>
                                              <p:pRg st="3" end="3"/>
                                            </p:txEl>
                                          </p:spTgt>
                                        </p:tgtEl>
                                      </p:cBhvr>
                                    </p:animEffect>
                                  </p:childTnLst>
                                </p:cTn>
                              </p:par>
                            </p:childTnLst>
                          </p:cTn>
                        </p:par>
                        <p:par>
                          <p:cTn id="16" fill="hold">
                            <p:stCondLst>
                              <p:cond delay="3000"/>
                            </p:stCondLst>
                            <p:childTnLst>
                              <p:par>
                                <p:cTn id="17" presetID="16" presetClass="entr" presetSubtype="2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08720"/>
            <a:ext cx="8613576" cy="4896544"/>
          </a:xfrm>
        </p:spPr>
        <p:txBody>
          <a:bodyPr>
            <a:noAutofit/>
          </a:bodyPr>
          <a:lstStyle/>
          <a:p>
            <a:pPr marL="0" indent="0" algn="just">
              <a:buNone/>
            </a:pPr>
            <a:r>
              <a:rPr lang="fa-IR" sz="2400" b="1" dirty="0">
                <a:solidFill>
                  <a:srgbClr val="FF0000"/>
                </a:solidFill>
                <a:cs typeface="B Nazanin" panose="00000400000000000000" pitchFamily="2" charset="-78"/>
              </a:rPr>
              <a:t>ورق ها:</a:t>
            </a:r>
          </a:p>
          <a:p>
            <a:pPr marL="0" indent="0" algn="just">
              <a:buNone/>
            </a:pPr>
            <a:r>
              <a:rPr lang="fa-IR" sz="2400" b="1" dirty="0">
                <a:solidFill>
                  <a:srgbClr val="FF0000"/>
                </a:solidFill>
                <a:cs typeface="B Nazanin" panose="00000400000000000000" pitchFamily="2" charset="-78"/>
              </a:rPr>
              <a:t> </a:t>
            </a:r>
            <a:r>
              <a:rPr lang="fa-IR" sz="2400" dirty="0">
                <a:solidFill>
                  <a:schemeClr val="tx1"/>
                </a:solidFill>
                <a:cs typeface="B Nazanin" panose="00000400000000000000" pitchFamily="2" charset="-78"/>
              </a:rPr>
              <a:t>این صفحات فلزی بر اساس ضخامت شناخته می شوند. به عنوان مثال ورق 75 /0 یعنی ورقی که ضخامت آن 75 /0 میلی متر است. از ورق ها در ساخت وسایلی مانند محفظه و بدنه دستگاه ها و بدنه اتومبیل استفاده می شود. ورق های فلزی بر اساس استانداردهای جهانی تولید می شوند و مشخصات آن ها برای تولیدکنندگان به صورت جداول استاندارد موجود است.</a:t>
            </a:r>
          </a:p>
          <a:p>
            <a:pPr marL="0" indent="0" algn="just">
              <a:buNone/>
            </a:pPr>
            <a:r>
              <a:rPr lang="fa-IR" sz="2400" b="1" dirty="0">
                <a:solidFill>
                  <a:srgbClr val="FF0000"/>
                </a:solidFill>
                <a:cs typeface="B Nazanin" panose="00000400000000000000" pitchFamily="2" charset="-78"/>
              </a:rPr>
              <a:t>تسمه ها: </a:t>
            </a:r>
          </a:p>
          <a:p>
            <a:pPr marL="0" indent="0" algn="just">
              <a:buNone/>
            </a:pPr>
            <a:r>
              <a:rPr lang="fa-IR" sz="2400" dirty="0">
                <a:solidFill>
                  <a:schemeClr val="tx1"/>
                </a:solidFill>
                <a:cs typeface="B Nazanin" panose="00000400000000000000" pitchFamily="2" charset="-78"/>
              </a:rPr>
              <a:t>این قطعات فلزی بر اساس اندازه عرض و ضخامت شناخته می شوند. تسمه ها در صنایع مختلف کاربرد فراوانی دارند.</a:t>
            </a:r>
          </a:p>
          <a:p>
            <a:pPr marL="0" indent="0" algn="just">
              <a:buNone/>
            </a:pPr>
            <a:r>
              <a:rPr lang="fa-IR" sz="2400" b="1" dirty="0">
                <a:solidFill>
                  <a:srgbClr val="FF0000"/>
                </a:solidFill>
                <a:cs typeface="B Nazanin" panose="00000400000000000000" pitchFamily="2" charset="-78"/>
              </a:rPr>
              <a:t>پروفیل ها: </a:t>
            </a:r>
          </a:p>
          <a:p>
            <a:pPr marL="0" indent="0" algn="just">
              <a:buNone/>
            </a:pPr>
            <a:r>
              <a:rPr lang="fa-IR" sz="2400" dirty="0">
                <a:solidFill>
                  <a:schemeClr val="tx1"/>
                </a:solidFill>
                <a:cs typeface="B Nazanin" panose="00000400000000000000" pitchFamily="2" charset="-78"/>
              </a:rPr>
              <a:t>این قطعات فلزی دارای مقاطع مربع، مربع مستطیل و شکل های دیگری هستند و برای تولید در و پنجره و سازه های فلزی کاربرد فراوان دارند.</a:t>
            </a:r>
          </a:p>
        </p:txBody>
      </p:sp>
    </p:spTree>
    <p:extLst>
      <p:ext uri="{BB962C8B-B14F-4D97-AF65-F5344CB8AC3E}">
        <p14:creationId xmlns:p14="http://schemas.microsoft.com/office/powerpoint/2010/main" val="37611089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1000"/>
                                        <p:tgtEl>
                                          <p:spTgt spid="3">
                                            <p:txEl>
                                              <p:pRg st="0" end="0"/>
                                            </p:txEl>
                                          </p:spTgt>
                                        </p:tgtEl>
                                      </p:cBhvr>
                                    </p:animEffect>
                                  </p:childTnLst>
                                </p:cTn>
                              </p:par>
                            </p:childTnLst>
                          </p:cTn>
                        </p:par>
                        <p:par>
                          <p:cTn id="8" fill="hold">
                            <p:stCondLst>
                              <p:cond delay="1000"/>
                            </p:stCondLst>
                            <p:childTnLst>
                              <p:par>
                                <p:cTn id="9" presetID="14" presetClass="entr" presetSubtype="5"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vertical)">
                                      <p:cBhvr>
                                        <p:cTn id="11" dur="1000"/>
                                        <p:tgtEl>
                                          <p:spTgt spid="3">
                                            <p:txEl>
                                              <p:pRg st="1" end="1"/>
                                            </p:txEl>
                                          </p:spTgt>
                                        </p:tgtEl>
                                      </p:cBhvr>
                                    </p:animEffect>
                                  </p:childTnLst>
                                </p:cTn>
                              </p:par>
                            </p:childTnLst>
                          </p:cTn>
                        </p:par>
                        <p:par>
                          <p:cTn id="12" fill="hold">
                            <p:stCondLst>
                              <p:cond delay="2000"/>
                            </p:stCondLst>
                            <p:childTnLst>
                              <p:par>
                                <p:cTn id="13" presetID="14" presetClass="entr" presetSubtype="5"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vertical)">
                                      <p:cBhvr>
                                        <p:cTn id="15" dur="1000"/>
                                        <p:tgtEl>
                                          <p:spTgt spid="3">
                                            <p:txEl>
                                              <p:pRg st="2" end="2"/>
                                            </p:txEl>
                                          </p:spTgt>
                                        </p:tgtEl>
                                      </p:cBhvr>
                                    </p:animEffect>
                                  </p:childTnLst>
                                </p:cTn>
                              </p:par>
                            </p:childTnLst>
                          </p:cTn>
                        </p:par>
                        <p:par>
                          <p:cTn id="16" fill="hold">
                            <p:stCondLst>
                              <p:cond delay="3000"/>
                            </p:stCondLst>
                            <p:childTnLst>
                              <p:par>
                                <p:cTn id="17" presetID="14" presetClass="entr" presetSubtype="5"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vertical)">
                                      <p:cBhvr>
                                        <p:cTn id="19" dur="1000"/>
                                        <p:tgtEl>
                                          <p:spTgt spid="3">
                                            <p:txEl>
                                              <p:pRg st="3" end="3"/>
                                            </p:txEl>
                                          </p:spTgt>
                                        </p:tgtEl>
                                      </p:cBhvr>
                                    </p:animEffect>
                                  </p:childTnLst>
                                </p:cTn>
                              </p:par>
                            </p:childTnLst>
                          </p:cTn>
                        </p:par>
                        <p:par>
                          <p:cTn id="20" fill="hold">
                            <p:stCondLst>
                              <p:cond delay="4000"/>
                            </p:stCondLst>
                            <p:childTnLst>
                              <p:par>
                                <p:cTn id="21" presetID="14" presetClass="entr" presetSubtype="5"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vertical)">
                                      <p:cBhvr>
                                        <p:cTn id="23" dur="1000"/>
                                        <p:tgtEl>
                                          <p:spTgt spid="3">
                                            <p:txEl>
                                              <p:pRg st="4" end="4"/>
                                            </p:txEl>
                                          </p:spTgt>
                                        </p:tgtEl>
                                      </p:cBhvr>
                                    </p:animEffect>
                                  </p:childTnLst>
                                </p:cTn>
                              </p:par>
                            </p:childTnLst>
                          </p:cTn>
                        </p:par>
                        <p:par>
                          <p:cTn id="24" fill="hold">
                            <p:stCondLst>
                              <p:cond delay="5000"/>
                            </p:stCondLst>
                            <p:childTnLst>
                              <p:par>
                                <p:cTn id="25" presetID="14" presetClass="entr" presetSubtype="5"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vertical)">
                                      <p:cBhvr>
                                        <p:cTn id="2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613576" cy="2232248"/>
          </a:xfrm>
        </p:spPr>
        <p:txBody>
          <a:bodyPr>
            <a:noAutofit/>
          </a:bodyPr>
          <a:lstStyle/>
          <a:p>
            <a:pPr marL="0" indent="0" algn="just">
              <a:buNone/>
            </a:pPr>
            <a:r>
              <a:rPr lang="fa-IR" sz="2400" b="1" dirty="0">
                <a:solidFill>
                  <a:srgbClr val="00B0F0"/>
                </a:solidFill>
                <a:cs typeface="B Nazanin" panose="00000400000000000000" pitchFamily="2" charset="-78"/>
              </a:rPr>
              <a:t>تحقیق کنید</a:t>
            </a:r>
          </a:p>
          <a:p>
            <a:pPr marL="0" indent="0" algn="just">
              <a:buNone/>
            </a:pPr>
            <a:r>
              <a:rPr lang="fa-IR" sz="2400" dirty="0">
                <a:solidFill>
                  <a:schemeClr val="tx1"/>
                </a:solidFill>
                <a:cs typeface="B Nazanin" panose="00000400000000000000" pitchFamily="2" charset="-78"/>
              </a:rPr>
              <a:t>با جست و جو در اینترنت، کتاب ها و منابع دیگر در خصوص جداول استاندارد ورق های فلزی تحقیق کنید و نتایج تحقیق خود را در کلاس ارائه دهید.</a:t>
            </a:r>
          </a:p>
          <a:p>
            <a:pPr marL="0" indent="0" algn="just">
              <a:buNone/>
            </a:pPr>
            <a:r>
              <a:rPr lang="fa-IR" sz="2800" dirty="0">
                <a:solidFill>
                  <a:srgbClr val="FF0000"/>
                </a:solidFill>
                <a:cs typeface="B Nazanin" panose="00000400000000000000" pitchFamily="2" charset="-78"/>
              </a:rPr>
              <a:t>جواب</a:t>
            </a:r>
          </a:p>
          <a:p>
            <a:pPr marL="0" indent="0" algn="just">
              <a:buNone/>
            </a:pPr>
            <a:r>
              <a:rPr lang="fa-IR" sz="2400" dirty="0">
                <a:solidFill>
                  <a:schemeClr val="tx1"/>
                </a:solidFill>
                <a:cs typeface="B Nazanin" panose="00000400000000000000" pitchFamily="2" charset="-78"/>
              </a:rPr>
              <a:t>در صنعت دو نوع ورقه فولادی داریم که بر اساس نحوه تولید به دو دسته تقسیم می شوند:</a:t>
            </a:r>
          </a:p>
          <a:p>
            <a:pPr marL="0" indent="0" algn="just">
              <a:buNone/>
            </a:pPr>
            <a:r>
              <a:rPr lang="fa-IR" sz="2400" dirty="0">
                <a:solidFill>
                  <a:schemeClr val="tx1"/>
                </a:solidFill>
                <a:cs typeface="B Nazanin" panose="00000400000000000000" pitchFamily="2" charset="-78"/>
              </a:rPr>
              <a:t>ورق نورد سرد یا ورق روغنی</a:t>
            </a:r>
          </a:p>
          <a:p>
            <a:pPr marL="0" indent="0" algn="just">
              <a:buNone/>
            </a:pPr>
            <a:r>
              <a:rPr lang="fa-IR" sz="2400" dirty="0">
                <a:solidFill>
                  <a:schemeClr val="tx1"/>
                </a:solidFill>
                <a:cs typeface="B Nazanin" panose="00000400000000000000" pitchFamily="2" charset="-78"/>
              </a:rPr>
              <a:t>ورق نورد گرم یا ورق سیاه</a:t>
            </a:r>
          </a:p>
          <a:p>
            <a:pPr marL="0" indent="0" algn="just">
              <a:buNone/>
            </a:pPr>
            <a:r>
              <a:rPr lang="fa-IR" sz="2400" dirty="0">
                <a:solidFill>
                  <a:schemeClr val="tx1"/>
                </a:solidFill>
                <a:cs typeface="B Nazanin" panose="00000400000000000000" pitchFamily="2" charset="-78"/>
              </a:rPr>
              <a:t>هر کدام از این دو نوع ورق دارای انواع مختلفی هستند که از طرفی هر کدام از آنها ابعاد، وزن به طور کلی ویژگی های متفاوتی دارند که آنها را از هم متمایز می کند. </a:t>
            </a:r>
          </a:p>
          <a:p>
            <a:pPr marL="0" indent="0" algn="just">
              <a:buNone/>
            </a:pPr>
            <a:endParaRPr lang="fa-IR" sz="2400" dirty="0">
              <a:solidFill>
                <a:schemeClr val="tx1"/>
              </a:solidFill>
              <a:cs typeface="B Nazanin" panose="00000400000000000000" pitchFamily="2" charset="-78"/>
            </a:endParaRPr>
          </a:p>
          <a:p>
            <a:pPr marL="0" indent="0" algn="just">
              <a:buNone/>
            </a:pPr>
            <a:r>
              <a:rPr lang="fa-IR" sz="2400" dirty="0">
                <a:solidFill>
                  <a:srgbClr val="FF0000"/>
                </a:solidFill>
                <a:cs typeface="B Nazanin" panose="00000400000000000000" pitchFamily="2" charset="-78"/>
              </a:rPr>
              <a:t>متن کامل این تحقیق را در لینک زیر ببینید.</a:t>
            </a:r>
          </a:p>
          <a:p>
            <a:pPr marL="0" indent="0" algn="just">
              <a:buNone/>
            </a:pPr>
            <a:r>
              <a:rPr lang="fa-IR" sz="2400" dirty="0">
                <a:solidFill>
                  <a:schemeClr val="tx1"/>
                </a:solidFill>
                <a:cs typeface="B Nazanin" panose="00000400000000000000" pitchFamily="2" charset="-78"/>
                <a:hlinkClick r:id="rId3"/>
              </a:rPr>
              <a:t>تحقیق در خصوص جداول استاندارد ورق های فلزی</a:t>
            </a:r>
            <a:endParaRPr lang="fa-IR" sz="2400" dirty="0">
              <a:solidFill>
                <a:schemeClr val="tx1"/>
              </a:solidFill>
              <a:cs typeface="B Nazanin" panose="00000400000000000000" pitchFamily="2" charset="-78"/>
            </a:endParaRPr>
          </a:p>
        </p:txBody>
      </p:sp>
      <p:pic>
        <p:nvPicPr>
          <p:cNvPr id="2" name="Picture 1">
            <a:extLst>
              <a:ext uri="{FF2B5EF4-FFF2-40B4-BE49-F238E27FC236}">
                <a16:creationId xmlns:a16="http://schemas.microsoft.com/office/drawing/2014/main" id="{93213B44-DF9F-4FAE-3D05-771096F62579}"/>
              </a:ext>
            </a:extLst>
          </p:cNvPr>
          <p:cNvPicPr>
            <a:picLocks noChangeAspect="1"/>
          </p:cNvPicPr>
          <p:nvPr/>
        </p:nvPicPr>
        <p:blipFill>
          <a:blip r:embed="rId4"/>
          <a:stretch>
            <a:fillRect/>
          </a:stretch>
        </p:blipFill>
        <p:spPr>
          <a:xfrm>
            <a:off x="216242" y="6397458"/>
            <a:ext cx="827122" cy="255772"/>
          </a:xfrm>
          <a:prstGeom prst="rect">
            <a:avLst/>
          </a:prstGeom>
        </p:spPr>
      </p:pic>
    </p:spTree>
    <p:extLst>
      <p:ext uri="{BB962C8B-B14F-4D97-AF65-F5344CB8AC3E}">
        <p14:creationId xmlns:p14="http://schemas.microsoft.com/office/powerpoint/2010/main" val="16357119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548680"/>
            <a:ext cx="8654598" cy="1869672"/>
          </a:xfrm>
        </p:spPr>
        <p:txBody>
          <a:bodyPr>
            <a:noAutofit/>
          </a:bodyPr>
          <a:lstStyle/>
          <a:p>
            <a:pPr marL="0" indent="0" algn="just">
              <a:buNone/>
            </a:pPr>
            <a:r>
              <a:rPr lang="fa-IR" sz="2400" b="1" dirty="0">
                <a:solidFill>
                  <a:srgbClr val="FF0000"/>
                </a:solidFill>
                <a:cs typeface="B Nazanin" panose="00000400000000000000" pitchFamily="2" charset="-78"/>
              </a:rPr>
              <a:t>خط کشی</a:t>
            </a:r>
          </a:p>
          <a:p>
            <a:pPr marL="0" indent="0" algn="just">
              <a:buNone/>
            </a:pPr>
            <a:r>
              <a:rPr lang="fa-IR" sz="2400" dirty="0">
                <a:solidFill>
                  <a:schemeClr val="tx1"/>
                </a:solidFill>
                <a:cs typeface="B Nazanin" panose="00000400000000000000" pitchFamily="2" charset="-78"/>
              </a:rPr>
              <a:t>برای بریدن صحیح قطعات فلزی، لازم است به وسیله یک ابزار نوک تیز، به نام سوزن خط کش، مسیر حرکت ابزار برنده مانند اره یا قیچی مشخص شود. این عمل با تعیین اندازه و خط کشی به وسیله خط کش فلزی یا گونیا امکان پذیر است </a:t>
            </a:r>
          </a:p>
          <a:p>
            <a:pPr marL="0" indent="0" algn="just">
              <a:buNone/>
            </a:pPr>
            <a:r>
              <a:rPr lang="fa-IR" sz="2400" dirty="0">
                <a:solidFill>
                  <a:schemeClr val="tx1"/>
                </a:solidFill>
                <a:cs typeface="B Nazanin" panose="00000400000000000000" pitchFamily="2" charset="-78"/>
              </a:rPr>
              <a:t>شکل های 3-1و 4-1</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780928"/>
            <a:ext cx="6834284" cy="3624926"/>
          </a:xfrm>
          <a:prstGeom prst="rect">
            <a:avLst/>
          </a:prstGeom>
        </p:spPr>
      </p:pic>
    </p:spTree>
    <p:extLst>
      <p:ext uri="{BB962C8B-B14F-4D97-AF65-F5344CB8AC3E}">
        <p14:creationId xmlns:p14="http://schemas.microsoft.com/office/powerpoint/2010/main" val="32430299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1000"/>
                                        <p:tgtEl>
                                          <p:spTgt spid="3">
                                            <p:txEl>
                                              <p:pRg st="0" end="0"/>
                                            </p:txEl>
                                          </p:spTgt>
                                        </p:tgtEl>
                                      </p:cBhvr>
                                    </p:animEffect>
                                  </p:childTnLst>
                                </p:cTn>
                              </p:par>
                            </p:childTnLst>
                          </p:cTn>
                        </p:par>
                        <p:par>
                          <p:cTn id="8" fill="hold">
                            <p:stCondLst>
                              <p:cond delay="1000"/>
                            </p:stCondLst>
                            <p:childTnLst>
                              <p:par>
                                <p:cTn id="9" presetID="14" presetClass="entr" presetSubtype="5"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vertical)">
                                      <p:cBhvr>
                                        <p:cTn id="11" dur="1000"/>
                                        <p:tgtEl>
                                          <p:spTgt spid="3">
                                            <p:txEl>
                                              <p:pRg st="1" end="1"/>
                                            </p:txEl>
                                          </p:spTgt>
                                        </p:tgtEl>
                                      </p:cBhvr>
                                    </p:animEffect>
                                  </p:childTnLst>
                                </p:cTn>
                              </p:par>
                            </p:childTnLst>
                          </p:cTn>
                        </p:par>
                        <p:par>
                          <p:cTn id="12" fill="hold">
                            <p:stCondLst>
                              <p:cond delay="2000"/>
                            </p:stCondLst>
                            <p:childTnLst>
                              <p:par>
                                <p:cTn id="13" presetID="14" presetClass="entr" presetSubtype="5"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vertical)">
                                      <p:cBhvr>
                                        <p:cTn id="15" dur="1000"/>
                                        <p:tgtEl>
                                          <p:spTgt spid="3">
                                            <p:txEl>
                                              <p:pRg st="2" end="2"/>
                                            </p:txEl>
                                          </p:spTgt>
                                        </p:tgtEl>
                                      </p:cBhvr>
                                    </p:animEffect>
                                  </p:childTnLst>
                                </p:cTn>
                              </p:par>
                            </p:childTnLst>
                          </p:cTn>
                        </p:par>
                        <p:par>
                          <p:cTn id="16" fill="hold">
                            <p:stCondLst>
                              <p:cond delay="3000"/>
                            </p:stCondLst>
                            <p:childTnLst>
                              <p:par>
                                <p:cTn id="17" presetID="6"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1800" y="476672"/>
            <a:ext cx="6003544" cy="2376264"/>
          </a:xfrm>
        </p:spPr>
        <p:txBody>
          <a:bodyPr>
            <a:noAutofit/>
          </a:bodyPr>
          <a:lstStyle/>
          <a:p>
            <a:pPr marL="0" indent="0" algn="just">
              <a:buNone/>
            </a:pPr>
            <a:r>
              <a:rPr lang="fa-IR" sz="2400" b="1" dirty="0">
                <a:solidFill>
                  <a:srgbClr val="FF0000"/>
                </a:solidFill>
                <a:cs typeface="B Nazanin" panose="00000400000000000000" pitchFamily="2" charset="-78"/>
              </a:rPr>
              <a:t>برش کاری</a:t>
            </a:r>
          </a:p>
          <a:p>
            <a:pPr marL="0" indent="0" algn="just">
              <a:buNone/>
            </a:pPr>
            <a:r>
              <a:rPr lang="fa-IR" sz="2400" dirty="0">
                <a:solidFill>
                  <a:schemeClr val="tx1"/>
                </a:solidFill>
                <a:cs typeface="B Nazanin" panose="00000400000000000000" pitchFamily="2" charset="-78"/>
              </a:rPr>
              <a:t>بریدن و جدا کردن قطعات از یکدیگر را برش کاری می گویند.</a:t>
            </a:r>
          </a:p>
          <a:p>
            <a:pPr marL="0" indent="0" algn="just">
              <a:buNone/>
            </a:pPr>
            <a:r>
              <a:rPr lang="fa-IR" sz="2400" dirty="0">
                <a:solidFill>
                  <a:schemeClr val="tx1"/>
                </a:solidFill>
                <a:cs typeface="B Nazanin" panose="00000400000000000000" pitchFamily="2" charset="-78"/>
              </a:rPr>
              <a:t>برش کاری معمولاً با روش های مختلف مانند اره کاری و قیچی کاری صورت می گیرد. </a:t>
            </a:r>
          </a:p>
          <a:p>
            <a:pPr marL="0" indent="0" algn="just">
              <a:buNone/>
            </a:pPr>
            <a:r>
              <a:rPr lang="fa-IR" sz="2400" b="1" dirty="0">
                <a:solidFill>
                  <a:srgbClr val="00B0F0"/>
                </a:solidFill>
                <a:cs typeface="B Nazanin" panose="00000400000000000000" pitchFamily="2" charset="-78"/>
              </a:rPr>
              <a:t>شکل های 5-1 تا 8-1</a:t>
            </a:r>
          </a:p>
        </p:txBody>
      </p:sp>
      <p:pic>
        <p:nvPicPr>
          <p:cNvPr id="4" name="Picture 3"/>
          <p:cNvPicPr>
            <a:picLocks noChangeAspect="1"/>
          </p:cNvPicPr>
          <p:nvPr/>
        </p:nvPicPr>
        <p:blipFill>
          <a:blip r:embed="rId3"/>
          <a:stretch>
            <a:fillRect/>
          </a:stretch>
        </p:blipFill>
        <p:spPr>
          <a:xfrm>
            <a:off x="187626" y="908720"/>
            <a:ext cx="2461418" cy="2280629"/>
          </a:xfrm>
          <a:prstGeom prst="rect">
            <a:avLst/>
          </a:prstGeom>
        </p:spPr>
      </p:pic>
      <p:pic>
        <p:nvPicPr>
          <p:cNvPr id="5" name="Picture 4"/>
          <p:cNvPicPr>
            <a:picLocks noChangeAspect="1"/>
          </p:cNvPicPr>
          <p:nvPr/>
        </p:nvPicPr>
        <p:blipFill>
          <a:blip r:embed="rId4"/>
          <a:stretch>
            <a:fillRect/>
          </a:stretch>
        </p:blipFill>
        <p:spPr>
          <a:xfrm>
            <a:off x="226615" y="3073173"/>
            <a:ext cx="5682181" cy="143972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4869160"/>
            <a:ext cx="5657276" cy="1527017"/>
          </a:xfrm>
          <a:prstGeom prst="rect">
            <a:avLst/>
          </a:prstGeom>
        </p:spPr>
      </p:pic>
    </p:spTree>
    <p:extLst>
      <p:ext uri="{BB962C8B-B14F-4D97-AF65-F5344CB8AC3E}">
        <p14:creationId xmlns:p14="http://schemas.microsoft.com/office/powerpoint/2010/main" val="22573635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1000"/>
                                        <p:tgtEl>
                                          <p:spTgt spid="3">
                                            <p:txEl>
                                              <p:pRg st="0" end="0"/>
                                            </p:txEl>
                                          </p:spTgt>
                                        </p:tgtEl>
                                      </p:cBhvr>
                                    </p:animEffect>
                                  </p:childTnLst>
                                </p:cTn>
                              </p:par>
                            </p:childTnLst>
                          </p:cTn>
                        </p:par>
                        <p:par>
                          <p:cTn id="8" fill="hold">
                            <p:stCondLst>
                              <p:cond delay="1000"/>
                            </p:stCondLst>
                            <p:childTnLst>
                              <p:par>
                                <p:cTn id="9" presetID="14" presetClass="entr" presetSubtype="5"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vertical)">
                                      <p:cBhvr>
                                        <p:cTn id="11" dur="1000"/>
                                        <p:tgtEl>
                                          <p:spTgt spid="3">
                                            <p:txEl>
                                              <p:pRg st="1" end="1"/>
                                            </p:txEl>
                                          </p:spTgt>
                                        </p:tgtEl>
                                      </p:cBhvr>
                                    </p:animEffect>
                                  </p:childTnLst>
                                </p:cTn>
                              </p:par>
                            </p:childTnLst>
                          </p:cTn>
                        </p:par>
                        <p:par>
                          <p:cTn id="12" fill="hold">
                            <p:stCondLst>
                              <p:cond delay="2000"/>
                            </p:stCondLst>
                            <p:childTnLst>
                              <p:par>
                                <p:cTn id="13" presetID="14" presetClass="entr" presetSubtype="5"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vertical)">
                                      <p:cBhvr>
                                        <p:cTn id="15" dur="1000"/>
                                        <p:tgtEl>
                                          <p:spTgt spid="3">
                                            <p:txEl>
                                              <p:pRg st="2" end="2"/>
                                            </p:txEl>
                                          </p:spTgt>
                                        </p:tgtEl>
                                      </p:cBhvr>
                                    </p:animEffect>
                                  </p:childTnLst>
                                </p:cTn>
                              </p:par>
                            </p:childTnLst>
                          </p:cTn>
                        </p:par>
                        <p:par>
                          <p:cTn id="16" fill="hold">
                            <p:stCondLst>
                              <p:cond delay="3000"/>
                            </p:stCondLst>
                            <p:childTnLst>
                              <p:par>
                                <p:cTn id="17" presetID="14" presetClass="entr" presetSubtype="5"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vertical)">
                                      <p:cBhvr>
                                        <p:cTn id="19" dur="1000"/>
                                        <p:tgtEl>
                                          <p:spTgt spid="3">
                                            <p:txEl>
                                              <p:pRg st="3" end="3"/>
                                            </p:txEl>
                                          </p:spTgt>
                                        </p:tgtEl>
                                      </p:cBhvr>
                                    </p:animEffect>
                                  </p:childTnLst>
                                </p:cTn>
                              </p:par>
                            </p:childTnLst>
                          </p:cTn>
                        </p:par>
                        <p:par>
                          <p:cTn id="20" fill="hold">
                            <p:stCondLst>
                              <p:cond delay="4000"/>
                            </p:stCondLst>
                            <p:childTnLst>
                              <p:par>
                                <p:cTn id="21" presetID="26"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par>
                          <p:cTn id="37" fill="hold">
                            <p:stCondLst>
                              <p:cond delay="6000"/>
                            </p:stCondLst>
                            <p:childTnLst>
                              <p:par>
                                <p:cTn id="38" presetID="26" presetClass="entr" presetSubtype="0"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down)">
                                      <p:cBhvr>
                                        <p:cTn id="40" dur="580">
                                          <p:stCondLst>
                                            <p:cond delay="0"/>
                                          </p:stCondLst>
                                        </p:cTn>
                                        <p:tgtEl>
                                          <p:spTgt spid="5"/>
                                        </p:tgtEl>
                                      </p:cBhvr>
                                    </p:animEffect>
                                    <p:anim calcmode="lin" valueType="num">
                                      <p:cBhvr>
                                        <p:cTn id="4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6" dur="26">
                                          <p:stCondLst>
                                            <p:cond delay="650"/>
                                          </p:stCondLst>
                                        </p:cTn>
                                        <p:tgtEl>
                                          <p:spTgt spid="5"/>
                                        </p:tgtEl>
                                      </p:cBhvr>
                                      <p:to x="100000" y="60000"/>
                                    </p:animScale>
                                    <p:animScale>
                                      <p:cBhvr>
                                        <p:cTn id="47" dur="166" decel="50000">
                                          <p:stCondLst>
                                            <p:cond delay="676"/>
                                          </p:stCondLst>
                                        </p:cTn>
                                        <p:tgtEl>
                                          <p:spTgt spid="5"/>
                                        </p:tgtEl>
                                      </p:cBhvr>
                                      <p:to x="100000" y="100000"/>
                                    </p:animScale>
                                    <p:animScale>
                                      <p:cBhvr>
                                        <p:cTn id="48" dur="26">
                                          <p:stCondLst>
                                            <p:cond delay="1312"/>
                                          </p:stCondLst>
                                        </p:cTn>
                                        <p:tgtEl>
                                          <p:spTgt spid="5"/>
                                        </p:tgtEl>
                                      </p:cBhvr>
                                      <p:to x="100000" y="80000"/>
                                    </p:animScale>
                                    <p:animScale>
                                      <p:cBhvr>
                                        <p:cTn id="49" dur="166" decel="50000">
                                          <p:stCondLst>
                                            <p:cond delay="1338"/>
                                          </p:stCondLst>
                                        </p:cTn>
                                        <p:tgtEl>
                                          <p:spTgt spid="5"/>
                                        </p:tgtEl>
                                      </p:cBhvr>
                                      <p:to x="100000" y="100000"/>
                                    </p:animScale>
                                    <p:animScale>
                                      <p:cBhvr>
                                        <p:cTn id="50" dur="26">
                                          <p:stCondLst>
                                            <p:cond delay="1642"/>
                                          </p:stCondLst>
                                        </p:cTn>
                                        <p:tgtEl>
                                          <p:spTgt spid="5"/>
                                        </p:tgtEl>
                                      </p:cBhvr>
                                      <p:to x="100000" y="90000"/>
                                    </p:animScale>
                                    <p:animScale>
                                      <p:cBhvr>
                                        <p:cTn id="51" dur="166" decel="50000">
                                          <p:stCondLst>
                                            <p:cond delay="1668"/>
                                          </p:stCondLst>
                                        </p:cTn>
                                        <p:tgtEl>
                                          <p:spTgt spid="5"/>
                                        </p:tgtEl>
                                      </p:cBhvr>
                                      <p:to x="100000" y="100000"/>
                                    </p:animScale>
                                    <p:animScale>
                                      <p:cBhvr>
                                        <p:cTn id="52" dur="26">
                                          <p:stCondLst>
                                            <p:cond delay="1808"/>
                                          </p:stCondLst>
                                        </p:cTn>
                                        <p:tgtEl>
                                          <p:spTgt spid="5"/>
                                        </p:tgtEl>
                                      </p:cBhvr>
                                      <p:to x="100000" y="95000"/>
                                    </p:animScale>
                                    <p:animScale>
                                      <p:cBhvr>
                                        <p:cTn id="53" dur="166" decel="50000">
                                          <p:stCondLst>
                                            <p:cond delay="1834"/>
                                          </p:stCondLst>
                                        </p:cTn>
                                        <p:tgtEl>
                                          <p:spTgt spid="5"/>
                                        </p:tgtEl>
                                      </p:cBhvr>
                                      <p:to x="100000" y="100000"/>
                                    </p:animScale>
                                  </p:childTnLst>
                                </p:cTn>
                              </p:par>
                            </p:childTnLst>
                          </p:cTn>
                        </p:par>
                        <p:par>
                          <p:cTn id="54" fill="hold">
                            <p:stCondLst>
                              <p:cond delay="8000"/>
                            </p:stCondLst>
                            <p:childTnLst>
                              <p:par>
                                <p:cTn id="55" presetID="26" presetClass="entr" presetSubtype="0" fill="hold"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down)">
                                      <p:cBhvr>
                                        <p:cTn id="57" dur="580">
                                          <p:stCondLst>
                                            <p:cond delay="0"/>
                                          </p:stCondLst>
                                        </p:cTn>
                                        <p:tgtEl>
                                          <p:spTgt spid="6"/>
                                        </p:tgtEl>
                                      </p:cBhvr>
                                    </p:animEffect>
                                    <p:anim calcmode="lin" valueType="num">
                                      <p:cBhvr>
                                        <p:cTn id="5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3" dur="26">
                                          <p:stCondLst>
                                            <p:cond delay="650"/>
                                          </p:stCondLst>
                                        </p:cTn>
                                        <p:tgtEl>
                                          <p:spTgt spid="6"/>
                                        </p:tgtEl>
                                      </p:cBhvr>
                                      <p:to x="100000" y="60000"/>
                                    </p:animScale>
                                    <p:animScale>
                                      <p:cBhvr>
                                        <p:cTn id="64" dur="166" decel="50000">
                                          <p:stCondLst>
                                            <p:cond delay="676"/>
                                          </p:stCondLst>
                                        </p:cTn>
                                        <p:tgtEl>
                                          <p:spTgt spid="6"/>
                                        </p:tgtEl>
                                      </p:cBhvr>
                                      <p:to x="100000" y="100000"/>
                                    </p:animScale>
                                    <p:animScale>
                                      <p:cBhvr>
                                        <p:cTn id="65" dur="26">
                                          <p:stCondLst>
                                            <p:cond delay="1312"/>
                                          </p:stCondLst>
                                        </p:cTn>
                                        <p:tgtEl>
                                          <p:spTgt spid="6"/>
                                        </p:tgtEl>
                                      </p:cBhvr>
                                      <p:to x="100000" y="80000"/>
                                    </p:animScale>
                                    <p:animScale>
                                      <p:cBhvr>
                                        <p:cTn id="66" dur="166" decel="50000">
                                          <p:stCondLst>
                                            <p:cond delay="1338"/>
                                          </p:stCondLst>
                                        </p:cTn>
                                        <p:tgtEl>
                                          <p:spTgt spid="6"/>
                                        </p:tgtEl>
                                      </p:cBhvr>
                                      <p:to x="100000" y="100000"/>
                                    </p:animScale>
                                    <p:animScale>
                                      <p:cBhvr>
                                        <p:cTn id="67" dur="26">
                                          <p:stCondLst>
                                            <p:cond delay="1642"/>
                                          </p:stCondLst>
                                        </p:cTn>
                                        <p:tgtEl>
                                          <p:spTgt spid="6"/>
                                        </p:tgtEl>
                                      </p:cBhvr>
                                      <p:to x="100000" y="90000"/>
                                    </p:animScale>
                                    <p:animScale>
                                      <p:cBhvr>
                                        <p:cTn id="68" dur="166" decel="50000">
                                          <p:stCondLst>
                                            <p:cond delay="1668"/>
                                          </p:stCondLst>
                                        </p:cTn>
                                        <p:tgtEl>
                                          <p:spTgt spid="6"/>
                                        </p:tgtEl>
                                      </p:cBhvr>
                                      <p:to x="100000" y="100000"/>
                                    </p:animScale>
                                    <p:animScale>
                                      <p:cBhvr>
                                        <p:cTn id="69" dur="26">
                                          <p:stCondLst>
                                            <p:cond delay="1808"/>
                                          </p:stCondLst>
                                        </p:cTn>
                                        <p:tgtEl>
                                          <p:spTgt spid="6"/>
                                        </p:tgtEl>
                                      </p:cBhvr>
                                      <p:to x="100000" y="95000"/>
                                    </p:animScale>
                                    <p:animScale>
                                      <p:cBhvr>
                                        <p:cTn id="7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514" y="1268760"/>
            <a:ext cx="8667582" cy="2754306"/>
          </a:xfrm>
        </p:spPr>
        <p:txBody>
          <a:bodyPr>
            <a:noAutofit/>
          </a:bodyPr>
          <a:lstStyle/>
          <a:p>
            <a:pPr marL="0" indent="0" algn="just">
              <a:buNone/>
            </a:pPr>
            <a:r>
              <a:rPr lang="fa-IR" sz="2800" b="1" dirty="0">
                <a:solidFill>
                  <a:srgbClr val="FF0000"/>
                </a:solidFill>
                <a:cs typeface="B Nazanin" panose="00000400000000000000" pitchFamily="2" charset="-78"/>
              </a:rPr>
              <a:t>نکات ایمنی</a:t>
            </a:r>
          </a:p>
          <a:p>
            <a:pPr marL="0" indent="0" algn="just">
              <a:lnSpc>
                <a:spcPct val="150000"/>
              </a:lnSpc>
              <a:buNone/>
            </a:pPr>
            <a:r>
              <a:rPr lang="fa-IR" sz="2400" dirty="0">
                <a:solidFill>
                  <a:schemeClr val="tx1"/>
                </a:solidFill>
                <a:cs typeface="B Nazanin" panose="00000400000000000000" pitchFamily="2" charset="-78"/>
              </a:rPr>
              <a:t>هنگام کار، از ابزار مناسب استفاده کنید.</a:t>
            </a:r>
          </a:p>
          <a:p>
            <a:pPr marL="0" indent="0" algn="just">
              <a:lnSpc>
                <a:spcPct val="150000"/>
              </a:lnSpc>
              <a:buNone/>
            </a:pPr>
            <a:r>
              <a:rPr lang="fa-IR" sz="2400" dirty="0">
                <a:solidFill>
                  <a:schemeClr val="tx1"/>
                </a:solidFill>
                <a:cs typeface="B Nazanin" panose="00000400000000000000" pitchFamily="2" charset="-78"/>
              </a:rPr>
              <a:t>هنگام استفاده از سوزن خط کش، مراقب نوک تیز آن باشید. </a:t>
            </a:r>
          </a:p>
          <a:p>
            <a:pPr marL="0" indent="0" algn="just">
              <a:lnSpc>
                <a:spcPct val="150000"/>
              </a:lnSpc>
              <a:buNone/>
            </a:pPr>
            <a:r>
              <a:rPr lang="fa-IR" sz="2400" dirty="0">
                <a:solidFill>
                  <a:schemeClr val="tx1"/>
                </a:solidFill>
                <a:cs typeface="B Nazanin" panose="00000400000000000000" pitchFamily="2" charset="-78"/>
              </a:rPr>
              <a:t>هنگام کار، هرگز شوخی نکنید. </a:t>
            </a:r>
          </a:p>
          <a:p>
            <a:pPr marL="0" indent="0" algn="just">
              <a:lnSpc>
                <a:spcPct val="150000"/>
              </a:lnSpc>
              <a:buNone/>
            </a:pPr>
            <a:r>
              <a:rPr lang="fa-IR" sz="2400" dirty="0">
                <a:solidFill>
                  <a:schemeClr val="tx1"/>
                </a:solidFill>
                <a:cs typeface="B Nazanin" panose="00000400000000000000" pitchFamily="2" charset="-78"/>
              </a:rPr>
              <a:t>در تمامی مراحل، به ویژه هنگام برشکاری و سوراخ کاری، از نگه داشتن قطعه بسته شده به گیره با دست، پرهیز کنید.</a:t>
            </a:r>
          </a:p>
        </p:txBody>
      </p:sp>
    </p:spTree>
    <p:extLst>
      <p:ext uri="{BB962C8B-B14F-4D97-AF65-F5344CB8AC3E}">
        <p14:creationId xmlns:p14="http://schemas.microsoft.com/office/powerpoint/2010/main" val="34306577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1000"/>
                                        <p:tgtEl>
                                          <p:spTgt spid="3">
                                            <p:txEl>
                                              <p:pRg st="0" end="0"/>
                                            </p:txEl>
                                          </p:spTgt>
                                        </p:tgtEl>
                                      </p:cBhvr>
                                    </p:animEffect>
                                  </p:childTnLst>
                                </p:cTn>
                              </p:par>
                            </p:childTnLst>
                          </p:cTn>
                        </p:par>
                        <p:par>
                          <p:cTn id="8" fill="hold">
                            <p:stCondLst>
                              <p:cond delay="1000"/>
                            </p:stCondLst>
                            <p:childTnLst>
                              <p:par>
                                <p:cTn id="9" presetID="14" presetClass="entr" presetSubtype="5"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vertical)">
                                      <p:cBhvr>
                                        <p:cTn id="11" dur="1000"/>
                                        <p:tgtEl>
                                          <p:spTgt spid="3">
                                            <p:txEl>
                                              <p:pRg st="1" end="1"/>
                                            </p:txEl>
                                          </p:spTgt>
                                        </p:tgtEl>
                                      </p:cBhvr>
                                    </p:animEffect>
                                  </p:childTnLst>
                                </p:cTn>
                              </p:par>
                            </p:childTnLst>
                          </p:cTn>
                        </p:par>
                        <p:par>
                          <p:cTn id="12" fill="hold">
                            <p:stCondLst>
                              <p:cond delay="2000"/>
                            </p:stCondLst>
                            <p:childTnLst>
                              <p:par>
                                <p:cTn id="13" presetID="14" presetClass="entr" presetSubtype="5"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vertical)">
                                      <p:cBhvr>
                                        <p:cTn id="15" dur="1000"/>
                                        <p:tgtEl>
                                          <p:spTgt spid="3">
                                            <p:txEl>
                                              <p:pRg st="2" end="2"/>
                                            </p:txEl>
                                          </p:spTgt>
                                        </p:tgtEl>
                                      </p:cBhvr>
                                    </p:animEffect>
                                  </p:childTnLst>
                                </p:cTn>
                              </p:par>
                            </p:childTnLst>
                          </p:cTn>
                        </p:par>
                        <p:par>
                          <p:cTn id="16" fill="hold">
                            <p:stCondLst>
                              <p:cond delay="3000"/>
                            </p:stCondLst>
                            <p:childTnLst>
                              <p:par>
                                <p:cTn id="17" presetID="14" presetClass="entr" presetSubtype="5"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vertical)">
                                      <p:cBhvr>
                                        <p:cTn id="19" dur="1000"/>
                                        <p:tgtEl>
                                          <p:spTgt spid="3">
                                            <p:txEl>
                                              <p:pRg st="3" end="3"/>
                                            </p:txEl>
                                          </p:spTgt>
                                        </p:tgtEl>
                                      </p:cBhvr>
                                    </p:animEffect>
                                  </p:childTnLst>
                                </p:cTn>
                              </p:par>
                            </p:childTnLst>
                          </p:cTn>
                        </p:par>
                        <p:par>
                          <p:cTn id="20" fill="hold">
                            <p:stCondLst>
                              <p:cond delay="4000"/>
                            </p:stCondLst>
                            <p:childTnLst>
                              <p:par>
                                <p:cTn id="21" presetID="14" presetClass="entr" presetSubtype="5"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vertical)">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rganic">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TM03457444[[fn=Basis]]</Template>
  <TotalTime>815</TotalTime>
  <Words>3398</Words>
  <Application>Microsoft Office PowerPoint</Application>
  <PresentationFormat>On-screen Show (4:3)</PresentationFormat>
  <Paragraphs>157</Paragraphs>
  <Slides>35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Garamond</vt:lpstr>
      <vt:lpstr>Baasem</vt:lpstr>
      <vt:lpstr>Arial</vt:lpstr>
      <vt:lpstr>Corbel</vt:lpstr>
      <vt:lpstr>Calibri</vt:lpstr>
      <vt:lpstr>B Nazanin</vt:lpstr>
      <vt:lpstr>1_Basis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seyyedsultan.sheikhi</Manager>
  <Company>suherfe.blog.ir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5-karbafelez.suherfe.blog.ir</dc:title>
  <dc:subject>5-karbafelez.suherfe.blog.ir</dc:subject>
  <dc:creator>suherfe.blog.ir</dc:creator>
  <cp:keywords>5-karbafelez.suherfe.blog.ir</cp:keywords>
  <dc:description>5-karbafelez.suherfe.blog.ir</dc:description>
  <cp:lastModifiedBy>aligodarzi321@gmail.com</cp:lastModifiedBy>
  <cp:revision>102</cp:revision>
  <dcterms:created xsi:type="dcterms:W3CDTF">2020-01-09T13:22:58Z</dcterms:created>
  <dcterms:modified xsi:type="dcterms:W3CDTF">2024-09-14T06:52:52Z</dcterms:modified>
  <cp:category>5-karbafelez.suherfe.blog.ir</cp:category>
  <cp:version>8-1</cp:version>
</cp:coreProperties>
</file>