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12" r:id="rId1"/>
    <p:sldMasterId id="2147484060" r:id="rId2"/>
  </p:sldMasterIdLst>
  <p:notesMasterIdLst>
    <p:notesMasterId r:id="rId34"/>
  </p:notesMasterIdLst>
  <p:sldIdLst>
    <p:sldId id="336" r:id="rId3"/>
    <p:sldId id="257" r:id="rId4"/>
    <p:sldId id="258" r:id="rId5"/>
    <p:sldId id="259" r:id="rId6"/>
    <p:sldId id="300" r:id="rId7"/>
    <p:sldId id="302" r:id="rId8"/>
    <p:sldId id="303" r:id="rId9"/>
    <p:sldId id="305" r:id="rId10"/>
    <p:sldId id="341" r:id="rId11"/>
    <p:sldId id="306" r:id="rId12"/>
    <p:sldId id="307" r:id="rId13"/>
    <p:sldId id="309" r:id="rId14"/>
    <p:sldId id="310" r:id="rId15"/>
    <p:sldId id="342" r:id="rId16"/>
    <p:sldId id="311" r:id="rId17"/>
    <p:sldId id="312" r:id="rId18"/>
    <p:sldId id="313" r:id="rId19"/>
    <p:sldId id="315" r:id="rId20"/>
    <p:sldId id="343" r:id="rId21"/>
    <p:sldId id="317" r:id="rId22"/>
    <p:sldId id="344" r:id="rId23"/>
    <p:sldId id="319" r:id="rId24"/>
    <p:sldId id="320" r:id="rId25"/>
    <p:sldId id="321" r:id="rId26"/>
    <p:sldId id="345" r:id="rId27"/>
    <p:sldId id="323" r:id="rId28"/>
    <p:sldId id="324" r:id="rId29"/>
    <p:sldId id="326" r:id="rId30"/>
    <p:sldId id="327" r:id="rId31"/>
    <p:sldId id="346" r:id="rId32"/>
    <p:sldId id="328" r:id="rId33"/>
  </p:sldIdLst>
  <p:sldSz cx="9144000" cy="6858000" type="screen4x3"/>
  <p:notesSz cx="6858000" cy="9144000"/>
  <p:embeddedFontLst>
    <p:embeddedFont>
      <p:font typeface="B Nazanin" panose="00000400000000000000" pitchFamily="2" charset="-78"/>
      <p:regular r:id="rId35"/>
      <p:bold r:id="rId36"/>
    </p:embeddedFont>
    <p:embeddedFont>
      <p:font typeface="Corbel" panose="020B0503020204020204" pitchFamily="34" charset="0"/>
      <p:regular r:id="rId37"/>
      <p:bold r:id="rId38"/>
      <p:italic r:id="rId39"/>
      <p:boldItalic r:id="rId40"/>
    </p:embeddedFont>
    <p:embeddedFont>
      <p:font typeface="Garamond" panose="02020404030301010803" pitchFamily="18" charset="0"/>
      <p:regular r:id="rId41"/>
      <p:bold r:id="rId42"/>
      <p:italic r:id="rId43"/>
    </p:embeddedFont>
    <p:embeddedFont>
      <p:font typeface="Tahoma" panose="020B0604030504040204" pitchFamily="34" charset="0"/>
      <p:regular r:id="rId44"/>
      <p:bold r:id="rId45"/>
    </p:embeddedFont>
    <p:embeddedFont>
      <p:font typeface="Tahoma" panose="020B0604030504040204" pitchFamily="34" charset="0"/>
      <p:regular r:id="rId44"/>
      <p:bold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D9FC4B7-A770-4FD7-8AF4-EB80FED8B4E3}">
          <p14:sldIdLst>
            <p14:sldId id="336"/>
            <p14:sldId id="257"/>
            <p14:sldId id="258"/>
            <p14:sldId id="259"/>
            <p14:sldId id="300"/>
            <p14:sldId id="302"/>
            <p14:sldId id="303"/>
            <p14:sldId id="305"/>
            <p14:sldId id="341"/>
            <p14:sldId id="306"/>
            <p14:sldId id="307"/>
            <p14:sldId id="309"/>
            <p14:sldId id="310"/>
            <p14:sldId id="342"/>
            <p14:sldId id="311"/>
            <p14:sldId id="312"/>
            <p14:sldId id="313"/>
            <p14:sldId id="315"/>
            <p14:sldId id="343"/>
            <p14:sldId id="317"/>
            <p14:sldId id="344"/>
            <p14:sldId id="319"/>
            <p14:sldId id="320"/>
            <p14:sldId id="321"/>
            <p14:sldId id="345"/>
            <p14:sldId id="323"/>
            <p14:sldId id="324"/>
            <p14:sldId id="326"/>
            <p14:sldId id="327"/>
            <p14:sldId id="346"/>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884" autoAdjust="0"/>
  </p:normalViewPr>
  <p:slideViewPr>
    <p:cSldViewPr snapToGrid="0">
      <p:cViewPr varScale="1">
        <p:scale>
          <a:sx n="54" d="100"/>
          <a:sy n="54" d="100"/>
        </p:scale>
        <p:origin x="142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2E378-14E8-4022-AECC-6AF5CE3B2852}"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27B9D-B696-40CB-952A-D756C770BAF8}" type="slidenum">
              <a:rPr lang="fa-IR" smtClean="0"/>
              <a:t>‹#›</a:t>
            </a:fld>
            <a:endParaRPr lang="fa-IR"/>
          </a:p>
        </p:txBody>
      </p:sp>
    </p:spTree>
    <p:extLst>
      <p:ext uri="{BB962C8B-B14F-4D97-AF65-F5344CB8AC3E}">
        <p14:creationId xmlns:p14="http://schemas.microsoft.com/office/powerpoint/2010/main" val="417660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a:t>
            </a:fld>
            <a:endParaRPr lang="fa-IR"/>
          </a:p>
        </p:txBody>
      </p:sp>
    </p:spTree>
    <p:extLst>
      <p:ext uri="{BB962C8B-B14F-4D97-AF65-F5344CB8AC3E}">
        <p14:creationId xmlns:p14="http://schemas.microsoft.com/office/powerpoint/2010/main" val="166700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11</a:t>
            </a:fld>
            <a:endParaRPr lang="fa-IR"/>
          </a:p>
        </p:txBody>
      </p:sp>
    </p:spTree>
    <p:extLst>
      <p:ext uri="{BB962C8B-B14F-4D97-AF65-F5344CB8AC3E}">
        <p14:creationId xmlns:p14="http://schemas.microsoft.com/office/powerpoint/2010/main" val="195311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12</a:t>
            </a:fld>
            <a:endParaRPr lang="fa-IR"/>
          </a:p>
        </p:txBody>
      </p:sp>
    </p:spTree>
    <p:extLst>
      <p:ext uri="{BB962C8B-B14F-4D97-AF65-F5344CB8AC3E}">
        <p14:creationId xmlns:p14="http://schemas.microsoft.com/office/powerpoint/2010/main" val="27754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13</a:t>
            </a:fld>
            <a:endParaRPr lang="fa-IR"/>
          </a:p>
        </p:txBody>
      </p:sp>
    </p:spTree>
    <p:extLst>
      <p:ext uri="{BB962C8B-B14F-4D97-AF65-F5344CB8AC3E}">
        <p14:creationId xmlns:p14="http://schemas.microsoft.com/office/powerpoint/2010/main" val="381347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14</a:t>
            </a:fld>
            <a:endParaRPr lang="fa-IR"/>
          </a:p>
        </p:txBody>
      </p:sp>
    </p:spTree>
    <p:extLst>
      <p:ext uri="{BB962C8B-B14F-4D97-AF65-F5344CB8AC3E}">
        <p14:creationId xmlns:p14="http://schemas.microsoft.com/office/powerpoint/2010/main" val="36543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15</a:t>
            </a:fld>
            <a:endParaRPr lang="fa-IR"/>
          </a:p>
        </p:txBody>
      </p:sp>
    </p:spTree>
    <p:extLst>
      <p:ext uri="{BB962C8B-B14F-4D97-AF65-F5344CB8AC3E}">
        <p14:creationId xmlns:p14="http://schemas.microsoft.com/office/powerpoint/2010/main" val="419385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16</a:t>
            </a:fld>
            <a:endParaRPr lang="fa-IR"/>
          </a:p>
        </p:txBody>
      </p:sp>
    </p:spTree>
    <p:extLst>
      <p:ext uri="{BB962C8B-B14F-4D97-AF65-F5344CB8AC3E}">
        <p14:creationId xmlns:p14="http://schemas.microsoft.com/office/powerpoint/2010/main" val="9583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17</a:t>
            </a:fld>
            <a:endParaRPr lang="fa-IR"/>
          </a:p>
        </p:txBody>
      </p:sp>
    </p:spTree>
    <p:extLst>
      <p:ext uri="{BB962C8B-B14F-4D97-AF65-F5344CB8AC3E}">
        <p14:creationId xmlns:p14="http://schemas.microsoft.com/office/powerpoint/2010/main" val="19605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18</a:t>
            </a:fld>
            <a:endParaRPr lang="fa-IR"/>
          </a:p>
        </p:txBody>
      </p:sp>
    </p:spTree>
    <p:extLst>
      <p:ext uri="{BB962C8B-B14F-4D97-AF65-F5344CB8AC3E}">
        <p14:creationId xmlns:p14="http://schemas.microsoft.com/office/powerpoint/2010/main" val="102671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19</a:t>
            </a:fld>
            <a:endParaRPr lang="fa-IR"/>
          </a:p>
        </p:txBody>
      </p:sp>
    </p:spTree>
    <p:extLst>
      <p:ext uri="{BB962C8B-B14F-4D97-AF65-F5344CB8AC3E}">
        <p14:creationId xmlns:p14="http://schemas.microsoft.com/office/powerpoint/2010/main" val="1556684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20</a:t>
            </a:fld>
            <a:endParaRPr lang="fa-IR"/>
          </a:p>
        </p:txBody>
      </p:sp>
    </p:spTree>
    <p:extLst>
      <p:ext uri="{BB962C8B-B14F-4D97-AF65-F5344CB8AC3E}">
        <p14:creationId xmlns:p14="http://schemas.microsoft.com/office/powerpoint/2010/main" val="306174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a:t>
            </a:fld>
            <a:endParaRPr lang="fa-IR"/>
          </a:p>
        </p:txBody>
      </p:sp>
    </p:spTree>
    <p:extLst>
      <p:ext uri="{BB962C8B-B14F-4D97-AF65-F5344CB8AC3E}">
        <p14:creationId xmlns:p14="http://schemas.microsoft.com/office/powerpoint/2010/main" val="117149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21</a:t>
            </a:fld>
            <a:endParaRPr lang="fa-IR"/>
          </a:p>
        </p:txBody>
      </p:sp>
    </p:spTree>
    <p:extLst>
      <p:ext uri="{BB962C8B-B14F-4D97-AF65-F5344CB8AC3E}">
        <p14:creationId xmlns:p14="http://schemas.microsoft.com/office/powerpoint/2010/main" val="411795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22</a:t>
            </a:fld>
            <a:endParaRPr lang="fa-IR"/>
          </a:p>
        </p:txBody>
      </p:sp>
    </p:spTree>
    <p:extLst>
      <p:ext uri="{BB962C8B-B14F-4D97-AF65-F5344CB8AC3E}">
        <p14:creationId xmlns:p14="http://schemas.microsoft.com/office/powerpoint/2010/main" val="267837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23</a:t>
            </a:fld>
            <a:endParaRPr lang="fa-IR"/>
          </a:p>
        </p:txBody>
      </p:sp>
    </p:spTree>
    <p:extLst>
      <p:ext uri="{BB962C8B-B14F-4D97-AF65-F5344CB8AC3E}">
        <p14:creationId xmlns:p14="http://schemas.microsoft.com/office/powerpoint/2010/main" val="4164851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24</a:t>
            </a:fld>
            <a:endParaRPr lang="fa-IR"/>
          </a:p>
        </p:txBody>
      </p:sp>
    </p:spTree>
    <p:extLst>
      <p:ext uri="{BB962C8B-B14F-4D97-AF65-F5344CB8AC3E}">
        <p14:creationId xmlns:p14="http://schemas.microsoft.com/office/powerpoint/2010/main" val="1751034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25</a:t>
            </a:fld>
            <a:endParaRPr lang="fa-IR"/>
          </a:p>
        </p:txBody>
      </p:sp>
    </p:spTree>
    <p:extLst>
      <p:ext uri="{BB962C8B-B14F-4D97-AF65-F5344CB8AC3E}">
        <p14:creationId xmlns:p14="http://schemas.microsoft.com/office/powerpoint/2010/main" val="310466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26</a:t>
            </a:fld>
            <a:endParaRPr lang="fa-IR"/>
          </a:p>
        </p:txBody>
      </p:sp>
    </p:spTree>
    <p:extLst>
      <p:ext uri="{BB962C8B-B14F-4D97-AF65-F5344CB8AC3E}">
        <p14:creationId xmlns:p14="http://schemas.microsoft.com/office/powerpoint/2010/main" val="27028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27</a:t>
            </a:fld>
            <a:endParaRPr lang="fa-IR"/>
          </a:p>
        </p:txBody>
      </p:sp>
    </p:spTree>
    <p:extLst>
      <p:ext uri="{BB962C8B-B14F-4D97-AF65-F5344CB8AC3E}">
        <p14:creationId xmlns:p14="http://schemas.microsoft.com/office/powerpoint/2010/main" val="233305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28</a:t>
            </a:fld>
            <a:endParaRPr lang="fa-IR"/>
          </a:p>
        </p:txBody>
      </p:sp>
    </p:spTree>
    <p:extLst>
      <p:ext uri="{BB962C8B-B14F-4D97-AF65-F5344CB8AC3E}">
        <p14:creationId xmlns:p14="http://schemas.microsoft.com/office/powerpoint/2010/main" val="2219147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29</a:t>
            </a:fld>
            <a:endParaRPr lang="fa-IR"/>
          </a:p>
        </p:txBody>
      </p:sp>
    </p:spTree>
    <p:extLst>
      <p:ext uri="{BB962C8B-B14F-4D97-AF65-F5344CB8AC3E}">
        <p14:creationId xmlns:p14="http://schemas.microsoft.com/office/powerpoint/2010/main" val="3097522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30</a:t>
            </a:fld>
            <a:endParaRPr lang="fa-IR"/>
          </a:p>
        </p:txBody>
      </p:sp>
    </p:spTree>
    <p:extLst>
      <p:ext uri="{BB962C8B-B14F-4D97-AF65-F5344CB8AC3E}">
        <p14:creationId xmlns:p14="http://schemas.microsoft.com/office/powerpoint/2010/main" val="287805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4</a:t>
            </a:fld>
            <a:endParaRPr lang="fa-IR"/>
          </a:p>
        </p:txBody>
      </p:sp>
    </p:spTree>
    <p:extLst>
      <p:ext uri="{BB962C8B-B14F-4D97-AF65-F5344CB8AC3E}">
        <p14:creationId xmlns:p14="http://schemas.microsoft.com/office/powerpoint/2010/main" val="3433655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31</a:t>
            </a:fld>
            <a:endParaRPr lang="fa-IR"/>
          </a:p>
        </p:txBody>
      </p:sp>
    </p:spTree>
    <p:extLst>
      <p:ext uri="{BB962C8B-B14F-4D97-AF65-F5344CB8AC3E}">
        <p14:creationId xmlns:p14="http://schemas.microsoft.com/office/powerpoint/2010/main" val="228889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5</a:t>
            </a:fld>
            <a:endParaRPr lang="fa-IR"/>
          </a:p>
        </p:txBody>
      </p:sp>
    </p:spTree>
    <p:extLst>
      <p:ext uri="{BB962C8B-B14F-4D97-AF65-F5344CB8AC3E}">
        <p14:creationId xmlns:p14="http://schemas.microsoft.com/office/powerpoint/2010/main" val="141794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6</a:t>
            </a:fld>
            <a:endParaRPr lang="fa-IR"/>
          </a:p>
        </p:txBody>
      </p:sp>
    </p:spTree>
    <p:extLst>
      <p:ext uri="{BB962C8B-B14F-4D97-AF65-F5344CB8AC3E}">
        <p14:creationId xmlns:p14="http://schemas.microsoft.com/office/powerpoint/2010/main" val="174644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7</a:t>
            </a:fld>
            <a:endParaRPr lang="fa-IR"/>
          </a:p>
        </p:txBody>
      </p:sp>
    </p:spTree>
    <p:extLst>
      <p:ext uri="{BB962C8B-B14F-4D97-AF65-F5344CB8AC3E}">
        <p14:creationId xmlns:p14="http://schemas.microsoft.com/office/powerpoint/2010/main" val="187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8</a:t>
            </a:fld>
            <a:endParaRPr lang="fa-IR"/>
          </a:p>
        </p:txBody>
      </p:sp>
    </p:spTree>
    <p:extLst>
      <p:ext uri="{BB962C8B-B14F-4D97-AF65-F5344CB8AC3E}">
        <p14:creationId xmlns:p14="http://schemas.microsoft.com/office/powerpoint/2010/main" val="426549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9</a:t>
            </a:fld>
            <a:endParaRPr lang="fa-IR"/>
          </a:p>
        </p:txBody>
      </p:sp>
    </p:spTree>
    <p:extLst>
      <p:ext uri="{BB962C8B-B14F-4D97-AF65-F5344CB8AC3E}">
        <p14:creationId xmlns:p14="http://schemas.microsoft.com/office/powerpoint/2010/main" val="112568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10</a:t>
            </a:fld>
            <a:endParaRPr lang="fa-IR"/>
          </a:p>
        </p:txBody>
      </p:sp>
    </p:spTree>
    <p:extLst>
      <p:ext uri="{BB962C8B-B14F-4D97-AF65-F5344CB8AC3E}">
        <p14:creationId xmlns:p14="http://schemas.microsoft.com/office/powerpoint/2010/main" val="297657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AAD347D-5ACD-4C99-B74B-A9C85AD731AF}" type="datetimeFigureOut">
              <a:rPr lang="en-US" smtClean="0"/>
              <a:t>9/14/2024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02111984F565}"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7666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32360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648854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96461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0954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65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70938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67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41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335019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0204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935619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8019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0364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657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889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15546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077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788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82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18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1032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012039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205770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953134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692172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814703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25762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509A250-FF31-4206-8172-F9D3106AACB1}" type="datetimeFigureOut">
              <a:rPr lang="en-US" smtClean="0"/>
              <a:t>9/14/2024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59312671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4734279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18.e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1.xml"/><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hemeOverride" Target="../theme/themeOverride15.xml"/><Relationship Id="rId5" Type="http://schemas.openxmlformats.org/officeDocument/2006/relationships/image" Target="../media/image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hemeOverride" Target="../theme/themeOverride1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hemeOverride" Target="../theme/themeOverride22.xml"/><Relationship Id="rId5" Type="http://schemas.openxmlformats.org/officeDocument/2006/relationships/image" Target="../media/image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hemeOverride" Target="../theme/themeOverride23.xml"/><Relationship Id="rId5" Type="http://schemas.openxmlformats.org/officeDocument/2006/relationships/image" Target="../media/image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hemeOverride" Target="../theme/themeOverride2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hemeOverride" Target="../theme/themeOverride2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hemeOverride" Target="../theme/themeOverride2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28.xml"/><Relationship Id="rId4" Type="http://schemas.openxmlformats.org/officeDocument/2006/relationships/hyperlink" Target="http://suherfe.blog.i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3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8.xml"/><Relationship Id="rId6" Type="http://schemas.openxmlformats.org/officeDocument/2006/relationships/image" Target="../media/image9.png"/><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2"/>
          </a:lnRef>
          <a:fillRef idx="1">
            <a:schemeClr val="lt1"/>
          </a:fillRef>
          <a:effectRef idx="0">
            <a:schemeClr val="accent2"/>
          </a:effectRef>
          <a:fontRef idx="minor">
            <a:schemeClr val="dk1"/>
          </a:fontRef>
        </p:style>
        <p:txBody>
          <a:bodyPr rtlCol="1" anchor="ctr"/>
          <a:lstStyle/>
          <a:p>
            <a:pPr lvl="0" algn="ctr" defTabSz="342892">
              <a:defRPr/>
            </a:pPr>
            <a:r>
              <a:rPr lang="fa-IR" sz="6600" dirty="0">
                <a:solidFill>
                  <a:srgbClr val="C00000"/>
                </a:solidFill>
                <a:latin typeface="Baasem" panose="020B7200000000000000" pitchFamily="34" charset="0"/>
                <a:cs typeface="B Titr" panose="00000700000000000000" pitchFamily="2" charset="-78"/>
              </a:rPr>
              <a:t>پاورپوینت پودمان</a:t>
            </a:r>
            <a:endPar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80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صنایع دستی بافت</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B050"/>
                </a:solidFill>
                <a:effectLst/>
                <a:uLnTx/>
                <a:uFillTx/>
                <a:latin typeface="Baasem" panose="020B7200000000000000" pitchFamily="34" charset="0"/>
                <a:ea typeface="+mn-ea"/>
                <a:cs typeface="B Titr" panose="00000700000000000000" pitchFamily="2" charset="-78"/>
              </a:rPr>
              <a:t>کاروفناوری هشتم</a:t>
            </a:r>
          </a:p>
        </p:txBody>
      </p:sp>
      <p:pic>
        <p:nvPicPr>
          <p:cNvPr id="2" name="Picture 1">
            <a:extLst>
              <a:ext uri="{FF2B5EF4-FFF2-40B4-BE49-F238E27FC236}">
                <a16:creationId xmlns:a16="http://schemas.microsoft.com/office/drawing/2014/main" id="{93213B44-DF9F-4FAE-3D05-771096F62579}"/>
              </a:ext>
            </a:extLst>
          </p:cNvPr>
          <p:cNvPicPr>
            <a:picLocks noChangeAspect="1"/>
          </p:cNvPicPr>
          <p:nvPr/>
        </p:nvPicPr>
        <p:blipFill>
          <a:blip r:embed="rId3"/>
          <a:stretch>
            <a:fillRect/>
          </a:stretch>
        </p:blipFill>
        <p:spPr>
          <a:xfrm>
            <a:off x="3807156" y="5468471"/>
            <a:ext cx="1529687" cy="473027"/>
          </a:xfrm>
          <a:prstGeom prst="rect">
            <a:avLst/>
          </a:prstGeom>
        </p:spPr>
      </p:pic>
    </p:spTree>
    <p:extLst>
      <p:ext uri="{BB962C8B-B14F-4D97-AF65-F5344CB8AC3E}">
        <p14:creationId xmlns:p14="http://schemas.microsoft.com/office/powerpoint/2010/main" val="395339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554" y="267152"/>
            <a:ext cx="8585377" cy="2677656"/>
          </a:xfrm>
          <a:prstGeom prst="rect">
            <a:avLst/>
          </a:prstGeom>
        </p:spPr>
        <p:txBody>
          <a:bodyPr wrap="square">
            <a:spAutoFit/>
          </a:bodyPr>
          <a:lstStyle/>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برای ایجاد و حفظ تعادل و جلوگیری از به هم ریختگی نی ها در هنگام بافت، باید بافت را از وسط نی ها شروع کنید.ابتدا یک طرف نیمه نخ را از زیر و وسط نی اول عبور دهید و نیمه دیگر آن را از روی نی بگذرانید. سپس جای این دو نخ را بر نی بعدی برعکس کنید، به گونه ای که نی در میان نخ محکم شود. دوباره همین کار را به ترتیب با بقیه نی ها تا پایان انجام دهید. حالا نی ها  از وسط با این نخ به یکدیگر متصل شده اند </a:t>
            </a:r>
          </a:p>
          <a:p>
            <a:pPr algn="just" rtl="1"/>
            <a:r>
              <a:rPr lang="fa-IR" sz="2400" dirty="0">
                <a:cs typeface="B Nazanin" panose="00000400000000000000" pitchFamily="2" charset="-78"/>
              </a:rPr>
              <a:t>(شکل 6 -4)</a:t>
            </a:r>
          </a:p>
        </p:txBody>
      </p:sp>
      <p:pic>
        <p:nvPicPr>
          <p:cNvPr id="2" name="Picture 1"/>
          <p:cNvPicPr>
            <a:picLocks noChangeAspect="1"/>
          </p:cNvPicPr>
          <p:nvPr/>
        </p:nvPicPr>
        <p:blipFill>
          <a:blip r:embed="rId4"/>
          <a:stretch>
            <a:fillRect/>
          </a:stretch>
        </p:blipFill>
        <p:spPr>
          <a:xfrm>
            <a:off x="244699" y="3509996"/>
            <a:ext cx="4163800" cy="2659124"/>
          </a:xfrm>
          <a:prstGeom prst="rect">
            <a:avLst/>
          </a:prstGeom>
        </p:spPr>
      </p:pic>
      <p:sp>
        <p:nvSpPr>
          <p:cNvPr id="3" name="Rectangle 2"/>
          <p:cNvSpPr/>
          <p:nvPr/>
        </p:nvSpPr>
        <p:spPr>
          <a:xfrm>
            <a:off x="4546243" y="3870062"/>
            <a:ext cx="4386864" cy="156966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نکته : </a:t>
            </a:r>
            <a:r>
              <a:rPr lang="fa-IR" sz="2400" dirty="0">
                <a:cs typeface="B Nazanin" panose="00000400000000000000" pitchFamily="2" charset="-78"/>
              </a:rPr>
              <a:t>کشش نخ باید به صورتی باشد که نی به راحتی از آن خارج نشود و نیز آنقدر فشار زیاد نباشدکه نی از وسط فشرده شود و شکل گرد خود را از دست بدهد.</a:t>
            </a:r>
          </a:p>
        </p:txBody>
      </p:sp>
      <p:pic>
        <p:nvPicPr>
          <p:cNvPr id="5" name="Picture 4">
            <a:extLst>
              <a:ext uri="{FF2B5EF4-FFF2-40B4-BE49-F238E27FC236}">
                <a16:creationId xmlns:a16="http://schemas.microsoft.com/office/drawing/2014/main" id="{32F0A4F6-9FFC-66B3-316A-CFD8E39E5BCC}"/>
              </a:ext>
            </a:extLst>
          </p:cNvPr>
          <p:cNvPicPr>
            <a:picLocks noChangeAspect="1"/>
          </p:cNvPicPr>
          <p:nvPr/>
        </p:nvPicPr>
        <p:blipFill>
          <a:blip r:embed="rId5"/>
          <a:stretch>
            <a:fillRect/>
          </a:stretch>
        </p:blipFill>
        <p:spPr>
          <a:xfrm>
            <a:off x="257578" y="6474620"/>
            <a:ext cx="827122" cy="255772"/>
          </a:xfrm>
          <a:prstGeom prst="rect">
            <a:avLst/>
          </a:prstGeom>
        </p:spPr>
      </p:pic>
    </p:spTree>
    <p:extLst>
      <p:ext uri="{BB962C8B-B14F-4D97-AF65-F5344CB8AC3E}">
        <p14:creationId xmlns:p14="http://schemas.microsoft.com/office/powerpoint/2010/main" val="2910767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071" y="0"/>
            <a:ext cx="8595035" cy="2677656"/>
          </a:xfrm>
          <a:prstGeom prst="rect">
            <a:avLst/>
          </a:prstGeom>
        </p:spPr>
        <p:txBody>
          <a:bodyPr wrap="square">
            <a:spAutoFit/>
          </a:bodyPr>
          <a:lstStyle/>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 انتهای این مرحله دو نخ آزاد خواهید داشت. پس از پیچاندن آن ها به یکدیگر، یکی را از بالای نخ میانی و دیگری را از پایین به شکل زیر و رو حرکت دهید. یعنی یک بار نخ را از روی نی اول و سپس آن را از زیر نی دوم عبور دهید. دقت کنید هنگام عبور دادن نخ، دست دیگر را روی نی ها قرار دهید تا حرکت نکنند.</a:t>
            </a:r>
          </a:p>
          <a:p>
            <a:pPr algn="just" rtl="1"/>
            <a:r>
              <a:rPr lang="fa-IR" sz="2400" dirty="0">
                <a:cs typeface="B Nazanin" panose="00000400000000000000" pitchFamily="2" charset="-78"/>
              </a:rPr>
              <a:t>(شکل 7 -4)</a:t>
            </a:r>
          </a:p>
          <a:p>
            <a:pPr algn="just" rtl="1"/>
            <a:endParaRPr lang="fa-IR" sz="2400" dirty="0">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4337688" y="2571431"/>
            <a:ext cx="4567172" cy="3123446"/>
          </a:xfrm>
          <a:prstGeom prst="rect">
            <a:avLst/>
          </a:prstGeom>
        </p:spPr>
      </p:pic>
      <p:sp>
        <p:nvSpPr>
          <p:cNvPr id="6" name="Rectangle 5"/>
          <p:cNvSpPr/>
          <p:nvPr/>
        </p:nvSpPr>
        <p:spPr>
          <a:xfrm>
            <a:off x="206062" y="2530537"/>
            <a:ext cx="4103380" cy="1569660"/>
          </a:xfrm>
          <a:prstGeom prst="rect">
            <a:avLst/>
          </a:prstGeom>
        </p:spPr>
        <p:txBody>
          <a:bodyPr wrap="square">
            <a:spAutoFit/>
          </a:bodyPr>
          <a:lstStyle/>
          <a:p>
            <a:pPr algn="just" rtl="1"/>
            <a:r>
              <a:rPr lang="fa-IR" sz="2400" dirty="0">
                <a:cs typeface="B Nazanin" panose="00000400000000000000" pitchFamily="2" charset="-78"/>
              </a:rPr>
              <a:t>این روش را تا انتهای کار انجام دهید و برای ردیف بالاتر، باید برعکسِ ردیف پایین، نخ ها از زیر و روی نی ها عبور کنند (شکل 8 -4)</a:t>
            </a:r>
          </a:p>
        </p:txBody>
      </p:sp>
      <p:pic>
        <p:nvPicPr>
          <p:cNvPr id="7" name="Picture 6"/>
          <p:cNvPicPr>
            <a:picLocks noChangeAspect="1"/>
          </p:cNvPicPr>
          <p:nvPr/>
        </p:nvPicPr>
        <p:blipFill>
          <a:blip r:embed="rId5"/>
          <a:stretch>
            <a:fillRect/>
          </a:stretch>
        </p:blipFill>
        <p:spPr>
          <a:xfrm>
            <a:off x="597641" y="4239674"/>
            <a:ext cx="2260788" cy="1635508"/>
          </a:xfrm>
          <a:prstGeom prst="rect">
            <a:avLst/>
          </a:prstGeom>
        </p:spPr>
      </p:pic>
      <p:sp>
        <p:nvSpPr>
          <p:cNvPr id="8" name="Rectangle 7"/>
          <p:cNvSpPr/>
          <p:nvPr/>
        </p:nvSpPr>
        <p:spPr>
          <a:xfrm>
            <a:off x="338071" y="6154136"/>
            <a:ext cx="2779928" cy="369332"/>
          </a:xfrm>
          <a:prstGeom prst="rect">
            <a:avLst/>
          </a:prstGeom>
        </p:spPr>
        <p:txBody>
          <a:bodyPr wrap="none">
            <a:spAutoFit/>
          </a:bodyPr>
          <a:lstStyle/>
          <a:p>
            <a:r>
              <a:rPr lang="fa-IR" dirty="0">
                <a:cs typeface="B Nazanin" panose="00000400000000000000" pitchFamily="2" charset="-78"/>
              </a:rPr>
              <a:t>شکل 8 - 4 قسمتی از پود آماده شده</a:t>
            </a:r>
          </a:p>
        </p:txBody>
      </p:sp>
      <p:pic>
        <p:nvPicPr>
          <p:cNvPr id="2" name="Picture 1">
            <a:extLst>
              <a:ext uri="{FF2B5EF4-FFF2-40B4-BE49-F238E27FC236}">
                <a16:creationId xmlns:a16="http://schemas.microsoft.com/office/drawing/2014/main" id="{1A0CBE3B-D689-0C21-224E-F898D958F71E}"/>
              </a:ext>
            </a:extLst>
          </p:cNvPr>
          <p:cNvPicPr>
            <a:picLocks noChangeAspect="1"/>
          </p:cNvPicPr>
          <p:nvPr/>
        </p:nvPicPr>
        <p:blipFill>
          <a:blip r:embed="rId6"/>
          <a:stretch>
            <a:fillRect/>
          </a:stretch>
        </p:blipFill>
        <p:spPr>
          <a:xfrm>
            <a:off x="257578" y="6474620"/>
            <a:ext cx="827122" cy="255772"/>
          </a:xfrm>
          <a:prstGeom prst="rect">
            <a:avLst/>
          </a:prstGeom>
        </p:spPr>
      </p:pic>
    </p:spTree>
    <p:extLst>
      <p:ext uri="{BB962C8B-B14F-4D97-AF65-F5344CB8AC3E}">
        <p14:creationId xmlns:p14="http://schemas.microsoft.com/office/powerpoint/2010/main" val="1584818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0168" y="500020"/>
            <a:ext cx="6292937" cy="230832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یادآوری: </a:t>
            </a:r>
            <a:r>
              <a:rPr lang="fa-IR" sz="2400" dirty="0">
                <a:cs typeface="B Nazanin" panose="00000400000000000000" pitchFamily="2" charset="-78"/>
              </a:rPr>
              <a:t>اگر بخواهید کارتان دو رنگ باشد می توانید دو نخ از دو رنگ متفاوت انتخاب کنید و سر آن ها را به یکدیگر گره بزنیدو کار را از قسمت گره این نخ ها شروع کنید. همچنین می توانید سر دیگر نخ را به کلاف یا گلوله نخ کوچک تبدیل کنید. </a:t>
            </a:r>
          </a:p>
          <a:p>
            <a:pPr algn="just" rtl="1"/>
            <a:r>
              <a:rPr lang="fa-IR" sz="2400" dirty="0">
                <a:cs typeface="B Nazanin" panose="00000400000000000000" pitchFamily="2" charset="-78"/>
              </a:rPr>
              <a:t>شکل 9 -4)</a:t>
            </a:r>
          </a:p>
          <a:p>
            <a:pPr algn="just" rtl="1"/>
            <a:endParaRPr lang="fa-IR" sz="2400" dirty="0">
              <a:cs typeface="B Nazanin" panose="00000400000000000000" pitchFamily="2" charset="-78"/>
            </a:endParaRPr>
          </a:p>
        </p:txBody>
      </p:sp>
      <p:sp>
        <p:nvSpPr>
          <p:cNvPr id="6" name="Rectangle 5"/>
          <p:cNvSpPr/>
          <p:nvPr/>
        </p:nvSpPr>
        <p:spPr>
          <a:xfrm>
            <a:off x="270255" y="2693464"/>
            <a:ext cx="8662851" cy="1569660"/>
          </a:xfrm>
          <a:prstGeom prst="rect">
            <a:avLst/>
          </a:prstGeom>
        </p:spPr>
        <p:txBody>
          <a:bodyPr wrap="square">
            <a:spAutoFit/>
          </a:bodyPr>
          <a:lstStyle/>
          <a:p>
            <a:pPr algn="just" rtl="1"/>
            <a:r>
              <a:rPr lang="fa-IR" sz="2400" dirty="0">
                <a:cs typeface="B Nazanin" panose="00000400000000000000" pitchFamily="2" charset="-78"/>
              </a:rPr>
              <a:t>پس از عبور دادن هر ردیف نخ ها از زیر و روی نی ها، بافته خود را با دست به سمت مرکز کار فشرده کنید. در بافته هایی که بر روی دار انجام می شود این کار را با ابزاری به نام دَفتین یا شانه انجام می دهند و به این کار شانه زدن می گویند .</a:t>
            </a:r>
          </a:p>
          <a:p>
            <a:pPr algn="just" rtl="1"/>
            <a:r>
              <a:rPr lang="fa-IR" sz="2400" dirty="0">
                <a:cs typeface="B Nazanin" panose="00000400000000000000" pitchFamily="2" charset="-78"/>
              </a:rPr>
              <a:t>شکل های 10 - 4 و  11 - 4 </a:t>
            </a:r>
          </a:p>
        </p:txBody>
      </p:sp>
      <p:pic>
        <p:nvPicPr>
          <p:cNvPr id="2" name="Picture 1"/>
          <p:cNvPicPr>
            <a:picLocks noChangeAspect="1"/>
          </p:cNvPicPr>
          <p:nvPr/>
        </p:nvPicPr>
        <p:blipFill>
          <a:blip r:embed="rId4"/>
          <a:stretch>
            <a:fillRect/>
          </a:stretch>
        </p:blipFill>
        <p:spPr>
          <a:xfrm>
            <a:off x="383075" y="500020"/>
            <a:ext cx="2057851" cy="1410047"/>
          </a:xfrm>
          <a:prstGeom prst="rect">
            <a:avLst/>
          </a:prstGeom>
        </p:spPr>
      </p:pic>
      <p:sp>
        <p:nvSpPr>
          <p:cNvPr id="3" name="Rectangle 2"/>
          <p:cNvSpPr/>
          <p:nvPr/>
        </p:nvSpPr>
        <p:spPr>
          <a:xfrm>
            <a:off x="383075" y="2264683"/>
            <a:ext cx="1872629" cy="300082"/>
          </a:xfrm>
          <a:prstGeom prst="rect">
            <a:avLst/>
          </a:prstGeom>
        </p:spPr>
        <p:txBody>
          <a:bodyPr wrap="none">
            <a:spAutoFit/>
          </a:bodyPr>
          <a:lstStyle/>
          <a:p>
            <a:r>
              <a:rPr lang="fa-IR" sz="1350" b="1" dirty="0">
                <a:latin typeface="Amuzeh-New-Bold"/>
                <a:cs typeface="B Nazanin" panose="00000400000000000000" pitchFamily="2" charset="-78"/>
              </a:rPr>
              <a:t>شکل 9- 4 گلوله کردن نخ ها</a:t>
            </a:r>
            <a:endParaRPr lang="fa-IR" sz="1350" dirty="0">
              <a:cs typeface="B Nazanin" panose="00000400000000000000" pitchFamily="2" charset="-78"/>
            </a:endParaRPr>
          </a:p>
        </p:txBody>
      </p:sp>
      <p:pic>
        <p:nvPicPr>
          <p:cNvPr id="9" name="Picture 8"/>
          <p:cNvPicPr>
            <a:picLocks noChangeAspect="1"/>
          </p:cNvPicPr>
          <p:nvPr/>
        </p:nvPicPr>
        <p:blipFill>
          <a:blip r:embed="rId5"/>
          <a:stretch>
            <a:fillRect/>
          </a:stretch>
        </p:blipFill>
        <p:spPr>
          <a:xfrm>
            <a:off x="270255" y="4391823"/>
            <a:ext cx="5499767" cy="2176679"/>
          </a:xfrm>
          <a:prstGeom prst="rect">
            <a:avLst/>
          </a:prstGeom>
        </p:spPr>
      </p:pic>
    </p:spTree>
    <p:extLst>
      <p:ext uri="{BB962C8B-B14F-4D97-AF65-F5344CB8AC3E}">
        <p14:creationId xmlns:p14="http://schemas.microsoft.com/office/powerpoint/2010/main" val="143755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0" y="265244"/>
            <a:ext cx="8693239" cy="501675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 غیر کلاسی</a:t>
            </a:r>
            <a:endParaRPr lang="fa-IR" sz="2400" dirty="0">
              <a:cs typeface="B Nazanin" panose="00000400000000000000" pitchFamily="2" charset="-78"/>
            </a:endParaRPr>
          </a:p>
          <a:p>
            <a:pPr algn="just" rtl="1"/>
            <a:r>
              <a:rPr lang="fa-IR" sz="2400" dirty="0">
                <a:cs typeface="B Nazanin" panose="00000400000000000000" pitchFamily="2" charset="-78"/>
              </a:rPr>
              <a:t>در مورد انواع دفتین و کاربرد آن ها در اینترنت جست وجو کنید. گزارشی از یافته های خود را در کلاس ارائه دهید.</a:t>
            </a:r>
          </a:p>
          <a:p>
            <a:pPr algn="just" rtl="1"/>
            <a:r>
              <a:rPr lang="fa-IR" sz="2800" b="1" dirty="0">
                <a:solidFill>
                  <a:schemeClr val="accent2"/>
                </a:solidFill>
                <a:cs typeface="B Nazanin" panose="00000400000000000000" pitchFamily="2" charset="-78"/>
              </a:rPr>
              <a:t>جواب</a:t>
            </a:r>
            <a:endParaRPr lang="fa-IR" sz="3600" b="1" dirty="0">
              <a:solidFill>
                <a:schemeClr val="accent2"/>
              </a:solidFill>
              <a:cs typeface="B Nazanin" panose="00000400000000000000" pitchFamily="2" charset="-78"/>
            </a:endParaRPr>
          </a:p>
          <a:p>
            <a:pPr algn="just" rtl="1"/>
            <a:endParaRPr lang="fa-IR" sz="2400" dirty="0">
              <a:solidFill>
                <a:srgbClr val="FF0000"/>
              </a:solidFill>
              <a:cs typeface="B Nazanin" panose="00000400000000000000" pitchFamily="2" charset="-78"/>
            </a:endParaRPr>
          </a:p>
          <a:p>
            <a:pPr algn="just" rtl="1"/>
            <a:r>
              <a:rPr lang="fa-IR" sz="2800" dirty="0">
                <a:solidFill>
                  <a:srgbClr val="FF0000"/>
                </a:solidFill>
                <a:cs typeface="B Nazanin" panose="00000400000000000000" pitchFamily="2" charset="-78"/>
              </a:rPr>
              <a:t>دفتین :</a:t>
            </a:r>
          </a:p>
          <a:p>
            <a:pPr algn="just" rtl="1"/>
            <a:r>
              <a:rPr lang="fa-IR" sz="2400" dirty="0">
                <a:cs typeface="B Nazanin" panose="00000400000000000000" pitchFamily="2" charset="-78"/>
              </a:rPr>
              <a:t>برای محکم کرردن و فشردن و  استحکام بخشیدن به درگیری الیاف تاروپود از وسیله ای به نام دفتین استفاده می شود این وسیله در اقوام و مناطق مختلف نام های دیگری نیز دارد مانند :</a:t>
            </a:r>
          </a:p>
          <a:p>
            <a:pPr algn="just" rtl="1"/>
            <a:r>
              <a:rPr lang="fa-IR" sz="2400" dirty="0">
                <a:cs typeface="B Nazanin" panose="00000400000000000000" pitchFamily="2" charset="-78"/>
              </a:rPr>
              <a:t>دفه - کرکیت - کلکیت - شانه - کلوزار - دستوک و...........</a:t>
            </a:r>
          </a:p>
          <a:p>
            <a:pPr algn="just" rtl="1"/>
            <a:r>
              <a:rPr lang="fa-IR" sz="2400" dirty="0">
                <a:cs typeface="B Nazanin" panose="00000400000000000000" pitchFamily="2" charset="-78"/>
              </a:rPr>
              <a:t>دفتین وسیله‌ای است برای کوبیدن گره‌های فرش پس از بافتن یک رج، و نیز خواباندن پودهای ضخیم و نازک قالی مورد استفاده واقع می‌شودکه هم باعث بر جای‌گیری گره‌ها و هم باعث ظرافت و صافی و یکنواختی در پشت فرش می‌شود</a:t>
            </a:r>
          </a:p>
        </p:txBody>
      </p:sp>
      <p:pic>
        <p:nvPicPr>
          <p:cNvPr id="2" name="Picture 1">
            <a:extLst>
              <a:ext uri="{FF2B5EF4-FFF2-40B4-BE49-F238E27FC236}">
                <a16:creationId xmlns:a16="http://schemas.microsoft.com/office/drawing/2014/main" id="{25632B80-660B-41FC-66DA-92051FBDD136}"/>
              </a:ext>
            </a:extLst>
          </p:cNvPr>
          <p:cNvPicPr>
            <a:picLocks noChangeAspect="1"/>
          </p:cNvPicPr>
          <p:nvPr/>
        </p:nvPicPr>
        <p:blipFill>
          <a:blip r:embed="rId4"/>
          <a:stretch>
            <a:fillRect/>
          </a:stretch>
        </p:blipFill>
        <p:spPr>
          <a:xfrm>
            <a:off x="239649" y="6420832"/>
            <a:ext cx="827122" cy="255772"/>
          </a:xfrm>
          <a:prstGeom prst="rect">
            <a:avLst/>
          </a:prstGeom>
        </p:spPr>
      </p:pic>
    </p:spTree>
    <p:extLst>
      <p:ext uri="{BB962C8B-B14F-4D97-AF65-F5344CB8AC3E}">
        <p14:creationId xmlns:p14="http://schemas.microsoft.com/office/powerpoint/2010/main" val="2651302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0" y="548580"/>
            <a:ext cx="8693239" cy="4955203"/>
          </a:xfrm>
          <a:prstGeom prst="rect">
            <a:avLst/>
          </a:prstGeom>
        </p:spPr>
        <p:txBody>
          <a:bodyPr wrap="square">
            <a:spAutoFit/>
          </a:bodyPr>
          <a:lstStyle/>
          <a:p>
            <a:pPr algn="just" rtl="1"/>
            <a:r>
              <a:rPr lang="fa-IR" sz="2400" dirty="0">
                <a:cs typeface="B Nazanin" panose="00000400000000000000" pitchFamily="2" charset="-78"/>
              </a:rPr>
              <a:t>زیر و رو کردن نخ ها را از روی نی ها، آن قدر از بالا و از پایین ادامه بدهید تا بلندی کار شما تقریباً دو برابر بلندی طرح مورد نظر شود. آیا می دانید چرا؟ در گروه با هم گفت و گو کنید و پاسخ این پرسش را پیدا کنید.</a:t>
            </a:r>
          </a:p>
          <a:p>
            <a:pPr algn="just" rtl="1"/>
            <a:endParaRPr lang="fa-IR" sz="2000" dirty="0">
              <a:cs typeface="B Nazanin" panose="00000400000000000000" pitchFamily="2" charset="-78"/>
            </a:endParaRPr>
          </a:p>
          <a:p>
            <a:pPr algn="just" rtl="1"/>
            <a:r>
              <a:rPr lang="fa-IR" sz="2800" b="1" dirty="0">
                <a:solidFill>
                  <a:srgbClr val="FF0000"/>
                </a:solidFill>
                <a:cs typeface="B Nazanin" panose="00000400000000000000" pitchFamily="2" charset="-78"/>
              </a:rPr>
              <a:t>پرسش</a:t>
            </a:r>
            <a:endParaRPr lang="fa-IR" sz="2400" dirty="0">
              <a:cs typeface="B Nazanin" panose="00000400000000000000" pitchFamily="2" charset="-78"/>
            </a:endParaRPr>
          </a:p>
          <a:p>
            <a:pPr algn="just" rtl="1"/>
            <a:r>
              <a:rPr lang="fa-IR" sz="2400" dirty="0">
                <a:cs typeface="B Nazanin" panose="00000400000000000000" pitchFamily="2" charset="-78"/>
              </a:rPr>
              <a:t>هنگام پودگذاری، چه ارتباطی میان ضخامت نخ و بلندی بافت وجود دارد؟</a:t>
            </a:r>
          </a:p>
          <a:p>
            <a:pPr algn="just" rtl="1"/>
            <a:r>
              <a:rPr lang="fa-IR" sz="2800" b="1" dirty="0">
                <a:solidFill>
                  <a:srgbClr val="FF0000"/>
                </a:solidFill>
                <a:cs typeface="B Nazanin" panose="00000400000000000000" pitchFamily="2" charset="-78"/>
              </a:rPr>
              <a:t>جواب</a:t>
            </a:r>
          </a:p>
          <a:p>
            <a:pPr algn="just" rtl="1"/>
            <a:r>
              <a:rPr lang="fa-IR" sz="2400" dirty="0">
                <a:cs typeface="B Nazanin" panose="00000400000000000000" pitchFamily="2" charset="-78"/>
              </a:rPr>
              <a:t>در بافت هرچه ضخامت نخ پود بیشتر باشد در نتیجه طول نخ به کار رفته کم تر و هرچه ضخامت نخ کم تر باشد مقدار مصرف نخ بیشتر می شود. و اگر نخ پود ضخیم تر باشد مدت زمان بافت کم تر و هرچه ضخامت نخ پود کم تر باشد مدت زمان بافت بیشتر خواهد شد. همچنین اگر نخ ضخیم تر باشد بلندی بافت نیز بیشتر و بزرگتر و بافته ما برجسته تر و ضخیم تر به نظر خواهد رسید.</a:t>
            </a:r>
          </a:p>
          <a:p>
            <a:pPr algn="just" rtl="1"/>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06E86E62-3969-77F5-9E8C-3B0E66212D74}"/>
              </a:ext>
            </a:extLst>
          </p:cNvPr>
          <p:cNvPicPr>
            <a:picLocks noChangeAspect="1"/>
          </p:cNvPicPr>
          <p:nvPr/>
        </p:nvPicPr>
        <p:blipFill>
          <a:blip r:embed="rId4"/>
          <a:stretch>
            <a:fillRect/>
          </a:stretch>
        </p:blipFill>
        <p:spPr>
          <a:xfrm>
            <a:off x="257578" y="6474620"/>
            <a:ext cx="827122" cy="255772"/>
          </a:xfrm>
          <a:prstGeom prst="rect">
            <a:avLst/>
          </a:prstGeom>
        </p:spPr>
      </p:pic>
    </p:spTree>
    <p:extLst>
      <p:ext uri="{BB962C8B-B14F-4D97-AF65-F5344CB8AC3E}">
        <p14:creationId xmlns:p14="http://schemas.microsoft.com/office/powerpoint/2010/main" val="3793090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337" y="296129"/>
            <a:ext cx="3593207" cy="5693866"/>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مرحلۀ دوم</a:t>
            </a:r>
          </a:p>
          <a:p>
            <a:pPr algn="just" rtl="1"/>
            <a:endParaRPr lang="fa-IR" sz="2400" dirty="0">
              <a:cs typeface="B Nazanin" panose="00000400000000000000" pitchFamily="2" charset="-78"/>
            </a:endParaRPr>
          </a:p>
          <a:p>
            <a:pPr algn="just" rtl="1"/>
            <a:r>
              <a:rPr lang="fa-IR" sz="2400" b="1" dirty="0">
                <a:solidFill>
                  <a:srgbClr val="00B050"/>
                </a:solidFill>
                <a:cs typeface="B Nazanin" panose="00000400000000000000" pitchFamily="2" charset="-78"/>
              </a:rPr>
              <a:t>تارگذاری: </a:t>
            </a:r>
            <a:r>
              <a:rPr lang="fa-IR" sz="2400" dirty="0">
                <a:cs typeface="B Nazanin" panose="00000400000000000000" pitchFamily="2" charset="-78"/>
              </a:rPr>
              <a:t>در انتهای مرحله پودگذاری، یک سر نخ بافته شما در بالا و سر دیگر آن در پایین به صورت آزاد باقی مانده است،همان طور که در شکل 9 -4 می بینید، یک نخ از سمت راست و سر دیگر آن از سمت چپ بیرون آمده است. نخ یک سمت را به اندازه بلندی بافته اندازه بگیرید و آن را تقریباً به اندازه نسبت 5 به 8 تعداد نی ها تا کنید. نخ سمت دیگر را نیز به اندازه طول بافته اندازه بگیرید و به تعداد نی های باقی مانده تا کنید (شکل 12 – 4)</a:t>
            </a:r>
          </a:p>
        </p:txBody>
      </p:sp>
      <p:pic>
        <p:nvPicPr>
          <p:cNvPr id="2" name="Picture 1"/>
          <p:cNvPicPr>
            <a:picLocks noChangeAspect="1"/>
          </p:cNvPicPr>
          <p:nvPr/>
        </p:nvPicPr>
        <p:blipFill>
          <a:blip r:embed="rId4"/>
          <a:stretch>
            <a:fillRect/>
          </a:stretch>
        </p:blipFill>
        <p:spPr>
          <a:xfrm>
            <a:off x="210323" y="1147931"/>
            <a:ext cx="5070014" cy="4298037"/>
          </a:xfrm>
          <a:prstGeom prst="rect">
            <a:avLst/>
          </a:prstGeom>
        </p:spPr>
      </p:pic>
      <p:pic>
        <p:nvPicPr>
          <p:cNvPr id="3" name="Picture 2">
            <a:extLst>
              <a:ext uri="{FF2B5EF4-FFF2-40B4-BE49-F238E27FC236}">
                <a16:creationId xmlns:a16="http://schemas.microsoft.com/office/drawing/2014/main" id="{C14EE1D4-F649-2314-487D-C7C0D535E17E}"/>
              </a:ext>
            </a:extLst>
          </p:cNvPr>
          <p:cNvPicPr>
            <a:picLocks noChangeAspect="1"/>
          </p:cNvPicPr>
          <p:nvPr/>
        </p:nvPicPr>
        <p:blipFill>
          <a:blip r:embed="rId5"/>
          <a:stretch>
            <a:fillRect/>
          </a:stretch>
        </p:blipFill>
        <p:spPr>
          <a:xfrm>
            <a:off x="257578" y="6474620"/>
            <a:ext cx="827122" cy="255772"/>
          </a:xfrm>
          <a:prstGeom prst="rect">
            <a:avLst/>
          </a:prstGeom>
        </p:spPr>
      </p:pic>
    </p:spTree>
    <p:extLst>
      <p:ext uri="{BB962C8B-B14F-4D97-AF65-F5344CB8AC3E}">
        <p14:creationId xmlns:p14="http://schemas.microsoft.com/office/powerpoint/2010/main" val="613274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5315" y="441017"/>
            <a:ext cx="3908739" cy="3785652"/>
          </a:xfrm>
          <a:prstGeom prst="rect">
            <a:avLst/>
          </a:prstGeom>
        </p:spPr>
        <p:txBody>
          <a:bodyPr wrap="square">
            <a:spAutoFit/>
          </a:bodyPr>
          <a:lstStyle/>
          <a:p>
            <a:pPr algn="just" rtl="1"/>
            <a:r>
              <a:rPr lang="fa-IR" sz="2400" dirty="0">
                <a:cs typeface="B Nazanin" panose="00000400000000000000" pitchFamily="2" charset="-78"/>
              </a:rPr>
              <a:t>سوزن پلاستیکی را بردارید و نخ بالایی را از سوراخ آن عبور دهید. حال سوزن پلاستیکی و نخ را در اولین نی وارد و آن را محکم کنید. سوزن و نی را باهم از داخل قسمت بافته شده و از سر دیگر آن خارج کنید. نخ خارج شده را به آرامی بکشید، به گونه ای که بافته ها تناسب و فشردگی معمولی داشته باشند. برای این کار بهتر است دست دیگر خود را روی بافته قرار دهید (شکل 13 – 4)</a:t>
            </a:r>
          </a:p>
        </p:txBody>
      </p:sp>
      <p:pic>
        <p:nvPicPr>
          <p:cNvPr id="3" name="Picture 2"/>
          <p:cNvPicPr>
            <a:picLocks noChangeAspect="1"/>
          </p:cNvPicPr>
          <p:nvPr/>
        </p:nvPicPr>
        <p:blipFill>
          <a:blip r:embed="rId4"/>
          <a:stretch>
            <a:fillRect/>
          </a:stretch>
        </p:blipFill>
        <p:spPr>
          <a:xfrm>
            <a:off x="206062" y="441017"/>
            <a:ext cx="4809253" cy="3764756"/>
          </a:xfrm>
          <a:prstGeom prst="rect">
            <a:avLst/>
          </a:prstGeom>
        </p:spPr>
      </p:pic>
      <p:sp>
        <p:nvSpPr>
          <p:cNvPr id="2" name="Rectangle 1"/>
          <p:cNvSpPr/>
          <p:nvPr/>
        </p:nvSpPr>
        <p:spPr>
          <a:xfrm>
            <a:off x="206062" y="4515763"/>
            <a:ext cx="8717992" cy="1631216"/>
          </a:xfrm>
          <a:prstGeom prst="rect">
            <a:avLst/>
          </a:prstGeom>
        </p:spPr>
        <p:txBody>
          <a:bodyPr wrap="square">
            <a:spAutoFit/>
          </a:bodyPr>
          <a:lstStyle/>
          <a:p>
            <a:pPr lvl="0" algn="just" rtl="1"/>
            <a:r>
              <a:rPr lang="fa-IR" sz="2400" dirty="0">
                <a:solidFill>
                  <a:prstClr val="black"/>
                </a:solidFill>
                <a:cs typeface="B Nazanin" panose="00000400000000000000" pitchFamily="2" charset="-78"/>
              </a:rPr>
              <a:t>اگر بخواهید بافته استحکام بیشتری داشته باشد پودها را به شکل دو لایه از میانه بافته ها عبور دهید.</a:t>
            </a:r>
          </a:p>
          <a:p>
            <a:pPr lvl="0" algn="just" rtl="1"/>
            <a:endParaRPr lang="fa-IR" sz="2400" dirty="0">
              <a:solidFill>
                <a:prstClr val="black"/>
              </a:solidFill>
              <a:cs typeface="B Nazanin" panose="00000400000000000000" pitchFamily="2" charset="-78"/>
            </a:endParaRPr>
          </a:p>
          <a:p>
            <a:pPr lvl="0" algn="just" rtl="1"/>
            <a:r>
              <a:rPr lang="fa-IR" sz="2800" b="1" dirty="0">
                <a:solidFill>
                  <a:srgbClr val="FF0000"/>
                </a:solidFill>
                <a:cs typeface="B Nazanin" panose="00000400000000000000" pitchFamily="2" charset="-78"/>
              </a:rPr>
              <a:t>نکته : </a:t>
            </a:r>
            <a:r>
              <a:rPr lang="fa-IR" sz="2400" dirty="0">
                <a:solidFill>
                  <a:prstClr val="black"/>
                </a:solidFill>
                <a:cs typeface="B Nazanin" panose="00000400000000000000" pitchFamily="2" charset="-78"/>
              </a:rPr>
              <a:t>کشش نخ باید به قدری باشد که دو سر بافته را جمع نکند.</a:t>
            </a:r>
          </a:p>
        </p:txBody>
      </p:sp>
      <p:pic>
        <p:nvPicPr>
          <p:cNvPr id="5" name="Picture 4">
            <a:extLst>
              <a:ext uri="{FF2B5EF4-FFF2-40B4-BE49-F238E27FC236}">
                <a16:creationId xmlns:a16="http://schemas.microsoft.com/office/drawing/2014/main" id="{FB75B880-859A-00E5-8B8A-BCD3EEA19074}"/>
              </a:ext>
            </a:extLst>
          </p:cNvPr>
          <p:cNvPicPr>
            <a:picLocks noChangeAspect="1"/>
          </p:cNvPicPr>
          <p:nvPr/>
        </p:nvPicPr>
        <p:blipFill>
          <a:blip r:embed="rId5"/>
          <a:stretch>
            <a:fillRect/>
          </a:stretch>
        </p:blipFill>
        <p:spPr>
          <a:xfrm>
            <a:off x="257578" y="6474620"/>
            <a:ext cx="827122" cy="255772"/>
          </a:xfrm>
          <a:prstGeom prst="rect">
            <a:avLst/>
          </a:prstGeom>
        </p:spPr>
      </p:pic>
    </p:spTree>
    <p:extLst>
      <p:ext uri="{BB962C8B-B14F-4D97-AF65-F5344CB8AC3E}">
        <p14:creationId xmlns:p14="http://schemas.microsoft.com/office/powerpoint/2010/main" val="2276691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700" y="299351"/>
            <a:ext cx="8700520" cy="830997"/>
          </a:xfrm>
          <a:prstGeom prst="rect">
            <a:avLst/>
          </a:prstGeom>
        </p:spPr>
        <p:txBody>
          <a:bodyPr wrap="square">
            <a:spAutoFit/>
          </a:bodyPr>
          <a:lstStyle/>
          <a:p>
            <a:pPr algn="just" rtl="1"/>
            <a:r>
              <a:rPr lang="fa-IR" sz="2400" dirty="0">
                <a:cs typeface="B Nazanin" panose="00000400000000000000" pitchFamily="2" charset="-78"/>
              </a:rPr>
              <a:t>حالا دوباره سوزن را از همان سمتی که خارج شده است از نی کناری عبور دهید و سپس آن را از طرف مقابل، همراه نی خارج کنید. این کار را ادامه دهید تا نخ به پایان برسد</a:t>
            </a:r>
          </a:p>
        </p:txBody>
      </p:sp>
      <p:pic>
        <p:nvPicPr>
          <p:cNvPr id="2" name="Picture 1"/>
          <p:cNvPicPr>
            <a:picLocks noChangeAspect="1"/>
          </p:cNvPicPr>
          <p:nvPr/>
        </p:nvPicPr>
        <p:blipFill>
          <a:blip r:embed="rId4"/>
          <a:stretch>
            <a:fillRect/>
          </a:stretch>
        </p:blipFill>
        <p:spPr>
          <a:xfrm>
            <a:off x="244700" y="1325840"/>
            <a:ext cx="5957641" cy="2348684"/>
          </a:xfrm>
          <a:prstGeom prst="rect">
            <a:avLst/>
          </a:prstGeom>
        </p:spPr>
      </p:pic>
      <p:sp>
        <p:nvSpPr>
          <p:cNvPr id="5" name="Rectangle 4"/>
          <p:cNvSpPr/>
          <p:nvPr/>
        </p:nvSpPr>
        <p:spPr>
          <a:xfrm>
            <a:off x="4172755" y="3471828"/>
            <a:ext cx="4772465" cy="3046988"/>
          </a:xfrm>
          <a:prstGeom prst="rect">
            <a:avLst/>
          </a:prstGeom>
        </p:spPr>
        <p:txBody>
          <a:bodyPr wrap="square">
            <a:spAutoFit/>
          </a:bodyPr>
          <a:lstStyle/>
          <a:p>
            <a:pPr algn="just" rtl="1"/>
            <a:r>
              <a:rPr lang="fa-IR" sz="2400" dirty="0">
                <a:cs typeface="B Nazanin" panose="00000400000000000000" pitchFamily="2" charset="-78"/>
              </a:rPr>
              <a:t>اکنون به نیمه کار رسیده اید. این بار سوزن را از نخ خارج سازید و سرنخِ آزاد را از سمت دیگِر کار از سوراخ سوزن عبور دهید.نخ و سوزن را از اولین نی کناری عبور دهید و مانند مرحله قبل، کار را تکرار کنید (شکل 15-4 )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 نهایت دو نخ در یک نقطه در وسط بافته به هم می رسند.</a:t>
            </a:r>
          </a:p>
        </p:txBody>
      </p:sp>
      <p:pic>
        <p:nvPicPr>
          <p:cNvPr id="6" name="Picture 5"/>
          <p:cNvPicPr>
            <a:picLocks noChangeAspect="1"/>
          </p:cNvPicPr>
          <p:nvPr/>
        </p:nvPicPr>
        <p:blipFill>
          <a:blip r:embed="rId5"/>
          <a:stretch>
            <a:fillRect/>
          </a:stretch>
        </p:blipFill>
        <p:spPr>
          <a:xfrm>
            <a:off x="244700" y="3369720"/>
            <a:ext cx="3928055" cy="3251204"/>
          </a:xfrm>
          <a:prstGeom prst="rect">
            <a:avLst/>
          </a:prstGeom>
        </p:spPr>
      </p:pic>
    </p:spTree>
    <p:extLst>
      <p:ext uri="{BB962C8B-B14F-4D97-AF65-F5344CB8AC3E}">
        <p14:creationId xmlns:p14="http://schemas.microsoft.com/office/powerpoint/2010/main" val="3263355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315449"/>
            <a:ext cx="8526976" cy="4278094"/>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پرسش</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اگر برای بافت خود در شروع کار، محاسبات درستی از میزان نخ مورد نیاز نداشته باشید یا به اشتباه طول نخ را کمتر محاسبه کنید،تارهای بافته شما به هم نمی رسند. </a:t>
            </a:r>
          </a:p>
          <a:p>
            <a:pPr algn="just" rtl="1"/>
            <a:r>
              <a:rPr lang="fa-IR" sz="2400" dirty="0">
                <a:cs typeface="B Nazanin" panose="00000400000000000000" pitchFamily="2" charset="-78"/>
              </a:rPr>
              <a:t>راهکار پیشنهادی خود را برای ادامه کار و رفع این نقص بیان کنید.</a:t>
            </a:r>
          </a:p>
          <a:p>
            <a:pPr algn="just" rtl="1"/>
            <a:endParaRPr lang="fa-IR" sz="2400" dirty="0">
              <a:cs typeface="B Nazanin" panose="00000400000000000000" pitchFamily="2" charset="-78"/>
            </a:endParaRPr>
          </a:p>
          <a:p>
            <a:pPr algn="just" rtl="1"/>
            <a:r>
              <a:rPr lang="fa-IR" sz="2800" b="1" dirty="0">
                <a:solidFill>
                  <a:srgbClr val="FF0000"/>
                </a:solidFill>
                <a:cs typeface="B Nazanin" panose="00000400000000000000" pitchFamily="2" charset="-78"/>
              </a:rPr>
              <a:t>جواب</a:t>
            </a:r>
            <a:endParaRPr lang="fa-IR" sz="2400" b="1" dirty="0">
              <a:solidFill>
                <a:srgbClr val="FF0000"/>
              </a:solidFill>
              <a:cs typeface="B Nazanin" panose="00000400000000000000" pitchFamily="2" charset="-78"/>
            </a:endParaRPr>
          </a:p>
          <a:p>
            <a:pPr algn="just" rtl="1"/>
            <a:endParaRPr lang="fa-IR" sz="2400" b="1" dirty="0">
              <a:solidFill>
                <a:srgbClr val="FF0000"/>
              </a:solidFill>
              <a:cs typeface="B Nazanin" panose="00000400000000000000" pitchFamily="2" charset="-78"/>
            </a:endParaRPr>
          </a:p>
          <a:p>
            <a:pPr algn="just" rtl="1"/>
            <a:r>
              <a:rPr lang="fa-IR" sz="2400" dirty="0">
                <a:cs typeface="B Nazanin" panose="00000400000000000000" pitchFamily="2" charset="-78"/>
              </a:rPr>
              <a:t>اگر با این موضوع برخورد کنیم می توانیم سر نخ را با نخ و سوزن با ظرافت در لای بافت مخفی کنیم (بدوزیم) و سپس  یک تار جدید در آن محل قرار داده و شروع به ادامه بافت کنیم یا با گره خیلی ظریف تار جدید را به انتهای تار قبلی گره بزنیم و سپس ادامه بافت.</a:t>
            </a:r>
          </a:p>
        </p:txBody>
      </p:sp>
      <p:pic>
        <p:nvPicPr>
          <p:cNvPr id="2" name="Picture 1">
            <a:extLst>
              <a:ext uri="{FF2B5EF4-FFF2-40B4-BE49-F238E27FC236}">
                <a16:creationId xmlns:a16="http://schemas.microsoft.com/office/drawing/2014/main" id="{56F47334-369B-4433-02B6-CC029209DB8B}"/>
              </a:ext>
            </a:extLst>
          </p:cNvPr>
          <p:cNvPicPr>
            <a:picLocks noChangeAspect="1"/>
          </p:cNvPicPr>
          <p:nvPr/>
        </p:nvPicPr>
        <p:blipFill>
          <a:blip r:embed="rId4"/>
          <a:stretch>
            <a:fillRect/>
          </a:stretch>
        </p:blipFill>
        <p:spPr>
          <a:xfrm>
            <a:off x="257578" y="6474620"/>
            <a:ext cx="827122" cy="255772"/>
          </a:xfrm>
          <a:prstGeom prst="rect">
            <a:avLst/>
          </a:prstGeom>
        </p:spPr>
      </p:pic>
    </p:spTree>
    <p:extLst>
      <p:ext uri="{BB962C8B-B14F-4D97-AF65-F5344CB8AC3E}">
        <p14:creationId xmlns:p14="http://schemas.microsoft.com/office/powerpoint/2010/main" val="657109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271" y="545912"/>
            <a:ext cx="8710708" cy="2308324"/>
          </a:xfrm>
          <a:prstGeom prst="rect">
            <a:avLst/>
          </a:prstGeom>
        </p:spPr>
        <p:txBody>
          <a:bodyPr wrap="square">
            <a:spAutoFit/>
          </a:bodyPr>
          <a:lstStyle/>
          <a:p>
            <a:pPr algn="just" rtl="1"/>
            <a:r>
              <a:rPr lang="fa-IR" sz="2400" dirty="0">
                <a:cs typeface="B Nazanin" panose="00000400000000000000" pitchFamily="2" charset="-78"/>
              </a:rPr>
              <a:t>برای پنهان کردن سر نخ ها در بین بافته، وقتی نخ و سوزن به نی میانی کار که قبلاً نخِ سِر دیگر در آن پایان یافته بود رسید دوباره آن را از همان نی عبور دهید و نی را نیز این بار همراه با نخ و سوزن از وسط کار خارج کنید. </a:t>
            </a:r>
          </a:p>
          <a:p>
            <a:pPr algn="just" rtl="1"/>
            <a:r>
              <a:rPr lang="fa-IR" sz="2400" dirty="0">
                <a:cs typeface="B Nazanin" panose="00000400000000000000" pitchFamily="2" charset="-78"/>
              </a:rPr>
              <a:t>همچنین اگر نی در میان کار باقی نمانده باشد شما می توانید نخ را با استفاده از سوزن از میان بافته عبور دهید و آن را پنهان کنید</a:t>
            </a:r>
          </a:p>
          <a:p>
            <a:pPr algn="just" rtl="1"/>
            <a:r>
              <a:rPr lang="fa-IR" sz="2400" dirty="0">
                <a:cs typeface="B Nazanin" panose="00000400000000000000" pitchFamily="2" charset="-78"/>
              </a:rPr>
              <a:t>(شکل 16-4 )</a:t>
            </a:r>
          </a:p>
        </p:txBody>
      </p:sp>
      <p:pic>
        <p:nvPicPr>
          <p:cNvPr id="5" name="Picture 4"/>
          <p:cNvPicPr>
            <a:picLocks noChangeAspect="1"/>
          </p:cNvPicPr>
          <p:nvPr/>
        </p:nvPicPr>
        <p:blipFill>
          <a:blip r:embed="rId4"/>
          <a:stretch>
            <a:fillRect/>
          </a:stretch>
        </p:blipFill>
        <p:spPr>
          <a:xfrm>
            <a:off x="241271" y="2410963"/>
            <a:ext cx="4794368" cy="4139923"/>
          </a:xfrm>
          <a:prstGeom prst="rect">
            <a:avLst/>
          </a:prstGeom>
        </p:spPr>
      </p:pic>
    </p:spTree>
    <p:extLst>
      <p:ext uri="{BB962C8B-B14F-4D97-AF65-F5344CB8AC3E}">
        <p14:creationId xmlns:p14="http://schemas.microsoft.com/office/powerpoint/2010/main" val="2947000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640" y="1787479"/>
            <a:ext cx="8358389" cy="3477875"/>
          </a:xfrm>
          <a:prstGeom prst="rect">
            <a:avLst/>
          </a:prstGeom>
        </p:spPr>
        <p:txBody>
          <a:bodyPr wrap="square">
            <a:spAutoFit/>
          </a:bodyPr>
          <a:lstStyle/>
          <a:p>
            <a:pPr algn="r" rtl="1"/>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lnSpc>
                <a:spcPct val="150000"/>
              </a:lnSpc>
            </a:pPr>
            <a:r>
              <a:rPr lang="fa-IR" sz="2800" dirty="0">
                <a:latin typeface="AmuzehNewNormalPS"/>
                <a:cs typeface="B Nazanin" panose="00000400000000000000" pitchFamily="2" charset="-78"/>
              </a:rPr>
              <a:t>کارگروهی، مسئولیت پذیری و مدیریت منابع در انجام دادن کارها ؛</a:t>
            </a:r>
          </a:p>
          <a:p>
            <a:pPr algn="r" rtl="1">
              <a:lnSpc>
                <a:spcPct val="150000"/>
              </a:lnSpc>
            </a:pPr>
            <a:r>
              <a:rPr lang="fa-IR" sz="2800" dirty="0">
                <a:latin typeface="AmuzehNewNormalPS"/>
                <a:cs typeface="B Nazanin" panose="00000400000000000000" pitchFamily="2" charset="-78"/>
              </a:rPr>
              <a:t>بافت تخت؛</a:t>
            </a:r>
          </a:p>
          <a:p>
            <a:pPr algn="r" rtl="1">
              <a:lnSpc>
                <a:spcPct val="150000"/>
              </a:lnSpc>
            </a:pPr>
            <a:r>
              <a:rPr lang="fa-IR" sz="2800" dirty="0">
                <a:latin typeface="AmuzehNewNormalPS"/>
                <a:cs typeface="B Nazanin" panose="00000400000000000000" pitchFamily="2" charset="-78"/>
              </a:rPr>
              <a:t>تولید نمونه ای کیف و تزیین آن؛</a:t>
            </a:r>
          </a:p>
          <a:p>
            <a:pPr algn="r" rtl="1">
              <a:lnSpc>
                <a:spcPct val="150000"/>
              </a:lnSpc>
            </a:pPr>
            <a:r>
              <a:rPr lang="fa-IR" sz="2800" dirty="0">
                <a:latin typeface="AmuzehNewNormalPS"/>
                <a:cs typeface="B Nazanin" panose="00000400000000000000" pitchFamily="2" charset="-78"/>
              </a:rPr>
              <a:t>رعایت نکات ایمنی و بهداشت به هنگام تهیه آن ها.</a:t>
            </a:r>
            <a:endParaRPr lang="fa-IR" sz="2800" dirty="0">
              <a:cs typeface="B Nazanin"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349" y="696263"/>
            <a:ext cx="6413680" cy="720733"/>
          </a:xfrm>
          <a:prstGeom prst="rect">
            <a:avLst/>
          </a:prstGeom>
        </p:spPr>
      </p:pic>
    </p:spTree>
    <p:extLst>
      <p:ext uri="{BB962C8B-B14F-4D97-AF65-F5344CB8AC3E}">
        <p14:creationId xmlns:p14="http://schemas.microsoft.com/office/powerpoint/2010/main" val="2454391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699" y="387816"/>
            <a:ext cx="8658986" cy="452431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بارش فکری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نگاهی به بافته بیندازید. اگر در بافته از دو رنگ نخ استفاده کرده اید و در آن، گره و نخ اضافی می بینید، با دوستان خود روش هایی را برای مخفی کردن آن ها پیدا کنید.</a:t>
            </a:r>
          </a:p>
          <a:p>
            <a:pPr algn="just" rtl="1"/>
            <a:endParaRPr lang="fa-IR" sz="2400" dirty="0">
              <a:cs typeface="B Nazanin" panose="00000400000000000000" pitchFamily="2" charset="-78"/>
            </a:endParaRPr>
          </a:p>
          <a:p>
            <a:pPr algn="just" rtl="1"/>
            <a:r>
              <a:rPr lang="fa-IR" sz="2400" b="1" dirty="0">
                <a:solidFill>
                  <a:srgbClr val="FF0000"/>
                </a:solidFill>
                <a:cs typeface="B Nazanin" panose="00000400000000000000" pitchFamily="2" charset="-78"/>
              </a:rPr>
              <a:t>جواب</a:t>
            </a:r>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برای مخفی کردن نخ و گره اضافی شرط اول ظرافت و سلیقه کار است یعنی باید با دقت بالا سعی در رفع زوائد و اضافات نخ ها نماییم . برای این کار می توانیم نخ و گره را در لابلای بافت و نخ ها مخفی نماییم یا از تیغ یا قیچی ها کوچک برای رفع گره و زیادی نخ ها استفاده نماییم . در صورتی که گره و نخ اضافی کوچک باشد می توانیم با برس زدن یا شانه کردن با ابزار سختی این گره ها را رفع کنیم.</a:t>
            </a:r>
          </a:p>
        </p:txBody>
      </p:sp>
      <p:pic>
        <p:nvPicPr>
          <p:cNvPr id="2" name="Picture 1">
            <a:extLst>
              <a:ext uri="{FF2B5EF4-FFF2-40B4-BE49-F238E27FC236}">
                <a16:creationId xmlns:a16="http://schemas.microsoft.com/office/drawing/2014/main" id="{2842FAE5-6F08-1477-DC8B-E8FE4AE28FBB}"/>
              </a:ext>
            </a:extLst>
          </p:cNvPr>
          <p:cNvPicPr>
            <a:picLocks noChangeAspect="1"/>
          </p:cNvPicPr>
          <p:nvPr/>
        </p:nvPicPr>
        <p:blipFill>
          <a:blip r:embed="rId4"/>
          <a:stretch>
            <a:fillRect/>
          </a:stretch>
        </p:blipFill>
        <p:spPr>
          <a:xfrm>
            <a:off x="257578" y="6474620"/>
            <a:ext cx="827122" cy="255772"/>
          </a:xfrm>
          <a:prstGeom prst="rect">
            <a:avLst/>
          </a:prstGeom>
        </p:spPr>
      </p:pic>
    </p:spTree>
    <p:extLst>
      <p:ext uri="{BB962C8B-B14F-4D97-AF65-F5344CB8AC3E}">
        <p14:creationId xmlns:p14="http://schemas.microsoft.com/office/powerpoint/2010/main" val="69804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7606" y="274020"/>
            <a:ext cx="4396080" cy="415498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مرحلۀ سوم</a:t>
            </a:r>
          </a:p>
          <a:p>
            <a:pPr algn="just" rtl="1"/>
            <a:r>
              <a:rPr lang="fa-IR" sz="2400" dirty="0">
                <a:solidFill>
                  <a:srgbClr val="0070C0"/>
                </a:solidFill>
                <a:cs typeface="B Nazanin" panose="00000400000000000000" pitchFamily="2" charset="-78"/>
              </a:rPr>
              <a:t>بافت شیرازه و بند (طناب): </a:t>
            </a:r>
          </a:p>
          <a:p>
            <a:pPr algn="just" rtl="1"/>
            <a:r>
              <a:rPr lang="fa-IR" sz="2400" dirty="0">
                <a:cs typeface="B Nazanin" panose="00000400000000000000" pitchFamily="2" charset="-78"/>
              </a:rPr>
              <a:t>اکنون بافته تخت کامل شده است. اگر بخواهید با آن کیفی تهیه کنید، لازم است بافته خود را از وسط تا کنید و دو طرف آن رابه هم اتصال دهید. برای این منظور دو نیمه بافته تخت را روی هم قرار دهید و با سوزن پلاستیکی و نخ به شکل پیچ باف یا دندان موشی، لبه های کناری دو نیمه را به یکدیگر بدوزید. به این کار شیرازه پیچی  می گویند شکل 17 - 4</a:t>
            </a:r>
          </a:p>
        </p:txBody>
      </p:sp>
      <p:pic>
        <p:nvPicPr>
          <p:cNvPr id="5" name="Picture 4"/>
          <p:cNvPicPr>
            <a:picLocks noChangeAspect="1"/>
          </p:cNvPicPr>
          <p:nvPr/>
        </p:nvPicPr>
        <p:blipFill>
          <a:blip r:embed="rId4"/>
          <a:stretch>
            <a:fillRect/>
          </a:stretch>
        </p:blipFill>
        <p:spPr>
          <a:xfrm>
            <a:off x="206062" y="3155324"/>
            <a:ext cx="4301544" cy="3433174"/>
          </a:xfrm>
          <a:prstGeom prst="rect">
            <a:avLst/>
          </a:prstGeom>
        </p:spPr>
      </p:pic>
    </p:spTree>
    <p:extLst>
      <p:ext uri="{BB962C8B-B14F-4D97-AF65-F5344CB8AC3E}">
        <p14:creationId xmlns:p14="http://schemas.microsoft.com/office/powerpoint/2010/main" val="3976087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183" y="284785"/>
            <a:ext cx="8736258" cy="4955203"/>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پرسش</a:t>
            </a:r>
            <a:endParaRPr lang="fa-IR" sz="2400" dirty="0">
              <a:cs typeface="B Nazanin" panose="00000400000000000000" pitchFamily="2" charset="-78"/>
            </a:endParaRPr>
          </a:p>
          <a:p>
            <a:pPr algn="just" rtl="1"/>
            <a:r>
              <a:rPr lang="fa-IR" sz="2400" dirty="0">
                <a:cs typeface="B Nazanin" panose="00000400000000000000" pitchFamily="2" charset="-78"/>
              </a:rPr>
              <a:t>چند نوع شیرازه پیچی دیگر وجود دارد و از هر کدام برای چه بافت های استفاده می شود؟ </a:t>
            </a:r>
          </a:p>
          <a:p>
            <a:pPr algn="just" rtl="1"/>
            <a:r>
              <a:rPr lang="fa-IR" sz="2400" dirty="0">
                <a:cs typeface="B Nazanin" panose="00000400000000000000" pitchFamily="2" charset="-78"/>
              </a:rPr>
              <a:t>برای دادن پاسخ به این پرسش بهتر است با دوستان و هم کلاسی های خود سری به کارگاه های قالی بافی و گلیم بافی بزنید یا آن ها را در اینترنت جست وجو کنید.</a:t>
            </a:r>
          </a:p>
          <a:p>
            <a:pPr algn="just" rtl="1"/>
            <a:r>
              <a:rPr lang="fa-IR" sz="2400" b="1" dirty="0">
                <a:solidFill>
                  <a:srgbClr val="FF0000"/>
                </a:solidFill>
                <a:cs typeface="B Nazanin" panose="00000400000000000000" pitchFamily="2" charset="-78"/>
              </a:rPr>
              <a:t>جواب</a:t>
            </a:r>
          </a:p>
          <a:p>
            <a:pPr algn="just" rtl="1"/>
            <a:r>
              <a:rPr lang="fa-IR" sz="2400" dirty="0">
                <a:cs typeface="B Nazanin" panose="00000400000000000000" pitchFamily="2" charset="-78"/>
              </a:rPr>
              <a:t>به دوخت لبه طولی بافته های مختلف مانند قالی شیرازه می گویند. یعنی پوشاندن و مهرکردن و محکم کردن پود های کناره بافت با هدف زیبایی - نظم بخشیدن و مهار پودها. و در نقاط مختلف ایران نام های مختلف و انواع گوناگونی دارد که برای هر بافته ای به گونه ای اجرا و پیچیده می شود و معمولا در بافت قالی مورد استفاده قرار می گیرد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نام چند نوع شیرازه عبارتست از:</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شیرازه طبیعی یا متصل - شیرازه مصنوعی یا منفصل - شیرازه حصیری در بافت حصیر و.....</a:t>
            </a:r>
          </a:p>
        </p:txBody>
      </p:sp>
      <p:pic>
        <p:nvPicPr>
          <p:cNvPr id="2" name="Picture 1">
            <a:extLst>
              <a:ext uri="{FF2B5EF4-FFF2-40B4-BE49-F238E27FC236}">
                <a16:creationId xmlns:a16="http://schemas.microsoft.com/office/drawing/2014/main" id="{B333D539-A9D5-C5BD-CCE9-A7171BA1A928}"/>
              </a:ext>
            </a:extLst>
          </p:cNvPr>
          <p:cNvPicPr>
            <a:picLocks noChangeAspect="1"/>
          </p:cNvPicPr>
          <p:nvPr/>
        </p:nvPicPr>
        <p:blipFill>
          <a:blip r:embed="rId4"/>
          <a:stretch>
            <a:fillRect/>
          </a:stretch>
        </p:blipFill>
        <p:spPr>
          <a:xfrm>
            <a:off x="185862" y="6384974"/>
            <a:ext cx="827122" cy="255772"/>
          </a:xfrm>
          <a:prstGeom prst="rect">
            <a:avLst/>
          </a:prstGeom>
        </p:spPr>
      </p:pic>
    </p:spTree>
    <p:extLst>
      <p:ext uri="{BB962C8B-B14F-4D97-AF65-F5344CB8AC3E}">
        <p14:creationId xmlns:p14="http://schemas.microsoft.com/office/powerpoint/2010/main" val="2305078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577" y="362173"/>
            <a:ext cx="8639668" cy="3477875"/>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بافت بند: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ایلات و عشایر ایرانی، نه تنها در بافت انواع زیراندازهایی مانند قالی، گلیم و گبه مهارت دارند، بلکه انواع بند و طناب های گوناگون، را به آسانی می بافند. طناب ها کاربردهای متفاوتی دارند، مانند بستن وسایل به یکدیگر، تزیین دورتادور چادرهای عشایری (سیاه چادرها) و بند چنته (کیف).</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امروزه از طناب برای بندهایی در پوشاک، مانند انواع کمربند پیراهن و بند شلوارهای ورزشی و نیز بند کیف تلفن همراه استفاده می شود.   شکل های 18 – 4 ، 19 – 4 و 20 – 4</a:t>
            </a:r>
          </a:p>
        </p:txBody>
      </p:sp>
      <p:pic>
        <p:nvPicPr>
          <p:cNvPr id="2" name="Picture 1"/>
          <p:cNvPicPr>
            <a:picLocks noChangeAspect="1"/>
          </p:cNvPicPr>
          <p:nvPr/>
        </p:nvPicPr>
        <p:blipFill>
          <a:blip r:embed="rId4"/>
          <a:stretch>
            <a:fillRect/>
          </a:stretch>
        </p:blipFill>
        <p:spPr>
          <a:xfrm>
            <a:off x="1290818" y="4121239"/>
            <a:ext cx="7606427" cy="2309094"/>
          </a:xfrm>
          <a:prstGeom prst="rect">
            <a:avLst/>
          </a:prstGeom>
        </p:spPr>
      </p:pic>
      <p:pic>
        <p:nvPicPr>
          <p:cNvPr id="3" name="Picture 2">
            <a:extLst>
              <a:ext uri="{FF2B5EF4-FFF2-40B4-BE49-F238E27FC236}">
                <a16:creationId xmlns:a16="http://schemas.microsoft.com/office/drawing/2014/main" id="{311CAFC3-D5C3-01FD-B630-370C20BCE3A4}"/>
              </a:ext>
            </a:extLst>
          </p:cNvPr>
          <p:cNvPicPr>
            <a:picLocks noChangeAspect="1"/>
          </p:cNvPicPr>
          <p:nvPr/>
        </p:nvPicPr>
        <p:blipFill>
          <a:blip r:embed="rId5"/>
          <a:stretch>
            <a:fillRect/>
          </a:stretch>
        </p:blipFill>
        <p:spPr>
          <a:xfrm>
            <a:off x="185862" y="6384974"/>
            <a:ext cx="827122" cy="255772"/>
          </a:xfrm>
          <a:prstGeom prst="rect">
            <a:avLst/>
          </a:prstGeom>
        </p:spPr>
      </p:pic>
    </p:spTree>
    <p:extLst>
      <p:ext uri="{BB962C8B-B14F-4D97-AF65-F5344CB8AC3E}">
        <p14:creationId xmlns:p14="http://schemas.microsoft.com/office/powerpoint/2010/main" val="1162095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53" y="436226"/>
            <a:ext cx="8555953" cy="3046988"/>
          </a:xfrm>
          <a:prstGeom prst="rect">
            <a:avLst/>
          </a:prstGeom>
        </p:spPr>
        <p:txBody>
          <a:bodyPr wrap="square">
            <a:spAutoFit/>
          </a:bodyPr>
          <a:lstStyle/>
          <a:p>
            <a:pPr algn="just" rtl="1"/>
            <a:r>
              <a:rPr lang="fa-IR" sz="2400" dirty="0">
                <a:cs typeface="B Nazanin" panose="00000400000000000000" pitchFamily="2" charset="-78"/>
              </a:rPr>
              <a:t>حال باید برای کیفی که بافته اید یک بند تهیه کنید. نخ کاموای ضخیم را از دو رنگ انتخاب کنید. بلندی هر کدام را بیش از دو برابر طول بندی که می خواهید ببافید در نظر بگیرید. هر دو نخ را، پس از تا کردن از میان، به دستگیره در، میخ یا موارد مشابه دیگرآویزان کنید. می توانید با کمک هم گروهی خود مانند شکل 21 - 4 عمل کنید.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دو نخ در طرف راست و دو نخ در طرف چپ قرار دارند که از هر دو رنگ اند. اگر بخواهید بندی با طرح راه راه داشته باشید، هنگام بافت باید همواره جفت نخ ها در طرف راست هم رنگ یکدیگر و جفت نخ ها در طرف چپ از یک رنگ باشد.</a:t>
            </a:r>
          </a:p>
        </p:txBody>
      </p:sp>
      <p:pic>
        <p:nvPicPr>
          <p:cNvPr id="3" name="Picture 2"/>
          <p:cNvPicPr>
            <a:picLocks noChangeAspect="1"/>
          </p:cNvPicPr>
          <p:nvPr/>
        </p:nvPicPr>
        <p:blipFill>
          <a:blip r:embed="rId4"/>
          <a:stretch>
            <a:fillRect/>
          </a:stretch>
        </p:blipFill>
        <p:spPr>
          <a:xfrm>
            <a:off x="287453" y="3483214"/>
            <a:ext cx="3807771" cy="3089035"/>
          </a:xfrm>
          <a:prstGeom prst="rect">
            <a:avLst/>
          </a:prstGeom>
        </p:spPr>
      </p:pic>
      <p:pic>
        <p:nvPicPr>
          <p:cNvPr id="2" name="Picture 1">
            <a:extLst>
              <a:ext uri="{FF2B5EF4-FFF2-40B4-BE49-F238E27FC236}">
                <a16:creationId xmlns:a16="http://schemas.microsoft.com/office/drawing/2014/main" id="{76528FEB-39D8-D8DC-0913-8E6EF1C77E5D}"/>
              </a:ext>
            </a:extLst>
          </p:cNvPr>
          <p:cNvPicPr>
            <a:picLocks noChangeAspect="1"/>
          </p:cNvPicPr>
          <p:nvPr/>
        </p:nvPicPr>
        <p:blipFill>
          <a:blip r:embed="rId5"/>
          <a:stretch>
            <a:fillRect/>
          </a:stretch>
        </p:blipFill>
        <p:spPr>
          <a:xfrm>
            <a:off x="185862" y="6384974"/>
            <a:ext cx="827122" cy="255772"/>
          </a:xfrm>
          <a:prstGeom prst="rect">
            <a:avLst/>
          </a:prstGeom>
        </p:spPr>
      </p:pic>
    </p:spTree>
    <p:extLst>
      <p:ext uri="{BB962C8B-B14F-4D97-AF65-F5344CB8AC3E}">
        <p14:creationId xmlns:p14="http://schemas.microsoft.com/office/powerpoint/2010/main" val="2251713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973" y="494939"/>
            <a:ext cx="8592498" cy="2000548"/>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پرسش</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اگر نخ ها در هر طرف از هر دو رنگ باشد طرح طناب چگونه خواهد شد؟ انجام دهید.</a:t>
            </a: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p:txBody>
      </p:sp>
      <p:sp>
        <p:nvSpPr>
          <p:cNvPr id="6" name="Rectangle 5"/>
          <p:cNvSpPr/>
          <p:nvPr/>
        </p:nvSpPr>
        <p:spPr>
          <a:xfrm>
            <a:off x="7379594" y="1849156"/>
            <a:ext cx="1534877" cy="584775"/>
          </a:xfrm>
          <a:prstGeom prst="rect">
            <a:avLst/>
          </a:prstGeom>
        </p:spPr>
        <p:txBody>
          <a:bodyPr wrap="square">
            <a:spAutoFit/>
          </a:bodyPr>
          <a:lstStyle/>
          <a:p>
            <a:pPr algn="r" rtl="1"/>
            <a:r>
              <a:rPr lang="fa-IR" sz="3200" b="1" dirty="0">
                <a:solidFill>
                  <a:srgbClr val="FF0000"/>
                </a:solidFill>
                <a:cs typeface="B Nazanin" panose="00000400000000000000" pitchFamily="2" charset="-78"/>
              </a:rPr>
              <a:t>جواب</a:t>
            </a:r>
          </a:p>
        </p:txBody>
      </p:sp>
      <p:sp>
        <p:nvSpPr>
          <p:cNvPr id="2" name="Rectangle 1"/>
          <p:cNvSpPr/>
          <p:nvPr/>
        </p:nvSpPr>
        <p:spPr>
          <a:xfrm>
            <a:off x="321973" y="2695542"/>
            <a:ext cx="8592498" cy="2246769"/>
          </a:xfrm>
          <a:prstGeom prst="rect">
            <a:avLst/>
          </a:prstGeom>
        </p:spPr>
        <p:txBody>
          <a:bodyPr wrap="square">
            <a:spAutoFit/>
          </a:bodyPr>
          <a:lstStyle/>
          <a:p>
            <a:pPr algn="just" rtl="1"/>
            <a:r>
              <a:rPr lang="fa-IR" sz="2800" dirty="0">
                <a:solidFill>
                  <a:srgbClr val="003300"/>
                </a:solidFill>
                <a:latin typeface="tahoma" panose="020B0604030504040204" pitchFamily="34" charset="0"/>
                <a:cs typeface="B Nazanin" panose="00000400000000000000" pitchFamily="2" charset="-78"/>
              </a:rPr>
              <a:t>طرح</a:t>
            </a:r>
            <a:r>
              <a:rPr lang="fa-IR" sz="2800" dirty="0">
                <a:latin typeface="tahoma" panose="020B0604030504040204" pitchFamily="34" charset="0"/>
                <a:cs typeface="B Nazanin" panose="00000400000000000000" pitchFamily="2" charset="-78"/>
              </a:rPr>
              <a:t> بافت طناب بستگی به نوع بافت شما دارد .</a:t>
            </a:r>
            <a:endParaRPr lang="fa-IR" sz="2800" dirty="0">
              <a:cs typeface="B Nazanin" panose="00000400000000000000" pitchFamily="2" charset="-78"/>
            </a:endParaRPr>
          </a:p>
          <a:p>
            <a:pPr algn="just" rtl="1"/>
            <a:r>
              <a:rPr lang="fa-IR" sz="2800" dirty="0">
                <a:latin typeface="tahoma" panose="020B0604030504040204" pitchFamily="34" charset="0"/>
                <a:cs typeface="B Nazanin" panose="00000400000000000000" pitchFamily="2" charset="-78"/>
              </a:rPr>
              <a:t>ولی در این نوع بافت ساده مثال زده شده در کتاب طرح بند به صورت </a:t>
            </a:r>
            <a:r>
              <a:rPr lang="fa-IR" sz="2800" dirty="0">
                <a:solidFill>
                  <a:srgbClr val="FF0000"/>
                </a:solidFill>
                <a:latin typeface="tahoma" panose="020B0604030504040204" pitchFamily="34" charset="0"/>
                <a:cs typeface="B Nazanin" panose="00000400000000000000" pitchFamily="2" charset="-78"/>
              </a:rPr>
              <a:t>شطرنجی </a:t>
            </a:r>
            <a:r>
              <a:rPr lang="fa-IR" sz="2800" dirty="0">
                <a:latin typeface="tahoma" panose="020B0604030504040204" pitchFamily="34" charset="0"/>
                <a:cs typeface="B Nazanin" panose="00000400000000000000" pitchFamily="2" charset="-78"/>
              </a:rPr>
              <a:t>خواهد شد. </a:t>
            </a:r>
            <a:endParaRPr lang="fa-IR" sz="2800" dirty="0">
              <a:cs typeface="B Nazanin" panose="00000400000000000000" pitchFamily="2" charset="-78"/>
            </a:endParaRPr>
          </a:p>
          <a:p>
            <a:pPr algn="just" rtl="1"/>
            <a:r>
              <a:rPr lang="fa-IR" sz="2800" dirty="0">
                <a:latin typeface="tahoma" panose="020B0604030504040204" pitchFamily="34" charset="0"/>
                <a:cs typeface="B Nazanin" panose="00000400000000000000" pitchFamily="2" charset="-78"/>
              </a:rPr>
              <a:t>گرچه با بافت های خلاقانه نخ با رنگ های مختلف می توانید طناب های چند رنگ طرح دار درست کنید.</a:t>
            </a:r>
            <a:endParaRPr lang="fa-IR" sz="2800" dirty="0">
              <a:effectLst/>
              <a:cs typeface="B Nazanin" panose="00000400000000000000" pitchFamily="2" charset="-78"/>
            </a:endParaRPr>
          </a:p>
        </p:txBody>
      </p:sp>
      <p:pic>
        <p:nvPicPr>
          <p:cNvPr id="3" name="Picture 2">
            <a:extLst>
              <a:ext uri="{FF2B5EF4-FFF2-40B4-BE49-F238E27FC236}">
                <a16:creationId xmlns:a16="http://schemas.microsoft.com/office/drawing/2014/main" id="{33D5D87F-A5E1-B913-4FF5-FFC38EA031B3}"/>
              </a:ext>
            </a:extLst>
          </p:cNvPr>
          <p:cNvPicPr>
            <a:picLocks noChangeAspect="1"/>
          </p:cNvPicPr>
          <p:nvPr/>
        </p:nvPicPr>
        <p:blipFill>
          <a:blip r:embed="rId4"/>
          <a:stretch>
            <a:fillRect/>
          </a:stretch>
        </p:blipFill>
        <p:spPr>
          <a:xfrm>
            <a:off x="185862" y="6384974"/>
            <a:ext cx="827122" cy="255772"/>
          </a:xfrm>
          <a:prstGeom prst="rect">
            <a:avLst/>
          </a:prstGeom>
        </p:spPr>
      </p:pic>
    </p:spTree>
    <p:extLst>
      <p:ext uri="{BB962C8B-B14F-4D97-AF65-F5344CB8AC3E}">
        <p14:creationId xmlns:p14="http://schemas.microsoft.com/office/powerpoint/2010/main" val="780830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981" y="512347"/>
            <a:ext cx="8550968" cy="2308324"/>
          </a:xfrm>
          <a:prstGeom prst="rect">
            <a:avLst/>
          </a:prstGeom>
        </p:spPr>
        <p:txBody>
          <a:bodyPr wrap="square">
            <a:spAutoFit/>
          </a:bodyPr>
          <a:lstStyle/>
          <a:p>
            <a:pPr algn="just" rtl="1"/>
            <a:r>
              <a:rPr lang="fa-IR" sz="2400" dirty="0">
                <a:cs typeface="B Nazanin" panose="00000400000000000000" pitchFamily="2" charset="-78"/>
              </a:rPr>
              <a:t>برای شروع بافت اول، یک نخ را از هر طرف بگیرید و آن ها را به یکدیگر تاب دهید و برگردانید. حال نخ آزاد سمت راست را از میان دو نخ سمت چپ (از رو) عبور دهید و دوباره به سمت راست برگردانید. این بار همین کار را با نخ آزاد سمت چپ انجام دهید.</a:t>
            </a:r>
          </a:p>
          <a:p>
            <a:pPr algn="just" rtl="1"/>
            <a:r>
              <a:rPr lang="fa-IR" sz="2400" dirty="0">
                <a:cs typeface="B Nazanin" panose="00000400000000000000" pitchFamily="2" charset="-78"/>
              </a:rPr>
              <a:t>پس از این مرحله، همین کار را با نخ دوم سمت راست و سپس نخ دوم سمت چپ انجام دهید. این کار را ادامه دهید. به خاطر داشته باشید هنگام برگرداندن نخ در محل اولیه، باید آن را کمی بکشید تا بافت بند، متراکم و محکم شود شکل 22 – 4</a:t>
            </a:r>
          </a:p>
        </p:txBody>
      </p:sp>
      <p:pic>
        <p:nvPicPr>
          <p:cNvPr id="3" name="Picture 2"/>
          <p:cNvPicPr>
            <a:picLocks noChangeAspect="1"/>
          </p:cNvPicPr>
          <p:nvPr/>
        </p:nvPicPr>
        <p:blipFill>
          <a:blip r:embed="rId4"/>
          <a:stretch>
            <a:fillRect/>
          </a:stretch>
        </p:blipFill>
        <p:spPr>
          <a:xfrm>
            <a:off x="2817842" y="4674909"/>
            <a:ext cx="6031108" cy="1835916"/>
          </a:xfrm>
          <a:prstGeom prst="rect">
            <a:avLst/>
          </a:prstGeom>
        </p:spPr>
      </p:pic>
      <p:sp>
        <p:nvSpPr>
          <p:cNvPr id="5" name="Rectangle 4"/>
          <p:cNvSpPr/>
          <p:nvPr/>
        </p:nvSpPr>
        <p:spPr>
          <a:xfrm>
            <a:off x="297981" y="3181026"/>
            <a:ext cx="8550968" cy="1261884"/>
          </a:xfrm>
          <a:prstGeom prst="rect">
            <a:avLst/>
          </a:prstGeom>
        </p:spPr>
        <p:txBody>
          <a:bodyPr wrap="square">
            <a:spAutoFit/>
          </a:bodyPr>
          <a:lstStyle/>
          <a:p>
            <a:pPr algn="just" rtl="1"/>
            <a:r>
              <a:rPr lang="fa-IR" sz="2800" b="1" dirty="0">
                <a:solidFill>
                  <a:srgbClr val="FF0000"/>
                </a:solidFill>
                <a:latin typeface="Amir-New"/>
                <a:cs typeface="B Nazanin" panose="00000400000000000000" pitchFamily="2" charset="-78"/>
              </a:rPr>
              <a:t>نکته : </a:t>
            </a:r>
            <a:endParaRPr lang="fa-IR" sz="2400" b="1" dirty="0">
              <a:solidFill>
                <a:srgbClr val="FF0000"/>
              </a:solidFill>
              <a:latin typeface="Amir-New"/>
              <a:cs typeface="B Nazanin" panose="00000400000000000000" pitchFamily="2" charset="-78"/>
            </a:endParaRPr>
          </a:p>
          <a:p>
            <a:pPr algn="just" rtl="1"/>
            <a:r>
              <a:rPr lang="fa-IR" sz="2400" dirty="0">
                <a:latin typeface="Amir-New"/>
                <a:cs typeface="B Nazanin" panose="00000400000000000000" pitchFamily="2" charset="-78"/>
              </a:rPr>
              <a:t>هنگام بافت بند مراقب باشید کشش نخ ها یکسان باشد تا تراکم بند در طول آن یکنواخت شود. انواع بافت های تخت و تزیینات آن ها را در شکل 23 - 4 مشاهده می کنید.</a:t>
            </a:r>
            <a:endParaRPr lang="fa-IR" sz="2400" dirty="0">
              <a:cs typeface="B Nazanin" panose="00000400000000000000" pitchFamily="2" charset="-78"/>
            </a:endParaRPr>
          </a:p>
        </p:txBody>
      </p:sp>
      <p:pic>
        <p:nvPicPr>
          <p:cNvPr id="6" name="Picture 5"/>
          <p:cNvPicPr>
            <a:picLocks noChangeAspect="1"/>
          </p:cNvPicPr>
          <p:nvPr/>
        </p:nvPicPr>
        <p:blipFill>
          <a:blip r:embed="rId5"/>
          <a:stretch>
            <a:fillRect/>
          </a:stretch>
        </p:blipFill>
        <p:spPr>
          <a:xfrm>
            <a:off x="341290" y="4674908"/>
            <a:ext cx="2131453" cy="1835916"/>
          </a:xfrm>
          <a:prstGeom prst="rect">
            <a:avLst/>
          </a:prstGeom>
        </p:spPr>
      </p:pic>
    </p:spTree>
    <p:extLst>
      <p:ext uri="{BB962C8B-B14F-4D97-AF65-F5344CB8AC3E}">
        <p14:creationId xmlns:p14="http://schemas.microsoft.com/office/powerpoint/2010/main" val="1708275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8671" y="233604"/>
            <a:ext cx="3826187" cy="637097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مرحلۀ چهارم</a:t>
            </a:r>
          </a:p>
          <a:p>
            <a:pPr algn="just" rtl="1"/>
            <a:r>
              <a:rPr lang="fa-IR" sz="2400" b="1" dirty="0">
                <a:solidFill>
                  <a:srgbClr val="00B050"/>
                </a:solidFill>
                <a:cs typeface="B Nazanin" panose="00000400000000000000" pitchFamily="2" charset="-78"/>
              </a:rPr>
              <a:t>اتصال و تزیین: </a:t>
            </a:r>
          </a:p>
          <a:p>
            <a:pPr algn="just" rtl="1"/>
            <a:endParaRPr lang="fa-IR" sz="2000" dirty="0">
              <a:cs typeface="B Nazanin" panose="00000400000000000000" pitchFamily="2" charset="-78"/>
            </a:endParaRPr>
          </a:p>
          <a:p>
            <a:pPr algn="just" rtl="1"/>
            <a:r>
              <a:rPr lang="fa-IR" sz="2400" dirty="0">
                <a:cs typeface="B Nazanin" panose="00000400000000000000" pitchFamily="2" charset="-78"/>
              </a:rPr>
              <a:t>پس از اتمام بافت بند، حدود پنج سانتی متر آن را آزاد بگذارید. اکنون انتهای بافت را با نخ ها گره بزنید و سر بند را از دستگیره در خارج کنید. حلقه ایجاد شده در سِر بند را از داخل لبه و از یک طرف کیف وارد و سپس آن را از طرف دیگر خارج کنید. بند را از داخل آن عبور دهید و بکشید تا یک سر به بند کیف محکم شود. آن گاه سر دیگر بند را به طرف دیگر کیف با همان نخ های آزاد بند گره بزنید. در پایان اضافه نخ ها را به بیرون کیف بکشید و تاب هر نخ را باز کنید تا به شکل گل درآید</a:t>
            </a:r>
          </a:p>
          <a:p>
            <a:pPr algn="just" rtl="1"/>
            <a:r>
              <a:rPr lang="fa-IR" sz="2400" dirty="0">
                <a:cs typeface="B Nazanin" panose="00000400000000000000" pitchFamily="2" charset="-78"/>
              </a:rPr>
              <a:t>شکل 24 – 4</a:t>
            </a:r>
          </a:p>
        </p:txBody>
      </p:sp>
      <p:pic>
        <p:nvPicPr>
          <p:cNvPr id="2" name="Picture 1"/>
          <p:cNvPicPr>
            <a:picLocks noChangeAspect="1"/>
          </p:cNvPicPr>
          <p:nvPr/>
        </p:nvPicPr>
        <p:blipFill>
          <a:blip r:embed="rId4"/>
          <a:stretch>
            <a:fillRect/>
          </a:stretch>
        </p:blipFill>
        <p:spPr>
          <a:xfrm>
            <a:off x="222161" y="217982"/>
            <a:ext cx="4916510" cy="6427517"/>
          </a:xfrm>
          <a:prstGeom prst="rect">
            <a:avLst/>
          </a:prstGeom>
        </p:spPr>
      </p:pic>
    </p:spTree>
    <p:extLst>
      <p:ext uri="{BB962C8B-B14F-4D97-AF65-F5344CB8AC3E}">
        <p14:creationId xmlns:p14="http://schemas.microsoft.com/office/powerpoint/2010/main" val="2598171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576" y="348392"/>
            <a:ext cx="8624925" cy="3108543"/>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کارکلاسی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آیا می توانید با روش بافتی که آموخته اید، کیف جدیدی ببافید که در آن ابتکار و نوآوری به کار رفته باشد؟ برای مثال آیا می توانید این کیف را به گونه ای ببافید که دو لبه آن همزمان با بافت به یکدیگر متصل باشند؟ با هم گروهی خود گفت وگو کنید، سپس تجربیات جدید خود را برای دیگر هم کلاسی ها شرح دهید و کار خود را نیز نشان دهید.</a:t>
            </a: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p:txBody>
      </p:sp>
      <p:sp>
        <p:nvSpPr>
          <p:cNvPr id="3" name="Rectangle 2"/>
          <p:cNvSpPr/>
          <p:nvPr/>
        </p:nvSpPr>
        <p:spPr>
          <a:xfrm>
            <a:off x="408904" y="2785726"/>
            <a:ext cx="8443263" cy="830997"/>
          </a:xfrm>
          <a:prstGeom prst="rect">
            <a:avLst/>
          </a:prstGeom>
        </p:spPr>
        <p:txBody>
          <a:bodyPr wrap="square">
            <a:spAutoFit/>
          </a:bodyPr>
          <a:lstStyle/>
          <a:p>
            <a:pPr algn="just" rtl="1"/>
            <a:r>
              <a:rPr lang="fa-IR" sz="2400" dirty="0">
                <a:cs typeface="B Nazanin" panose="00000400000000000000" pitchFamily="2" charset="-78"/>
              </a:rPr>
              <a:t>نمونه های دیگِر آثار صنایع دستی را که به وسیله بافت تخت تهیه و با شکل های گوناگون تزیین شده، در شکل های ٢٥ -٤ و ٢٦ - ٤ مشاهده می کنید</a:t>
            </a:r>
            <a:endParaRPr lang="fa-IR" dirty="0">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4739425" y="3876541"/>
            <a:ext cx="3919560" cy="2479766"/>
          </a:xfrm>
          <a:prstGeom prst="rect">
            <a:avLst/>
          </a:prstGeom>
        </p:spPr>
      </p:pic>
      <p:pic>
        <p:nvPicPr>
          <p:cNvPr id="6" name="Picture 5"/>
          <p:cNvPicPr>
            <a:picLocks noChangeAspect="1"/>
          </p:cNvPicPr>
          <p:nvPr/>
        </p:nvPicPr>
        <p:blipFill>
          <a:blip r:embed="rId5"/>
          <a:stretch>
            <a:fillRect/>
          </a:stretch>
        </p:blipFill>
        <p:spPr>
          <a:xfrm>
            <a:off x="408904" y="3876541"/>
            <a:ext cx="4098701" cy="2479766"/>
          </a:xfrm>
          <a:prstGeom prst="rect">
            <a:avLst/>
          </a:prstGeom>
        </p:spPr>
      </p:pic>
    </p:spTree>
    <p:extLst>
      <p:ext uri="{BB962C8B-B14F-4D97-AF65-F5344CB8AC3E}">
        <p14:creationId xmlns:p14="http://schemas.microsoft.com/office/powerpoint/2010/main" val="2904863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535" y="271120"/>
            <a:ext cx="8655205" cy="1261884"/>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کارغیرکلاسی</a:t>
            </a:r>
            <a:endParaRPr lang="fa-IR" sz="2400" dirty="0">
              <a:cs typeface="B Nazanin" panose="00000400000000000000" pitchFamily="2" charset="-78"/>
            </a:endParaRPr>
          </a:p>
          <a:p>
            <a:pPr algn="just" rtl="1"/>
            <a:r>
              <a:rPr lang="fa-IR" sz="2400" dirty="0">
                <a:cs typeface="B Nazanin" panose="00000400000000000000" pitchFamily="2" charset="-78"/>
              </a:rPr>
              <a:t>نام چند شغل و نقش و کاربرد این پودمان را در این مشاغل بررسی کنید و در جدول بنویسید.</a:t>
            </a:r>
          </a:p>
        </p:txBody>
      </p:sp>
      <p:graphicFrame>
        <p:nvGraphicFramePr>
          <p:cNvPr id="5" name="Table 4"/>
          <p:cNvGraphicFramePr>
            <a:graphicFrameLocks noGrp="1"/>
          </p:cNvGraphicFramePr>
          <p:nvPr>
            <p:extLst>
              <p:ext uri="{D42A27DB-BD31-4B8C-83A1-F6EECF244321}">
                <p14:modId xmlns:p14="http://schemas.microsoft.com/office/powerpoint/2010/main" val="3364825650"/>
              </p:ext>
            </p:extLst>
          </p:nvPr>
        </p:nvGraphicFramePr>
        <p:xfrm>
          <a:off x="250534" y="1518120"/>
          <a:ext cx="8655206" cy="4348579"/>
        </p:xfrm>
        <a:graphic>
          <a:graphicData uri="http://schemas.openxmlformats.org/drawingml/2006/table">
            <a:tbl>
              <a:tblPr/>
              <a:tblGrid>
                <a:gridCol w="5763900">
                  <a:extLst>
                    <a:ext uri="{9D8B030D-6E8A-4147-A177-3AD203B41FA5}">
                      <a16:colId xmlns:a16="http://schemas.microsoft.com/office/drawing/2014/main" val="32915815"/>
                    </a:ext>
                  </a:extLst>
                </a:gridCol>
                <a:gridCol w="2891306">
                  <a:extLst>
                    <a:ext uri="{9D8B030D-6E8A-4147-A177-3AD203B41FA5}">
                      <a16:colId xmlns:a16="http://schemas.microsoft.com/office/drawing/2014/main" val="3768486938"/>
                    </a:ext>
                  </a:extLst>
                </a:gridCol>
              </a:tblGrid>
              <a:tr h="29409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fa-IR" sz="2200" dirty="0">
                          <a:solidFill>
                            <a:srgbClr val="FF0000"/>
                          </a:solidFill>
                          <a:effectLst/>
                          <a:latin typeface="Tahoma" panose="020B0604030504040204" pitchFamily="34" charset="0"/>
                          <a:cs typeface="B Nazanin" panose="00000400000000000000" pitchFamily="2" charset="-78"/>
                        </a:rPr>
                        <a:t> نقش و کاربرد</a:t>
                      </a:r>
                      <a:endParaRPr lang="fa-IR" sz="2200" dirty="0">
                        <a:effectLst/>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fa-IR" sz="2200" dirty="0">
                          <a:solidFill>
                            <a:srgbClr val="0000FF"/>
                          </a:solidFill>
                          <a:effectLst/>
                          <a:latin typeface="Tahoma" panose="020B0604030504040204" pitchFamily="34" charset="0"/>
                          <a:cs typeface="B Nazanin" panose="00000400000000000000" pitchFamily="2" charset="-78"/>
                        </a:rPr>
                        <a:t> نام شغل</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257755"/>
                  </a:ext>
                </a:extLst>
              </a:tr>
              <a:tr h="294091">
                <a:tc>
                  <a:txBody>
                    <a:bodyPr/>
                    <a:lstStyle/>
                    <a:p>
                      <a:r>
                        <a:rPr lang="fa-IR" sz="2200" dirty="0">
                          <a:effectLst/>
                          <a:latin typeface="Tahoma" panose="020B0604030504040204" pitchFamily="34" charset="0"/>
                          <a:cs typeface="B Nazanin" panose="00000400000000000000" pitchFamily="2" charset="-78"/>
                        </a:rPr>
                        <a:t> بافت نخ ها و تولید انواع قالی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قالی باف</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880607"/>
                  </a:ext>
                </a:extLst>
              </a:tr>
              <a:tr h="294091">
                <a:tc>
                  <a:txBody>
                    <a:bodyPr/>
                    <a:lstStyle/>
                    <a:p>
                      <a:r>
                        <a:rPr lang="fa-IR" sz="2200" dirty="0">
                          <a:effectLst/>
                          <a:latin typeface="Tahoma" panose="020B0604030504040204" pitchFamily="34" charset="0"/>
                          <a:cs typeface="B Nazanin" panose="00000400000000000000" pitchFamily="2" charset="-78"/>
                        </a:rPr>
                        <a:t> نقاشی طرح و الگوی بافت</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طراح فرش</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936796"/>
                  </a:ext>
                </a:extLst>
              </a:tr>
              <a:tr h="294091">
                <a:tc>
                  <a:txBody>
                    <a:bodyPr/>
                    <a:lstStyle/>
                    <a:p>
                      <a:r>
                        <a:rPr lang="fa-IR" sz="2200" dirty="0">
                          <a:effectLst/>
                          <a:latin typeface="Tahoma" panose="020B0604030504040204" pitchFamily="34" charset="0"/>
                          <a:cs typeface="B Nazanin" panose="00000400000000000000" pitchFamily="2" charset="-78"/>
                        </a:rPr>
                        <a:t> برپا کننده انواع دار قالی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نصاب دارقالی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199168"/>
                  </a:ext>
                </a:extLst>
              </a:tr>
              <a:tr h="367107">
                <a:tc>
                  <a:txBody>
                    <a:bodyPr/>
                    <a:lstStyle/>
                    <a:p>
                      <a:r>
                        <a:rPr lang="fa-IR" sz="2200" dirty="0">
                          <a:effectLst/>
                          <a:latin typeface="Tahoma" panose="020B0604030504040204" pitchFamily="34" charset="0"/>
                          <a:cs typeface="B Nazanin" panose="00000400000000000000" pitchFamily="2" charset="-78"/>
                        </a:rPr>
                        <a:t> ترمیم کننده فرش های خراب ،</a:t>
                      </a:r>
                      <a:r>
                        <a:rPr lang="fa-IR" sz="2200" baseline="0" dirty="0">
                          <a:effectLst/>
                          <a:latin typeface="+mn-lt"/>
                          <a:cs typeface="B Nazanin" panose="00000400000000000000" pitchFamily="2" charset="-78"/>
                        </a:rPr>
                        <a:t> </a:t>
                      </a:r>
                      <a:r>
                        <a:rPr lang="fa-IR" sz="2200" dirty="0">
                          <a:effectLst/>
                          <a:latin typeface="Tahoma" panose="020B0604030504040204" pitchFamily="34" charset="0"/>
                          <a:cs typeface="B Nazanin" panose="00000400000000000000" pitchFamily="2" charset="-78"/>
                        </a:rPr>
                        <a:t>مندرس و کهنه</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رفوگر</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469738"/>
                  </a:ext>
                </a:extLst>
              </a:tr>
              <a:tr h="362895">
                <a:tc>
                  <a:txBody>
                    <a:bodyPr/>
                    <a:lstStyle/>
                    <a:p>
                      <a:r>
                        <a:rPr lang="fa-IR" sz="2200" dirty="0">
                          <a:effectLst/>
                          <a:latin typeface="Tahoma" panose="020B0604030504040204" pitchFamily="34" charset="0"/>
                          <a:cs typeface="B Nazanin" panose="00000400000000000000" pitchFamily="2" charset="-78"/>
                        </a:rPr>
                        <a:t> بافت انواع دست بافت های پوشاک و هنرهای تزئینی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hlinkClick r:id="rId4"/>
                        </a:rPr>
                        <a:t> بافنده</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522056"/>
                  </a:ext>
                </a:extLst>
              </a:tr>
              <a:tr h="366481">
                <a:tc>
                  <a:txBody>
                    <a:bodyPr/>
                    <a:lstStyle/>
                    <a:p>
                      <a:r>
                        <a:rPr lang="fa-IR" sz="2200" dirty="0">
                          <a:effectLst/>
                          <a:latin typeface="Tahoma" panose="020B0604030504040204" pitchFamily="34" charset="0"/>
                          <a:cs typeface="B Nazanin" panose="00000400000000000000" pitchFamily="2" charset="-78"/>
                        </a:rPr>
                        <a:t> تولیدات بافندگی تولیدی ها و کارگاه های صنعتی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تولید کننده</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923879"/>
                  </a:ext>
                </a:extLst>
              </a:tr>
              <a:tr h="395825">
                <a:tc>
                  <a:txBody>
                    <a:bodyPr/>
                    <a:lstStyle/>
                    <a:p>
                      <a:r>
                        <a:rPr lang="fa-IR" sz="2200" dirty="0">
                          <a:effectLst/>
                          <a:latin typeface="Tahoma" panose="020B0604030504040204" pitchFamily="34" charset="0"/>
                          <a:cs typeface="B Nazanin" panose="00000400000000000000" pitchFamily="2" charset="-78"/>
                        </a:rPr>
                        <a:t> خرید و فروش و رونق دادن به بازار صنایع دستی بافت</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فروشنده</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29897"/>
                  </a:ext>
                </a:extLst>
              </a:tr>
              <a:tr h="413584">
                <a:tc>
                  <a:txBody>
                    <a:bodyPr/>
                    <a:lstStyle/>
                    <a:p>
                      <a:r>
                        <a:rPr lang="fa-IR" sz="2200" dirty="0">
                          <a:effectLst/>
                          <a:latin typeface="Tahoma" panose="020B0604030504040204" pitchFamily="34" charset="0"/>
                          <a:cs typeface="B Nazanin" panose="00000400000000000000" pitchFamily="2" charset="-78"/>
                        </a:rPr>
                        <a:t> شستتن و ترمیم بافته هایی</a:t>
                      </a:r>
                      <a:r>
                        <a:rPr lang="fa-IR" sz="2200" baseline="0" dirty="0">
                          <a:effectLst/>
                          <a:latin typeface="+mn-lt"/>
                          <a:cs typeface="B Nazanin" panose="00000400000000000000" pitchFamily="2" charset="-78"/>
                        </a:rPr>
                        <a:t> </a:t>
                      </a:r>
                      <a:r>
                        <a:rPr lang="fa-IR" sz="2200" dirty="0">
                          <a:effectLst/>
                          <a:latin typeface="Tahoma" panose="020B0604030504040204" pitchFamily="34" charset="0"/>
                          <a:cs typeface="B Nazanin" panose="00000400000000000000" pitchFamily="2" charset="-78"/>
                        </a:rPr>
                        <a:t>مثل قالی، فرش و گلیم</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قالی شویی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286696"/>
                  </a:ext>
                </a:extLst>
              </a:tr>
              <a:tr h="294091">
                <a:tc>
                  <a:txBody>
                    <a:bodyPr/>
                    <a:lstStyle/>
                    <a:p>
                      <a:r>
                        <a:rPr lang="fa-IR" sz="2200" dirty="0">
                          <a:effectLst/>
                          <a:latin typeface="Tahoma" panose="020B0604030504040204" pitchFamily="34" charset="0"/>
                          <a:cs typeface="B Nazanin" panose="00000400000000000000" pitchFamily="2" charset="-78"/>
                        </a:rPr>
                        <a:t> بافت زیلو با انواع نخ مرغوب</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زیلو باف</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84187"/>
                  </a:ext>
                </a:extLst>
              </a:tr>
              <a:tr h="367107">
                <a:tc>
                  <a:txBody>
                    <a:bodyPr/>
                    <a:lstStyle/>
                    <a:p>
                      <a:r>
                        <a:rPr lang="fa-IR" sz="2200" dirty="0">
                          <a:effectLst/>
                          <a:latin typeface="Tahoma" panose="020B0604030504040204" pitchFamily="34" charset="0"/>
                          <a:cs typeface="B Nazanin" panose="00000400000000000000" pitchFamily="2" charset="-78"/>
                        </a:rPr>
                        <a:t> بافت جاجیم با انواع نخ رنگی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جاجیم باف</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771241"/>
                  </a:ext>
                </a:extLst>
              </a:tr>
              <a:tr h="294091">
                <a:tc>
                  <a:txBody>
                    <a:bodyPr/>
                    <a:lstStyle/>
                    <a:p>
                      <a:r>
                        <a:rPr lang="fa-IR" sz="2200" dirty="0">
                          <a:effectLst/>
                          <a:latin typeface="Tahoma" panose="020B0604030504040204" pitchFamily="34" charset="0"/>
                          <a:cs typeface="B Nazanin" panose="00000400000000000000" pitchFamily="2" charset="-78"/>
                        </a:rPr>
                        <a:t> بازاریابی فروش تولیدات بافتنی</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2200" dirty="0">
                          <a:solidFill>
                            <a:srgbClr val="008000"/>
                          </a:solidFill>
                          <a:effectLst/>
                          <a:latin typeface="Tahoma" panose="020B0604030504040204" pitchFamily="34" charset="0"/>
                          <a:cs typeface="B Nazanin" panose="00000400000000000000" pitchFamily="2" charset="-78"/>
                        </a:rPr>
                        <a:t> بازار یاب</a:t>
                      </a:r>
                      <a:endParaRPr lang="fa-IR" sz="2200" dirty="0">
                        <a:cs typeface="B Nazanin" panose="00000400000000000000" pitchFamily="2" charset="-78"/>
                      </a:endParaRPr>
                    </a:p>
                  </a:txBody>
                  <a:tcPr marL="5325" marR="5325" marT="5325" marB="53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842660"/>
                  </a:ext>
                </a:extLst>
              </a:tr>
            </a:tbl>
          </a:graphicData>
        </a:graphic>
      </p:graphicFrame>
    </p:spTree>
    <p:extLst>
      <p:ext uri="{BB962C8B-B14F-4D97-AF65-F5344CB8AC3E}">
        <p14:creationId xmlns:p14="http://schemas.microsoft.com/office/powerpoint/2010/main" val="4281418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6" y="640742"/>
            <a:ext cx="8615967" cy="4893647"/>
          </a:xfrm>
          <a:prstGeom prst="rect">
            <a:avLst/>
          </a:prstGeom>
        </p:spPr>
        <p:txBody>
          <a:bodyPr wrap="square">
            <a:spAutoFit/>
          </a:bodyPr>
          <a:lstStyle/>
          <a:p>
            <a:pPr algn="just" rtl="1"/>
            <a:r>
              <a:rPr lang="fa-IR" sz="2400" dirty="0">
                <a:cs typeface="B Nazanin" panose="00000400000000000000" pitchFamily="2" charset="-78"/>
              </a:rPr>
              <a:t>بافندگی یکی از هنرهای بشر از ابتدای زندگی وی بوده است. انسان ها توانسته اند با استفاده از هنر بافندگی  بسیاری از نیازهای خود را برطرف کنند. شما نیز می توانید با فرا گرفتن تعدادی از مهارت های بافندگی در این پودمان، برخی از نیازهای خود، خانواده و </a:t>
            </a:r>
            <a:br>
              <a:rPr lang="fa-IR" sz="2400" dirty="0">
                <a:cs typeface="B Nazanin" panose="00000400000000000000" pitchFamily="2" charset="-78"/>
              </a:rPr>
            </a:br>
            <a:r>
              <a:rPr lang="fa-IR" sz="2400" dirty="0">
                <a:cs typeface="B Nazanin" panose="00000400000000000000" pitchFamily="2" charset="-78"/>
              </a:rPr>
              <a:t>مدرسه را برطرف کنید.</a:t>
            </a:r>
          </a:p>
          <a:p>
            <a:pPr algn="r" rtl="1"/>
            <a:br>
              <a:rPr lang="fa-IR" sz="2400" dirty="0">
                <a:cs typeface="B Nazanin" panose="00000400000000000000" pitchFamily="2" charset="-78"/>
              </a:rPr>
            </a:br>
            <a:r>
              <a:rPr lang="fa-IR" sz="2400" dirty="0">
                <a:cs typeface="B Nazanin" panose="00000400000000000000" pitchFamily="2" charset="-78"/>
              </a:rPr>
              <a:t>تا کنون اندیشیده اید که با داشتن یک نخ چه کارهایی می توانید انجام دهید؟</a:t>
            </a:r>
            <a:br>
              <a:rPr lang="fa-IR" sz="2400" dirty="0">
                <a:cs typeface="B Nazanin" panose="00000400000000000000" pitchFamily="2" charset="-78"/>
              </a:rPr>
            </a:br>
            <a:r>
              <a:rPr lang="fa-IR" sz="2400" dirty="0">
                <a:cs typeface="B Nazanin" panose="00000400000000000000" pitchFamily="2" charset="-78"/>
              </a:rPr>
              <a:t>بافت تارو پود یا بافت تخت چه کاربردهایی دارد؟</a:t>
            </a:r>
            <a:br>
              <a:rPr lang="fa-IR" sz="2400" dirty="0">
                <a:cs typeface="B Nazanin" panose="00000400000000000000" pitchFamily="2" charset="-78"/>
              </a:rPr>
            </a:br>
            <a:r>
              <a:rPr lang="fa-IR" sz="2400" dirty="0">
                <a:cs typeface="B Nazanin" panose="00000400000000000000" pitchFamily="2" charset="-78"/>
              </a:rPr>
              <a:t>در چه محل هایی از این روش بافت استفاده می شود؟</a:t>
            </a:r>
          </a:p>
          <a:p>
            <a:pPr algn="just" rtl="1"/>
            <a:br>
              <a:rPr lang="fa-IR" sz="2400" dirty="0">
                <a:cs typeface="B Nazanin" panose="00000400000000000000" pitchFamily="2" charset="-78"/>
              </a:rPr>
            </a:br>
            <a:r>
              <a:rPr lang="fa-IR" sz="2400" dirty="0">
                <a:cs typeface="B Nazanin" panose="00000400000000000000" pitchFamily="2" charset="-78"/>
              </a:rPr>
              <a:t>برای تهیه بافته مورد نظر، در گام نخست لازم است به کاربرد و هدف آن توجه داشته باشید. </a:t>
            </a:r>
            <a:br>
              <a:rPr lang="fa-IR" sz="2400" dirty="0">
                <a:cs typeface="B Nazanin" panose="00000400000000000000" pitchFamily="2" charset="-78"/>
              </a:rPr>
            </a:br>
            <a:r>
              <a:rPr lang="fa-IR" sz="2400" dirty="0">
                <a:cs typeface="B Nazanin" panose="00000400000000000000" pitchFamily="2" charset="-78"/>
              </a:rPr>
              <a:t>سپس طرحی را با مداد و در اندازه مورد نیاز طراحی کنید. برآورد مقدار مواد مصرفی گام بعدی شماست.که از روی طرح امکان پذیر می شود. اجرای این مراحل به شما در مصرف بهینه زمان و هزینه، بسیار کمک می کند.</a:t>
            </a:r>
          </a:p>
        </p:txBody>
      </p:sp>
    </p:spTree>
    <p:extLst>
      <p:ext uri="{BB962C8B-B14F-4D97-AF65-F5344CB8AC3E}">
        <p14:creationId xmlns:p14="http://schemas.microsoft.com/office/powerpoint/2010/main" val="3555771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414" y="921684"/>
            <a:ext cx="8655205" cy="4893647"/>
          </a:xfrm>
          <a:prstGeom prst="rect">
            <a:avLst/>
          </a:prstGeom>
        </p:spPr>
        <p:txBody>
          <a:bodyPr wrap="square">
            <a:spAutoFit/>
          </a:bodyPr>
          <a:lstStyle/>
          <a:p>
            <a:pPr algn="just" rtl="1"/>
            <a:r>
              <a:rPr lang="fa-IR" sz="2400" dirty="0">
                <a:solidFill>
                  <a:srgbClr val="FF0000"/>
                </a:solidFill>
                <a:latin typeface="AmuzehNewNormalPS"/>
                <a:cs typeface="B Nazanin" panose="00000400000000000000" pitchFamily="2" charset="-78"/>
              </a:rPr>
              <a:t>در شبکه اینترنت انواع بافت مربوط به صنایع دستی کشور را جست وجو کنید و نام، تصویر و روش بافت آن ها را از طریق رایانامه برای دبیرخود ارسال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کشور عزیزمان ایران پیشینه دیرینی در بافت انواع فرش در مناطق مختلف خود را داراست. به طور کلی فرش های ایرانی در سه سبک عشایری، روستایی و شهری تهیه و تولید می شوند. در واقع هر نقطه از این سرزمین پهناور دستی در بافت فرش های رنگارنگ دارد. هرکدام از فرش های بافته شده در این سبک ها ویژگی خاص خود را داشته و چه بسا فرش های عشایری و روستایی انگیزه و جاذبه بیشتری را برای مطالعه پژوهشگران و شرق شناسان ایجاد می کنند. برجسته ترین و مهم ترین مناطقی که در آنها از دیرباز تاکنون فرش بافته می شود عبارت اند از؛ آذربایجان، اصفهان، کرمان، خراسان و لرستان. هر یک از این مناطق دارای مراکزی هستند که تولیدات فرش در آنها از نظر کیفیت، نقش و رنگ، مواد اولیه و ... شهرت دارند. </a:t>
            </a:r>
          </a:p>
          <a:p>
            <a:pPr algn="just" rtl="1"/>
            <a:endParaRPr lang="fa-IR" sz="2400" dirty="0">
              <a:latin typeface="AmuzehNewNormalPS"/>
              <a:cs typeface="B Nazanin" panose="00000400000000000000" pitchFamily="2" charset="-78"/>
            </a:endParaRPr>
          </a:p>
        </p:txBody>
      </p:sp>
    </p:spTree>
    <p:extLst>
      <p:ext uri="{BB962C8B-B14F-4D97-AF65-F5344CB8AC3E}">
        <p14:creationId xmlns:p14="http://schemas.microsoft.com/office/powerpoint/2010/main" val="4119228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02265" y="1137365"/>
            <a:ext cx="7839648" cy="4439187"/>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99162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160">
                                          <p:stCondLst>
                                            <p:cond delay="0"/>
                                          </p:stCondLst>
                                        </p:cTn>
                                        <p:tgtEl>
                                          <p:spTgt spid="5"/>
                                        </p:tgtEl>
                                      </p:cBhvr>
                                    </p:animEffect>
                                    <p:anim calcmode="lin" valueType="num">
                                      <p:cBhvr>
                                        <p:cTn id="8" dur="3644"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5"/>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5"/>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5"/>
                                        </p:tgtEl>
                                        <p:attrNameLst>
                                          <p:attrName>ppt_y</p:attrName>
                                        </p:attrNameLst>
                                      </p:cBhvr>
                                      <p:tavLst>
                                        <p:tav tm="0" fmla="#ppt_y-sin(pi*$)/81">
                                          <p:val>
                                            <p:fltVal val="0"/>
                                          </p:val>
                                        </p:tav>
                                        <p:tav tm="100000">
                                          <p:val>
                                            <p:fltVal val="1"/>
                                          </p:val>
                                        </p:tav>
                                      </p:tavLst>
                                    </p:anim>
                                    <p:animScale>
                                      <p:cBhvr>
                                        <p:cTn id="13" dur="52">
                                          <p:stCondLst>
                                            <p:cond delay="1300"/>
                                          </p:stCondLst>
                                        </p:cTn>
                                        <p:tgtEl>
                                          <p:spTgt spid="5"/>
                                        </p:tgtEl>
                                      </p:cBhvr>
                                      <p:to x="100000" y="60000"/>
                                    </p:animScale>
                                    <p:animScale>
                                      <p:cBhvr>
                                        <p:cTn id="14" dur="332" decel="50000">
                                          <p:stCondLst>
                                            <p:cond delay="1352"/>
                                          </p:stCondLst>
                                        </p:cTn>
                                        <p:tgtEl>
                                          <p:spTgt spid="5"/>
                                        </p:tgtEl>
                                      </p:cBhvr>
                                      <p:to x="100000" y="100000"/>
                                    </p:animScale>
                                    <p:animScale>
                                      <p:cBhvr>
                                        <p:cTn id="15" dur="52">
                                          <p:stCondLst>
                                            <p:cond delay="2624"/>
                                          </p:stCondLst>
                                        </p:cTn>
                                        <p:tgtEl>
                                          <p:spTgt spid="5"/>
                                        </p:tgtEl>
                                      </p:cBhvr>
                                      <p:to x="100000" y="80000"/>
                                    </p:animScale>
                                    <p:animScale>
                                      <p:cBhvr>
                                        <p:cTn id="16" dur="332" decel="50000">
                                          <p:stCondLst>
                                            <p:cond delay="2676"/>
                                          </p:stCondLst>
                                        </p:cTn>
                                        <p:tgtEl>
                                          <p:spTgt spid="5"/>
                                        </p:tgtEl>
                                      </p:cBhvr>
                                      <p:to x="100000" y="100000"/>
                                    </p:animScale>
                                    <p:animScale>
                                      <p:cBhvr>
                                        <p:cTn id="17" dur="52">
                                          <p:stCondLst>
                                            <p:cond delay="3284"/>
                                          </p:stCondLst>
                                        </p:cTn>
                                        <p:tgtEl>
                                          <p:spTgt spid="5"/>
                                        </p:tgtEl>
                                      </p:cBhvr>
                                      <p:to x="100000" y="90000"/>
                                    </p:animScale>
                                    <p:animScale>
                                      <p:cBhvr>
                                        <p:cTn id="18" dur="332" decel="50000">
                                          <p:stCondLst>
                                            <p:cond delay="3336"/>
                                          </p:stCondLst>
                                        </p:cTn>
                                        <p:tgtEl>
                                          <p:spTgt spid="5"/>
                                        </p:tgtEl>
                                      </p:cBhvr>
                                      <p:to x="100000" y="100000"/>
                                    </p:animScale>
                                    <p:animScale>
                                      <p:cBhvr>
                                        <p:cTn id="19" dur="52">
                                          <p:stCondLst>
                                            <p:cond delay="3616"/>
                                          </p:stCondLst>
                                        </p:cTn>
                                        <p:tgtEl>
                                          <p:spTgt spid="5"/>
                                        </p:tgtEl>
                                      </p:cBhvr>
                                      <p:to x="100000" y="95000"/>
                                    </p:animScale>
                                    <p:animScale>
                                      <p:cBhvr>
                                        <p:cTn id="20" dur="332" decel="50000">
                                          <p:stCondLst>
                                            <p:cond delay="3668"/>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618963" y="2936383"/>
            <a:ext cx="5112913" cy="3387143"/>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5" name="Title 1"/>
          <p:cNvSpPr>
            <a:spLocks noGrp="1"/>
          </p:cNvSpPr>
          <p:nvPr>
            <p:ph type="title"/>
          </p:nvPr>
        </p:nvSpPr>
        <p:spPr>
          <a:xfrm>
            <a:off x="329605" y="345315"/>
            <a:ext cx="8556817" cy="2591068"/>
          </a:xfrm>
        </p:spPr>
        <p:txBody>
          <a:bodyPr>
            <a:normAutofit/>
          </a:bodyPr>
          <a:lstStyle/>
          <a:p>
            <a:pPr algn="just"/>
            <a:r>
              <a:rPr lang="fa-IR" sz="2400" dirty="0">
                <a:solidFill>
                  <a:schemeClr val="tx1"/>
                </a:solidFill>
                <a:cs typeface="B Nazanin" panose="00000400000000000000" pitchFamily="2" charset="-78"/>
              </a:rPr>
              <a:t>کشور عزیزمان ایران، دارای انواع صنایع دستی زیبا و کاربردی است. بخش وسیعی از این صنایع دستی را دست بافته های گوناگون تشکیل می دهند. انواع پارچه، نوار، سبد، حصیر، طناب، گلیم و قالی نمونه هایی هستند که با روش هایِ متنوعِ بافت تولید می شوند</a:t>
            </a:r>
          </a:p>
        </p:txBody>
      </p:sp>
    </p:spTree>
    <p:extLst>
      <p:ext uri="{BB962C8B-B14F-4D97-AF65-F5344CB8AC3E}">
        <p14:creationId xmlns:p14="http://schemas.microsoft.com/office/powerpoint/2010/main" val="2733229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598" y="226203"/>
            <a:ext cx="8693240" cy="2397886"/>
          </a:xfrm>
        </p:spPr>
        <p:txBody>
          <a:bodyPr>
            <a:normAutofit/>
          </a:bodyPr>
          <a:lstStyle/>
          <a:p>
            <a:pPr algn="just"/>
            <a:r>
              <a:rPr lang="fa-IR" sz="2400" dirty="0">
                <a:solidFill>
                  <a:schemeClr val="tx1"/>
                </a:solidFill>
                <a:cs typeface="B Nazanin" panose="00000400000000000000" pitchFamily="2" charset="-78"/>
              </a:rPr>
              <a:t>برای شروع کار با یکی از هم کلاسی های خود یک گروه کاری تشکیل دهید. برای انجام دادن این کار نیازسنجی لازم است، ابتدا نیازهای خود را بررسی ، و ببینید چه وسیله ای نیاز دارید که با بافت تخت تأمین می شود؟پس از آنکه موضوع را تعیین کردید، با یک طرح دستی نمای کلی از محصول مورد نظر را رسم کنید. حالا لازم است اندازه طول و عرض، شکل و رنگ آن را به تناسب کاربرد و سلیقه خود در نظر بگیرید و طرح دقیق آن را با خط کش روی کاغذ رسم کنید.</a:t>
            </a:r>
          </a:p>
        </p:txBody>
      </p:sp>
      <p:sp>
        <p:nvSpPr>
          <p:cNvPr id="3" name="Rectangle 2"/>
          <p:cNvSpPr/>
          <p:nvPr/>
        </p:nvSpPr>
        <p:spPr>
          <a:xfrm>
            <a:off x="95443" y="2624089"/>
            <a:ext cx="8826395" cy="3785652"/>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p>
          <a:p>
            <a:pPr algn="just" rtl="1"/>
            <a:r>
              <a:rPr lang="fa-IR" sz="2400" dirty="0">
                <a:cs typeface="B Nazanin" panose="00000400000000000000" pitchFamily="2" charset="-78"/>
              </a:rPr>
              <a:t>پروژه طراحی و ساخت کیفِ درس کار و فناوری، پودمان های صنایع دستی بافت و شهروند الکترونیکی 2 را شامل می شود. نظر به اینکه از مراحل کاری پودمان صنایع دستی در پودمان شهروند الکترونیکی 2، فیلم تهیه می شود، لازم است هر گروه کاری در حین اجرای مراحل کاری، نسبت به تهیه تصاویر، گزارش صوتی و فیلم کوتاه اقدام نماید.</a:t>
            </a:r>
          </a:p>
          <a:p>
            <a:pPr algn="just" rtl="1"/>
            <a:endParaRPr lang="fa-IR" sz="2400" dirty="0">
              <a:cs typeface="B Nazanin" panose="00000400000000000000" pitchFamily="2" charset="-78"/>
            </a:endParaRPr>
          </a:p>
          <a:p>
            <a:pPr algn="just" rtl="1"/>
            <a:r>
              <a:rPr lang="fa-IR" sz="2400" b="1" dirty="0">
                <a:solidFill>
                  <a:srgbClr val="FF0000"/>
                </a:solidFill>
                <a:cs typeface="B Nazanin" panose="00000400000000000000" pitchFamily="2" charset="-78"/>
              </a:rPr>
              <a:t>کار غیر کلاسی</a:t>
            </a:r>
          </a:p>
          <a:p>
            <a:pPr algn="just" rtl="1"/>
            <a:r>
              <a:rPr lang="fa-IR" sz="2400" dirty="0">
                <a:cs typeface="B Nazanin" panose="00000400000000000000" pitchFamily="2" charset="-78"/>
              </a:rPr>
              <a:t>ضمن بازنگری درباره طرح خود، سعی کنید طرح و رنگ های متنوعی را برای خود برگزینید. این کار را می توانید با نگاه کردن به فرش ها، پارچه ها و گلیم های موجود در خانه یا جست وجو در اینترنت انجام دهید.</a:t>
            </a:r>
          </a:p>
        </p:txBody>
      </p:sp>
    </p:spTree>
    <p:extLst>
      <p:ext uri="{BB962C8B-B14F-4D97-AF65-F5344CB8AC3E}">
        <p14:creationId xmlns:p14="http://schemas.microsoft.com/office/powerpoint/2010/main" val="2751845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576349"/>
            <a:ext cx="8548351" cy="5386090"/>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بافت تخت</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بافت تخت برای تولید پارچه های دست بافت و گلیم ساده به کار می رود. اکنون این روش بافت را با یکدیگر تمرین کنید تا بتوانید به محصول زیبای مورد نظر خود برسید.</a:t>
            </a:r>
          </a:p>
          <a:p>
            <a:pPr algn="just" rtl="1"/>
            <a:endParaRPr lang="fa-IR" sz="2400" dirty="0">
              <a:cs typeface="B Nazanin" panose="00000400000000000000" pitchFamily="2" charset="-78"/>
            </a:endParaRPr>
          </a:p>
          <a:p>
            <a:pPr algn="just" rtl="1"/>
            <a:r>
              <a:rPr lang="fa-IR" sz="2400" b="1" dirty="0">
                <a:solidFill>
                  <a:srgbClr val="0070C0"/>
                </a:solidFill>
                <a:cs typeface="B Nazanin" panose="00000400000000000000" pitchFamily="2" charset="-78"/>
              </a:rPr>
              <a:t>مواد و ابزار مورد نیاز: </a:t>
            </a:r>
            <a:r>
              <a:rPr lang="fa-IR" sz="2400" dirty="0">
                <a:cs typeface="B Nazanin" panose="00000400000000000000" pitchFamily="2" charset="-78"/>
              </a:rPr>
              <a:t>مداد یک عدد، پاک کن یک عدد، نی پلاستیکی بلند یک بسته، خط کش 30 سانتی متری، یک عدد، کاغذ 4</a:t>
            </a:r>
            <a:r>
              <a:rPr lang="en-US" sz="2400" dirty="0">
                <a:cs typeface="B Nazanin" panose="00000400000000000000" pitchFamily="2" charset="-78"/>
              </a:rPr>
              <a:t> </a:t>
            </a:r>
            <a:r>
              <a:rPr lang="en-US" sz="2000" b="1" dirty="0">
                <a:cs typeface="B Nazanin" panose="00000400000000000000" pitchFamily="2" charset="-78"/>
              </a:rPr>
              <a:t>A</a:t>
            </a:r>
            <a:r>
              <a:rPr lang="fa-IR" sz="2400" dirty="0">
                <a:cs typeface="B Nazanin" panose="00000400000000000000" pitchFamily="2" charset="-78"/>
              </a:rPr>
              <a:t>، سوزن پلاستیکی بزرگ، نخ کاموا ضخیم و متوسط در دو رنگ دلخواه  و قیچی.</a:t>
            </a:r>
          </a:p>
          <a:p>
            <a:pPr algn="just" rtl="1"/>
            <a:endParaRPr lang="fa-IR" sz="2400" dirty="0">
              <a:cs typeface="B Nazanin" panose="00000400000000000000" pitchFamily="2" charset="-78"/>
            </a:endParaRPr>
          </a:p>
          <a:p>
            <a:pPr algn="just" rtl="1"/>
            <a:r>
              <a:rPr lang="fa-IR" sz="2400" b="1" dirty="0">
                <a:solidFill>
                  <a:srgbClr val="FF0000"/>
                </a:solidFill>
                <a:cs typeface="B Nazanin" panose="00000400000000000000" pitchFamily="2" charset="-78"/>
              </a:rPr>
              <a:t>مراحل اجرای کار: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 این پودمان اجرای بافت تخت، تولید یک کیف، بند کیف (طناب) و منگوله ارائه می شود. شما نیزمی توانید در هنگام یادگیری این مهارت ها، وسیله مورد علاقه خود را، که قبلاً نیازسنجی کرده اید، با این روش بسازید.</a:t>
            </a:r>
          </a:p>
        </p:txBody>
      </p:sp>
    </p:spTree>
    <p:extLst>
      <p:ext uri="{BB962C8B-B14F-4D97-AF65-F5344CB8AC3E}">
        <p14:creationId xmlns:p14="http://schemas.microsoft.com/office/powerpoint/2010/main" val="2406308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41" y="421699"/>
            <a:ext cx="8617574" cy="3785652"/>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مرحلۀ اول</a:t>
            </a:r>
          </a:p>
          <a:p>
            <a:pPr algn="just" rtl="1"/>
            <a:r>
              <a:rPr lang="fa-IR" sz="2400" b="1" dirty="0">
                <a:solidFill>
                  <a:srgbClr val="00B050"/>
                </a:solidFill>
                <a:cs typeface="B Nazanin" panose="00000400000000000000" pitchFamily="2" charset="-78"/>
              </a:rPr>
              <a:t>پودگذاری: </a:t>
            </a:r>
          </a:p>
          <a:p>
            <a:pPr algn="just" rtl="1"/>
            <a:endParaRPr lang="fa-IR" sz="2000" dirty="0">
              <a:cs typeface="B Nazanin" panose="00000400000000000000" pitchFamily="2" charset="-78"/>
            </a:endParaRPr>
          </a:p>
          <a:p>
            <a:pPr algn="just" rtl="1"/>
            <a:r>
              <a:rPr lang="fa-IR" sz="2400" dirty="0">
                <a:cs typeface="B Nazanin" panose="00000400000000000000" pitchFamily="2" charset="-78"/>
              </a:rPr>
              <a:t>نخست از روی طرحی که قبلاً تهیه کرده اید اندازه طول و عرض بافت خود را مشخص کنید (شکل2 -4). </a:t>
            </a:r>
          </a:p>
          <a:p>
            <a:pPr algn="just" rtl="1"/>
            <a:endParaRPr lang="fa-IR" sz="2000" dirty="0">
              <a:cs typeface="B Nazanin" panose="00000400000000000000" pitchFamily="2" charset="-78"/>
            </a:endParaRPr>
          </a:p>
          <a:p>
            <a:pPr algn="just" rtl="1"/>
            <a:r>
              <a:rPr lang="fa-IR" sz="2400" dirty="0">
                <a:cs typeface="B Nazanin" panose="00000400000000000000" pitchFamily="2" charset="-78"/>
              </a:rPr>
              <a:t>سپس تعدادی نی، که طول آن ها بیشتر از دو برابر طول طرح شما باشد، تهیه کنید</a:t>
            </a:r>
          </a:p>
          <a:p>
            <a:pPr algn="just" rtl="1"/>
            <a:r>
              <a:rPr lang="fa-IR" sz="2400" dirty="0">
                <a:cs typeface="B Nazanin" panose="00000400000000000000" pitchFamily="2" charset="-78"/>
              </a:rPr>
              <a:t>(شکل 3 -4). </a:t>
            </a:r>
          </a:p>
          <a:p>
            <a:pPr algn="just" rtl="1"/>
            <a:endParaRPr lang="fa-IR" sz="2000" dirty="0">
              <a:cs typeface="B Nazanin" panose="00000400000000000000" pitchFamily="2" charset="-78"/>
            </a:endParaRPr>
          </a:p>
          <a:p>
            <a:pPr algn="just" rtl="1"/>
            <a:r>
              <a:rPr lang="fa-IR" sz="2400" dirty="0">
                <a:cs typeface="B Nazanin" panose="00000400000000000000" pitchFamily="2" charset="-78"/>
              </a:rPr>
              <a:t>اندازه طول بافت را تعداد نی هایی تشکیل می دهند که کنار هم قرار می گیرند.</a:t>
            </a:r>
          </a:p>
        </p:txBody>
      </p:sp>
      <p:pic>
        <p:nvPicPr>
          <p:cNvPr id="2" name="Picture 1"/>
          <p:cNvPicPr>
            <a:picLocks noChangeAspect="1"/>
          </p:cNvPicPr>
          <p:nvPr/>
        </p:nvPicPr>
        <p:blipFill>
          <a:blip r:embed="rId4"/>
          <a:stretch>
            <a:fillRect/>
          </a:stretch>
        </p:blipFill>
        <p:spPr>
          <a:xfrm>
            <a:off x="6449799" y="4207351"/>
            <a:ext cx="2386716" cy="1572062"/>
          </a:xfrm>
          <a:prstGeom prst="rect">
            <a:avLst/>
          </a:prstGeom>
        </p:spPr>
      </p:pic>
      <p:pic>
        <p:nvPicPr>
          <p:cNvPr id="3" name="Picture 2"/>
          <p:cNvPicPr>
            <a:picLocks noChangeAspect="1"/>
          </p:cNvPicPr>
          <p:nvPr/>
        </p:nvPicPr>
        <p:blipFill>
          <a:blip r:embed="rId5"/>
          <a:stretch>
            <a:fillRect/>
          </a:stretch>
        </p:blipFill>
        <p:spPr>
          <a:xfrm>
            <a:off x="2402619" y="4207351"/>
            <a:ext cx="2386716" cy="1572062"/>
          </a:xfrm>
          <a:prstGeom prst="rect">
            <a:avLst/>
          </a:prstGeom>
        </p:spPr>
      </p:pic>
      <p:sp>
        <p:nvSpPr>
          <p:cNvPr id="5" name="Rectangle 4"/>
          <p:cNvSpPr/>
          <p:nvPr/>
        </p:nvSpPr>
        <p:spPr>
          <a:xfrm>
            <a:off x="2384200" y="6175019"/>
            <a:ext cx="6452315" cy="307777"/>
          </a:xfrm>
          <a:prstGeom prst="rect">
            <a:avLst/>
          </a:prstGeom>
        </p:spPr>
        <p:txBody>
          <a:bodyPr wrap="square">
            <a:spAutoFit/>
          </a:bodyPr>
          <a:lstStyle/>
          <a:p>
            <a:r>
              <a:rPr lang="fa-IR" sz="1400" b="1" dirty="0">
                <a:solidFill>
                  <a:srgbClr val="FF0000"/>
                </a:solidFill>
                <a:latin typeface="Amuzeh-New-Bold"/>
                <a:cs typeface="B Nazanin" panose="00000400000000000000" pitchFamily="2" charset="-78"/>
              </a:rPr>
              <a:t>شکل 2- 4 اندازه گیری و طراحی                                  شکل 3 -4 کنار هم قرار دادن نی ها به اندازۀ طرح</a:t>
            </a:r>
            <a:endParaRPr lang="fa-IR" sz="1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086815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578" y="2416327"/>
            <a:ext cx="8578937" cy="2677656"/>
          </a:xfrm>
          <a:prstGeom prst="rect">
            <a:avLst/>
          </a:prstGeom>
        </p:spPr>
        <p:txBody>
          <a:bodyPr wrap="square">
            <a:spAutoFit/>
          </a:bodyPr>
          <a:lstStyle/>
          <a:p>
            <a:pPr algn="just" rtl="1"/>
            <a:r>
              <a:rPr lang="fa-IR" sz="2400" dirty="0">
                <a:cs typeface="B Nazanin" panose="00000400000000000000" pitchFamily="2" charset="-78"/>
              </a:rPr>
              <a:t>در این زمان می توانید کارهای زیر را استفاده کنید.</a:t>
            </a:r>
          </a:p>
          <a:p>
            <a:pPr algn="just" rtl="1"/>
            <a:r>
              <a:rPr lang="fa-IR" sz="2400" dirty="0">
                <a:cs typeface="B Nazanin" panose="00000400000000000000" pitchFamily="2" charset="-78"/>
              </a:rPr>
              <a:t>1- اتصال دو یا چند نی به هم و درست کردن نی های بلند.</a:t>
            </a:r>
          </a:p>
          <a:p>
            <a:pPr algn="just" rtl="1"/>
            <a:r>
              <a:rPr lang="fa-IR" sz="2400" dirty="0">
                <a:cs typeface="B Nazanin" panose="00000400000000000000" pitchFamily="2" charset="-78"/>
              </a:rPr>
              <a:t>2- استفاده از مواد و وسایل مشابه به نی</a:t>
            </a:r>
          </a:p>
          <a:p>
            <a:pPr algn="just" rtl="1"/>
            <a:r>
              <a:rPr lang="fa-IR" sz="2400" dirty="0">
                <a:cs typeface="B Nazanin" panose="00000400000000000000" pitchFamily="2" charset="-78"/>
              </a:rPr>
              <a:t>3- استفاده از شیلنگ های ظریف و طولانی و قطع کردن آن ها به اندازه مورد نظر مانند شلنگ سرم</a:t>
            </a:r>
          </a:p>
          <a:p>
            <a:pPr algn="just" rtl="1"/>
            <a:r>
              <a:rPr lang="fa-IR" sz="2400" dirty="0">
                <a:cs typeface="B Nazanin" panose="00000400000000000000" pitchFamily="2" charset="-78"/>
              </a:rPr>
              <a:t>4- و در صورت استفاده نکردن از نی می توانید از هر مورد دیگری به جای پود استفاده کنید مانند نخ - الیاف پلاستیکی - نایلون و .....................................</a:t>
            </a:r>
          </a:p>
        </p:txBody>
      </p:sp>
      <p:sp>
        <p:nvSpPr>
          <p:cNvPr id="8" name="Rectangle 7"/>
          <p:cNvSpPr/>
          <p:nvPr/>
        </p:nvSpPr>
        <p:spPr>
          <a:xfrm>
            <a:off x="561839" y="251078"/>
            <a:ext cx="8274676" cy="2000548"/>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پرسش :</a:t>
            </a:r>
          </a:p>
          <a:p>
            <a:pPr algn="just" rtl="1"/>
            <a:endParaRPr lang="fa-IR" sz="2000" dirty="0">
              <a:cs typeface="B Nazanin" panose="00000400000000000000" pitchFamily="2" charset="-78"/>
            </a:endParaRPr>
          </a:p>
          <a:p>
            <a:pPr algn="just" rtl="1"/>
            <a:r>
              <a:rPr lang="fa-IR" sz="2400" dirty="0">
                <a:cs typeface="B Nazanin" panose="00000400000000000000" pitchFamily="2" charset="-78"/>
              </a:rPr>
              <a:t>در صورتی که طول و عرض طرح شما از اندازه نی ها بیشتر باشد چه کار خواهید کرد؟</a:t>
            </a:r>
          </a:p>
          <a:p>
            <a:pPr algn="just" rtl="1"/>
            <a:endParaRPr lang="fa-IR" sz="2000" dirty="0">
              <a:cs typeface="B Nazanin" panose="00000400000000000000" pitchFamily="2" charset="-78"/>
            </a:endParaRPr>
          </a:p>
          <a:p>
            <a:pPr algn="just" rtl="1"/>
            <a:r>
              <a:rPr lang="fa-IR" sz="2800" b="1" dirty="0">
                <a:solidFill>
                  <a:srgbClr val="FF0000"/>
                </a:solidFill>
                <a:cs typeface="B Nazanin" panose="00000400000000000000" pitchFamily="2" charset="-78"/>
              </a:rPr>
              <a:t>جواب</a:t>
            </a:r>
            <a:endParaRPr lang="fa-IR" sz="32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38983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578" y="613285"/>
            <a:ext cx="8578937" cy="1938992"/>
          </a:xfrm>
          <a:prstGeom prst="rect">
            <a:avLst/>
          </a:prstGeom>
        </p:spPr>
        <p:txBody>
          <a:bodyPr wrap="square">
            <a:spAutoFit/>
          </a:bodyPr>
          <a:lstStyle/>
          <a:p>
            <a:pPr algn="just" rtl="1"/>
            <a:r>
              <a:rPr lang="fa-IR" sz="2400" dirty="0">
                <a:cs typeface="B Nazanin" panose="00000400000000000000" pitchFamily="2" charset="-78"/>
              </a:rPr>
              <a:t>یک سرنخ کاموا را روی نی های کنار هم قرار دهید تا به اندازه عرض کار شود (شکل 4 -4). سپس آن را تا بزنید تا طول آن دو برابرشود. این اندازه نخ (دو برابر عرض کار)، تقریباً نخ لازم برای عرض یک ردیف بافته شده به حساب می آید. حال اندازه به دست آمده را در طول بافته مورد نظر خود ضرب کنید. عدد به دست آمده طول تقریبی نخ کاموا را مشخص می کند. نخ کاموا را به همان اندازه از کلاف خارج و از وسط تا کنید (شکل 5 -4). </a:t>
            </a:r>
          </a:p>
        </p:txBody>
      </p:sp>
      <p:sp>
        <p:nvSpPr>
          <p:cNvPr id="5" name="Rectangle 4"/>
          <p:cNvSpPr/>
          <p:nvPr/>
        </p:nvSpPr>
        <p:spPr>
          <a:xfrm>
            <a:off x="1390918" y="5167314"/>
            <a:ext cx="6132353" cy="307777"/>
          </a:xfrm>
          <a:prstGeom prst="rect">
            <a:avLst/>
          </a:prstGeom>
        </p:spPr>
        <p:txBody>
          <a:bodyPr wrap="square">
            <a:spAutoFit/>
          </a:bodyPr>
          <a:lstStyle/>
          <a:p>
            <a:pPr algn="r" rtl="1"/>
            <a:r>
              <a:rPr lang="fa-IR" sz="1400" b="1" dirty="0">
                <a:solidFill>
                  <a:srgbClr val="FF0000"/>
                </a:solidFill>
                <a:latin typeface="Amuzeh-New-Bold"/>
                <a:cs typeface="B Nazanin" panose="00000400000000000000" pitchFamily="2" charset="-78"/>
              </a:rPr>
              <a:t>شکل 4- 4 طول و عرض کار                                          شکل 5-4 اندازه گیری و محاسبۀ طول نخ</a:t>
            </a:r>
            <a:endParaRPr lang="fa-IR" sz="1400" dirty="0">
              <a:solidFill>
                <a:srgbClr val="FF0000"/>
              </a:solidFill>
              <a:cs typeface="B Nazanin" panose="00000400000000000000" pitchFamily="2" charset="-78"/>
            </a:endParaRPr>
          </a:p>
        </p:txBody>
      </p:sp>
      <p:pic>
        <p:nvPicPr>
          <p:cNvPr id="6" name="Picture 5"/>
          <p:cNvPicPr>
            <a:picLocks noChangeAspect="1"/>
          </p:cNvPicPr>
          <p:nvPr/>
        </p:nvPicPr>
        <p:blipFill>
          <a:blip r:embed="rId4"/>
          <a:stretch>
            <a:fillRect/>
          </a:stretch>
        </p:blipFill>
        <p:spPr>
          <a:xfrm>
            <a:off x="4918680" y="3129566"/>
            <a:ext cx="2604592" cy="1614348"/>
          </a:xfrm>
          <a:prstGeom prst="rect">
            <a:avLst/>
          </a:prstGeom>
        </p:spPr>
      </p:pic>
      <p:pic>
        <p:nvPicPr>
          <p:cNvPr id="7" name="Picture 6"/>
          <p:cNvPicPr>
            <a:picLocks noChangeAspect="1"/>
          </p:cNvPicPr>
          <p:nvPr/>
        </p:nvPicPr>
        <p:blipFill>
          <a:blip r:embed="rId5"/>
          <a:stretch>
            <a:fillRect/>
          </a:stretch>
        </p:blipFill>
        <p:spPr>
          <a:xfrm>
            <a:off x="1525097" y="3129566"/>
            <a:ext cx="2604592" cy="1614348"/>
          </a:xfrm>
          <a:prstGeom prst="rect">
            <a:avLst/>
          </a:prstGeom>
        </p:spPr>
      </p:pic>
      <p:pic>
        <p:nvPicPr>
          <p:cNvPr id="2" name="Picture 1">
            <a:extLst>
              <a:ext uri="{FF2B5EF4-FFF2-40B4-BE49-F238E27FC236}">
                <a16:creationId xmlns:a16="http://schemas.microsoft.com/office/drawing/2014/main" id="{93213B44-DF9F-4FAE-3D05-771096F62579}"/>
              </a:ext>
            </a:extLst>
          </p:cNvPr>
          <p:cNvPicPr>
            <a:picLocks noChangeAspect="1"/>
          </p:cNvPicPr>
          <p:nvPr/>
        </p:nvPicPr>
        <p:blipFill>
          <a:blip r:embed="rId6"/>
          <a:stretch>
            <a:fillRect/>
          </a:stretch>
        </p:blipFill>
        <p:spPr>
          <a:xfrm>
            <a:off x="257578" y="6474620"/>
            <a:ext cx="827122" cy="255772"/>
          </a:xfrm>
          <a:prstGeom prst="rect">
            <a:avLst/>
          </a:prstGeom>
        </p:spPr>
      </p:pic>
    </p:spTree>
    <p:extLst>
      <p:ext uri="{BB962C8B-B14F-4D97-AF65-F5344CB8AC3E}">
        <p14:creationId xmlns:p14="http://schemas.microsoft.com/office/powerpoint/2010/main" val="249936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4-baft.ppt.suherfe.blog.ir</Template>
  <TotalTime>1194</TotalTime>
  <Words>3598</Words>
  <Application>Microsoft Office PowerPoint</Application>
  <PresentationFormat>On-screen Show (4:3)</PresentationFormat>
  <Paragraphs>209</Paragraphs>
  <Slides>31</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Amir-New</vt:lpstr>
      <vt:lpstr>Amuzeh-New-Bold</vt:lpstr>
      <vt:lpstr>AmuzehNewNormalPS</vt:lpstr>
      <vt:lpstr>Calibri</vt:lpstr>
      <vt:lpstr>Corbel</vt:lpstr>
      <vt:lpstr>Arial</vt:lpstr>
      <vt:lpstr>Garamond</vt:lpstr>
      <vt:lpstr>Tahoma</vt:lpstr>
      <vt:lpstr>Baasem</vt:lpstr>
      <vt:lpstr>Tahoma</vt:lpstr>
      <vt:lpstr>B Nazanin</vt:lpstr>
      <vt:lpstr>Basis</vt:lpstr>
      <vt:lpstr>Organic</vt:lpstr>
      <vt:lpstr>PowerPoint Presentation</vt:lpstr>
      <vt:lpstr>PowerPoint Presentation</vt:lpstr>
      <vt:lpstr>PowerPoint Presentation</vt:lpstr>
      <vt:lpstr>کشور عزیزمان ایران، دارای انواع صنایع دستی زیبا و کاربردی است. بخش وسیعی از این صنایع دستی را دست بافته های گوناگون تشکیل می دهند. انواع پارچه، نوار، سبد، حصیر، طناب، گلیم و قالی نمونه هایی هستند که با روش هایِ متنوعِ بافت تولید می شوند</vt:lpstr>
      <vt:lpstr>برای شروع کار با یکی از هم کلاسی های خود یک گروه کاری تشکیل دهید. برای انجام دادن این کار نیازسنجی لازم است، ابتدا نیازهای خود را بررسی ، و ببینید چه وسیله ای نیاز دارید که با بافت تخت تأمین می شود؟پس از آنکه موضوع را تعیین کردید، با یک طرح دستی نمای کلی از محصول مورد نظر را رسم کنید. حالا لازم است اندازه طول و عرض، شکل و رنگ آن را به تناسب کاربرد و سلیقه خود در نظر بگیرید و طرح دقیق آن را با خط کش روی کاغذ رسم کنید.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6-baft.suherfe.blog.ir</dc:title>
  <dc:subject>6-baft.suherfe.blog.ir</dc:subject>
  <dc:creator>suherfe.blog.ir</dc:creator>
  <cp:keywords>6-baft.suherfe.blog.ir</cp:keywords>
  <dc:description>6-baft.suherfe.blog.ir</dc:description>
  <cp:lastModifiedBy>aligodarzi321@gmail.com</cp:lastModifiedBy>
  <cp:revision>107</cp:revision>
  <dcterms:created xsi:type="dcterms:W3CDTF">2020-01-09T13:22:59Z</dcterms:created>
  <dcterms:modified xsi:type="dcterms:W3CDTF">2024-09-14T06:55:37Z</dcterms:modified>
  <cp:category>6-baft.suherfe.blog.ir</cp:category>
  <cp:contentStatus/>
  <cp:version>8-4</cp:version>
</cp:coreProperties>
</file>