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94" r:id="rId1"/>
    <p:sldMasterId id="2147484078" r:id="rId2"/>
  </p:sldMasterIdLst>
  <p:notesMasterIdLst>
    <p:notesMasterId r:id="rId38"/>
  </p:notesMasterIdLst>
  <p:sldIdLst>
    <p:sldId id="365" r:id="rId3"/>
    <p:sldId id="288" r:id="rId4"/>
    <p:sldId id="290" r:id="rId5"/>
    <p:sldId id="327" r:id="rId6"/>
    <p:sldId id="328" r:id="rId7"/>
    <p:sldId id="329" r:id="rId8"/>
    <p:sldId id="330" r:id="rId9"/>
    <p:sldId id="370" r:id="rId10"/>
    <p:sldId id="331" r:id="rId11"/>
    <p:sldId id="332" r:id="rId12"/>
    <p:sldId id="333" r:id="rId13"/>
    <p:sldId id="334" r:id="rId14"/>
    <p:sldId id="371" r:id="rId15"/>
    <p:sldId id="335" r:id="rId16"/>
    <p:sldId id="336" r:id="rId17"/>
    <p:sldId id="337" r:id="rId18"/>
    <p:sldId id="338" r:id="rId19"/>
    <p:sldId id="372" r:id="rId20"/>
    <p:sldId id="339" r:id="rId21"/>
    <p:sldId id="340" r:id="rId22"/>
    <p:sldId id="342" r:id="rId23"/>
    <p:sldId id="343" r:id="rId24"/>
    <p:sldId id="344" r:id="rId25"/>
    <p:sldId id="373" r:id="rId26"/>
    <p:sldId id="345" r:id="rId27"/>
    <p:sldId id="346" r:id="rId28"/>
    <p:sldId id="347" r:id="rId29"/>
    <p:sldId id="348" r:id="rId30"/>
    <p:sldId id="349" r:id="rId31"/>
    <p:sldId id="350" r:id="rId32"/>
    <p:sldId id="351" r:id="rId33"/>
    <p:sldId id="352" r:id="rId34"/>
    <p:sldId id="353" r:id="rId35"/>
    <p:sldId id="354" r:id="rId36"/>
    <p:sldId id="355" r:id="rId37"/>
  </p:sldIdLst>
  <p:sldSz cx="9144000" cy="6858000" type="screen4x3"/>
  <p:notesSz cx="6858000" cy="9144000"/>
  <p:embeddedFontLst>
    <p:embeddedFont>
      <p:font typeface="B Nazanin" panose="00000400000000000000" pitchFamily="2" charset="-78"/>
      <p:regular r:id="rId39"/>
      <p:bold r:id="rId40"/>
    </p:embeddedFont>
    <p:embeddedFont>
      <p:font typeface="Corbel" panose="020B0503020204020204" pitchFamily="34" charset="0"/>
      <p:regular r:id="rId41"/>
      <p:bold r:id="rId42"/>
      <p:italic r:id="rId43"/>
      <p:boldItalic r:id="rId44"/>
    </p:embeddedFont>
    <p:embeddedFont>
      <p:font typeface="Garamond" panose="02020404030301010803" pitchFamily="18" charset="0"/>
      <p:regular r:id="rId45"/>
      <p:bold r:id="rId46"/>
      <p:italic r:id="rId47"/>
    </p:embeddedFont>
    <p:embeddedFont>
      <p:font typeface="Tahoma" panose="020B0604030504040204" pitchFamily="34" charset="0"/>
      <p:regular r:id="rId48"/>
      <p:bold r:id="rId4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0F00F55-62F8-4330-A9B5-CD64E5B8C84A}"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A7CC67A-B179-4196-9A4D-6D7F0740B900}" type="slidenum">
              <a:rPr lang="fa-IR" smtClean="0"/>
              <a:t>‹#›</a:t>
            </a:fld>
            <a:endParaRPr lang="fa-IR"/>
          </a:p>
        </p:txBody>
      </p:sp>
    </p:spTree>
    <p:extLst>
      <p:ext uri="{BB962C8B-B14F-4D97-AF65-F5344CB8AC3E}">
        <p14:creationId xmlns:p14="http://schemas.microsoft.com/office/powerpoint/2010/main" val="34414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2229C25-C6B3-4933-8DCD-1C9E5F5EC9DC}" type="slidenum">
              <a:rPr lang="fa-IR" smtClean="0"/>
              <a:t>‹#›</a:t>
            </a:fld>
            <a:endParaRPr lang="fa-I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7174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5169984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41171714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7413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5864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48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0801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20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97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5279243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0211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89742340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9517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11619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797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53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7408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20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75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03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58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570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6769117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13962620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56322332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26936841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8738977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02926056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a-I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1279377710"/>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08920275"/>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hyperlink" Target="http://bayanbox.ir/view/2315712534253974404/kar-86-8-suherfe-blog-ir.jpeg" TargetMode="Externa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hemeOverride" Target="../theme/themeOverride2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7.xml"/><Relationship Id="rId1" Type="http://schemas.openxmlformats.org/officeDocument/2006/relationships/themeOverride" Target="../theme/themeOverride29.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3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hemeOverride" Target="../theme/themeOverride3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3" Type="http://schemas.openxmlformats.org/officeDocument/2006/relationships/hyperlink" Target="http://suherfe.blog.ir/post/kar.82.8" TargetMode="Externa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2"/>
          </a:lnRef>
          <a:fillRef idx="1">
            <a:schemeClr val="lt1"/>
          </a:fillRef>
          <a:effectRef idx="0">
            <a:schemeClr val="accent2"/>
          </a:effectRef>
          <a:fontRef idx="minor">
            <a:schemeClr val="dk1"/>
          </a:fontRef>
        </p:style>
        <p:txBody>
          <a:bodyPr rtlCol="1" anchor="ctr"/>
          <a:lstStyle/>
          <a:p>
            <a:pPr lvl="0" algn="ctr" defTabSz="342892" rtl="0">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54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پرورش و نگه داری از حیوانات</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11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هشتم</a:t>
            </a:r>
          </a:p>
          <a:p>
            <a:pPr marL="0" marR="0" lvl="0" indent="0" algn="ctr" defTabSz="342892" rtl="1"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2" name="Picture 1">
            <a:extLst>
              <a:ext uri="{FF2B5EF4-FFF2-40B4-BE49-F238E27FC236}">
                <a16:creationId xmlns:a16="http://schemas.microsoft.com/office/drawing/2014/main" id="{B333D539-A9D5-C5BD-CCE9-A7171BA1A928}"/>
              </a:ext>
            </a:extLst>
          </p:cNvPr>
          <p:cNvPicPr>
            <a:picLocks noChangeAspect="1"/>
          </p:cNvPicPr>
          <p:nvPr/>
        </p:nvPicPr>
        <p:blipFill>
          <a:blip r:embed="rId3"/>
          <a:stretch>
            <a:fillRect/>
          </a:stretch>
        </p:blipFill>
        <p:spPr>
          <a:xfrm>
            <a:off x="3792661" y="5416785"/>
            <a:ext cx="1558678" cy="481992"/>
          </a:xfrm>
          <a:prstGeom prst="rect">
            <a:avLst/>
          </a:prstGeom>
        </p:spPr>
      </p:pic>
    </p:spTree>
    <p:extLst>
      <p:ext uri="{BB962C8B-B14F-4D97-AF65-F5344CB8AC3E}">
        <p14:creationId xmlns:p14="http://schemas.microsoft.com/office/powerpoint/2010/main" val="129082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973" y="463407"/>
            <a:ext cx="8467042" cy="2554545"/>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 غیرکلاسی</a:t>
            </a:r>
          </a:p>
          <a:p>
            <a:pPr algn="just"/>
            <a:endParaRPr lang="fa-IR" sz="1600" b="1" dirty="0">
              <a:solidFill>
                <a:srgbClr val="FF0000"/>
              </a:solidFill>
              <a:cs typeface="B Nazanin" panose="00000400000000000000" pitchFamily="2" charset="-78"/>
            </a:endParaRPr>
          </a:p>
          <a:p>
            <a:pPr algn="just"/>
            <a:r>
              <a:rPr lang="fa-IR" sz="2400" dirty="0">
                <a:cs typeface="B Nazanin" panose="00000400000000000000" pitchFamily="2" charset="-78"/>
              </a:rPr>
              <a:t>در ردیف نخست جدول نام چهار حیوان اهلی را که در منطقه شما امکان پرورش و نگه داری دارند، بنویسید. سپس مشخصات پرورشی آن ها را از اینترنت جست و جو کنید و مشخصات خواسته شده را در زیر نام هر حیوان بنویسید و در کلاس ارائه دهید.</a:t>
            </a:r>
          </a:p>
          <a:p>
            <a:pPr algn="just"/>
            <a:endParaRPr lang="fa-IR" sz="2000" dirty="0">
              <a:solidFill>
                <a:srgbClr val="FFFF00"/>
              </a:solidFill>
              <a:cs typeface="B Nazanin" panose="00000400000000000000" pitchFamily="2" charset="-78"/>
            </a:endParaRPr>
          </a:p>
          <a:p>
            <a:pPr algn="just"/>
            <a:r>
              <a:rPr lang="fa-IR" sz="2400" dirty="0">
                <a:solidFill>
                  <a:srgbClr val="00B050"/>
                </a:solidFill>
                <a:cs typeface="B Nazanin" panose="00000400000000000000" pitchFamily="2" charset="-78"/>
              </a:rPr>
              <a:t>جدول مشخصات پرورشی برخی حیوانات اهلی</a:t>
            </a:r>
          </a:p>
        </p:txBody>
      </p:sp>
      <p:pic>
        <p:nvPicPr>
          <p:cNvPr id="3" name="Picture 2"/>
          <p:cNvPicPr>
            <a:picLocks noChangeAspect="1"/>
          </p:cNvPicPr>
          <p:nvPr/>
        </p:nvPicPr>
        <p:blipFill>
          <a:blip r:embed="rId3"/>
          <a:stretch>
            <a:fillRect/>
          </a:stretch>
        </p:blipFill>
        <p:spPr>
          <a:xfrm>
            <a:off x="274017" y="3185377"/>
            <a:ext cx="8562953" cy="2738904"/>
          </a:xfrm>
          <a:prstGeom prst="rect">
            <a:avLst/>
          </a:prstGeom>
        </p:spPr>
      </p:pic>
    </p:spTree>
    <p:extLst>
      <p:ext uri="{BB962C8B-B14F-4D97-AF65-F5344CB8AC3E}">
        <p14:creationId xmlns:p14="http://schemas.microsoft.com/office/powerpoint/2010/main" val="3149273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245" y="360713"/>
            <a:ext cx="8500057" cy="1384995"/>
          </a:xfrm>
          <a:prstGeom prst="rect">
            <a:avLst/>
          </a:prstGeom>
        </p:spPr>
        <p:txBody>
          <a:bodyPr wrap="square">
            <a:spAutoFit/>
          </a:bodyPr>
          <a:lstStyle/>
          <a:p>
            <a:pPr algn="just"/>
            <a:r>
              <a:rPr lang="fa-IR" sz="28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a:r>
              <a:rPr lang="fa-IR" sz="2400" dirty="0">
                <a:cs typeface="B Nazanin" panose="00000400000000000000" pitchFamily="2" charset="-78"/>
              </a:rPr>
              <a:t>پیام علائم راهنمایی شکل زیر را بررسی کنید و در کلاس ارائه دهید.</a:t>
            </a:r>
          </a:p>
          <a:p>
            <a:pPr algn="just"/>
            <a:r>
              <a:rPr lang="fa-IR" sz="3200" b="1" dirty="0">
                <a:cs typeface="B Nazanin" panose="00000400000000000000" pitchFamily="2" charset="-78"/>
              </a:rPr>
              <a:t>جواب</a:t>
            </a:r>
            <a:endParaRPr lang="fa-IR" sz="2400" b="1" dirty="0">
              <a:cs typeface="B Nazanin" panose="00000400000000000000" pitchFamily="2" charset="-78"/>
            </a:endParaRPr>
          </a:p>
        </p:txBody>
      </p:sp>
      <p:pic>
        <p:nvPicPr>
          <p:cNvPr id="2050" name="Picture 2" descr="کارکلاسی صفحه 85 کتاب کاروفناوری هشتم بررسی پیام علائم راهنمای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47" y="1892544"/>
            <a:ext cx="8626056" cy="32332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59E85F7-A4E4-8FB5-3D58-532B3C8F9812}"/>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2940015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700" y="1493044"/>
            <a:ext cx="8685984" cy="1200329"/>
          </a:xfrm>
          <a:prstGeom prst="rect">
            <a:avLst/>
          </a:prstGeom>
        </p:spPr>
        <p:txBody>
          <a:bodyPr wrap="square">
            <a:spAutoFit/>
          </a:bodyPr>
          <a:lstStyle/>
          <a:p>
            <a:pPr algn="just"/>
            <a:r>
              <a:rPr lang="fa-IR" sz="2400" dirty="0">
                <a:cs typeface="B Nazanin" panose="00000400000000000000" pitchFamily="2" charset="-78"/>
              </a:rPr>
              <a:t>برای آشنایی با فرایند پرورش و نگه داری حیوانات می توانید از منابع گوناگون استفاده کنید. برای نمونه در این پودمان نحوه پرورش و نگه داری سه حیوان اهلی بیان شده است. شما می توانید با تقسیم کار در گروه خود، دو نمونه را انتخاب و اجرا کنید.</a:t>
            </a:r>
          </a:p>
        </p:txBody>
      </p:sp>
      <p:pic>
        <p:nvPicPr>
          <p:cNvPr id="4" name="Picture 3"/>
          <p:cNvPicPr>
            <a:picLocks noChangeAspect="1"/>
          </p:cNvPicPr>
          <p:nvPr/>
        </p:nvPicPr>
        <p:blipFill>
          <a:blip r:embed="rId3"/>
          <a:stretch>
            <a:fillRect/>
          </a:stretch>
        </p:blipFill>
        <p:spPr>
          <a:xfrm>
            <a:off x="244698" y="2693373"/>
            <a:ext cx="3822287" cy="3869186"/>
          </a:xfrm>
          <a:prstGeom prst="rect">
            <a:avLst/>
          </a:prstGeom>
        </p:spPr>
      </p:pic>
      <p:sp>
        <p:nvSpPr>
          <p:cNvPr id="2" name="Rectangle 1"/>
          <p:cNvSpPr/>
          <p:nvPr/>
        </p:nvSpPr>
        <p:spPr>
          <a:xfrm>
            <a:off x="218941" y="209154"/>
            <a:ext cx="8711742" cy="1508105"/>
          </a:xfrm>
          <a:prstGeom prst="rect">
            <a:avLst/>
          </a:prstGeom>
        </p:spPr>
        <p:txBody>
          <a:bodyPr wrap="square">
            <a:spAutoFit/>
          </a:bodyPr>
          <a:lstStyle/>
          <a:p>
            <a:pPr lvl="0" algn="just"/>
            <a:r>
              <a:rPr lang="fa-IR" sz="2400" dirty="0">
                <a:solidFill>
                  <a:srgbClr val="FF0000"/>
                </a:solidFill>
                <a:cs typeface="B Nazanin" panose="00000400000000000000" pitchFamily="2" charset="-78"/>
              </a:rPr>
              <a:t>ابزار و وسایل مورد نیاز برای پرورش و نگه داری حیوانات اهلی</a:t>
            </a:r>
          </a:p>
          <a:p>
            <a:pPr lvl="0" algn="just"/>
            <a:r>
              <a:rPr lang="fa-IR" sz="2400" dirty="0">
                <a:solidFill>
                  <a:prstClr val="black"/>
                </a:solidFill>
                <a:cs typeface="B Nazanin" panose="00000400000000000000" pitchFamily="2" charset="-78"/>
              </a:rPr>
              <a:t>برای نگه داری و پرورش هر گونه حیوانی ابزار و وسایل ویژه لازم است. برای نمونه در پرورش زنبور عسل به وسایل و ابزاری مانند کلاه، دستکش و کندوی خالی نیاز دارید.</a:t>
            </a:r>
          </a:p>
          <a:p>
            <a:pPr lvl="0" algn="just"/>
            <a:endParaRPr lang="fa-IR" sz="2000" dirty="0">
              <a:solidFill>
                <a:prstClr val="black"/>
              </a:solidFill>
              <a:cs typeface="B Nazanin" panose="00000400000000000000" pitchFamily="2" charset="-78"/>
            </a:endParaRPr>
          </a:p>
        </p:txBody>
      </p:sp>
      <p:sp>
        <p:nvSpPr>
          <p:cNvPr id="3" name="Rectangle 2"/>
          <p:cNvSpPr/>
          <p:nvPr/>
        </p:nvSpPr>
        <p:spPr>
          <a:xfrm>
            <a:off x="4066985" y="3177566"/>
            <a:ext cx="4863698" cy="2739211"/>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کارکلاسی</a:t>
            </a:r>
          </a:p>
          <a:p>
            <a:pPr lvl="0" algn="just"/>
            <a:r>
              <a:rPr lang="fa-IR" sz="2400" dirty="0">
                <a:solidFill>
                  <a:schemeClr val="accent2"/>
                </a:solidFill>
                <a:cs typeface="B Nazanin" panose="00000400000000000000" pitchFamily="2" charset="-78"/>
              </a:rPr>
              <a:t>بررسی ابزار و وسایل مورد نیاز</a:t>
            </a:r>
          </a:p>
          <a:p>
            <a:pPr lvl="0" algn="just"/>
            <a:r>
              <a:rPr lang="fa-IR" sz="2400" dirty="0">
                <a:solidFill>
                  <a:prstClr val="black"/>
                </a:solidFill>
                <a:cs typeface="B Nazanin" panose="00000400000000000000" pitchFamily="2" charset="-78"/>
              </a:rPr>
              <a:t>برای پرورش حیوانات: در گروه خود جدول را بررسی کنید و کاربرد هر یک از ابزارها را در جای خالی بنویسید.</a:t>
            </a:r>
          </a:p>
          <a:p>
            <a:pPr lvl="0" algn="just"/>
            <a:endParaRPr lang="fa-IR" sz="2400" dirty="0">
              <a:solidFill>
                <a:prstClr val="black"/>
              </a:solidFill>
              <a:cs typeface="B Nazanin" panose="00000400000000000000" pitchFamily="2" charset="-78"/>
            </a:endParaRPr>
          </a:p>
          <a:p>
            <a:pPr lvl="0" algn="just"/>
            <a:r>
              <a:rPr lang="fa-IR" sz="2800" b="1" dirty="0">
                <a:solidFill>
                  <a:srgbClr val="FF0000"/>
                </a:solidFill>
                <a:cs typeface="B Nazanin" panose="00000400000000000000" pitchFamily="2" charset="-78"/>
              </a:rPr>
              <a:t>جواب در صفحه بعد</a:t>
            </a:r>
          </a:p>
        </p:txBody>
      </p:sp>
    </p:spTree>
    <p:extLst>
      <p:ext uri="{BB962C8B-B14F-4D97-AF65-F5344CB8AC3E}">
        <p14:creationId xmlns:p14="http://schemas.microsoft.com/office/powerpoint/2010/main" val="3584368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456" y="215425"/>
            <a:ext cx="8660227" cy="461665"/>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کارکلاسی  </a:t>
            </a:r>
            <a:r>
              <a:rPr lang="fa-IR" sz="2400" dirty="0">
                <a:solidFill>
                  <a:schemeClr val="accent2"/>
                </a:solidFill>
                <a:cs typeface="B Nazanin" panose="00000400000000000000" pitchFamily="2" charset="-78"/>
              </a:rPr>
              <a:t>بررسی ابزار و وسایل مورد نیاز</a:t>
            </a:r>
          </a:p>
        </p:txBody>
      </p:sp>
      <p:sp>
        <p:nvSpPr>
          <p:cNvPr id="6" name="Rectangle 5"/>
          <p:cNvSpPr/>
          <p:nvPr/>
        </p:nvSpPr>
        <p:spPr>
          <a:xfrm>
            <a:off x="8096800" y="1046422"/>
            <a:ext cx="885179" cy="523220"/>
          </a:xfrm>
          <a:prstGeom prst="rect">
            <a:avLst/>
          </a:prstGeom>
        </p:spPr>
        <p:txBody>
          <a:bodyPr wrap="none">
            <a:spAutoFit/>
          </a:bodyPr>
          <a:lstStyle/>
          <a:p>
            <a:pPr algn="just"/>
            <a:r>
              <a:rPr lang="fa-IR" sz="2800" b="1" dirty="0">
                <a:cs typeface="B Nazanin" panose="00000400000000000000" pitchFamily="2" charset="-78"/>
              </a:rPr>
              <a:t>جواب</a:t>
            </a:r>
            <a:endParaRPr lang="fa-IR" sz="2000" b="1" dirty="0">
              <a:cs typeface="B Nazanin" panose="00000400000000000000" pitchFamily="2" charset="-78"/>
            </a:endParaRPr>
          </a:p>
        </p:txBody>
      </p:sp>
      <p:pic>
        <p:nvPicPr>
          <p:cNvPr id="3074" name="Picture 2" descr="کارکلاسی صفحه 86 کاروفناوری هشتم ابزار های نگه داری حیوانات">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00" y="814602"/>
            <a:ext cx="67341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68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2" y="4832212"/>
            <a:ext cx="8711537" cy="1569660"/>
          </a:xfrm>
          <a:prstGeom prst="rect">
            <a:avLst/>
          </a:prstGeom>
        </p:spPr>
        <p:txBody>
          <a:bodyPr wrap="square">
            <a:spAutoFit/>
          </a:bodyPr>
          <a:lstStyle/>
          <a:p>
            <a:pPr algn="just"/>
            <a:r>
              <a:rPr lang="fa-IR" sz="2400" b="1" dirty="0">
                <a:solidFill>
                  <a:srgbClr val="FF0000"/>
                </a:solidFill>
                <a:cs typeface="B Nazanin" panose="00000400000000000000" pitchFamily="2" charset="-78"/>
              </a:rPr>
              <a:t>نکته : </a:t>
            </a:r>
          </a:p>
          <a:p>
            <a:pPr algn="just"/>
            <a:r>
              <a:rPr lang="fa-IR" sz="2400" dirty="0">
                <a:cs typeface="B Nazanin" panose="00000400000000000000" pitchFamily="2" charset="-78"/>
              </a:rPr>
              <a:t>جعبه ای که برای نگه داری جوجه انتخاب می کنید باید قابل شست و شو باشد. به منظور رعایت بهداشت، جعبه را در محلی که دمای آن حدود 25 درجه سانتی گراد و دور از رفت و آمد است، قرار دهید تا به این ترتیب آسایش افراد خانواده و جوجه ها تأمین شود.</a:t>
            </a:r>
          </a:p>
        </p:txBody>
      </p:sp>
      <p:pic>
        <p:nvPicPr>
          <p:cNvPr id="2" name="Picture 1"/>
          <p:cNvPicPr>
            <a:picLocks noChangeAspect="1"/>
          </p:cNvPicPr>
          <p:nvPr/>
        </p:nvPicPr>
        <p:blipFill>
          <a:blip r:embed="rId3"/>
          <a:stretch>
            <a:fillRect/>
          </a:stretch>
        </p:blipFill>
        <p:spPr>
          <a:xfrm>
            <a:off x="235426" y="1545250"/>
            <a:ext cx="6165374" cy="3286962"/>
          </a:xfrm>
          <a:prstGeom prst="rect">
            <a:avLst/>
          </a:prstGeom>
        </p:spPr>
      </p:pic>
      <p:sp>
        <p:nvSpPr>
          <p:cNvPr id="3" name="Rectangle 2"/>
          <p:cNvSpPr/>
          <p:nvPr/>
        </p:nvSpPr>
        <p:spPr>
          <a:xfrm>
            <a:off x="235426" y="335627"/>
            <a:ext cx="8578470" cy="1138773"/>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پرورش جوجۀ گوشتی مرغ یا بلدرچین</a:t>
            </a:r>
          </a:p>
          <a:p>
            <a:pPr lvl="0" algn="just"/>
            <a:endParaRPr lang="fa-IR" sz="2000" dirty="0">
              <a:cs typeface="B Nazanin" panose="00000400000000000000" pitchFamily="2" charset="-78"/>
            </a:endParaRPr>
          </a:p>
          <a:p>
            <a:pPr lvl="0" algn="just"/>
            <a:r>
              <a:rPr lang="fa-IR" sz="2400" dirty="0">
                <a:cs typeface="B Nazanin" panose="00000400000000000000" pitchFamily="2" charset="-78"/>
              </a:rPr>
              <a:t>ابزار و وسایل مورد نیاز را در شکل می بینید.</a:t>
            </a:r>
          </a:p>
        </p:txBody>
      </p:sp>
    </p:spTree>
    <p:extLst>
      <p:ext uri="{BB962C8B-B14F-4D97-AF65-F5344CB8AC3E}">
        <p14:creationId xmlns:p14="http://schemas.microsoft.com/office/powerpoint/2010/main" val="1244071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9254" y="263787"/>
            <a:ext cx="5892792" cy="1938992"/>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1</a:t>
            </a:r>
          </a:p>
          <a:p>
            <a:pPr lvl="0" algn="just"/>
            <a:r>
              <a:rPr lang="fa-IR" sz="2400" dirty="0">
                <a:cs typeface="B Nazanin" panose="00000400000000000000" pitchFamily="2" charset="-78"/>
              </a:rPr>
              <a:t>آماده سازی فضای نگه داری جوجه :</a:t>
            </a:r>
          </a:p>
          <a:p>
            <a:pPr lvl="0" algn="just"/>
            <a:r>
              <a:rPr lang="fa-IR" sz="2400" dirty="0">
                <a:cs typeface="B Nazanin" panose="00000400000000000000" pitchFamily="2" charset="-78"/>
              </a:rPr>
              <a:t>از داروخانه مقداری بتادین ماده ضدعفونی کننده تهیه کنید و در آبپاش بریزید. قبل و پس از پهن کردن پوشال نجاری در داخل جعبه، آن را ضدعفونی کنید</a:t>
            </a:r>
          </a:p>
        </p:txBody>
      </p:sp>
      <p:pic>
        <p:nvPicPr>
          <p:cNvPr id="4" name="Picture 3"/>
          <p:cNvPicPr>
            <a:picLocks noChangeAspect="1"/>
          </p:cNvPicPr>
          <p:nvPr/>
        </p:nvPicPr>
        <p:blipFill>
          <a:blip r:embed="rId3"/>
          <a:stretch>
            <a:fillRect/>
          </a:stretch>
        </p:blipFill>
        <p:spPr>
          <a:xfrm>
            <a:off x="863736" y="192261"/>
            <a:ext cx="2135517" cy="2520295"/>
          </a:xfrm>
          <a:prstGeom prst="rect">
            <a:avLst/>
          </a:prstGeom>
        </p:spPr>
      </p:pic>
      <p:sp>
        <p:nvSpPr>
          <p:cNvPr id="6" name="Rectangle 5"/>
          <p:cNvSpPr/>
          <p:nvPr/>
        </p:nvSpPr>
        <p:spPr>
          <a:xfrm>
            <a:off x="223334" y="2849972"/>
            <a:ext cx="8668711" cy="1077218"/>
          </a:xfrm>
          <a:prstGeom prst="rect">
            <a:avLst/>
          </a:prstGeom>
        </p:spPr>
        <p:txBody>
          <a:bodyPr wrap="square">
            <a:spAutoFit/>
          </a:bodyPr>
          <a:lstStyle/>
          <a:p>
            <a:pPr algn="just"/>
            <a:r>
              <a:rPr lang="fa-IR" sz="2400" b="1" dirty="0">
                <a:solidFill>
                  <a:srgbClr val="FF0000"/>
                </a:solidFill>
                <a:cs typeface="B Nazanin" panose="00000400000000000000" pitchFamily="2" charset="-78"/>
              </a:rPr>
              <a:t>نکات ایمنی</a:t>
            </a:r>
          </a:p>
          <a:p>
            <a:pPr lvl="0" algn="just"/>
            <a:endParaRPr lang="fa-IR" sz="1600" dirty="0">
              <a:cs typeface="B Nazanin" panose="00000400000000000000" pitchFamily="2" charset="-78"/>
            </a:endParaRPr>
          </a:p>
          <a:p>
            <a:pPr lvl="0" algn="just"/>
            <a:r>
              <a:rPr lang="fa-IR" sz="2400" dirty="0">
                <a:cs typeface="B Nazanin" panose="00000400000000000000" pitchFamily="2" charset="-78"/>
              </a:rPr>
              <a:t>در زمان ضد عفونی کردن و پهن کردن پوشال، از ماسک و دستکش استفاده کنید شکل 6-6</a:t>
            </a:r>
          </a:p>
        </p:txBody>
      </p:sp>
      <p:pic>
        <p:nvPicPr>
          <p:cNvPr id="7" name="Picture 6"/>
          <p:cNvPicPr>
            <a:picLocks noChangeAspect="1"/>
          </p:cNvPicPr>
          <p:nvPr/>
        </p:nvPicPr>
        <p:blipFill>
          <a:blip r:embed="rId4"/>
          <a:stretch>
            <a:fillRect/>
          </a:stretch>
        </p:blipFill>
        <p:spPr>
          <a:xfrm>
            <a:off x="274442" y="4752020"/>
            <a:ext cx="6461209" cy="1845966"/>
          </a:xfrm>
          <a:prstGeom prst="rect">
            <a:avLst/>
          </a:prstGeom>
        </p:spPr>
      </p:pic>
      <p:sp>
        <p:nvSpPr>
          <p:cNvPr id="8" name="Rectangle 7"/>
          <p:cNvSpPr/>
          <p:nvPr/>
        </p:nvSpPr>
        <p:spPr>
          <a:xfrm>
            <a:off x="223335" y="3986800"/>
            <a:ext cx="8668711" cy="461665"/>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نکته : </a:t>
            </a:r>
            <a:r>
              <a:rPr lang="fa-IR" sz="2400" dirty="0">
                <a:cs typeface="B Nazanin" panose="00000400000000000000" pitchFamily="2" charset="-78"/>
              </a:rPr>
              <a:t>پوشال نجاری باید خشک، تمیز و تازه باشد. پوشال ریز و پودری مناسب نیست.</a:t>
            </a:r>
          </a:p>
        </p:txBody>
      </p:sp>
      <p:sp>
        <p:nvSpPr>
          <p:cNvPr id="2" name="Rectangle 1"/>
          <p:cNvSpPr/>
          <p:nvPr/>
        </p:nvSpPr>
        <p:spPr>
          <a:xfrm>
            <a:off x="223335" y="2910665"/>
            <a:ext cx="3416320" cy="400110"/>
          </a:xfrm>
          <a:prstGeom prst="rect">
            <a:avLst/>
          </a:prstGeom>
        </p:spPr>
        <p:txBody>
          <a:bodyPr wrap="none">
            <a:spAutoFit/>
          </a:bodyPr>
          <a:lstStyle/>
          <a:p>
            <a:pPr lvl="0" algn="just"/>
            <a:r>
              <a:rPr lang="fa-IR" sz="2000" dirty="0">
                <a:solidFill>
                  <a:prstClr val="black"/>
                </a:solidFill>
                <a:cs typeface="B Nazanin" panose="00000400000000000000" pitchFamily="2" charset="-78"/>
              </a:rPr>
              <a:t>شکل 5 - 6  مادۀ ضدعفونی کنندۀ بتادین</a:t>
            </a:r>
          </a:p>
        </p:txBody>
      </p:sp>
    </p:spTree>
    <p:extLst>
      <p:ext uri="{BB962C8B-B14F-4D97-AF65-F5344CB8AC3E}">
        <p14:creationId xmlns:p14="http://schemas.microsoft.com/office/powerpoint/2010/main" val="389997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par>
                          <p:cTn id="26" fill="hold">
                            <p:stCondLst>
                              <p:cond delay="90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40" y="284113"/>
            <a:ext cx="8683986" cy="5139869"/>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2</a:t>
            </a:r>
          </a:p>
          <a:p>
            <a:pPr lvl="0" algn="just"/>
            <a:r>
              <a:rPr lang="fa-IR" sz="2400" dirty="0">
                <a:cs typeface="B Nazanin" panose="00000400000000000000" pitchFamily="2" charset="-78"/>
              </a:rPr>
              <a:t>تأمین دمای مناسب: برای تأمین دمای جعبه لازم است تا سن چهارده روزگی جوجه، از لامپ رشته ای 60 وات و پس از سن چهارده روزگی از لامپ کم مصرف 40 وات استفاده کنید.</a:t>
            </a:r>
          </a:p>
          <a:p>
            <a:pPr lvl="0" algn="just"/>
            <a:endParaRPr lang="fa-IR" sz="2000" dirty="0">
              <a:cs typeface="B Nazanin" panose="00000400000000000000" pitchFamily="2" charset="-78"/>
            </a:endParaRPr>
          </a:p>
          <a:p>
            <a:pPr lvl="0" algn="just"/>
            <a:r>
              <a:rPr lang="fa-IR" sz="2400" b="1" dirty="0">
                <a:solidFill>
                  <a:srgbClr val="FF0000"/>
                </a:solidFill>
                <a:cs typeface="B Nazanin" panose="00000400000000000000" pitchFamily="2" charset="-78"/>
              </a:rPr>
              <a:t>نکات ایمنی</a:t>
            </a:r>
          </a:p>
          <a:p>
            <a:pPr lvl="0" algn="just"/>
            <a:r>
              <a:rPr lang="fa-IR" sz="2400" dirty="0">
                <a:cs typeface="B Nazanin" panose="00000400000000000000" pitchFamily="2" charset="-78"/>
              </a:rPr>
              <a:t>برای نصب لامپ به منظور تأمین دما و نور از بزرگ ترهای خانواده کمک بگیرید. اگر به تنهایی اقدام کنید، خطر برق گرفتگی وجود دارد. هنگام نصب لامپ، نکات ایمنی زیر را به دقت رعایت کنید شکل 7-6</a:t>
            </a:r>
          </a:p>
          <a:p>
            <a:pPr lvl="0" algn="just"/>
            <a:endParaRPr lang="fa-IR" sz="2000" dirty="0">
              <a:cs typeface="B Nazanin" panose="00000400000000000000" pitchFamily="2" charset="-78"/>
            </a:endParaRPr>
          </a:p>
          <a:p>
            <a:pPr marL="342900" indent="-342900" algn="just">
              <a:buFont typeface="Wingdings" panose="05000000000000000000" pitchFamily="2" charset="2"/>
              <a:buChar char="v"/>
            </a:pPr>
            <a:r>
              <a:rPr lang="fa-IR" sz="2400" dirty="0">
                <a:cs typeface="B Nazanin" panose="00000400000000000000" pitchFamily="2" charset="-78"/>
              </a:rPr>
              <a:t>هنگام نصب، لامپ روشن نباشد و جریان برق قطع باشد.</a:t>
            </a:r>
          </a:p>
          <a:p>
            <a:pPr marL="342900" indent="-342900" algn="just">
              <a:buFont typeface="Wingdings" panose="05000000000000000000" pitchFamily="2" charset="2"/>
              <a:buChar char="v"/>
            </a:pPr>
            <a:r>
              <a:rPr lang="fa-IR" sz="2400" dirty="0">
                <a:cs typeface="B Nazanin" panose="00000400000000000000" pitchFamily="2" charset="-78"/>
              </a:rPr>
              <a:t>کابل برق با حباب و سرپيچ آن در تماس نباشد.</a:t>
            </a:r>
          </a:p>
          <a:p>
            <a:pPr marL="342900" indent="-342900" algn="just">
              <a:buFont typeface="Wingdings" panose="05000000000000000000" pitchFamily="2" charset="2"/>
              <a:buChar char="v"/>
            </a:pPr>
            <a:r>
              <a:rPr lang="fa-IR" sz="2400" dirty="0">
                <a:cs typeface="B Nazanin" panose="00000400000000000000" pitchFamily="2" charset="-78"/>
              </a:rPr>
              <a:t>حباب لامپ نباید با جعبه یا وسیله دیگری در تماس باشد.</a:t>
            </a:r>
          </a:p>
          <a:p>
            <a:pPr marL="342900" indent="-342900" algn="just">
              <a:buFont typeface="Wingdings" panose="05000000000000000000" pitchFamily="2" charset="2"/>
              <a:buChar char="v"/>
            </a:pPr>
            <a:r>
              <a:rPr lang="fa-IR" sz="2400" dirty="0">
                <a:cs typeface="B Nazanin" panose="00000400000000000000" pitchFamily="2" charset="-78"/>
              </a:rPr>
              <a:t>اتصالات الکتریکی محکم باشد.</a:t>
            </a:r>
          </a:p>
          <a:p>
            <a:pPr marL="342900" indent="-342900" algn="just">
              <a:buFont typeface="Wingdings" panose="05000000000000000000" pitchFamily="2" charset="2"/>
              <a:buChar char="v"/>
            </a:pPr>
            <a:r>
              <a:rPr lang="fa-IR" sz="2400" dirty="0">
                <a:cs typeface="B Nazanin" panose="00000400000000000000" pitchFamily="2" charset="-78"/>
              </a:rPr>
              <a:t>لامپ روشن در مجاورت آب قرار نگیرد.</a:t>
            </a:r>
          </a:p>
        </p:txBody>
      </p:sp>
      <p:pic>
        <p:nvPicPr>
          <p:cNvPr id="2" name="Picture 1"/>
          <p:cNvPicPr>
            <a:picLocks noChangeAspect="1"/>
          </p:cNvPicPr>
          <p:nvPr/>
        </p:nvPicPr>
        <p:blipFill>
          <a:blip r:embed="rId3"/>
          <a:stretch>
            <a:fillRect/>
          </a:stretch>
        </p:blipFill>
        <p:spPr>
          <a:xfrm>
            <a:off x="195181" y="4610637"/>
            <a:ext cx="2885095" cy="2050756"/>
          </a:xfrm>
          <a:prstGeom prst="rect">
            <a:avLst/>
          </a:prstGeom>
        </p:spPr>
      </p:pic>
    </p:spTree>
    <p:extLst>
      <p:ext uri="{BB962C8B-B14F-4D97-AF65-F5344CB8AC3E}">
        <p14:creationId xmlns:p14="http://schemas.microsoft.com/office/powerpoint/2010/main" val="2371810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009" y="400023"/>
            <a:ext cx="8705158" cy="892552"/>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پرسش :</a:t>
            </a:r>
          </a:p>
          <a:p>
            <a:pPr lvl="0" algn="just"/>
            <a:r>
              <a:rPr lang="fa-IR" sz="2400" dirty="0">
                <a:cs typeface="B Nazanin" panose="00000400000000000000" pitchFamily="2" charset="-78"/>
              </a:rPr>
              <a:t>ضرورت ریختن پوشال در زیر پای جوجه ها (بستر) را شرح دهید.          </a:t>
            </a:r>
            <a:r>
              <a:rPr lang="fa-IR" sz="2800" b="1" dirty="0">
                <a:solidFill>
                  <a:srgbClr val="FF0000"/>
                </a:solidFill>
                <a:cs typeface="B Nazanin" panose="00000400000000000000" pitchFamily="2" charset="-78"/>
              </a:rPr>
              <a:t>جواب</a:t>
            </a:r>
          </a:p>
        </p:txBody>
      </p:sp>
      <p:sp>
        <p:nvSpPr>
          <p:cNvPr id="2" name="Rectangle 1"/>
          <p:cNvSpPr/>
          <p:nvPr/>
        </p:nvSpPr>
        <p:spPr>
          <a:xfrm>
            <a:off x="174009" y="1427382"/>
            <a:ext cx="8705158" cy="3985706"/>
          </a:xfrm>
          <a:prstGeom prst="rect">
            <a:avLst/>
          </a:prstGeom>
        </p:spPr>
        <p:txBody>
          <a:bodyPr wrap="square">
            <a:spAutoFit/>
          </a:bodyPr>
          <a:lstStyle/>
          <a:p>
            <a:endParaRPr lang="fa-IR" sz="2300" dirty="0">
              <a:solidFill>
                <a:srgbClr val="FF0000"/>
              </a:solidFill>
              <a:latin typeface="tahoma" panose="020B0604030504040204" pitchFamily="34" charset="0"/>
              <a:cs typeface="B Nazanin" panose="00000400000000000000" pitchFamily="2" charset="-78"/>
            </a:endParaRPr>
          </a:p>
          <a:p>
            <a:r>
              <a:rPr lang="fa-IR" sz="2300" dirty="0">
                <a:solidFill>
                  <a:srgbClr val="008000"/>
                </a:solidFill>
                <a:latin typeface="tahoma" panose="020B0604030504040204" pitchFamily="34" charset="0"/>
                <a:cs typeface="B Nazanin" panose="00000400000000000000" pitchFamily="2" charset="-78"/>
              </a:rPr>
              <a:t>به دلایل زیر لازم است در زیر پای جوجه ها پوشال باشد.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1-</a:t>
            </a:r>
            <a:r>
              <a:rPr lang="fa-IR" sz="2300" dirty="0">
                <a:latin typeface="tahoma" panose="020B0604030504040204" pitchFamily="34" charset="0"/>
                <a:cs typeface="B Nazanin" panose="00000400000000000000" pitchFamily="2" charset="-78"/>
              </a:rPr>
              <a:t> جوجه و مرغ ذاتاَ دوست دارد زیر پاهایشان نرم و مملو از خاک و کاه و کلش،پوشال و..... باشد.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2- </a:t>
            </a:r>
            <a:r>
              <a:rPr lang="fa-IR" sz="2300" dirty="0">
                <a:latin typeface="tahoma" panose="020B0604030504040204" pitchFamily="34" charset="0"/>
                <a:cs typeface="B Nazanin" panose="00000400000000000000" pitchFamily="2" charset="-78"/>
              </a:rPr>
              <a:t>پوشال به عنوان عایق در سرما و گرما محیط لذت بخشی برای جوجه ها فراهم می کند.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3-</a:t>
            </a:r>
            <a:r>
              <a:rPr lang="fa-IR" sz="2300" dirty="0">
                <a:latin typeface="tahoma" panose="020B0604030504040204" pitchFamily="34" charset="0"/>
                <a:cs typeface="B Nazanin" panose="00000400000000000000" pitchFamily="2" charset="-78"/>
              </a:rPr>
              <a:t> محیط پر از کاه و پوشال از افزایش رطوبت در محیط نگه داری جوجه ها جلوگیری می کند.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4-</a:t>
            </a:r>
            <a:r>
              <a:rPr lang="fa-IR" sz="2300" dirty="0">
                <a:latin typeface="tahoma" panose="020B0604030504040204" pitchFamily="34" charset="0"/>
                <a:cs typeface="B Nazanin" panose="00000400000000000000" pitchFamily="2" charset="-78"/>
              </a:rPr>
              <a:t> بستر پوشالی از ایجاد بوی نامطبوع در محیط جلوگیری می نماید.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5-</a:t>
            </a:r>
            <a:r>
              <a:rPr lang="fa-IR" sz="2300" dirty="0">
                <a:latin typeface="tahoma" panose="020B0604030504040204" pitchFamily="34" charset="0"/>
                <a:cs typeface="B Nazanin" panose="00000400000000000000" pitchFamily="2" charset="-78"/>
              </a:rPr>
              <a:t> </a:t>
            </a:r>
            <a:r>
              <a:rPr lang="fa-IR" sz="2300" dirty="0">
                <a:solidFill>
                  <a:srgbClr val="000000"/>
                </a:solidFill>
                <a:latin typeface="tahoma" panose="020B0604030504040204" pitchFamily="34" charset="0"/>
                <a:cs typeface="B Nazanin" panose="00000400000000000000" pitchFamily="2" charset="-78"/>
              </a:rPr>
              <a:t>تمیز کردن بستر نگه داری در صورت داشتن کاه و پوشال راحت تر انجام می شود.</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6-</a:t>
            </a:r>
            <a:r>
              <a:rPr lang="fa-IR" sz="2300" dirty="0">
                <a:latin typeface="tahoma" panose="020B0604030504040204" pitchFamily="34" charset="0"/>
                <a:cs typeface="B Nazanin" panose="00000400000000000000" pitchFamily="2" charset="-78"/>
              </a:rPr>
              <a:t> این بستر مملو از کاه و کلش باعث افزایش امنیت روانی مرغ و جوجه می شود .</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7</a:t>
            </a:r>
            <a:r>
              <a:rPr lang="fa-IR" sz="2300" dirty="0">
                <a:latin typeface="tahoma" panose="020B0604030504040204" pitchFamily="34" charset="0"/>
                <a:cs typeface="B Nazanin" panose="00000400000000000000" pitchFamily="2" charset="-78"/>
              </a:rPr>
              <a:t>- مشغول بودن مرغ و جوجه از طریق نوک زدن و پخش کردن کاه و کلش</a:t>
            </a:r>
            <a:endParaRPr lang="fa-IR" sz="2300" dirty="0">
              <a:cs typeface="B Nazanin" panose="00000400000000000000" pitchFamily="2" charset="-78"/>
            </a:endParaRPr>
          </a:p>
          <a:p>
            <a:r>
              <a:rPr lang="fa-IR" sz="2300" dirty="0">
                <a:solidFill>
                  <a:srgbClr val="FF0000"/>
                </a:solidFill>
                <a:latin typeface="tahoma" panose="020B0604030504040204" pitchFamily="34" charset="0"/>
                <a:cs typeface="B Nazanin" panose="00000400000000000000" pitchFamily="2" charset="-78"/>
              </a:rPr>
              <a:t>8</a:t>
            </a:r>
            <a:r>
              <a:rPr lang="fa-IR" sz="2300" dirty="0">
                <a:latin typeface="tahoma" panose="020B0604030504040204" pitchFamily="34" charset="0"/>
                <a:cs typeface="B Nazanin" panose="00000400000000000000" pitchFamily="2" charset="-78"/>
              </a:rPr>
              <a:t>- کمتر شدن گرد و خاک محیط نگه داری</a:t>
            </a:r>
            <a:endParaRPr lang="fa-IR" sz="2300" dirty="0">
              <a:cs typeface="B Nazanin" panose="00000400000000000000" pitchFamily="2" charset="-78"/>
            </a:endParaRPr>
          </a:p>
          <a:p>
            <a:r>
              <a:rPr lang="fa-IR" sz="2300" dirty="0">
                <a:latin typeface="tahoma" panose="020B0604030504040204" pitchFamily="34" charset="0"/>
                <a:cs typeface="B Nazanin" panose="00000400000000000000" pitchFamily="2" charset="-78"/>
              </a:rPr>
              <a:t>و .......................................</a:t>
            </a:r>
            <a:endParaRPr lang="fa-IR" sz="2300" dirty="0">
              <a:cs typeface="B Nazanin" panose="00000400000000000000" pitchFamily="2" charset="-78"/>
            </a:endParaRPr>
          </a:p>
        </p:txBody>
      </p:sp>
    </p:spTree>
    <p:extLst>
      <p:ext uri="{BB962C8B-B14F-4D97-AF65-F5344CB8AC3E}">
        <p14:creationId xmlns:p14="http://schemas.microsoft.com/office/powerpoint/2010/main" val="3587089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009" y="657601"/>
            <a:ext cx="8705158" cy="1877437"/>
          </a:xfrm>
          <a:prstGeom prst="rect">
            <a:avLst/>
          </a:prstGeom>
        </p:spPr>
        <p:txBody>
          <a:bodyPr wrap="square">
            <a:spAutoFit/>
          </a:bodyPr>
          <a:lstStyle/>
          <a:p>
            <a:pPr lvl="0" algn="just"/>
            <a:r>
              <a:rPr lang="fa-IR" sz="2400" dirty="0">
                <a:solidFill>
                  <a:srgbClr val="00B050"/>
                </a:solidFill>
                <a:cs typeface="B Nazanin" panose="00000400000000000000" pitchFamily="2" charset="-78"/>
              </a:rPr>
              <a:t>مرحلۀ 3</a:t>
            </a:r>
          </a:p>
          <a:p>
            <a:pPr lvl="0" algn="just"/>
            <a:r>
              <a:rPr lang="fa-IR" sz="2400" dirty="0">
                <a:solidFill>
                  <a:srgbClr val="0070C0"/>
                </a:solidFill>
                <a:cs typeface="B Nazanin" panose="00000400000000000000" pitchFamily="2" charset="-78"/>
              </a:rPr>
              <a:t>تأمین آب :</a:t>
            </a:r>
          </a:p>
          <a:p>
            <a:pPr lvl="0" algn="just"/>
            <a:endParaRPr lang="fa-IR" sz="2000" dirty="0">
              <a:cs typeface="B Nazanin" panose="00000400000000000000" pitchFamily="2" charset="-78"/>
            </a:endParaRPr>
          </a:p>
          <a:p>
            <a:pPr lvl="0" algn="just"/>
            <a:r>
              <a:rPr lang="fa-IR" sz="2400" dirty="0">
                <a:cs typeface="B Nazanin" panose="00000400000000000000" pitchFamily="2" charset="-78"/>
              </a:rPr>
              <a:t> یک قاشق شکر را در دو لیتر آب حل کنید و در آب خوری بریزید. سپس آب خوری را در جعبه قرار دهید</a:t>
            </a:r>
          </a:p>
        </p:txBody>
      </p:sp>
      <p:pic>
        <p:nvPicPr>
          <p:cNvPr id="4" name="Picture 3"/>
          <p:cNvPicPr>
            <a:picLocks noChangeAspect="1"/>
          </p:cNvPicPr>
          <p:nvPr/>
        </p:nvPicPr>
        <p:blipFill>
          <a:blip r:embed="rId3"/>
          <a:stretch>
            <a:fillRect/>
          </a:stretch>
        </p:blipFill>
        <p:spPr>
          <a:xfrm>
            <a:off x="273215" y="4238430"/>
            <a:ext cx="6275838" cy="2332613"/>
          </a:xfrm>
          <a:prstGeom prst="rect">
            <a:avLst/>
          </a:prstGeom>
        </p:spPr>
      </p:pic>
      <p:sp>
        <p:nvSpPr>
          <p:cNvPr id="5" name="Rectangle 4"/>
          <p:cNvSpPr/>
          <p:nvPr/>
        </p:nvSpPr>
        <p:spPr>
          <a:xfrm>
            <a:off x="273215" y="3536960"/>
            <a:ext cx="8605952" cy="892552"/>
          </a:xfrm>
          <a:prstGeom prst="rect">
            <a:avLst/>
          </a:prstGeom>
        </p:spPr>
        <p:txBody>
          <a:bodyPr wrap="square">
            <a:spAutoFit/>
          </a:bodyPr>
          <a:lstStyle/>
          <a:p>
            <a:pPr lvl="0" algn="just"/>
            <a:r>
              <a:rPr lang="fa-IR" sz="2800" b="1" dirty="0">
                <a:solidFill>
                  <a:srgbClr val="FF0000"/>
                </a:solidFill>
                <a:cs typeface="B Nazanin" panose="00000400000000000000" pitchFamily="2" charset="-78"/>
              </a:rPr>
              <a:t>نکته</a:t>
            </a:r>
            <a:r>
              <a:rPr lang="fa-IR" sz="2400" dirty="0">
                <a:cs typeface="B Nazanin" panose="00000400000000000000" pitchFamily="2" charset="-78"/>
              </a:rPr>
              <a:t> : اگر ابعاد جعبه ها کوچک باشد می توانید برای دان خوری آن ها از زیر گلدانی ساده استفاده کنید.</a:t>
            </a:r>
          </a:p>
        </p:txBody>
      </p:sp>
    </p:spTree>
    <p:extLst>
      <p:ext uri="{BB962C8B-B14F-4D97-AF65-F5344CB8AC3E}">
        <p14:creationId xmlns:p14="http://schemas.microsoft.com/office/powerpoint/2010/main" val="4260833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691" y="400515"/>
            <a:ext cx="8990463" cy="830997"/>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4</a:t>
            </a:r>
          </a:p>
          <a:p>
            <a:pPr lvl="0" algn="just"/>
            <a:r>
              <a:rPr lang="fa-IR" sz="2400" dirty="0">
                <a:cs typeface="B Nazanin" panose="00000400000000000000" pitchFamily="2" charset="-78"/>
              </a:rPr>
              <a:t>تهیۀ خوراک: دان خوری را در داخل جعبه و در محل مناسب قرار دهید.</a:t>
            </a:r>
          </a:p>
        </p:txBody>
      </p:sp>
      <p:sp>
        <p:nvSpPr>
          <p:cNvPr id="5" name="Rectangle 4"/>
          <p:cNvSpPr/>
          <p:nvPr/>
        </p:nvSpPr>
        <p:spPr>
          <a:xfrm>
            <a:off x="-63098" y="1347401"/>
            <a:ext cx="8877870" cy="1200329"/>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پژوهش</a:t>
            </a:r>
          </a:p>
          <a:p>
            <a:pPr lvl="0" algn="just"/>
            <a:r>
              <a:rPr lang="fa-IR" sz="2400" dirty="0">
                <a:cs typeface="B Nazanin" panose="00000400000000000000" pitchFamily="2" charset="-78"/>
              </a:rPr>
              <a:t>بررسی کنید خوراک جوجه از چه اجزائی تشکیل شده و بهای روز آن ها چقدر است؟ </a:t>
            </a:r>
          </a:p>
          <a:p>
            <a:pPr lvl="0" algn="just"/>
            <a:r>
              <a:rPr lang="fa-IR" sz="2400" dirty="0">
                <a:cs typeface="B Nazanin" panose="00000400000000000000" pitchFamily="2" charset="-78"/>
              </a:rPr>
              <a:t>نتایج را در جدول بنویسید و در کلاس ارائه دهید.</a:t>
            </a:r>
          </a:p>
        </p:txBody>
      </p:sp>
      <p:sp>
        <p:nvSpPr>
          <p:cNvPr id="2" name="Rectangle 1"/>
          <p:cNvSpPr/>
          <p:nvPr/>
        </p:nvSpPr>
        <p:spPr>
          <a:xfrm>
            <a:off x="257578" y="2663620"/>
            <a:ext cx="8647348" cy="3785652"/>
          </a:xfrm>
          <a:prstGeom prst="rect">
            <a:avLst/>
          </a:prstGeom>
        </p:spPr>
        <p:txBody>
          <a:bodyPr wrap="square">
            <a:spAutoFit/>
          </a:bodyPr>
          <a:lstStyle/>
          <a:p>
            <a:pPr lvl="0" algn="just"/>
            <a:r>
              <a:rPr lang="fa-IR" dirty="0">
                <a:solidFill>
                  <a:srgbClr val="FF0000"/>
                </a:solidFill>
                <a:cs typeface="B Nazanin" panose="00000400000000000000" pitchFamily="2" charset="-78"/>
              </a:rPr>
              <a:t>جدول بررسی اجزای خوراک و بهای روز آن</a:t>
            </a:r>
          </a:p>
          <a:p>
            <a:pPr lvl="0" algn="just"/>
            <a:endParaRPr lang="fa-IR" sz="2100" dirty="0">
              <a:cs typeface="B Nazanin" panose="00000400000000000000" pitchFamily="2" charset="-78"/>
            </a:endParaRPr>
          </a:p>
          <a:p>
            <a:pPr lvl="0" algn="just"/>
            <a:endParaRPr lang="fa-IR" sz="2100" dirty="0">
              <a:cs typeface="B Nazanin" panose="00000400000000000000" pitchFamily="2" charset="-78"/>
            </a:endParaRPr>
          </a:p>
          <a:p>
            <a:pPr lvl="0" algn="just"/>
            <a:endParaRPr lang="fa-IR" sz="2100" dirty="0">
              <a:cs typeface="B Nazanin" panose="00000400000000000000" pitchFamily="2" charset="-78"/>
            </a:endParaRPr>
          </a:p>
          <a:p>
            <a:pPr lvl="0" algn="just"/>
            <a:endParaRPr lang="fa-IR" sz="2100" dirty="0">
              <a:cs typeface="B Nazanin" panose="00000400000000000000" pitchFamily="2" charset="-78"/>
            </a:endParaRPr>
          </a:p>
          <a:p>
            <a:pPr lvl="0" algn="just"/>
            <a:endParaRPr lang="fa-IR" sz="2100" dirty="0">
              <a:cs typeface="B Nazanin" panose="00000400000000000000" pitchFamily="2" charset="-78"/>
            </a:endParaRPr>
          </a:p>
          <a:p>
            <a:pPr lvl="0" algn="just"/>
            <a:endParaRPr lang="fa-IR" sz="2100" dirty="0">
              <a:cs typeface="B Nazanin" panose="00000400000000000000" pitchFamily="2" charset="-78"/>
            </a:endParaRPr>
          </a:p>
          <a:p>
            <a:pPr lvl="0" algn="just"/>
            <a:r>
              <a:rPr lang="fa-IR" sz="2400" b="1" dirty="0">
                <a:solidFill>
                  <a:srgbClr val="FF0000"/>
                </a:solidFill>
                <a:cs typeface="B Nazanin" panose="00000400000000000000" pitchFamily="2" charset="-78"/>
              </a:rPr>
              <a:t>نکته</a:t>
            </a:r>
            <a:r>
              <a:rPr lang="fa-IR" sz="2400" dirty="0">
                <a:cs typeface="B Nazanin" panose="00000400000000000000" pitchFamily="2" charset="-78"/>
              </a:rPr>
              <a:t> : نزدیک به 80 درصد هزینه های پرورش حیوانات اهلی مربوط به هزینه خوراک آن هاست. بنابراین خوراک جوجه را باید از محلی معتبر بخرید تا از کیفیت و بهای آن مطمئن باشید.</a:t>
            </a:r>
          </a:p>
          <a:p>
            <a:pPr lvl="0" algn="just"/>
            <a:r>
              <a:rPr lang="fa-IR" sz="2400" dirty="0">
                <a:cs typeface="B Nazanin" panose="00000400000000000000" pitchFamily="2" charset="-78"/>
              </a:rPr>
              <a:t>خوراک آماده شده را داخل دان خوری بریزید.</a:t>
            </a:r>
          </a:p>
        </p:txBody>
      </p:sp>
      <p:pic>
        <p:nvPicPr>
          <p:cNvPr id="6" name="Picture 5"/>
          <p:cNvPicPr>
            <a:picLocks noChangeAspect="1"/>
          </p:cNvPicPr>
          <p:nvPr/>
        </p:nvPicPr>
        <p:blipFill>
          <a:blip r:embed="rId3"/>
          <a:stretch>
            <a:fillRect/>
          </a:stretch>
        </p:blipFill>
        <p:spPr>
          <a:xfrm>
            <a:off x="3040509" y="3262838"/>
            <a:ext cx="5774263" cy="1483532"/>
          </a:xfrm>
          <a:prstGeom prst="rect">
            <a:avLst/>
          </a:prstGeom>
        </p:spPr>
      </p:pic>
    </p:spTree>
    <p:extLst>
      <p:ext uri="{BB962C8B-B14F-4D97-AF65-F5344CB8AC3E}">
        <p14:creationId xmlns:p14="http://schemas.microsoft.com/office/powerpoint/2010/main" val="2719098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577" y="1785418"/>
            <a:ext cx="8644946" cy="3419398"/>
          </a:xfrm>
          <a:prstGeom prst="rect">
            <a:avLst/>
          </a:prstGeom>
          <a:noFill/>
        </p:spPr>
        <p:txBody>
          <a:bodyPr wrap="square" rtlCol="1">
            <a:spAutoFit/>
          </a:bodyPr>
          <a:lstStyle/>
          <a:p>
            <a:pPr defTabSz="342900">
              <a:spcBef>
                <a:spcPct val="20000"/>
              </a:spcBef>
              <a:spcAft>
                <a:spcPts val="450"/>
              </a:spcAft>
              <a:buClr>
                <a:prstClr val="white"/>
              </a:buClr>
              <a:buSzPct val="80000"/>
            </a:pPr>
            <a:r>
              <a:rPr lang="fa-IR" sz="2800" b="1" dirty="0">
                <a:solidFill>
                  <a:srgbClr val="FF0000"/>
                </a:solidFill>
                <a:latin typeface="Arial" panose="020B0604020202020204" pitchFamily="34" charset="0"/>
                <a:cs typeface="B Nazanin" panose="00000400000000000000" pitchFamily="2" charset="-78"/>
              </a:rPr>
              <a:t>برخی از شایستگی هایی که در این پودمان بدست می آورید :</a:t>
            </a:r>
          </a:p>
          <a:p>
            <a:pPr defTabSz="342900">
              <a:spcBef>
                <a:spcPct val="20000"/>
              </a:spcBef>
              <a:spcAft>
                <a:spcPts val="450"/>
              </a:spcAft>
              <a:buClr>
                <a:prstClr val="white"/>
              </a:buClr>
              <a:buSzPct val="80000"/>
            </a:pPr>
            <a:endParaRPr lang="fa-IR" sz="1100" b="1" dirty="0">
              <a:latin typeface="Arial" panose="020B0604020202020204" pitchFamily="34" charset="0"/>
              <a:cs typeface="B Nazanin" panose="00000400000000000000" pitchFamily="2" charset="-78"/>
            </a:endParaRP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کار گروهی، مسئولیت پذیری، مدیریت منابع، فناوری اطلاعات و ارتباطات و اخلاق حرفه ای؛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پرورش جوجه مرغ بومی یا بلدرچین؛</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پرورش و نگه داری ماهیان آکواریومی؛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رعایت اخلاق حرفه ای ؛</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رعایت نکات ایمنی و بهداشت در انجام کارها.</a:t>
            </a:r>
            <a:endParaRPr lang="fa-IR" sz="24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934" y="567475"/>
            <a:ext cx="6603786" cy="720413"/>
          </a:xfrm>
          <a:prstGeom prst="rect">
            <a:avLst/>
          </a:prstGeom>
        </p:spPr>
      </p:pic>
      <p:pic>
        <p:nvPicPr>
          <p:cNvPr id="3" name="Picture 2">
            <a:extLst>
              <a:ext uri="{FF2B5EF4-FFF2-40B4-BE49-F238E27FC236}">
                <a16:creationId xmlns:a16="http://schemas.microsoft.com/office/drawing/2014/main" id="{B333D539-A9D5-C5BD-CCE9-A7171BA1A928}"/>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3128726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9" y="232598"/>
            <a:ext cx="8647347" cy="341632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5</a:t>
            </a:r>
          </a:p>
          <a:p>
            <a:pPr lvl="0" algn="just"/>
            <a:r>
              <a:rPr lang="fa-IR" sz="2400" dirty="0">
                <a:solidFill>
                  <a:srgbClr val="00B050"/>
                </a:solidFill>
                <a:cs typeface="B Nazanin" panose="00000400000000000000" pitchFamily="2" charset="-78"/>
              </a:rPr>
              <a:t>خرید جوجه : </a:t>
            </a:r>
            <a:r>
              <a:rPr lang="fa-IR" sz="2400" dirty="0">
                <a:cs typeface="B Nazanin" panose="00000400000000000000" pitchFamily="2" charset="-78"/>
              </a:rPr>
              <a:t>پس از خرید خوراک و آماده کردن محل نگه داری جوجه، می توانید جوجه را انتخاب و بخرید.</a:t>
            </a:r>
          </a:p>
          <a:p>
            <a:pPr lvl="0" algn="just"/>
            <a:r>
              <a:rPr lang="fa-IR" sz="2400" dirty="0">
                <a:solidFill>
                  <a:srgbClr val="FF0000"/>
                </a:solidFill>
                <a:cs typeface="B Nazanin" panose="00000400000000000000" pitchFamily="2" charset="-78"/>
              </a:rPr>
              <a:t>یادآوری: </a:t>
            </a:r>
            <a:r>
              <a:rPr lang="fa-IR" sz="2400" dirty="0">
                <a:cs typeface="B Nazanin" panose="00000400000000000000" pitchFamily="2" charset="-78"/>
              </a:rPr>
              <a:t>در هر متر مربع می توانید فقط تعداد 8 جوجه مرغ بومی را تا سن سه ماهگی نگه داری کنید.</a:t>
            </a:r>
          </a:p>
          <a:p>
            <a:pPr lvl="0" algn="just"/>
            <a:r>
              <a:rPr lang="fa-IR" sz="2400" dirty="0">
                <a:cs typeface="B Nazanin" panose="00000400000000000000" pitchFamily="2" charset="-78"/>
              </a:rPr>
              <a:t>در محل زندگی خود، مکان های فروش جوجه مر غ را شناسایی و نشانی و قیمت پیشنهادی آن ها، را در کلاس بررسی کنید.</a:t>
            </a:r>
          </a:p>
          <a:p>
            <a:pPr lvl="0" algn="just"/>
            <a:r>
              <a:rPr lang="fa-IR" sz="2400" dirty="0">
                <a:solidFill>
                  <a:srgbClr val="FF0000"/>
                </a:solidFill>
                <a:cs typeface="B Nazanin" panose="00000400000000000000" pitchFamily="2" charset="-78"/>
              </a:rPr>
              <a:t>نکته : </a:t>
            </a:r>
            <a:r>
              <a:rPr lang="fa-IR" sz="2400" dirty="0">
                <a:cs typeface="B Nazanin" panose="00000400000000000000" pitchFamily="2" charset="-78"/>
              </a:rPr>
              <a:t>جوجه خریداری شده باید سالم و فاقد هر گونه علائم بیماری باشد. برخی علائم بیماری در جوجه ها را در شکل می بینید.</a:t>
            </a:r>
          </a:p>
        </p:txBody>
      </p:sp>
      <p:pic>
        <p:nvPicPr>
          <p:cNvPr id="4" name="Picture 3"/>
          <p:cNvPicPr>
            <a:picLocks noChangeAspect="1"/>
          </p:cNvPicPr>
          <p:nvPr/>
        </p:nvPicPr>
        <p:blipFill>
          <a:blip r:embed="rId3"/>
          <a:stretch>
            <a:fillRect/>
          </a:stretch>
        </p:blipFill>
        <p:spPr>
          <a:xfrm>
            <a:off x="231818" y="4825560"/>
            <a:ext cx="4043966" cy="1757264"/>
          </a:xfrm>
          <a:prstGeom prst="rect">
            <a:avLst/>
          </a:prstGeom>
        </p:spPr>
      </p:pic>
      <p:sp>
        <p:nvSpPr>
          <p:cNvPr id="7" name="Rectangle 6"/>
          <p:cNvSpPr/>
          <p:nvPr/>
        </p:nvSpPr>
        <p:spPr>
          <a:xfrm>
            <a:off x="4275786" y="4432161"/>
            <a:ext cx="4619372" cy="1938992"/>
          </a:xfrm>
          <a:prstGeom prst="rect">
            <a:avLst/>
          </a:prstGeom>
        </p:spPr>
        <p:txBody>
          <a:bodyPr wrap="square">
            <a:spAutoFit/>
          </a:bodyPr>
          <a:lstStyle/>
          <a:p>
            <a:pPr lvl="0" algn="just"/>
            <a:endParaRPr lang="fa-IR" sz="2400" dirty="0">
              <a:cs typeface="B Nazanin" panose="00000400000000000000" pitchFamily="2" charset="-78"/>
            </a:endParaRPr>
          </a:p>
          <a:p>
            <a:pPr lvl="0" algn="just"/>
            <a:r>
              <a:rPr lang="fa-IR" sz="2400" dirty="0">
                <a:cs typeface="B Nazanin" panose="00000400000000000000" pitchFamily="2" charset="-78"/>
              </a:rPr>
              <a:t>با مراجعه به اداره دامپزشکی محل زندگی خود یا بررسی اینترنتی، از برنامه واکسیناسیون جوجه ها مطلع شوید و با مراجعه به دامپزشک، جوجه های خود را بر اساس برنامه واکسینه کنید.</a:t>
            </a:r>
          </a:p>
        </p:txBody>
      </p:sp>
      <p:sp>
        <p:nvSpPr>
          <p:cNvPr id="2" name="Rectangle 1"/>
          <p:cNvSpPr/>
          <p:nvPr/>
        </p:nvSpPr>
        <p:spPr>
          <a:xfrm>
            <a:off x="231818" y="3625231"/>
            <a:ext cx="8647347" cy="1200329"/>
          </a:xfrm>
          <a:prstGeom prst="rect">
            <a:avLst/>
          </a:prstGeom>
        </p:spPr>
        <p:txBody>
          <a:bodyPr wrap="square">
            <a:spAutoFit/>
          </a:bodyPr>
          <a:lstStyle/>
          <a:p>
            <a:pPr lvl="0" algn="just"/>
            <a:r>
              <a:rPr lang="fa-IR" sz="2400" dirty="0">
                <a:solidFill>
                  <a:srgbClr val="FF0000"/>
                </a:solidFill>
                <a:cs typeface="B Nazanin" panose="00000400000000000000" pitchFamily="2" charset="-78"/>
              </a:rPr>
              <a:t>پژوهش</a:t>
            </a:r>
          </a:p>
          <a:p>
            <a:pPr lvl="0" algn="just"/>
            <a:r>
              <a:rPr lang="fa-IR" sz="2400" dirty="0">
                <a:solidFill>
                  <a:prstClr val="black"/>
                </a:solidFill>
                <a:cs typeface="B Nazanin" panose="00000400000000000000" pitchFamily="2" charset="-78"/>
              </a:rPr>
              <a:t>با توجه به شرایط محیطی در مناطق مختلف کشور، نوع واکسن و زمان واکسیناسیون برای جوجه ها متفاوت است. </a:t>
            </a:r>
            <a:endParaRPr lang="fa-IR" dirty="0"/>
          </a:p>
        </p:txBody>
      </p:sp>
    </p:spTree>
    <p:extLst>
      <p:ext uri="{BB962C8B-B14F-4D97-AF65-F5344CB8AC3E}">
        <p14:creationId xmlns:p14="http://schemas.microsoft.com/office/powerpoint/2010/main" val="328378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362">
                                          <p:stCondLst>
                                            <p:cond delay="0"/>
                                          </p:stCondLst>
                                        </p:cTn>
                                        <p:tgtEl>
                                          <p:spTgt spid="2"/>
                                        </p:tgtEl>
                                      </p:cBhvr>
                                    </p:animEffect>
                                    <p:anim calcmode="lin" valueType="num">
                                      <p:cBhvr>
                                        <p:cTn id="14"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9" dur="16">
                                          <p:stCondLst>
                                            <p:cond delay="406"/>
                                          </p:stCondLst>
                                        </p:cTn>
                                        <p:tgtEl>
                                          <p:spTgt spid="2"/>
                                        </p:tgtEl>
                                      </p:cBhvr>
                                      <p:to x="100000" y="60000"/>
                                    </p:animScale>
                                    <p:animScale>
                                      <p:cBhvr>
                                        <p:cTn id="20" dur="104" decel="50000">
                                          <p:stCondLst>
                                            <p:cond delay="423"/>
                                          </p:stCondLst>
                                        </p:cTn>
                                        <p:tgtEl>
                                          <p:spTgt spid="2"/>
                                        </p:tgtEl>
                                      </p:cBhvr>
                                      <p:to x="100000" y="100000"/>
                                    </p:animScale>
                                    <p:animScale>
                                      <p:cBhvr>
                                        <p:cTn id="21" dur="16">
                                          <p:stCondLst>
                                            <p:cond delay="820"/>
                                          </p:stCondLst>
                                        </p:cTn>
                                        <p:tgtEl>
                                          <p:spTgt spid="2"/>
                                        </p:tgtEl>
                                      </p:cBhvr>
                                      <p:to x="100000" y="80000"/>
                                    </p:animScale>
                                    <p:animScale>
                                      <p:cBhvr>
                                        <p:cTn id="22" dur="104" decel="50000">
                                          <p:stCondLst>
                                            <p:cond delay="836"/>
                                          </p:stCondLst>
                                        </p:cTn>
                                        <p:tgtEl>
                                          <p:spTgt spid="2"/>
                                        </p:tgtEl>
                                      </p:cBhvr>
                                      <p:to x="100000" y="100000"/>
                                    </p:animScale>
                                    <p:animScale>
                                      <p:cBhvr>
                                        <p:cTn id="23" dur="16">
                                          <p:stCondLst>
                                            <p:cond delay="1026"/>
                                          </p:stCondLst>
                                        </p:cTn>
                                        <p:tgtEl>
                                          <p:spTgt spid="2"/>
                                        </p:tgtEl>
                                      </p:cBhvr>
                                      <p:to x="100000" y="90000"/>
                                    </p:animScale>
                                    <p:animScale>
                                      <p:cBhvr>
                                        <p:cTn id="24" dur="104" decel="50000">
                                          <p:stCondLst>
                                            <p:cond delay="1042"/>
                                          </p:stCondLst>
                                        </p:cTn>
                                        <p:tgtEl>
                                          <p:spTgt spid="2"/>
                                        </p:tgtEl>
                                      </p:cBhvr>
                                      <p:to x="100000" y="100000"/>
                                    </p:animScale>
                                    <p:animScale>
                                      <p:cBhvr>
                                        <p:cTn id="25" dur="16">
                                          <p:stCondLst>
                                            <p:cond delay="1130"/>
                                          </p:stCondLst>
                                        </p:cTn>
                                        <p:tgtEl>
                                          <p:spTgt spid="2"/>
                                        </p:tgtEl>
                                      </p:cBhvr>
                                      <p:to x="100000" y="95000"/>
                                    </p:animScale>
                                    <p:animScale>
                                      <p:cBhvr>
                                        <p:cTn id="26" dur="104" decel="50000">
                                          <p:stCondLst>
                                            <p:cond delay="1146"/>
                                          </p:stCondLst>
                                        </p:cTn>
                                        <p:tgtEl>
                                          <p:spTgt spid="2"/>
                                        </p:tgtEl>
                                      </p:cBhvr>
                                      <p:to x="100000" y="100000"/>
                                    </p:animScale>
                                  </p:childTnLst>
                                </p:cTn>
                              </p:par>
                            </p:childTnLst>
                          </p:cTn>
                        </p:par>
                        <p:par>
                          <p:cTn id="27" fill="hold">
                            <p:stCondLst>
                              <p:cond delay="1250"/>
                            </p:stCondLst>
                            <p:childTnLst>
                              <p:par>
                                <p:cTn id="28" presetID="3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225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233" y="258354"/>
            <a:ext cx="8660899" cy="4316566"/>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6</a:t>
            </a:r>
          </a:p>
          <a:p>
            <a:pPr lvl="0" algn="just"/>
            <a:r>
              <a:rPr lang="fa-IR" sz="2400" dirty="0">
                <a:cs typeface="B Nazanin" panose="00000400000000000000" pitchFamily="2" charset="-78"/>
              </a:rPr>
              <a:t>انتقال جوجه ها به داخل جعبۀ مخصوص نگه داری و مراقبت های اولیه از آن ها: چگونگی انتقال جوجه ها به جعبه مخصوص و نگه داری و مراقبت از آن ها در ساعات اولیه بسیار اهمیت دارد. پاره ای از نکات به شرح زیر است:</a:t>
            </a:r>
          </a:p>
          <a:p>
            <a:pPr lvl="0" algn="just"/>
            <a:endParaRPr lang="fa-IR" sz="1050" dirty="0">
              <a:cs typeface="B Nazanin" panose="00000400000000000000" pitchFamily="2" charset="-78"/>
            </a:endParaRPr>
          </a:p>
          <a:p>
            <a:pPr algn="just"/>
            <a:r>
              <a:rPr lang="fa-IR" sz="2400" dirty="0">
                <a:cs typeface="B Nazanin" panose="00000400000000000000" pitchFamily="2" charset="-78"/>
              </a:rPr>
              <a:t>حفظ آرامش جوجه در مرحله انتقال به جعبه مهم است. در تمام مراحل کار، نباید با حرکات تند یا تحریک آمیز باعث ترساندن جوجه ها بشوید، چرا که سلامتی آن ها به خطر می افتد.</a:t>
            </a:r>
          </a:p>
          <a:p>
            <a:pPr algn="just"/>
            <a:r>
              <a:rPr lang="fa-IR" sz="2400" dirty="0">
                <a:cs typeface="B Nazanin" panose="00000400000000000000" pitchFamily="2" charset="-78"/>
              </a:rPr>
              <a:t>چراغ را یک ساعت پیش از انتقال جوجه ها روشن کنید تا محیط گرم شود.</a:t>
            </a:r>
          </a:p>
          <a:p>
            <a:pPr algn="just"/>
            <a:r>
              <a:rPr lang="fa-IR" sz="2400" dirty="0">
                <a:cs typeface="B Nazanin" panose="00000400000000000000" pitchFamily="2" charset="-78"/>
              </a:rPr>
              <a:t>جوجه ها را با آرامش و با حوصله به داخل جعبه نگه داری انتقال دهید.</a:t>
            </a:r>
          </a:p>
          <a:p>
            <a:pPr algn="just"/>
            <a:r>
              <a:rPr lang="fa-IR" sz="2400" dirty="0">
                <a:cs typeface="B Nazanin" panose="00000400000000000000" pitchFamily="2" charset="-78"/>
              </a:rPr>
              <a:t>جوجه ها را در ساعات اولیه کنترل کنید آیا آب و خوراک مصرف کرده اند</a:t>
            </a:r>
          </a:p>
          <a:p>
            <a:pPr algn="just"/>
            <a:r>
              <a:rPr lang="fa-IR" sz="2400" dirty="0">
                <a:cs typeface="B Nazanin" panose="00000400000000000000" pitchFamily="2" charset="-78"/>
              </a:rPr>
              <a:t>جوجه های ضعیف تر را به سمت آب خوری و دان خوری هدایت کنید.</a:t>
            </a:r>
          </a:p>
          <a:p>
            <a:pPr algn="just"/>
            <a:r>
              <a:rPr lang="fa-IR" sz="2400" dirty="0">
                <a:cs typeface="B Nazanin" panose="00000400000000000000" pitchFamily="2" charset="-78"/>
              </a:rPr>
              <a:t>برای انتقال جوجه ها به داخل جعبه از دستکش استفاده کنید.</a:t>
            </a:r>
          </a:p>
        </p:txBody>
      </p:sp>
      <p:sp>
        <p:nvSpPr>
          <p:cNvPr id="2" name="Rectangle 1"/>
          <p:cNvSpPr/>
          <p:nvPr/>
        </p:nvSpPr>
        <p:spPr>
          <a:xfrm>
            <a:off x="4179577" y="5095567"/>
            <a:ext cx="4736401" cy="923330"/>
          </a:xfrm>
          <a:prstGeom prst="rect">
            <a:avLst/>
          </a:prstGeom>
        </p:spPr>
        <p:txBody>
          <a:bodyPr wrap="square">
            <a:spAutoFit/>
          </a:bodyPr>
          <a:lstStyle/>
          <a:p>
            <a:endParaRPr lang="fa-IR" dirty="0">
              <a:cs typeface="B Nazanin" panose="00000400000000000000" pitchFamily="2" charset="-78"/>
            </a:endParaRPr>
          </a:p>
          <a:p>
            <a:r>
              <a:rPr lang="fa-IR" dirty="0">
                <a:solidFill>
                  <a:srgbClr val="FF0000"/>
                </a:solidFill>
                <a:cs typeface="B Nazanin" panose="00000400000000000000" pitchFamily="2" charset="-78"/>
              </a:rPr>
              <a:t>شکل روبرو چگونگی انتقال جوجه مرغ و جوجه بلدرچین را به جعبه مخصوصِ نگه داری نشان می دهد.</a:t>
            </a:r>
          </a:p>
        </p:txBody>
      </p:sp>
      <p:pic>
        <p:nvPicPr>
          <p:cNvPr id="4" name="Picture 3"/>
          <p:cNvPicPr>
            <a:picLocks noChangeAspect="1"/>
          </p:cNvPicPr>
          <p:nvPr/>
        </p:nvPicPr>
        <p:blipFill>
          <a:blip r:embed="rId3"/>
          <a:stretch>
            <a:fillRect/>
          </a:stretch>
        </p:blipFill>
        <p:spPr>
          <a:xfrm>
            <a:off x="256233" y="4687910"/>
            <a:ext cx="3923344" cy="1860390"/>
          </a:xfrm>
          <a:prstGeom prst="rect">
            <a:avLst/>
          </a:prstGeom>
        </p:spPr>
      </p:pic>
    </p:spTree>
    <p:extLst>
      <p:ext uri="{BB962C8B-B14F-4D97-AF65-F5344CB8AC3E}">
        <p14:creationId xmlns:p14="http://schemas.microsoft.com/office/powerpoint/2010/main" val="3518289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98" y="310207"/>
            <a:ext cx="8663205" cy="630942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چگونگی رفتار با حیوانات اهلی: </a:t>
            </a:r>
          </a:p>
          <a:p>
            <a:pPr lvl="0" algn="just"/>
            <a:endParaRPr lang="fa-IR" sz="2000" dirty="0">
              <a:cs typeface="B Nazanin" panose="00000400000000000000" pitchFamily="2" charset="-78"/>
            </a:endParaRPr>
          </a:p>
          <a:p>
            <a:pPr lvl="0" algn="just"/>
            <a:r>
              <a:rPr lang="fa-IR" sz="2400" dirty="0">
                <a:cs typeface="B Nazanin" panose="00000400000000000000" pitchFamily="2" charset="-78"/>
              </a:rPr>
              <a:t>حیوانات، آفریده های پروردگارند و در دین مقدس اسلام به رفتار محبت آمیز با آن ها تأکید شده است. غذا دادن به حیوانات گرسنه و پناه دادن به حیواناتی که آسیب دیده اند جزئی از رفتارهای خداپسندانه با حیوانات محسوب می شود. هنگام پرورش و نگه داری حیوانات اهلی، با آنان درست رفتار کنید. با چنین رفتاری تولید و بازدهی حیوانات افزایش می یابد و سلامت آنان تضمین می شود. بسیاری از حیوانات اهلی، رفتارهای محبت آمیز و با آرامش را درک می کنند و به آن واکنش مناسب نشان می دهند.</a:t>
            </a:r>
          </a:p>
          <a:p>
            <a:pPr lvl="0" algn="just"/>
            <a:endParaRPr lang="fa-IR" sz="2000" dirty="0">
              <a:cs typeface="B Nazanin" panose="00000400000000000000" pitchFamily="2" charset="-78"/>
            </a:endParaRPr>
          </a:p>
          <a:p>
            <a:pPr lvl="0" algn="just"/>
            <a:r>
              <a:rPr lang="fa-IR" sz="2400" b="1" dirty="0">
                <a:solidFill>
                  <a:srgbClr val="FF0000"/>
                </a:solidFill>
                <a:cs typeface="B Nazanin" panose="00000400000000000000" pitchFamily="2" charset="-78"/>
              </a:rPr>
              <a:t>مرحلۀ 7</a:t>
            </a:r>
          </a:p>
          <a:p>
            <a:pPr lvl="0" algn="just"/>
            <a:r>
              <a:rPr lang="fa-IR" sz="2400" dirty="0">
                <a:cs typeface="B Nazanin" panose="00000400000000000000" pitchFamily="2" charset="-78"/>
              </a:rPr>
              <a:t>نگه داری جوجه ها: پس از جوجه ریزی لازم است، تا مرحله رشد جوجه و آمادگی آن ها برای فروش، از آنان به درستی مراقبت و نگه داری شود. در این مرحله، علاوه بر تأمین خوراک، باید شرایط محیطی را متناسب با سن جوجه فراهم کرد. بهداشت و مراقبت از بیماری: از مواردی که باید در مرحله رشد به آن دقت شود روند رشد و سلامتی جوجه هاست. برای کنترل رشد و سلامتی جوجه ها، لازم است هر ده روز یکبار جوجه ها بررسی شوند. بررسی اندازه بدن، رشد پرها و تاج، با مشاهدات چشمی امکان پذیر است.</a:t>
            </a:r>
          </a:p>
          <a:p>
            <a:pPr lvl="0" algn="just"/>
            <a:r>
              <a:rPr lang="fa-IR" sz="2400" b="1" dirty="0">
                <a:solidFill>
                  <a:srgbClr val="FF0000"/>
                </a:solidFill>
                <a:cs typeface="B Nazanin" panose="00000400000000000000" pitchFamily="2" charset="-78"/>
              </a:rPr>
              <a:t>نکته : </a:t>
            </a:r>
            <a:r>
              <a:rPr lang="fa-IR" sz="2400" dirty="0">
                <a:cs typeface="B Nazanin" panose="00000400000000000000" pitchFamily="2" charset="-78"/>
              </a:rPr>
              <a:t>حفظ آرامش جوجه ها در حین وزن کشی ضروری است.</a:t>
            </a:r>
          </a:p>
        </p:txBody>
      </p:sp>
    </p:spTree>
    <p:extLst>
      <p:ext uri="{BB962C8B-B14F-4D97-AF65-F5344CB8AC3E}">
        <p14:creationId xmlns:p14="http://schemas.microsoft.com/office/powerpoint/2010/main" val="1255495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187" y="316566"/>
            <a:ext cx="8740479" cy="2000548"/>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 غیرکلاسی</a:t>
            </a:r>
            <a:endParaRPr lang="fa-IR" sz="2400" dirty="0">
              <a:cs typeface="B Nazanin" panose="00000400000000000000" pitchFamily="2" charset="-78"/>
            </a:endParaRPr>
          </a:p>
          <a:p>
            <a:pPr lvl="0" algn="just"/>
            <a:r>
              <a:rPr lang="fa-IR" sz="2400" dirty="0">
                <a:cs typeface="B Nazanin" panose="00000400000000000000" pitchFamily="2" charset="-78"/>
              </a:rPr>
              <a:t>تغییرات ظاهری جوجه ها یا نمونه هایی از جوجه ها را هر ده روز یک بار در جدول ثبت کنید و آن ها را در کلاس ارائه دهید. </a:t>
            </a:r>
            <a:r>
              <a:rPr lang="fa-IR" sz="2400" b="1" dirty="0">
                <a:solidFill>
                  <a:srgbClr val="FF0000"/>
                </a:solidFill>
                <a:cs typeface="B Nazanin" panose="00000400000000000000" pitchFamily="2" charset="-78"/>
              </a:rPr>
              <a:t>جواب</a:t>
            </a:r>
            <a:endParaRPr lang="fa-IR" sz="2400" dirty="0">
              <a:solidFill>
                <a:srgbClr val="FF0000"/>
              </a:solidFill>
              <a:cs typeface="B Nazanin" panose="00000400000000000000" pitchFamily="2" charset="-78"/>
            </a:endParaRPr>
          </a:p>
          <a:p>
            <a:pPr lvl="0" algn="just"/>
            <a:r>
              <a:rPr lang="fa-IR" sz="2400" dirty="0">
                <a:cs typeface="B Nazanin" panose="00000400000000000000" pitchFamily="2" charset="-78"/>
              </a:rPr>
              <a:t>در جدول زیر فرض بر پرورش جوجه مرغ گوشتی بوده و تغییرات رشد در طول دوره پرورش نوشته شده است.</a:t>
            </a:r>
            <a:endParaRPr lang="fa-IR" sz="2800" b="1" dirty="0">
              <a:cs typeface="B Nazanin" panose="00000400000000000000" pitchFamily="2" charset="-78"/>
            </a:endParaRPr>
          </a:p>
        </p:txBody>
      </p:sp>
      <p:pic>
        <p:nvPicPr>
          <p:cNvPr id="4098" name="Picture 2" descr="کارغیر کلاسی صفحه  91 کاروفناوری هشتم بررسی تغییرات  ظاهر جوجه 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41" y="2202287"/>
            <a:ext cx="8649215" cy="390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296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6214" y="1403797"/>
            <a:ext cx="8598811" cy="2811525"/>
          </a:xfrm>
          <a:prstGeom prst="rect">
            <a:avLst/>
          </a:prstGeom>
        </p:spPr>
      </p:pic>
      <p:sp>
        <p:nvSpPr>
          <p:cNvPr id="5" name="Rectangle 4"/>
          <p:cNvSpPr/>
          <p:nvPr/>
        </p:nvSpPr>
        <p:spPr>
          <a:xfrm>
            <a:off x="182272" y="657036"/>
            <a:ext cx="8712753" cy="461665"/>
          </a:xfrm>
          <a:prstGeom prst="rect">
            <a:avLst/>
          </a:prstGeom>
        </p:spPr>
        <p:txBody>
          <a:bodyPr wrap="square">
            <a:spAutoFit/>
          </a:bodyPr>
          <a:lstStyle/>
          <a:p>
            <a:pPr lvl="0" algn="just"/>
            <a:r>
              <a:rPr lang="fa-IR" sz="2400" dirty="0">
                <a:solidFill>
                  <a:prstClr val="black"/>
                </a:solidFill>
                <a:cs typeface="B Nazanin" panose="00000400000000000000" pitchFamily="2" charset="-78"/>
              </a:rPr>
              <a:t>شکل زیر تصویر جوجه بلدرچین را در مقاطع سنی مختلف نشان می دهد.</a:t>
            </a:r>
          </a:p>
        </p:txBody>
      </p:sp>
      <p:sp>
        <p:nvSpPr>
          <p:cNvPr id="6" name="Rectangle 5"/>
          <p:cNvSpPr/>
          <p:nvPr/>
        </p:nvSpPr>
        <p:spPr>
          <a:xfrm>
            <a:off x="296214" y="4912044"/>
            <a:ext cx="8598811" cy="830997"/>
          </a:xfrm>
          <a:prstGeom prst="rect">
            <a:avLst/>
          </a:prstGeom>
        </p:spPr>
        <p:txBody>
          <a:bodyPr wrap="square">
            <a:spAutoFit/>
          </a:bodyPr>
          <a:lstStyle/>
          <a:p>
            <a:pPr lvl="0" algn="just"/>
            <a:r>
              <a:rPr lang="fa-IR" sz="2400" dirty="0">
                <a:cs typeface="B Nazanin" panose="00000400000000000000" pitchFamily="2" charset="-78"/>
              </a:rPr>
              <a:t>کنترل بهداشت و سلامتی جوجه ها: سلامتی جوجه ها باید روزانه بررسی شود. گزارش سلامتی جوجه ها را به صورت هفتگی تهیه کنید و آن را در کلاس ارائه دهید.</a:t>
            </a:r>
          </a:p>
        </p:txBody>
      </p:sp>
      <p:pic>
        <p:nvPicPr>
          <p:cNvPr id="2" name="Picture 1">
            <a:extLst>
              <a:ext uri="{FF2B5EF4-FFF2-40B4-BE49-F238E27FC236}">
                <a16:creationId xmlns:a16="http://schemas.microsoft.com/office/drawing/2014/main" id="{BCD5FE67-0280-B186-AE56-E72E9B318B13}"/>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2311569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728" y="374600"/>
            <a:ext cx="8511975" cy="1938992"/>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نکته : </a:t>
            </a:r>
            <a:r>
              <a:rPr lang="fa-IR" sz="2400" dirty="0">
                <a:cs typeface="B Nazanin" panose="00000400000000000000" pitchFamily="2" charset="-78"/>
              </a:rPr>
              <a:t>با دیدن نشانه های بیماری، باید جوجه بیمار را به سرعت از سایر جوجه ها جدا سازید و از آن در جعبه ای دور از جعبه اصلیِ نگه داری جوجه ها، حفاظت و مراقبت کنید. جوجه بیمار را باید دامپزشک ببیند و طبق تجویز او عمل شود. داروهای مورد نیاز باید بلافاصله آماده و استفاده شود.</a:t>
            </a:r>
          </a:p>
          <a:p>
            <a:pPr lvl="0" algn="just"/>
            <a:r>
              <a:rPr lang="fa-IR" sz="2400" dirty="0">
                <a:cs typeface="B Nazanin" panose="00000400000000000000" pitchFamily="2" charset="-78"/>
              </a:rPr>
              <a:t>یکی از نخستین علائم بروز بیماری در جوجه  ها، کاهش مصرف آب و خوراک آن هاست.</a:t>
            </a:r>
          </a:p>
        </p:txBody>
      </p:sp>
      <p:pic>
        <p:nvPicPr>
          <p:cNvPr id="5" name="Picture 4"/>
          <p:cNvPicPr>
            <a:picLocks noChangeAspect="1"/>
          </p:cNvPicPr>
          <p:nvPr/>
        </p:nvPicPr>
        <p:blipFill>
          <a:blip r:embed="rId3"/>
          <a:stretch>
            <a:fillRect/>
          </a:stretch>
        </p:blipFill>
        <p:spPr>
          <a:xfrm>
            <a:off x="1001806" y="3371961"/>
            <a:ext cx="7857897" cy="2775496"/>
          </a:xfrm>
          <a:prstGeom prst="rect">
            <a:avLst/>
          </a:prstGeom>
        </p:spPr>
      </p:pic>
      <p:sp>
        <p:nvSpPr>
          <p:cNvPr id="6" name="Rectangle 5"/>
          <p:cNvSpPr/>
          <p:nvPr/>
        </p:nvSpPr>
        <p:spPr>
          <a:xfrm>
            <a:off x="347728" y="2540964"/>
            <a:ext cx="8511975" cy="830997"/>
          </a:xfrm>
          <a:prstGeom prst="rect">
            <a:avLst/>
          </a:prstGeom>
        </p:spPr>
        <p:txBody>
          <a:bodyPr wrap="square">
            <a:spAutoFit/>
          </a:bodyPr>
          <a:lstStyle/>
          <a:p>
            <a:pPr lvl="0" algn="just"/>
            <a:r>
              <a:rPr lang="fa-IR" sz="2400" dirty="0">
                <a:cs typeface="B Nazanin" panose="00000400000000000000" pitchFamily="2" charset="-78"/>
              </a:rPr>
              <a:t>گزارش هفتگیِ وضعیتِ سلامتِ جوجه ها: گزارش هفتگی وضعیت سلامت جوجه ها را طبق جدول تنظیم کنید و آن را در کلاس با نظارت دبیرخود مورد بررسی قرار دهید.</a:t>
            </a:r>
          </a:p>
        </p:txBody>
      </p:sp>
    </p:spTree>
    <p:extLst>
      <p:ext uri="{BB962C8B-B14F-4D97-AF65-F5344CB8AC3E}">
        <p14:creationId xmlns:p14="http://schemas.microsoft.com/office/powerpoint/2010/main" val="1392050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062" y="493153"/>
            <a:ext cx="8653642" cy="4154984"/>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مرحلۀ 8</a:t>
            </a:r>
          </a:p>
          <a:p>
            <a:pPr lvl="0" algn="just"/>
            <a:r>
              <a:rPr lang="fa-IR" sz="2400" b="1" dirty="0">
                <a:solidFill>
                  <a:srgbClr val="0070C0"/>
                </a:solidFill>
                <a:cs typeface="B Nazanin" panose="00000400000000000000" pitchFamily="2" charset="-78"/>
              </a:rPr>
              <a:t>نظافت جعبۀ مخصوص نگه داری جوجه ها: </a:t>
            </a:r>
          </a:p>
          <a:p>
            <a:pPr lvl="0" algn="just"/>
            <a:r>
              <a:rPr lang="fa-IR" sz="2400" dirty="0">
                <a:cs typeface="B Nazanin" panose="00000400000000000000" pitchFamily="2" charset="-78"/>
              </a:rPr>
              <a:t>تعویض بستر باید تقریباً هر پانزده روز یک بار، با استفاده از ماسک و دستکش انجام شود.</a:t>
            </a:r>
          </a:p>
          <a:p>
            <a:pPr lvl="0" algn="just"/>
            <a:r>
              <a:rPr lang="fa-IR" sz="2400" b="1" dirty="0">
                <a:solidFill>
                  <a:srgbClr val="FF0000"/>
                </a:solidFill>
                <a:cs typeface="B Nazanin" panose="00000400000000000000" pitchFamily="2" charset="-78"/>
              </a:rPr>
              <a:t>نکته : </a:t>
            </a:r>
            <a:r>
              <a:rPr lang="fa-IR" sz="2400" dirty="0">
                <a:cs typeface="B Nazanin" panose="00000400000000000000" pitchFamily="2" charset="-78"/>
              </a:rPr>
              <a:t>بستر قبلی جوجه ها کود بسیار مناسبی برای درختان است. توجه داشته باشید که این کود مناسب گیاهان گلدانی و آپارتمانی نیست.</a:t>
            </a:r>
          </a:p>
          <a:p>
            <a:pPr lvl="0" algn="just"/>
            <a:r>
              <a:rPr lang="fa-IR" sz="2400" b="1" dirty="0">
                <a:solidFill>
                  <a:srgbClr val="FF0000"/>
                </a:solidFill>
                <a:cs typeface="B Nazanin" panose="00000400000000000000" pitchFamily="2" charset="-78"/>
              </a:rPr>
              <a:t>مرحلۀ 9</a:t>
            </a:r>
          </a:p>
          <a:p>
            <a:pPr lvl="0" algn="just"/>
            <a:r>
              <a:rPr lang="fa-IR" sz="2400" b="1" dirty="0">
                <a:solidFill>
                  <a:srgbClr val="0070C0"/>
                </a:solidFill>
                <a:cs typeface="B Nazanin" panose="00000400000000000000" pitchFamily="2" charset="-78"/>
              </a:rPr>
              <a:t>فروش جوجه های پرورش یافته: </a:t>
            </a:r>
          </a:p>
          <a:p>
            <a:pPr lvl="0" algn="just"/>
            <a:r>
              <a:rPr lang="fa-IR" sz="2400" dirty="0">
                <a:cs typeface="B Nazanin" panose="00000400000000000000" pitchFamily="2" charset="-78"/>
              </a:rPr>
              <a:t>هنگامی که جوجه مرغ به سه ماهگی می رسد، یک مرغ کامل است و می توان آن را برای فروش عرضه کرد. بلدرچین در چهل و دو روزگی آماده فروش می شود. اگر بلدرچین های ماده را نگه می دارید می توانید تخم بلدرچین ها را بسته بندی و به بازار عرضه کنید. شکل زیر جمع آوری و بسته بندی تخم بلدرچین را نشان می دهد.</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15" y="4816699"/>
            <a:ext cx="6078693" cy="1707313"/>
          </a:xfrm>
          <a:prstGeom prst="rect">
            <a:avLst/>
          </a:prstGeom>
        </p:spPr>
      </p:pic>
    </p:spTree>
    <p:extLst>
      <p:ext uri="{BB962C8B-B14F-4D97-AF65-F5344CB8AC3E}">
        <p14:creationId xmlns:p14="http://schemas.microsoft.com/office/powerpoint/2010/main" val="2499546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6062" y="1614698"/>
            <a:ext cx="8718998" cy="3746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a:extLst>
              <a:ext uri="{FF2B5EF4-FFF2-40B4-BE49-F238E27FC236}">
                <a16:creationId xmlns:a16="http://schemas.microsoft.com/office/drawing/2014/main" id="{BD3FD8F7-DCAB-BFE7-BCBD-EBD0B992D93A}"/>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1134471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062" y="251097"/>
            <a:ext cx="8692279" cy="6370975"/>
          </a:xfrm>
          <a:prstGeom prst="rect">
            <a:avLst/>
          </a:prstGeom>
        </p:spPr>
        <p:txBody>
          <a:bodyPr wrap="square">
            <a:spAutoFit/>
          </a:bodyPr>
          <a:lstStyle/>
          <a:p>
            <a:pPr lvl="0" algn="just"/>
            <a:r>
              <a:rPr lang="fa-IR" sz="2400" dirty="0">
                <a:solidFill>
                  <a:srgbClr val="FF0000"/>
                </a:solidFill>
                <a:cs typeface="B Nazanin" panose="00000400000000000000" pitchFamily="2" charset="-78"/>
              </a:rPr>
              <a:t>تعریف آبزی پروری</a:t>
            </a:r>
          </a:p>
          <a:p>
            <a:pPr lvl="0" algn="just"/>
            <a:r>
              <a:rPr lang="fa-IR" sz="2400" dirty="0">
                <a:cs typeface="B Nazanin" panose="00000400000000000000" pitchFamily="2" charset="-78"/>
              </a:rPr>
              <a:t>آبزی پروری عبارت است از پرورش انواع مختلف آبزیان جانوری و گیاهی در محیط های آبی.</a:t>
            </a:r>
          </a:p>
          <a:p>
            <a:pPr lvl="0" algn="just"/>
            <a:r>
              <a:rPr lang="fa-IR" sz="2400" dirty="0">
                <a:solidFill>
                  <a:srgbClr val="FF0000"/>
                </a:solidFill>
                <a:cs typeface="B Nazanin" panose="00000400000000000000" pitchFamily="2" charset="-78"/>
              </a:rPr>
              <a:t>هدف های آبزی پروری</a:t>
            </a:r>
          </a:p>
          <a:p>
            <a:pPr lvl="0" algn="just"/>
            <a:r>
              <a:rPr lang="fa-IR" sz="2400" dirty="0">
                <a:cs typeface="B Nazanin" panose="00000400000000000000" pitchFamily="2" charset="-78"/>
              </a:rPr>
              <a:t>پرورش آبزیان مانند پرورش سایر گونه های حیوانی و گیاهی در جامعه ما دارای اهداف بسیار مهمی به شرح زیر است:</a:t>
            </a:r>
          </a:p>
          <a:p>
            <a:pPr marL="257175" indent="-257175" algn="just">
              <a:buFont typeface="Wingdings" panose="05000000000000000000" pitchFamily="2" charset="2"/>
              <a:buChar char="Ø"/>
            </a:pPr>
            <a:r>
              <a:rPr lang="fa-IR" sz="2400" dirty="0">
                <a:cs typeface="B Nazanin" panose="00000400000000000000" pitchFamily="2" charset="-78"/>
              </a:rPr>
              <a:t>تولید و تأمین بخشی از نیازهای پروتئینی؛</a:t>
            </a:r>
          </a:p>
          <a:p>
            <a:pPr marL="257175" indent="-257175" algn="just">
              <a:buFont typeface="Wingdings" panose="05000000000000000000" pitchFamily="2" charset="2"/>
              <a:buChar char="Ø"/>
            </a:pPr>
            <a:r>
              <a:rPr lang="fa-IR" sz="2400" dirty="0">
                <a:cs typeface="B Nazanin" panose="00000400000000000000" pitchFamily="2" charset="-78"/>
              </a:rPr>
              <a:t>بازسازی و افزایش ذخایر آبزیان ارزشمند دریایی و رودخانه ای؛</a:t>
            </a:r>
          </a:p>
          <a:p>
            <a:pPr marL="257175" indent="-257175" algn="just">
              <a:buFont typeface="Wingdings" panose="05000000000000000000" pitchFamily="2" charset="2"/>
              <a:buChar char="Ø"/>
            </a:pPr>
            <a:r>
              <a:rPr lang="fa-IR" sz="2400" dirty="0">
                <a:cs typeface="B Nazanin" panose="00000400000000000000" pitchFamily="2" charset="-78"/>
              </a:rPr>
              <a:t>معرفی و جابه جایی گونه های مناسب؛</a:t>
            </a:r>
          </a:p>
          <a:p>
            <a:pPr marL="257175" indent="-257175" algn="just">
              <a:buFont typeface="Wingdings" panose="05000000000000000000" pitchFamily="2" charset="2"/>
              <a:buChar char="Ø"/>
            </a:pPr>
            <a:r>
              <a:rPr lang="fa-IR" sz="2400" dirty="0">
                <a:cs typeface="B Nazanin" panose="00000400000000000000" pitchFamily="2" charset="-78"/>
              </a:rPr>
              <a:t>تولید ماهی برای صید ورزشی (صید ماهی با قلاب)؛</a:t>
            </a:r>
          </a:p>
          <a:p>
            <a:pPr marL="257175" indent="-257175" algn="just">
              <a:buFont typeface="Wingdings" panose="05000000000000000000" pitchFamily="2" charset="2"/>
              <a:buChar char="Ø"/>
            </a:pPr>
            <a:r>
              <a:rPr lang="fa-IR" sz="2400" dirty="0">
                <a:cs typeface="B Nazanin" panose="00000400000000000000" pitchFamily="2" charset="-78"/>
              </a:rPr>
              <a:t>تولید طعمه برای صید های تجارتی؛</a:t>
            </a:r>
          </a:p>
          <a:p>
            <a:pPr marL="257175" indent="-257175" algn="just">
              <a:buFont typeface="Wingdings" panose="05000000000000000000" pitchFamily="2" charset="2"/>
              <a:buChar char="Ø"/>
            </a:pPr>
            <a:r>
              <a:rPr lang="fa-IR" sz="2400" dirty="0">
                <a:cs typeface="B Nazanin" panose="00000400000000000000" pitchFamily="2" charset="-78"/>
              </a:rPr>
              <a:t>تولید ماهی و سایر آبزیان برای نگه داری در آکواریوم ها (آبزی گاه ها)؛</a:t>
            </a:r>
          </a:p>
          <a:p>
            <a:pPr marL="257175" indent="-257175" algn="just">
              <a:buFont typeface="Wingdings" panose="05000000000000000000" pitchFamily="2" charset="2"/>
              <a:buChar char="Ø"/>
            </a:pPr>
            <a:r>
              <a:rPr lang="fa-IR" sz="2400" dirty="0">
                <a:cs typeface="B Nazanin" panose="00000400000000000000" pitchFamily="2" charset="-78"/>
              </a:rPr>
              <a:t>گرفتن مواد آلی موجود در آب فاضلاب ها پس از تصفیه؛</a:t>
            </a:r>
          </a:p>
          <a:p>
            <a:pPr marL="257175" indent="-257175" algn="just">
              <a:buFont typeface="Wingdings" panose="05000000000000000000" pitchFamily="2" charset="2"/>
              <a:buChar char="Ø"/>
            </a:pPr>
            <a:r>
              <a:rPr lang="fa-IR" sz="2400" dirty="0">
                <a:cs typeface="B Nazanin" panose="00000400000000000000" pitchFamily="2" charset="-78"/>
              </a:rPr>
              <a:t>تولید مواد دارویی؛</a:t>
            </a:r>
          </a:p>
          <a:p>
            <a:pPr marL="257175" indent="-257175" algn="just">
              <a:buFont typeface="Wingdings" panose="05000000000000000000" pitchFamily="2" charset="2"/>
              <a:buChar char="Ø"/>
            </a:pPr>
            <a:r>
              <a:rPr lang="fa-IR" sz="2400" dirty="0">
                <a:cs typeface="B Nazanin" panose="00000400000000000000" pitchFamily="2" charset="-78"/>
              </a:rPr>
              <a:t>تولید مواد زینتی؛</a:t>
            </a:r>
          </a:p>
          <a:p>
            <a:pPr marL="257175" indent="-257175" algn="just">
              <a:buFont typeface="Wingdings" panose="05000000000000000000" pitchFamily="2" charset="2"/>
              <a:buChar char="Ø"/>
            </a:pPr>
            <a:r>
              <a:rPr lang="fa-IR" sz="2400" dirty="0">
                <a:cs typeface="B Nazanin" panose="00000400000000000000" pitchFamily="2" charset="-78"/>
              </a:rPr>
              <a:t>تولید غذای زنده کوچک برای آبزیان پرورشی با ارزش؛</a:t>
            </a:r>
          </a:p>
          <a:p>
            <a:pPr marL="257175" indent="-257175" algn="just">
              <a:buFont typeface="Wingdings" panose="05000000000000000000" pitchFamily="2" charset="2"/>
              <a:buChar char="Ø"/>
            </a:pPr>
            <a:r>
              <a:rPr lang="fa-IR" sz="2400" dirty="0">
                <a:cs typeface="B Nazanin" panose="00000400000000000000" pitchFamily="2" charset="-78"/>
              </a:rPr>
              <a:t>تولید غذای دام وطیور؛</a:t>
            </a:r>
          </a:p>
          <a:p>
            <a:pPr marL="257175" indent="-257175" algn="just">
              <a:buFont typeface="Wingdings" panose="05000000000000000000" pitchFamily="2" charset="2"/>
              <a:buChar char="Ø"/>
            </a:pPr>
            <a:r>
              <a:rPr lang="fa-IR" sz="2400" dirty="0">
                <a:cs typeface="B Nazanin" panose="00000400000000000000" pitchFamily="2" charset="-78"/>
              </a:rPr>
              <a:t>اهمیت فرآورده های دریایی در تغذیه انسان.</a:t>
            </a:r>
          </a:p>
        </p:txBody>
      </p:sp>
      <p:pic>
        <p:nvPicPr>
          <p:cNvPr id="2" name="Picture 1">
            <a:extLst>
              <a:ext uri="{FF2B5EF4-FFF2-40B4-BE49-F238E27FC236}">
                <a16:creationId xmlns:a16="http://schemas.microsoft.com/office/drawing/2014/main" id="{FC94B135-D0F8-446E-C6AC-9B1FFFD5D9F8}"/>
              </a:ext>
            </a:extLst>
          </p:cNvPr>
          <p:cNvPicPr>
            <a:picLocks noChangeAspect="1"/>
          </p:cNvPicPr>
          <p:nvPr/>
        </p:nvPicPr>
        <p:blipFill>
          <a:blip r:embed="rId3"/>
          <a:stretch>
            <a:fillRect/>
          </a:stretch>
        </p:blipFill>
        <p:spPr>
          <a:xfrm>
            <a:off x="257577" y="6331184"/>
            <a:ext cx="827122" cy="255772"/>
          </a:xfrm>
          <a:prstGeom prst="rect">
            <a:avLst/>
          </a:prstGeom>
        </p:spPr>
      </p:pic>
    </p:spTree>
    <p:extLst>
      <p:ext uri="{BB962C8B-B14F-4D97-AF65-F5344CB8AC3E}">
        <p14:creationId xmlns:p14="http://schemas.microsoft.com/office/powerpoint/2010/main" val="1377064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
                                          <p:stCondLst>
                                            <p:cond delay="0"/>
                                          </p:stCondLst>
                                        </p:cTn>
                                        <p:tgtEl>
                                          <p:spTgt spid="3">
                                            <p:txEl>
                                              <p:pRg st="0" end="0"/>
                                            </p:txEl>
                                          </p:spTgt>
                                        </p:tgtEl>
                                      </p:cBhvr>
                                    </p:animEffect>
                                    <p:anim calcmode="lin" valueType="num">
                                      <p:cBhvr>
                                        <p:cTn id="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xEl>
                                              <p:pRg st="0" end="0"/>
                                            </p:txEl>
                                          </p:spTgt>
                                        </p:tgtEl>
                                      </p:cBhvr>
                                      <p:to x="100000" y="60000"/>
                                    </p:animScale>
                                    <p:animScale>
                                      <p:cBhvr>
                                        <p:cTn id="14" dur="41" decel="50000">
                                          <p:stCondLst>
                                            <p:cond delay="169"/>
                                          </p:stCondLst>
                                        </p:cTn>
                                        <p:tgtEl>
                                          <p:spTgt spid="3">
                                            <p:txEl>
                                              <p:pRg st="0" end="0"/>
                                            </p:txEl>
                                          </p:spTgt>
                                        </p:tgtEl>
                                      </p:cBhvr>
                                      <p:to x="100000" y="100000"/>
                                    </p:animScale>
                                    <p:animScale>
                                      <p:cBhvr>
                                        <p:cTn id="15" dur="7">
                                          <p:stCondLst>
                                            <p:cond delay="328"/>
                                          </p:stCondLst>
                                        </p:cTn>
                                        <p:tgtEl>
                                          <p:spTgt spid="3">
                                            <p:txEl>
                                              <p:pRg st="0" end="0"/>
                                            </p:txEl>
                                          </p:spTgt>
                                        </p:tgtEl>
                                      </p:cBhvr>
                                      <p:to x="100000" y="80000"/>
                                    </p:animScale>
                                    <p:animScale>
                                      <p:cBhvr>
                                        <p:cTn id="16" dur="41" decel="50000">
                                          <p:stCondLst>
                                            <p:cond delay="335"/>
                                          </p:stCondLst>
                                        </p:cTn>
                                        <p:tgtEl>
                                          <p:spTgt spid="3">
                                            <p:txEl>
                                              <p:pRg st="0" end="0"/>
                                            </p:txEl>
                                          </p:spTgt>
                                        </p:tgtEl>
                                      </p:cBhvr>
                                      <p:to x="100000" y="100000"/>
                                    </p:animScale>
                                    <p:animScale>
                                      <p:cBhvr>
                                        <p:cTn id="17" dur="7">
                                          <p:stCondLst>
                                            <p:cond delay="410"/>
                                          </p:stCondLst>
                                        </p:cTn>
                                        <p:tgtEl>
                                          <p:spTgt spid="3">
                                            <p:txEl>
                                              <p:pRg st="0" end="0"/>
                                            </p:txEl>
                                          </p:spTgt>
                                        </p:tgtEl>
                                      </p:cBhvr>
                                      <p:to x="100000" y="90000"/>
                                    </p:animScale>
                                    <p:animScale>
                                      <p:cBhvr>
                                        <p:cTn id="18" dur="41" decel="50000">
                                          <p:stCondLst>
                                            <p:cond delay="417"/>
                                          </p:stCondLst>
                                        </p:cTn>
                                        <p:tgtEl>
                                          <p:spTgt spid="3">
                                            <p:txEl>
                                              <p:pRg st="0" end="0"/>
                                            </p:txEl>
                                          </p:spTgt>
                                        </p:tgtEl>
                                      </p:cBhvr>
                                      <p:to x="100000" y="100000"/>
                                    </p:animScale>
                                    <p:animScale>
                                      <p:cBhvr>
                                        <p:cTn id="19" dur="7">
                                          <p:stCondLst>
                                            <p:cond delay="452"/>
                                          </p:stCondLst>
                                        </p:cTn>
                                        <p:tgtEl>
                                          <p:spTgt spid="3">
                                            <p:txEl>
                                              <p:pRg st="0" end="0"/>
                                            </p:txEl>
                                          </p:spTgt>
                                        </p:tgtEl>
                                      </p:cBhvr>
                                      <p:to x="100000" y="95000"/>
                                    </p:animScale>
                                    <p:animScale>
                                      <p:cBhvr>
                                        <p:cTn id="20" dur="41" decel="50000">
                                          <p:stCondLst>
                                            <p:cond delay="459"/>
                                          </p:stCondLst>
                                        </p:cTn>
                                        <p:tgtEl>
                                          <p:spTgt spid="3">
                                            <p:txEl>
                                              <p:pRg st="0" end="0"/>
                                            </p:txEl>
                                          </p:spTgt>
                                        </p:tgtEl>
                                      </p:cBhvr>
                                      <p:to x="100000" y="100000"/>
                                    </p:animScale>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145">
                                          <p:stCondLst>
                                            <p:cond delay="0"/>
                                          </p:stCondLst>
                                        </p:cTn>
                                        <p:tgtEl>
                                          <p:spTgt spid="3">
                                            <p:txEl>
                                              <p:pRg st="1" end="1"/>
                                            </p:txEl>
                                          </p:spTgt>
                                        </p:tgtEl>
                                      </p:cBhvr>
                                    </p:animEffect>
                                    <p:anim calcmode="lin" valueType="num">
                                      <p:cBhvr>
                                        <p:cTn id="25"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7">
                                          <p:stCondLst>
                                            <p:cond delay="162"/>
                                          </p:stCondLst>
                                        </p:cTn>
                                        <p:tgtEl>
                                          <p:spTgt spid="3">
                                            <p:txEl>
                                              <p:pRg st="1" end="1"/>
                                            </p:txEl>
                                          </p:spTgt>
                                        </p:tgtEl>
                                      </p:cBhvr>
                                      <p:to x="100000" y="60000"/>
                                    </p:animScale>
                                    <p:animScale>
                                      <p:cBhvr>
                                        <p:cTn id="31" dur="41" decel="50000">
                                          <p:stCondLst>
                                            <p:cond delay="169"/>
                                          </p:stCondLst>
                                        </p:cTn>
                                        <p:tgtEl>
                                          <p:spTgt spid="3">
                                            <p:txEl>
                                              <p:pRg st="1" end="1"/>
                                            </p:txEl>
                                          </p:spTgt>
                                        </p:tgtEl>
                                      </p:cBhvr>
                                      <p:to x="100000" y="100000"/>
                                    </p:animScale>
                                    <p:animScale>
                                      <p:cBhvr>
                                        <p:cTn id="32" dur="7">
                                          <p:stCondLst>
                                            <p:cond delay="328"/>
                                          </p:stCondLst>
                                        </p:cTn>
                                        <p:tgtEl>
                                          <p:spTgt spid="3">
                                            <p:txEl>
                                              <p:pRg st="1" end="1"/>
                                            </p:txEl>
                                          </p:spTgt>
                                        </p:tgtEl>
                                      </p:cBhvr>
                                      <p:to x="100000" y="80000"/>
                                    </p:animScale>
                                    <p:animScale>
                                      <p:cBhvr>
                                        <p:cTn id="33" dur="41" decel="50000">
                                          <p:stCondLst>
                                            <p:cond delay="335"/>
                                          </p:stCondLst>
                                        </p:cTn>
                                        <p:tgtEl>
                                          <p:spTgt spid="3">
                                            <p:txEl>
                                              <p:pRg st="1" end="1"/>
                                            </p:txEl>
                                          </p:spTgt>
                                        </p:tgtEl>
                                      </p:cBhvr>
                                      <p:to x="100000" y="100000"/>
                                    </p:animScale>
                                    <p:animScale>
                                      <p:cBhvr>
                                        <p:cTn id="34" dur="7">
                                          <p:stCondLst>
                                            <p:cond delay="410"/>
                                          </p:stCondLst>
                                        </p:cTn>
                                        <p:tgtEl>
                                          <p:spTgt spid="3">
                                            <p:txEl>
                                              <p:pRg st="1" end="1"/>
                                            </p:txEl>
                                          </p:spTgt>
                                        </p:tgtEl>
                                      </p:cBhvr>
                                      <p:to x="100000" y="90000"/>
                                    </p:animScale>
                                    <p:animScale>
                                      <p:cBhvr>
                                        <p:cTn id="35" dur="41" decel="50000">
                                          <p:stCondLst>
                                            <p:cond delay="417"/>
                                          </p:stCondLst>
                                        </p:cTn>
                                        <p:tgtEl>
                                          <p:spTgt spid="3">
                                            <p:txEl>
                                              <p:pRg st="1" end="1"/>
                                            </p:txEl>
                                          </p:spTgt>
                                        </p:tgtEl>
                                      </p:cBhvr>
                                      <p:to x="100000" y="100000"/>
                                    </p:animScale>
                                    <p:animScale>
                                      <p:cBhvr>
                                        <p:cTn id="36" dur="7">
                                          <p:stCondLst>
                                            <p:cond delay="452"/>
                                          </p:stCondLst>
                                        </p:cTn>
                                        <p:tgtEl>
                                          <p:spTgt spid="3">
                                            <p:txEl>
                                              <p:pRg st="1" end="1"/>
                                            </p:txEl>
                                          </p:spTgt>
                                        </p:tgtEl>
                                      </p:cBhvr>
                                      <p:to x="100000" y="95000"/>
                                    </p:animScale>
                                    <p:animScale>
                                      <p:cBhvr>
                                        <p:cTn id="37" dur="41" decel="50000">
                                          <p:stCondLst>
                                            <p:cond delay="459"/>
                                          </p:stCondLst>
                                        </p:cTn>
                                        <p:tgtEl>
                                          <p:spTgt spid="3">
                                            <p:txEl>
                                              <p:pRg st="1" end="1"/>
                                            </p:txEl>
                                          </p:spTgt>
                                        </p:tgtEl>
                                      </p:cBhvr>
                                      <p:to x="100000" y="100000"/>
                                    </p:animScale>
                                  </p:childTnLst>
                                </p:cTn>
                              </p:par>
                            </p:childTnLst>
                          </p:cTn>
                        </p:par>
                        <p:par>
                          <p:cTn id="38" fill="hold">
                            <p:stCondLst>
                              <p:cond delay="1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145">
                                          <p:stCondLst>
                                            <p:cond delay="0"/>
                                          </p:stCondLst>
                                        </p:cTn>
                                        <p:tgtEl>
                                          <p:spTgt spid="3">
                                            <p:txEl>
                                              <p:pRg st="2" end="2"/>
                                            </p:txEl>
                                          </p:spTgt>
                                        </p:tgtEl>
                                      </p:cBhvr>
                                    </p:animEffect>
                                    <p:anim calcmode="lin" valueType="num">
                                      <p:cBhvr>
                                        <p:cTn id="42"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7">
                                          <p:stCondLst>
                                            <p:cond delay="162"/>
                                          </p:stCondLst>
                                        </p:cTn>
                                        <p:tgtEl>
                                          <p:spTgt spid="3">
                                            <p:txEl>
                                              <p:pRg st="2" end="2"/>
                                            </p:txEl>
                                          </p:spTgt>
                                        </p:tgtEl>
                                      </p:cBhvr>
                                      <p:to x="100000" y="60000"/>
                                    </p:animScale>
                                    <p:animScale>
                                      <p:cBhvr>
                                        <p:cTn id="48" dur="41" decel="50000">
                                          <p:stCondLst>
                                            <p:cond delay="169"/>
                                          </p:stCondLst>
                                        </p:cTn>
                                        <p:tgtEl>
                                          <p:spTgt spid="3">
                                            <p:txEl>
                                              <p:pRg st="2" end="2"/>
                                            </p:txEl>
                                          </p:spTgt>
                                        </p:tgtEl>
                                      </p:cBhvr>
                                      <p:to x="100000" y="100000"/>
                                    </p:animScale>
                                    <p:animScale>
                                      <p:cBhvr>
                                        <p:cTn id="49" dur="7">
                                          <p:stCondLst>
                                            <p:cond delay="328"/>
                                          </p:stCondLst>
                                        </p:cTn>
                                        <p:tgtEl>
                                          <p:spTgt spid="3">
                                            <p:txEl>
                                              <p:pRg st="2" end="2"/>
                                            </p:txEl>
                                          </p:spTgt>
                                        </p:tgtEl>
                                      </p:cBhvr>
                                      <p:to x="100000" y="80000"/>
                                    </p:animScale>
                                    <p:animScale>
                                      <p:cBhvr>
                                        <p:cTn id="50" dur="41" decel="50000">
                                          <p:stCondLst>
                                            <p:cond delay="335"/>
                                          </p:stCondLst>
                                        </p:cTn>
                                        <p:tgtEl>
                                          <p:spTgt spid="3">
                                            <p:txEl>
                                              <p:pRg st="2" end="2"/>
                                            </p:txEl>
                                          </p:spTgt>
                                        </p:tgtEl>
                                      </p:cBhvr>
                                      <p:to x="100000" y="100000"/>
                                    </p:animScale>
                                    <p:animScale>
                                      <p:cBhvr>
                                        <p:cTn id="51" dur="7">
                                          <p:stCondLst>
                                            <p:cond delay="410"/>
                                          </p:stCondLst>
                                        </p:cTn>
                                        <p:tgtEl>
                                          <p:spTgt spid="3">
                                            <p:txEl>
                                              <p:pRg st="2" end="2"/>
                                            </p:txEl>
                                          </p:spTgt>
                                        </p:tgtEl>
                                      </p:cBhvr>
                                      <p:to x="100000" y="90000"/>
                                    </p:animScale>
                                    <p:animScale>
                                      <p:cBhvr>
                                        <p:cTn id="52" dur="41" decel="50000">
                                          <p:stCondLst>
                                            <p:cond delay="417"/>
                                          </p:stCondLst>
                                        </p:cTn>
                                        <p:tgtEl>
                                          <p:spTgt spid="3">
                                            <p:txEl>
                                              <p:pRg st="2" end="2"/>
                                            </p:txEl>
                                          </p:spTgt>
                                        </p:tgtEl>
                                      </p:cBhvr>
                                      <p:to x="100000" y="100000"/>
                                    </p:animScale>
                                    <p:animScale>
                                      <p:cBhvr>
                                        <p:cTn id="53" dur="7">
                                          <p:stCondLst>
                                            <p:cond delay="452"/>
                                          </p:stCondLst>
                                        </p:cTn>
                                        <p:tgtEl>
                                          <p:spTgt spid="3">
                                            <p:txEl>
                                              <p:pRg st="2" end="2"/>
                                            </p:txEl>
                                          </p:spTgt>
                                        </p:tgtEl>
                                      </p:cBhvr>
                                      <p:to x="100000" y="95000"/>
                                    </p:animScale>
                                    <p:animScale>
                                      <p:cBhvr>
                                        <p:cTn id="54" dur="41" decel="50000">
                                          <p:stCondLst>
                                            <p:cond delay="459"/>
                                          </p:stCondLst>
                                        </p:cTn>
                                        <p:tgtEl>
                                          <p:spTgt spid="3">
                                            <p:txEl>
                                              <p:pRg st="2" end="2"/>
                                            </p:txEl>
                                          </p:spTgt>
                                        </p:tgtEl>
                                      </p:cBhvr>
                                      <p:to x="100000" y="100000"/>
                                    </p:animScale>
                                  </p:childTnLst>
                                </p:cTn>
                              </p:par>
                            </p:childTnLst>
                          </p:cTn>
                        </p:par>
                        <p:par>
                          <p:cTn id="55" fill="hold">
                            <p:stCondLst>
                              <p:cond delay="15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145">
                                          <p:stCondLst>
                                            <p:cond delay="0"/>
                                          </p:stCondLst>
                                        </p:cTn>
                                        <p:tgtEl>
                                          <p:spTgt spid="3">
                                            <p:txEl>
                                              <p:pRg st="3" end="3"/>
                                            </p:txEl>
                                          </p:spTgt>
                                        </p:tgtEl>
                                      </p:cBhvr>
                                    </p:animEffect>
                                    <p:anim calcmode="lin" valueType="num">
                                      <p:cBhvr>
                                        <p:cTn id="59"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7">
                                          <p:stCondLst>
                                            <p:cond delay="162"/>
                                          </p:stCondLst>
                                        </p:cTn>
                                        <p:tgtEl>
                                          <p:spTgt spid="3">
                                            <p:txEl>
                                              <p:pRg st="3" end="3"/>
                                            </p:txEl>
                                          </p:spTgt>
                                        </p:tgtEl>
                                      </p:cBhvr>
                                      <p:to x="100000" y="60000"/>
                                    </p:animScale>
                                    <p:animScale>
                                      <p:cBhvr>
                                        <p:cTn id="65" dur="41" decel="50000">
                                          <p:stCondLst>
                                            <p:cond delay="169"/>
                                          </p:stCondLst>
                                        </p:cTn>
                                        <p:tgtEl>
                                          <p:spTgt spid="3">
                                            <p:txEl>
                                              <p:pRg st="3" end="3"/>
                                            </p:txEl>
                                          </p:spTgt>
                                        </p:tgtEl>
                                      </p:cBhvr>
                                      <p:to x="100000" y="100000"/>
                                    </p:animScale>
                                    <p:animScale>
                                      <p:cBhvr>
                                        <p:cTn id="66" dur="7">
                                          <p:stCondLst>
                                            <p:cond delay="328"/>
                                          </p:stCondLst>
                                        </p:cTn>
                                        <p:tgtEl>
                                          <p:spTgt spid="3">
                                            <p:txEl>
                                              <p:pRg st="3" end="3"/>
                                            </p:txEl>
                                          </p:spTgt>
                                        </p:tgtEl>
                                      </p:cBhvr>
                                      <p:to x="100000" y="80000"/>
                                    </p:animScale>
                                    <p:animScale>
                                      <p:cBhvr>
                                        <p:cTn id="67" dur="41" decel="50000">
                                          <p:stCondLst>
                                            <p:cond delay="335"/>
                                          </p:stCondLst>
                                        </p:cTn>
                                        <p:tgtEl>
                                          <p:spTgt spid="3">
                                            <p:txEl>
                                              <p:pRg st="3" end="3"/>
                                            </p:txEl>
                                          </p:spTgt>
                                        </p:tgtEl>
                                      </p:cBhvr>
                                      <p:to x="100000" y="100000"/>
                                    </p:animScale>
                                    <p:animScale>
                                      <p:cBhvr>
                                        <p:cTn id="68" dur="7">
                                          <p:stCondLst>
                                            <p:cond delay="410"/>
                                          </p:stCondLst>
                                        </p:cTn>
                                        <p:tgtEl>
                                          <p:spTgt spid="3">
                                            <p:txEl>
                                              <p:pRg st="3" end="3"/>
                                            </p:txEl>
                                          </p:spTgt>
                                        </p:tgtEl>
                                      </p:cBhvr>
                                      <p:to x="100000" y="90000"/>
                                    </p:animScale>
                                    <p:animScale>
                                      <p:cBhvr>
                                        <p:cTn id="69" dur="41" decel="50000">
                                          <p:stCondLst>
                                            <p:cond delay="417"/>
                                          </p:stCondLst>
                                        </p:cTn>
                                        <p:tgtEl>
                                          <p:spTgt spid="3">
                                            <p:txEl>
                                              <p:pRg st="3" end="3"/>
                                            </p:txEl>
                                          </p:spTgt>
                                        </p:tgtEl>
                                      </p:cBhvr>
                                      <p:to x="100000" y="100000"/>
                                    </p:animScale>
                                    <p:animScale>
                                      <p:cBhvr>
                                        <p:cTn id="70" dur="7">
                                          <p:stCondLst>
                                            <p:cond delay="452"/>
                                          </p:stCondLst>
                                        </p:cTn>
                                        <p:tgtEl>
                                          <p:spTgt spid="3">
                                            <p:txEl>
                                              <p:pRg st="3" end="3"/>
                                            </p:txEl>
                                          </p:spTgt>
                                        </p:tgtEl>
                                      </p:cBhvr>
                                      <p:to x="100000" y="95000"/>
                                    </p:animScale>
                                    <p:animScale>
                                      <p:cBhvr>
                                        <p:cTn id="71" dur="41" decel="50000">
                                          <p:stCondLst>
                                            <p:cond delay="459"/>
                                          </p:stCondLst>
                                        </p:cTn>
                                        <p:tgtEl>
                                          <p:spTgt spid="3">
                                            <p:txEl>
                                              <p:pRg st="3" end="3"/>
                                            </p:txEl>
                                          </p:spTgt>
                                        </p:tgtEl>
                                      </p:cBhvr>
                                      <p:to x="100000" y="100000"/>
                                    </p:animScale>
                                  </p:childTnLst>
                                </p:cTn>
                              </p:par>
                            </p:childTnLst>
                          </p:cTn>
                        </p:par>
                        <p:par>
                          <p:cTn id="72" fill="hold">
                            <p:stCondLst>
                              <p:cond delay="20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145">
                                          <p:stCondLst>
                                            <p:cond delay="0"/>
                                          </p:stCondLst>
                                        </p:cTn>
                                        <p:tgtEl>
                                          <p:spTgt spid="3">
                                            <p:txEl>
                                              <p:pRg st="4" end="4"/>
                                            </p:txEl>
                                          </p:spTgt>
                                        </p:tgtEl>
                                      </p:cBhvr>
                                    </p:animEffect>
                                    <p:anim calcmode="lin" valueType="num">
                                      <p:cBhvr>
                                        <p:cTn id="76"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7">
                                          <p:stCondLst>
                                            <p:cond delay="162"/>
                                          </p:stCondLst>
                                        </p:cTn>
                                        <p:tgtEl>
                                          <p:spTgt spid="3">
                                            <p:txEl>
                                              <p:pRg st="4" end="4"/>
                                            </p:txEl>
                                          </p:spTgt>
                                        </p:tgtEl>
                                      </p:cBhvr>
                                      <p:to x="100000" y="60000"/>
                                    </p:animScale>
                                    <p:animScale>
                                      <p:cBhvr>
                                        <p:cTn id="82" dur="41" decel="50000">
                                          <p:stCondLst>
                                            <p:cond delay="169"/>
                                          </p:stCondLst>
                                        </p:cTn>
                                        <p:tgtEl>
                                          <p:spTgt spid="3">
                                            <p:txEl>
                                              <p:pRg st="4" end="4"/>
                                            </p:txEl>
                                          </p:spTgt>
                                        </p:tgtEl>
                                      </p:cBhvr>
                                      <p:to x="100000" y="100000"/>
                                    </p:animScale>
                                    <p:animScale>
                                      <p:cBhvr>
                                        <p:cTn id="83" dur="7">
                                          <p:stCondLst>
                                            <p:cond delay="328"/>
                                          </p:stCondLst>
                                        </p:cTn>
                                        <p:tgtEl>
                                          <p:spTgt spid="3">
                                            <p:txEl>
                                              <p:pRg st="4" end="4"/>
                                            </p:txEl>
                                          </p:spTgt>
                                        </p:tgtEl>
                                      </p:cBhvr>
                                      <p:to x="100000" y="80000"/>
                                    </p:animScale>
                                    <p:animScale>
                                      <p:cBhvr>
                                        <p:cTn id="84" dur="41" decel="50000">
                                          <p:stCondLst>
                                            <p:cond delay="335"/>
                                          </p:stCondLst>
                                        </p:cTn>
                                        <p:tgtEl>
                                          <p:spTgt spid="3">
                                            <p:txEl>
                                              <p:pRg st="4" end="4"/>
                                            </p:txEl>
                                          </p:spTgt>
                                        </p:tgtEl>
                                      </p:cBhvr>
                                      <p:to x="100000" y="100000"/>
                                    </p:animScale>
                                    <p:animScale>
                                      <p:cBhvr>
                                        <p:cTn id="85" dur="7">
                                          <p:stCondLst>
                                            <p:cond delay="410"/>
                                          </p:stCondLst>
                                        </p:cTn>
                                        <p:tgtEl>
                                          <p:spTgt spid="3">
                                            <p:txEl>
                                              <p:pRg st="4" end="4"/>
                                            </p:txEl>
                                          </p:spTgt>
                                        </p:tgtEl>
                                      </p:cBhvr>
                                      <p:to x="100000" y="90000"/>
                                    </p:animScale>
                                    <p:animScale>
                                      <p:cBhvr>
                                        <p:cTn id="86" dur="41" decel="50000">
                                          <p:stCondLst>
                                            <p:cond delay="417"/>
                                          </p:stCondLst>
                                        </p:cTn>
                                        <p:tgtEl>
                                          <p:spTgt spid="3">
                                            <p:txEl>
                                              <p:pRg st="4" end="4"/>
                                            </p:txEl>
                                          </p:spTgt>
                                        </p:tgtEl>
                                      </p:cBhvr>
                                      <p:to x="100000" y="100000"/>
                                    </p:animScale>
                                    <p:animScale>
                                      <p:cBhvr>
                                        <p:cTn id="87" dur="7">
                                          <p:stCondLst>
                                            <p:cond delay="452"/>
                                          </p:stCondLst>
                                        </p:cTn>
                                        <p:tgtEl>
                                          <p:spTgt spid="3">
                                            <p:txEl>
                                              <p:pRg st="4" end="4"/>
                                            </p:txEl>
                                          </p:spTgt>
                                        </p:tgtEl>
                                      </p:cBhvr>
                                      <p:to x="100000" y="95000"/>
                                    </p:animScale>
                                    <p:animScale>
                                      <p:cBhvr>
                                        <p:cTn id="88" dur="41" decel="50000">
                                          <p:stCondLst>
                                            <p:cond delay="459"/>
                                          </p:stCondLst>
                                        </p:cTn>
                                        <p:tgtEl>
                                          <p:spTgt spid="3">
                                            <p:txEl>
                                              <p:pRg st="4" end="4"/>
                                            </p:txEl>
                                          </p:spTgt>
                                        </p:tgtEl>
                                      </p:cBhvr>
                                      <p:to x="100000" y="100000"/>
                                    </p:animScale>
                                  </p:childTnLst>
                                </p:cTn>
                              </p:par>
                            </p:childTnLst>
                          </p:cTn>
                        </p:par>
                        <p:par>
                          <p:cTn id="89" fill="hold">
                            <p:stCondLst>
                              <p:cond delay="2500"/>
                            </p:stCondLst>
                            <p:childTnLst>
                              <p:par>
                                <p:cTn id="90" presetID="26" presetClass="entr" presetSubtype="0" fill="hold" grpId="0"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145">
                                          <p:stCondLst>
                                            <p:cond delay="0"/>
                                          </p:stCondLst>
                                        </p:cTn>
                                        <p:tgtEl>
                                          <p:spTgt spid="3">
                                            <p:txEl>
                                              <p:pRg st="5" end="5"/>
                                            </p:txEl>
                                          </p:spTgt>
                                        </p:tgtEl>
                                      </p:cBhvr>
                                    </p:animEffect>
                                    <p:anim calcmode="lin" valueType="num">
                                      <p:cBhvr>
                                        <p:cTn id="93"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7">
                                          <p:stCondLst>
                                            <p:cond delay="162"/>
                                          </p:stCondLst>
                                        </p:cTn>
                                        <p:tgtEl>
                                          <p:spTgt spid="3">
                                            <p:txEl>
                                              <p:pRg st="5" end="5"/>
                                            </p:txEl>
                                          </p:spTgt>
                                        </p:tgtEl>
                                      </p:cBhvr>
                                      <p:to x="100000" y="60000"/>
                                    </p:animScale>
                                    <p:animScale>
                                      <p:cBhvr>
                                        <p:cTn id="99" dur="41" decel="50000">
                                          <p:stCondLst>
                                            <p:cond delay="169"/>
                                          </p:stCondLst>
                                        </p:cTn>
                                        <p:tgtEl>
                                          <p:spTgt spid="3">
                                            <p:txEl>
                                              <p:pRg st="5" end="5"/>
                                            </p:txEl>
                                          </p:spTgt>
                                        </p:tgtEl>
                                      </p:cBhvr>
                                      <p:to x="100000" y="100000"/>
                                    </p:animScale>
                                    <p:animScale>
                                      <p:cBhvr>
                                        <p:cTn id="100" dur="7">
                                          <p:stCondLst>
                                            <p:cond delay="328"/>
                                          </p:stCondLst>
                                        </p:cTn>
                                        <p:tgtEl>
                                          <p:spTgt spid="3">
                                            <p:txEl>
                                              <p:pRg st="5" end="5"/>
                                            </p:txEl>
                                          </p:spTgt>
                                        </p:tgtEl>
                                      </p:cBhvr>
                                      <p:to x="100000" y="80000"/>
                                    </p:animScale>
                                    <p:animScale>
                                      <p:cBhvr>
                                        <p:cTn id="101" dur="41" decel="50000">
                                          <p:stCondLst>
                                            <p:cond delay="335"/>
                                          </p:stCondLst>
                                        </p:cTn>
                                        <p:tgtEl>
                                          <p:spTgt spid="3">
                                            <p:txEl>
                                              <p:pRg st="5" end="5"/>
                                            </p:txEl>
                                          </p:spTgt>
                                        </p:tgtEl>
                                      </p:cBhvr>
                                      <p:to x="100000" y="100000"/>
                                    </p:animScale>
                                    <p:animScale>
                                      <p:cBhvr>
                                        <p:cTn id="102" dur="7">
                                          <p:stCondLst>
                                            <p:cond delay="410"/>
                                          </p:stCondLst>
                                        </p:cTn>
                                        <p:tgtEl>
                                          <p:spTgt spid="3">
                                            <p:txEl>
                                              <p:pRg st="5" end="5"/>
                                            </p:txEl>
                                          </p:spTgt>
                                        </p:tgtEl>
                                      </p:cBhvr>
                                      <p:to x="100000" y="90000"/>
                                    </p:animScale>
                                    <p:animScale>
                                      <p:cBhvr>
                                        <p:cTn id="103" dur="41" decel="50000">
                                          <p:stCondLst>
                                            <p:cond delay="417"/>
                                          </p:stCondLst>
                                        </p:cTn>
                                        <p:tgtEl>
                                          <p:spTgt spid="3">
                                            <p:txEl>
                                              <p:pRg st="5" end="5"/>
                                            </p:txEl>
                                          </p:spTgt>
                                        </p:tgtEl>
                                      </p:cBhvr>
                                      <p:to x="100000" y="100000"/>
                                    </p:animScale>
                                    <p:animScale>
                                      <p:cBhvr>
                                        <p:cTn id="104" dur="7">
                                          <p:stCondLst>
                                            <p:cond delay="452"/>
                                          </p:stCondLst>
                                        </p:cTn>
                                        <p:tgtEl>
                                          <p:spTgt spid="3">
                                            <p:txEl>
                                              <p:pRg st="5" end="5"/>
                                            </p:txEl>
                                          </p:spTgt>
                                        </p:tgtEl>
                                      </p:cBhvr>
                                      <p:to x="100000" y="95000"/>
                                    </p:animScale>
                                    <p:animScale>
                                      <p:cBhvr>
                                        <p:cTn id="105" dur="41" decel="50000">
                                          <p:stCondLst>
                                            <p:cond delay="459"/>
                                          </p:stCondLst>
                                        </p:cTn>
                                        <p:tgtEl>
                                          <p:spTgt spid="3">
                                            <p:txEl>
                                              <p:pRg st="5" end="5"/>
                                            </p:txEl>
                                          </p:spTgt>
                                        </p:tgtEl>
                                      </p:cBhvr>
                                      <p:to x="100000" y="100000"/>
                                    </p:animScale>
                                  </p:childTnLst>
                                </p:cTn>
                              </p:par>
                            </p:childTnLst>
                          </p:cTn>
                        </p:par>
                        <p:par>
                          <p:cTn id="106" fill="hold">
                            <p:stCondLst>
                              <p:cond delay="3000"/>
                            </p:stCondLst>
                            <p:childTnLst>
                              <p:par>
                                <p:cTn id="107" presetID="26" presetClass="entr" presetSubtype="0" fill="hold" grpId="0" nodeType="after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145">
                                          <p:stCondLst>
                                            <p:cond delay="0"/>
                                          </p:stCondLst>
                                        </p:cTn>
                                        <p:tgtEl>
                                          <p:spTgt spid="3">
                                            <p:txEl>
                                              <p:pRg st="6" end="6"/>
                                            </p:txEl>
                                          </p:spTgt>
                                        </p:tgtEl>
                                      </p:cBhvr>
                                    </p:animEffect>
                                    <p:anim calcmode="lin" valueType="num">
                                      <p:cBhvr>
                                        <p:cTn id="110" dur="456"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7">
                                          <p:stCondLst>
                                            <p:cond delay="162"/>
                                          </p:stCondLst>
                                        </p:cTn>
                                        <p:tgtEl>
                                          <p:spTgt spid="3">
                                            <p:txEl>
                                              <p:pRg st="6" end="6"/>
                                            </p:txEl>
                                          </p:spTgt>
                                        </p:tgtEl>
                                      </p:cBhvr>
                                      <p:to x="100000" y="60000"/>
                                    </p:animScale>
                                    <p:animScale>
                                      <p:cBhvr>
                                        <p:cTn id="116" dur="41" decel="50000">
                                          <p:stCondLst>
                                            <p:cond delay="169"/>
                                          </p:stCondLst>
                                        </p:cTn>
                                        <p:tgtEl>
                                          <p:spTgt spid="3">
                                            <p:txEl>
                                              <p:pRg st="6" end="6"/>
                                            </p:txEl>
                                          </p:spTgt>
                                        </p:tgtEl>
                                      </p:cBhvr>
                                      <p:to x="100000" y="100000"/>
                                    </p:animScale>
                                    <p:animScale>
                                      <p:cBhvr>
                                        <p:cTn id="117" dur="7">
                                          <p:stCondLst>
                                            <p:cond delay="328"/>
                                          </p:stCondLst>
                                        </p:cTn>
                                        <p:tgtEl>
                                          <p:spTgt spid="3">
                                            <p:txEl>
                                              <p:pRg st="6" end="6"/>
                                            </p:txEl>
                                          </p:spTgt>
                                        </p:tgtEl>
                                      </p:cBhvr>
                                      <p:to x="100000" y="80000"/>
                                    </p:animScale>
                                    <p:animScale>
                                      <p:cBhvr>
                                        <p:cTn id="118" dur="41" decel="50000">
                                          <p:stCondLst>
                                            <p:cond delay="335"/>
                                          </p:stCondLst>
                                        </p:cTn>
                                        <p:tgtEl>
                                          <p:spTgt spid="3">
                                            <p:txEl>
                                              <p:pRg st="6" end="6"/>
                                            </p:txEl>
                                          </p:spTgt>
                                        </p:tgtEl>
                                      </p:cBhvr>
                                      <p:to x="100000" y="100000"/>
                                    </p:animScale>
                                    <p:animScale>
                                      <p:cBhvr>
                                        <p:cTn id="119" dur="7">
                                          <p:stCondLst>
                                            <p:cond delay="410"/>
                                          </p:stCondLst>
                                        </p:cTn>
                                        <p:tgtEl>
                                          <p:spTgt spid="3">
                                            <p:txEl>
                                              <p:pRg st="6" end="6"/>
                                            </p:txEl>
                                          </p:spTgt>
                                        </p:tgtEl>
                                      </p:cBhvr>
                                      <p:to x="100000" y="90000"/>
                                    </p:animScale>
                                    <p:animScale>
                                      <p:cBhvr>
                                        <p:cTn id="120" dur="41" decel="50000">
                                          <p:stCondLst>
                                            <p:cond delay="417"/>
                                          </p:stCondLst>
                                        </p:cTn>
                                        <p:tgtEl>
                                          <p:spTgt spid="3">
                                            <p:txEl>
                                              <p:pRg st="6" end="6"/>
                                            </p:txEl>
                                          </p:spTgt>
                                        </p:tgtEl>
                                      </p:cBhvr>
                                      <p:to x="100000" y="100000"/>
                                    </p:animScale>
                                    <p:animScale>
                                      <p:cBhvr>
                                        <p:cTn id="121" dur="7">
                                          <p:stCondLst>
                                            <p:cond delay="452"/>
                                          </p:stCondLst>
                                        </p:cTn>
                                        <p:tgtEl>
                                          <p:spTgt spid="3">
                                            <p:txEl>
                                              <p:pRg st="6" end="6"/>
                                            </p:txEl>
                                          </p:spTgt>
                                        </p:tgtEl>
                                      </p:cBhvr>
                                      <p:to x="100000" y="95000"/>
                                    </p:animScale>
                                    <p:animScale>
                                      <p:cBhvr>
                                        <p:cTn id="122" dur="41" decel="50000">
                                          <p:stCondLst>
                                            <p:cond delay="459"/>
                                          </p:stCondLst>
                                        </p:cTn>
                                        <p:tgtEl>
                                          <p:spTgt spid="3">
                                            <p:txEl>
                                              <p:pRg st="6" end="6"/>
                                            </p:txEl>
                                          </p:spTgt>
                                        </p:tgtEl>
                                      </p:cBhvr>
                                      <p:to x="100000" y="100000"/>
                                    </p:animScale>
                                  </p:childTnLst>
                                </p:cTn>
                              </p:par>
                            </p:childTnLst>
                          </p:cTn>
                        </p:par>
                        <p:par>
                          <p:cTn id="123" fill="hold">
                            <p:stCondLst>
                              <p:cond delay="3500"/>
                            </p:stCondLst>
                            <p:childTnLst>
                              <p:par>
                                <p:cTn id="124" presetID="26" presetClass="entr" presetSubtype="0" fill="hold" grpId="0" nodeType="after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145">
                                          <p:stCondLst>
                                            <p:cond delay="0"/>
                                          </p:stCondLst>
                                        </p:cTn>
                                        <p:tgtEl>
                                          <p:spTgt spid="3">
                                            <p:txEl>
                                              <p:pRg st="7" end="7"/>
                                            </p:txEl>
                                          </p:spTgt>
                                        </p:tgtEl>
                                      </p:cBhvr>
                                    </p:animEffect>
                                    <p:anim calcmode="lin" valueType="num">
                                      <p:cBhvr>
                                        <p:cTn id="127" dur="456"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7">
                                          <p:stCondLst>
                                            <p:cond delay="162"/>
                                          </p:stCondLst>
                                        </p:cTn>
                                        <p:tgtEl>
                                          <p:spTgt spid="3">
                                            <p:txEl>
                                              <p:pRg st="7" end="7"/>
                                            </p:txEl>
                                          </p:spTgt>
                                        </p:tgtEl>
                                      </p:cBhvr>
                                      <p:to x="100000" y="60000"/>
                                    </p:animScale>
                                    <p:animScale>
                                      <p:cBhvr>
                                        <p:cTn id="133" dur="41" decel="50000">
                                          <p:stCondLst>
                                            <p:cond delay="169"/>
                                          </p:stCondLst>
                                        </p:cTn>
                                        <p:tgtEl>
                                          <p:spTgt spid="3">
                                            <p:txEl>
                                              <p:pRg st="7" end="7"/>
                                            </p:txEl>
                                          </p:spTgt>
                                        </p:tgtEl>
                                      </p:cBhvr>
                                      <p:to x="100000" y="100000"/>
                                    </p:animScale>
                                    <p:animScale>
                                      <p:cBhvr>
                                        <p:cTn id="134" dur="7">
                                          <p:stCondLst>
                                            <p:cond delay="328"/>
                                          </p:stCondLst>
                                        </p:cTn>
                                        <p:tgtEl>
                                          <p:spTgt spid="3">
                                            <p:txEl>
                                              <p:pRg st="7" end="7"/>
                                            </p:txEl>
                                          </p:spTgt>
                                        </p:tgtEl>
                                      </p:cBhvr>
                                      <p:to x="100000" y="80000"/>
                                    </p:animScale>
                                    <p:animScale>
                                      <p:cBhvr>
                                        <p:cTn id="135" dur="41" decel="50000">
                                          <p:stCondLst>
                                            <p:cond delay="335"/>
                                          </p:stCondLst>
                                        </p:cTn>
                                        <p:tgtEl>
                                          <p:spTgt spid="3">
                                            <p:txEl>
                                              <p:pRg st="7" end="7"/>
                                            </p:txEl>
                                          </p:spTgt>
                                        </p:tgtEl>
                                      </p:cBhvr>
                                      <p:to x="100000" y="100000"/>
                                    </p:animScale>
                                    <p:animScale>
                                      <p:cBhvr>
                                        <p:cTn id="136" dur="7">
                                          <p:stCondLst>
                                            <p:cond delay="410"/>
                                          </p:stCondLst>
                                        </p:cTn>
                                        <p:tgtEl>
                                          <p:spTgt spid="3">
                                            <p:txEl>
                                              <p:pRg st="7" end="7"/>
                                            </p:txEl>
                                          </p:spTgt>
                                        </p:tgtEl>
                                      </p:cBhvr>
                                      <p:to x="100000" y="90000"/>
                                    </p:animScale>
                                    <p:animScale>
                                      <p:cBhvr>
                                        <p:cTn id="137" dur="41" decel="50000">
                                          <p:stCondLst>
                                            <p:cond delay="417"/>
                                          </p:stCondLst>
                                        </p:cTn>
                                        <p:tgtEl>
                                          <p:spTgt spid="3">
                                            <p:txEl>
                                              <p:pRg st="7" end="7"/>
                                            </p:txEl>
                                          </p:spTgt>
                                        </p:tgtEl>
                                      </p:cBhvr>
                                      <p:to x="100000" y="100000"/>
                                    </p:animScale>
                                    <p:animScale>
                                      <p:cBhvr>
                                        <p:cTn id="138" dur="7">
                                          <p:stCondLst>
                                            <p:cond delay="452"/>
                                          </p:stCondLst>
                                        </p:cTn>
                                        <p:tgtEl>
                                          <p:spTgt spid="3">
                                            <p:txEl>
                                              <p:pRg st="7" end="7"/>
                                            </p:txEl>
                                          </p:spTgt>
                                        </p:tgtEl>
                                      </p:cBhvr>
                                      <p:to x="100000" y="95000"/>
                                    </p:animScale>
                                    <p:animScale>
                                      <p:cBhvr>
                                        <p:cTn id="139" dur="41" decel="50000">
                                          <p:stCondLst>
                                            <p:cond delay="459"/>
                                          </p:stCondLst>
                                        </p:cTn>
                                        <p:tgtEl>
                                          <p:spTgt spid="3">
                                            <p:txEl>
                                              <p:pRg st="7" end="7"/>
                                            </p:txEl>
                                          </p:spTgt>
                                        </p:tgtEl>
                                      </p:cBhvr>
                                      <p:to x="100000" y="100000"/>
                                    </p:animScale>
                                  </p:childTnLst>
                                </p:cTn>
                              </p:par>
                            </p:childTnLst>
                          </p:cTn>
                        </p:par>
                        <p:par>
                          <p:cTn id="140" fill="hold">
                            <p:stCondLst>
                              <p:cond delay="4000"/>
                            </p:stCondLst>
                            <p:childTnLst>
                              <p:par>
                                <p:cTn id="141" presetID="26" presetClass="entr" presetSubtype="0" fill="hold" grpId="0" nodeType="afterEffect">
                                  <p:stCondLst>
                                    <p:cond delay="0"/>
                                  </p:stCondLst>
                                  <p:childTnLst>
                                    <p:set>
                                      <p:cBhvr>
                                        <p:cTn id="142" dur="1" fill="hold">
                                          <p:stCondLst>
                                            <p:cond delay="0"/>
                                          </p:stCondLst>
                                        </p:cTn>
                                        <p:tgtEl>
                                          <p:spTgt spid="3">
                                            <p:txEl>
                                              <p:pRg st="8" end="8"/>
                                            </p:txEl>
                                          </p:spTgt>
                                        </p:tgtEl>
                                        <p:attrNameLst>
                                          <p:attrName>style.visibility</p:attrName>
                                        </p:attrNameLst>
                                      </p:cBhvr>
                                      <p:to>
                                        <p:strVal val="visible"/>
                                      </p:to>
                                    </p:set>
                                    <p:animEffect transition="in" filter="wipe(down)">
                                      <p:cBhvr>
                                        <p:cTn id="143" dur="145">
                                          <p:stCondLst>
                                            <p:cond delay="0"/>
                                          </p:stCondLst>
                                        </p:cTn>
                                        <p:tgtEl>
                                          <p:spTgt spid="3">
                                            <p:txEl>
                                              <p:pRg st="8" end="8"/>
                                            </p:txEl>
                                          </p:spTgt>
                                        </p:tgtEl>
                                      </p:cBhvr>
                                    </p:animEffect>
                                    <p:anim calcmode="lin" valueType="num">
                                      <p:cBhvr>
                                        <p:cTn id="144" dur="456"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5" dur="16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6" dur="166" tmFilter="0, 0; 0.125,0.2665; 0.25,0.4; 0.375,0.465; 0.5,0.5;  0.625,0.535; 0.75,0.6; 0.875,0.7335; 1,1">
                                          <p:stCondLst>
                                            <p:cond delay="16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7" dur="83" tmFilter="0, 0; 0.125,0.2665; 0.25,0.4; 0.375,0.465; 0.5,0.5;  0.625,0.535; 0.75,0.6; 0.875,0.7335; 1,1">
                                          <p:stCondLst>
                                            <p:cond delay="331"/>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8" dur="41" tmFilter="0, 0; 0.125,0.2665; 0.25,0.4; 0.375,0.465; 0.5,0.5;  0.625,0.535; 0.75,0.6; 0.875,0.7335; 1,1">
                                          <p:stCondLst>
                                            <p:cond delay="414"/>
                                          </p:stCondLst>
                                        </p:cTn>
                                        <p:tgtEl>
                                          <p:spTgt spid="3">
                                            <p:txEl>
                                              <p:pRg st="8" end="8"/>
                                            </p:txEl>
                                          </p:spTgt>
                                        </p:tgtEl>
                                        <p:attrNameLst>
                                          <p:attrName>ppt_y</p:attrName>
                                        </p:attrNameLst>
                                      </p:cBhvr>
                                      <p:tavLst>
                                        <p:tav tm="0" fmla="#ppt_y-sin(pi*$)/81">
                                          <p:val>
                                            <p:fltVal val="0"/>
                                          </p:val>
                                        </p:tav>
                                        <p:tav tm="100000">
                                          <p:val>
                                            <p:fltVal val="1"/>
                                          </p:val>
                                        </p:tav>
                                      </p:tavLst>
                                    </p:anim>
                                    <p:animScale>
                                      <p:cBhvr>
                                        <p:cTn id="149" dur="7">
                                          <p:stCondLst>
                                            <p:cond delay="162"/>
                                          </p:stCondLst>
                                        </p:cTn>
                                        <p:tgtEl>
                                          <p:spTgt spid="3">
                                            <p:txEl>
                                              <p:pRg st="8" end="8"/>
                                            </p:txEl>
                                          </p:spTgt>
                                        </p:tgtEl>
                                      </p:cBhvr>
                                      <p:to x="100000" y="60000"/>
                                    </p:animScale>
                                    <p:animScale>
                                      <p:cBhvr>
                                        <p:cTn id="150" dur="41" decel="50000">
                                          <p:stCondLst>
                                            <p:cond delay="169"/>
                                          </p:stCondLst>
                                        </p:cTn>
                                        <p:tgtEl>
                                          <p:spTgt spid="3">
                                            <p:txEl>
                                              <p:pRg st="8" end="8"/>
                                            </p:txEl>
                                          </p:spTgt>
                                        </p:tgtEl>
                                      </p:cBhvr>
                                      <p:to x="100000" y="100000"/>
                                    </p:animScale>
                                    <p:animScale>
                                      <p:cBhvr>
                                        <p:cTn id="151" dur="7">
                                          <p:stCondLst>
                                            <p:cond delay="328"/>
                                          </p:stCondLst>
                                        </p:cTn>
                                        <p:tgtEl>
                                          <p:spTgt spid="3">
                                            <p:txEl>
                                              <p:pRg st="8" end="8"/>
                                            </p:txEl>
                                          </p:spTgt>
                                        </p:tgtEl>
                                      </p:cBhvr>
                                      <p:to x="100000" y="80000"/>
                                    </p:animScale>
                                    <p:animScale>
                                      <p:cBhvr>
                                        <p:cTn id="152" dur="41" decel="50000">
                                          <p:stCondLst>
                                            <p:cond delay="335"/>
                                          </p:stCondLst>
                                        </p:cTn>
                                        <p:tgtEl>
                                          <p:spTgt spid="3">
                                            <p:txEl>
                                              <p:pRg st="8" end="8"/>
                                            </p:txEl>
                                          </p:spTgt>
                                        </p:tgtEl>
                                      </p:cBhvr>
                                      <p:to x="100000" y="100000"/>
                                    </p:animScale>
                                    <p:animScale>
                                      <p:cBhvr>
                                        <p:cTn id="153" dur="7">
                                          <p:stCondLst>
                                            <p:cond delay="410"/>
                                          </p:stCondLst>
                                        </p:cTn>
                                        <p:tgtEl>
                                          <p:spTgt spid="3">
                                            <p:txEl>
                                              <p:pRg st="8" end="8"/>
                                            </p:txEl>
                                          </p:spTgt>
                                        </p:tgtEl>
                                      </p:cBhvr>
                                      <p:to x="100000" y="90000"/>
                                    </p:animScale>
                                    <p:animScale>
                                      <p:cBhvr>
                                        <p:cTn id="154" dur="41" decel="50000">
                                          <p:stCondLst>
                                            <p:cond delay="417"/>
                                          </p:stCondLst>
                                        </p:cTn>
                                        <p:tgtEl>
                                          <p:spTgt spid="3">
                                            <p:txEl>
                                              <p:pRg st="8" end="8"/>
                                            </p:txEl>
                                          </p:spTgt>
                                        </p:tgtEl>
                                      </p:cBhvr>
                                      <p:to x="100000" y="100000"/>
                                    </p:animScale>
                                    <p:animScale>
                                      <p:cBhvr>
                                        <p:cTn id="155" dur="7">
                                          <p:stCondLst>
                                            <p:cond delay="452"/>
                                          </p:stCondLst>
                                        </p:cTn>
                                        <p:tgtEl>
                                          <p:spTgt spid="3">
                                            <p:txEl>
                                              <p:pRg st="8" end="8"/>
                                            </p:txEl>
                                          </p:spTgt>
                                        </p:tgtEl>
                                      </p:cBhvr>
                                      <p:to x="100000" y="95000"/>
                                    </p:animScale>
                                    <p:animScale>
                                      <p:cBhvr>
                                        <p:cTn id="156" dur="41" decel="50000">
                                          <p:stCondLst>
                                            <p:cond delay="459"/>
                                          </p:stCondLst>
                                        </p:cTn>
                                        <p:tgtEl>
                                          <p:spTgt spid="3">
                                            <p:txEl>
                                              <p:pRg st="8" end="8"/>
                                            </p:txEl>
                                          </p:spTgt>
                                        </p:tgtEl>
                                      </p:cBhvr>
                                      <p:to x="100000" y="100000"/>
                                    </p:animScale>
                                  </p:childTnLst>
                                </p:cTn>
                              </p:par>
                            </p:childTnLst>
                          </p:cTn>
                        </p:par>
                        <p:par>
                          <p:cTn id="157" fill="hold">
                            <p:stCondLst>
                              <p:cond delay="4500"/>
                            </p:stCondLst>
                            <p:childTnLst>
                              <p:par>
                                <p:cTn id="158" presetID="26" presetClass="entr" presetSubtype="0" fill="hold" grpId="0" nodeType="afterEffect">
                                  <p:stCondLst>
                                    <p:cond delay="0"/>
                                  </p:stCondLst>
                                  <p:childTnLst>
                                    <p:set>
                                      <p:cBhvr>
                                        <p:cTn id="159" dur="1" fill="hold">
                                          <p:stCondLst>
                                            <p:cond delay="0"/>
                                          </p:stCondLst>
                                        </p:cTn>
                                        <p:tgtEl>
                                          <p:spTgt spid="3">
                                            <p:txEl>
                                              <p:pRg st="9" end="9"/>
                                            </p:txEl>
                                          </p:spTgt>
                                        </p:tgtEl>
                                        <p:attrNameLst>
                                          <p:attrName>style.visibility</p:attrName>
                                        </p:attrNameLst>
                                      </p:cBhvr>
                                      <p:to>
                                        <p:strVal val="visible"/>
                                      </p:to>
                                    </p:set>
                                    <p:animEffect transition="in" filter="wipe(down)">
                                      <p:cBhvr>
                                        <p:cTn id="160" dur="145">
                                          <p:stCondLst>
                                            <p:cond delay="0"/>
                                          </p:stCondLst>
                                        </p:cTn>
                                        <p:tgtEl>
                                          <p:spTgt spid="3">
                                            <p:txEl>
                                              <p:pRg st="9" end="9"/>
                                            </p:txEl>
                                          </p:spTgt>
                                        </p:tgtEl>
                                      </p:cBhvr>
                                    </p:animEffect>
                                    <p:anim calcmode="lin" valueType="num">
                                      <p:cBhvr>
                                        <p:cTn id="161" dur="456"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2" dur="166"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3" dur="166" tmFilter="0, 0; 0.125,0.2665; 0.25,0.4; 0.375,0.465; 0.5,0.5;  0.625,0.535; 0.75,0.6; 0.875,0.7335; 1,1">
                                          <p:stCondLst>
                                            <p:cond delay="166"/>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4" dur="83" tmFilter="0, 0; 0.125,0.2665; 0.25,0.4; 0.375,0.465; 0.5,0.5;  0.625,0.535; 0.75,0.6; 0.875,0.7335; 1,1">
                                          <p:stCondLst>
                                            <p:cond delay="331"/>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5" dur="41" tmFilter="0, 0; 0.125,0.2665; 0.25,0.4; 0.375,0.465; 0.5,0.5;  0.625,0.535; 0.75,0.6; 0.875,0.7335; 1,1">
                                          <p:stCondLst>
                                            <p:cond delay="414"/>
                                          </p:stCondLst>
                                        </p:cTn>
                                        <p:tgtEl>
                                          <p:spTgt spid="3">
                                            <p:txEl>
                                              <p:pRg st="9" end="9"/>
                                            </p:txEl>
                                          </p:spTgt>
                                        </p:tgtEl>
                                        <p:attrNameLst>
                                          <p:attrName>ppt_y</p:attrName>
                                        </p:attrNameLst>
                                      </p:cBhvr>
                                      <p:tavLst>
                                        <p:tav tm="0" fmla="#ppt_y-sin(pi*$)/81">
                                          <p:val>
                                            <p:fltVal val="0"/>
                                          </p:val>
                                        </p:tav>
                                        <p:tav tm="100000">
                                          <p:val>
                                            <p:fltVal val="1"/>
                                          </p:val>
                                        </p:tav>
                                      </p:tavLst>
                                    </p:anim>
                                    <p:animScale>
                                      <p:cBhvr>
                                        <p:cTn id="166" dur="7">
                                          <p:stCondLst>
                                            <p:cond delay="162"/>
                                          </p:stCondLst>
                                        </p:cTn>
                                        <p:tgtEl>
                                          <p:spTgt spid="3">
                                            <p:txEl>
                                              <p:pRg st="9" end="9"/>
                                            </p:txEl>
                                          </p:spTgt>
                                        </p:tgtEl>
                                      </p:cBhvr>
                                      <p:to x="100000" y="60000"/>
                                    </p:animScale>
                                    <p:animScale>
                                      <p:cBhvr>
                                        <p:cTn id="167" dur="41" decel="50000">
                                          <p:stCondLst>
                                            <p:cond delay="169"/>
                                          </p:stCondLst>
                                        </p:cTn>
                                        <p:tgtEl>
                                          <p:spTgt spid="3">
                                            <p:txEl>
                                              <p:pRg st="9" end="9"/>
                                            </p:txEl>
                                          </p:spTgt>
                                        </p:tgtEl>
                                      </p:cBhvr>
                                      <p:to x="100000" y="100000"/>
                                    </p:animScale>
                                    <p:animScale>
                                      <p:cBhvr>
                                        <p:cTn id="168" dur="7">
                                          <p:stCondLst>
                                            <p:cond delay="328"/>
                                          </p:stCondLst>
                                        </p:cTn>
                                        <p:tgtEl>
                                          <p:spTgt spid="3">
                                            <p:txEl>
                                              <p:pRg st="9" end="9"/>
                                            </p:txEl>
                                          </p:spTgt>
                                        </p:tgtEl>
                                      </p:cBhvr>
                                      <p:to x="100000" y="80000"/>
                                    </p:animScale>
                                    <p:animScale>
                                      <p:cBhvr>
                                        <p:cTn id="169" dur="41" decel="50000">
                                          <p:stCondLst>
                                            <p:cond delay="335"/>
                                          </p:stCondLst>
                                        </p:cTn>
                                        <p:tgtEl>
                                          <p:spTgt spid="3">
                                            <p:txEl>
                                              <p:pRg st="9" end="9"/>
                                            </p:txEl>
                                          </p:spTgt>
                                        </p:tgtEl>
                                      </p:cBhvr>
                                      <p:to x="100000" y="100000"/>
                                    </p:animScale>
                                    <p:animScale>
                                      <p:cBhvr>
                                        <p:cTn id="170" dur="7">
                                          <p:stCondLst>
                                            <p:cond delay="410"/>
                                          </p:stCondLst>
                                        </p:cTn>
                                        <p:tgtEl>
                                          <p:spTgt spid="3">
                                            <p:txEl>
                                              <p:pRg st="9" end="9"/>
                                            </p:txEl>
                                          </p:spTgt>
                                        </p:tgtEl>
                                      </p:cBhvr>
                                      <p:to x="100000" y="90000"/>
                                    </p:animScale>
                                    <p:animScale>
                                      <p:cBhvr>
                                        <p:cTn id="171" dur="41" decel="50000">
                                          <p:stCondLst>
                                            <p:cond delay="417"/>
                                          </p:stCondLst>
                                        </p:cTn>
                                        <p:tgtEl>
                                          <p:spTgt spid="3">
                                            <p:txEl>
                                              <p:pRg st="9" end="9"/>
                                            </p:txEl>
                                          </p:spTgt>
                                        </p:tgtEl>
                                      </p:cBhvr>
                                      <p:to x="100000" y="100000"/>
                                    </p:animScale>
                                    <p:animScale>
                                      <p:cBhvr>
                                        <p:cTn id="172" dur="7">
                                          <p:stCondLst>
                                            <p:cond delay="452"/>
                                          </p:stCondLst>
                                        </p:cTn>
                                        <p:tgtEl>
                                          <p:spTgt spid="3">
                                            <p:txEl>
                                              <p:pRg st="9" end="9"/>
                                            </p:txEl>
                                          </p:spTgt>
                                        </p:tgtEl>
                                      </p:cBhvr>
                                      <p:to x="100000" y="95000"/>
                                    </p:animScale>
                                    <p:animScale>
                                      <p:cBhvr>
                                        <p:cTn id="173" dur="41" decel="50000">
                                          <p:stCondLst>
                                            <p:cond delay="459"/>
                                          </p:stCondLst>
                                        </p:cTn>
                                        <p:tgtEl>
                                          <p:spTgt spid="3">
                                            <p:txEl>
                                              <p:pRg st="9" end="9"/>
                                            </p:txEl>
                                          </p:spTgt>
                                        </p:tgtEl>
                                      </p:cBhvr>
                                      <p:to x="100000" y="100000"/>
                                    </p:animScale>
                                  </p:childTnLst>
                                </p:cTn>
                              </p:par>
                            </p:childTnLst>
                          </p:cTn>
                        </p:par>
                        <p:par>
                          <p:cTn id="174" fill="hold">
                            <p:stCondLst>
                              <p:cond delay="5000"/>
                            </p:stCondLst>
                            <p:childTnLst>
                              <p:par>
                                <p:cTn id="175" presetID="26" presetClass="entr" presetSubtype="0" fill="hold" grpId="0" nodeType="afterEffect">
                                  <p:stCondLst>
                                    <p:cond delay="0"/>
                                  </p:stCondLst>
                                  <p:childTnLst>
                                    <p:set>
                                      <p:cBhvr>
                                        <p:cTn id="176" dur="1" fill="hold">
                                          <p:stCondLst>
                                            <p:cond delay="0"/>
                                          </p:stCondLst>
                                        </p:cTn>
                                        <p:tgtEl>
                                          <p:spTgt spid="3">
                                            <p:txEl>
                                              <p:pRg st="10" end="10"/>
                                            </p:txEl>
                                          </p:spTgt>
                                        </p:tgtEl>
                                        <p:attrNameLst>
                                          <p:attrName>style.visibility</p:attrName>
                                        </p:attrNameLst>
                                      </p:cBhvr>
                                      <p:to>
                                        <p:strVal val="visible"/>
                                      </p:to>
                                    </p:set>
                                    <p:animEffect transition="in" filter="wipe(down)">
                                      <p:cBhvr>
                                        <p:cTn id="177" dur="145">
                                          <p:stCondLst>
                                            <p:cond delay="0"/>
                                          </p:stCondLst>
                                        </p:cTn>
                                        <p:tgtEl>
                                          <p:spTgt spid="3">
                                            <p:txEl>
                                              <p:pRg st="10" end="10"/>
                                            </p:txEl>
                                          </p:spTgt>
                                        </p:tgtEl>
                                      </p:cBhvr>
                                    </p:animEffect>
                                    <p:anim calcmode="lin" valueType="num">
                                      <p:cBhvr>
                                        <p:cTn id="178" dur="456"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9" dur="166"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0" dur="166" tmFilter="0, 0; 0.125,0.2665; 0.25,0.4; 0.375,0.465; 0.5,0.5;  0.625,0.535; 0.75,0.6; 0.875,0.7335; 1,1">
                                          <p:stCondLst>
                                            <p:cond delay="166"/>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1" dur="83" tmFilter="0, 0; 0.125,0.2665; 0.25,0.4; 0.375,0.465; 0.5,0.5;  0.625,0.535; 0.75,0.6; 0.875,0.7335; 1,1">
                                          <p:stCondLst>
                                            <p:cond delay="331"/>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82" dur="41" tmFilter="0, 0; 0.125,0.2665; 0.25,0.4; 0.375,0.465; 0.5,0.5;  0.625,0.535; 0.75,0.6; 0.875,0.7335; 1,1">
                                          <p:stCondLst>
                                            <p:cond delay="414"/>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3" dur="7">
                                          <p:stCondLst>
                                            <p:cond delay="162"/>
                                          </p:stCondLst>
                                        </p:cTn>
                                        <p:tgtEl>
                                          <p:spTgt spid="3">
                                            <p:txEl>
                                              <p:pRg st="10" end="10"/>
                                            </p:txEl>
                                          </p:spTgt>
                                        </p:tgtEl>
                                      </p:cBhvr>
                                      <p:to x="100000" y="60000"/>
                                    </p:animScale>
                                    <p:animScale>
                                      <p:cBhvr>
                                        <p:cTn id="184" dur="41" decel="50000">
                                          <p:stCondLst>
                                            <p:cond delay="169"/>
                                          </p:stCondLst>
                                        </p:cTn>
                                        <p:tgtEl>
                                          <p:spTgt spid="3">
                                            <p:txEl>
                                              <p:pRg st="10" end="10"/>
                                            </p:txEl>
                                          </p:spTgt>
                                        </p:tgtEl>
                                      </p:cBhvr>
                                      <p:to x="100000" y="100000"/>
                                    </p:animScale>
                                    <p:animScale>
                                      <p:cBhvr>
                                        <p:cTn id="185" dur="7">
                                          <p:stCondLst>
                                            <p:cond delay="328"/>
                                          </p:stCondLst>
                                        </p:cTn>
                                        <p:tgtEl>
                                          <p:spTgt spid="3">
                                            <p:txEl>
                                              <p:pRg st="10" end="10"/>
                                            </p:txEl>
                                          </p:spTgt>
                                        </p:tgtEl>
                                      </p:cBhvr>
                                      <p:to x="100000" y="80000"/>
                                    </p:animScale>
                                    <p:animScale>
                                      <p:cBhvr>
                                        <p:cTn id="186" dur="41" decel="50000">
                                          <p:stCondLst>
                                            <p:cond delay="335"/>
                                          </p:stCondLst>
                                        </p:cTn>
                                        <p:tgtEl>
                                          <p:spTgt spid="3">
                                            <p:txEl>
                                              <p:pRg st="10" end="10"/>
                                            </p:txEl>
                                          </p:spTgt>
                                        </p:tgtEl>
                                      </p:cBhvr>
                                      <p:to x="100000" y="100000"/>
                                    </p:animScale>
                                    <p:animScale>
                                      <p:cBhvr>
                                        <p:cTn id="187" dur="7">
                                          <p:stCondLst>
                                            <p:cond delay="410"/>
                                          </p:stCondLst>
                                        </p:cTn>
                                        <p:tgtEl>
                                          <p:spTgt spid="3">
                                            <p:txEl>
                                              <p:pRg st="10" end="10"/>
                                            </p:txEl>
                                          </p:spTgt>
                                        </p:tgtEl>
                                      </p:cBhvr>
                                      <p:to x="100000" y="90000"/>
                                    </p:animScale>
                                    <p:animScale>
                                      <p:cBhvr>
                                        <p:cTn id="188" dur="41" decel="50000">
                                          <p:stCondLst>
                                            <p:cond delay="417"/>
                                          </p:stCondLst>
                                        </p:cTn>
                                        <p:tgtEl>
                                          <p:spTgt spid="3">
                                            <p:txEl>
                                              <p:pRg st="10" end="10"/>
                                            </p:txEl>
                                          </p:spTgt>
                                        </p:tgtEl>
                                      </p:cBhvr>
                                      <p:to x="100000" y="100000"/>
                                    </p:animScale>
                                    <p:animScale>
                                      <p:cBhvr>
                                        <p:cTn id="189" dur="7">
                                          <p:stCondLst>
                                            <p:cond delay="452"/>
                                          </p:stCondLst>
                                        </p:cTn>
                                        <p:tgtEl>
                                          <p:spTgt spid="3">
                                            <p:txEl>
                                              <p:pRg st="10" end="10"/>
                                            </p:txEl>
                                          </p:spTgt>
                                        </p:tgtEl>
                                      </p:cBhvr>
                                      <p:to x="100000" y="95000"/>
                                    </p:animScale>
                                    <p:animScale>
                                      <p:cBhvr>
                                        <p:cTn id="190" dur="41" decel="50000">
                                          <p:stCondLst>
                                            <p:cond delay="459"/>
                                          </p:stCondLst>
                                        </p:cTn>
                                        <p:tgtEl>
                                          <p:spTgt spid="3">
                                            <p:txEl>
                                              <p:pRg st="10" end="10"/>
                                            </p:txEl>
                                          </p:spTgt>
                                        </p:tgtEl>
                                      </p:cBhvr>
                                      <p:to x="100000" y="100000"/>
                                    </p:animScale>
                                  </p:childTnLst>
                                </p:cTn>
                              </p:par>
                            </p:childTnLst>
                          </p:cTn>
                        </p:par>
                        <p:par>
                          <p:cTn id="191" fill="hold">
                            <p:stCondLst>
                              <p:cond delay="5500"/>
                            </p:stCondLst>
                            <p:childTnLst>
                              <p:par>
                                <p:cTn id="192" presetID="26" presetClass="entr" presetSubtype="0" fill="hold" grpId="0" nodeType="afterEffect">
                                  <p:stCondLst>
                                    <p:cond delay="0"/>
                                  </p:stCondLst>
                                  <p:childTnLst>
                                    <p:set>
                                      <p:cBhvr>
                                        <p:cTn id="193" dur="1" fill="hold">
                                          <p:stCondLst>
                                            <p:cond delay="0"/>
                                          </p:stCondLst>
                                        </p:cTn>
                                        <p:tgtEl>
                                          <p:spTgt spid="3">
                                            <p:txEl>
                                              <p:pRg st="11" end="11"/>
                                            </p:txEl>
                                          </p:spTgt>
                                        </p:tgtEl>
                                        <p:attrNameLst>
                                          <p:attrName>style.visibility</p:attrName>
                                        </p:attrNameLst>
                                      </p:cBhvr>
                                      <p:to>
                                        <p:strVal val="visible"/>
                                      </p:to>
                                    </p:set>
                                    <p:animEffect transition="in" filter="wipe(down)">
                                      <p:cBhvr>
                                        <p:cTn id="194" dur="145">
                                          <p:stCondLst>
                                            <p:cond delay="0"/>
                                          </p:stCondLst>
                                        </p:cTn>
                                        <p:tgtEl>
                                          <p:spTgt spid="3">
                                            <p:txEl>
                                              <p:pRg st="11" end="11"/>
                                            </p:txEl>
                                          </p:spTgt>
                                        </p:tgtEl>
                                      </p:cBhvr>
                                    </p:animEffect>
                                    <p:anim calcmode="lin" valueType="num">
                                      <p:cBhvr>
                                        <p:cTn id="195" dur="456"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6" dur="166"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7" dur="166" tmFilter="0, 0; 0.125,0.2665; 0.25,0.4; 0.375,0.465; 0.5,0.5;  0.625,0.535; 0.75,0.6; 0.875,0.7335; 1,1">
                                          <p:stCondLst>
                                            <p:cond delay="166"/>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8" dur="83" tmFilter="0, 0; 0.125,0.2665; 0.25,0.4; 0.375,0.465; 0.5,0.5;  0.625,0.535; 0.75,0.6; 0.875,0.7335; 1,1">
                                          <p:stCondLst>
                                            <p:cond delay="331"/>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9" dur="41" tmFilter="0, 0; 0.125,0.2665; 0.25,0.4; 0.375,0.465; 0.5,0.5;  0.625,0.535; 0.75,0.6; 0.875,0.7335; 1,1">
                                          <p:stCondLst>
                                            <p:cond delay="414"/>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00" dur="7">
                                          <p:stCondLst>
                                            <p:cond delay="162"/>
                                          </p:stCondLst>
                                        </p:cTn>
                                        <p:tgtEl>
                                          <p:spTgt spid="3">
                                            <p:txEl>
                                              <p:pRg st="11" end="11"/>
                                            </p:txEl>
                                          </p:spTgt>
                                        </p:tgtEl>
                                      </p:cBhvr>
                                      <p:to x="100000" y="60000"/>
                                    </p:animScale>
                                    <p:animScale>
                                      <p:cBhvr>
                                        <p:cTn id="201" dur="41" decel="50000">
                                          <p:stCondLst>
                                            <p:cond delay="169"/>
                                          </p:stCondLst>
                                        </p:cTn>
                                        <p:tgtEl>
                                          <p:spTgt spid="3">
                                            <p:txEl>
                                              <p:pRg st="11" end="11"/>
                                            </p:txEl>
                                          </p:spTgt>
                                        </p:tgtEl>
                                      </p:cBhvr>
                                      <p:to x="100000" y="100000"/>
                                    </p:animScale>
                                    <p:animScale>
                                      <p:cBhvr>
                                        <p:cTn id="202" dur="7">
                                          <p:stCondLst>
                                            <p:cond delay="328"/>
                                          </p:stCondLst>
                                        </p:cTn>
                                        <p:tgtEl>
                                          <p:spTgt spid="3">
                                            <p:txEl>
                                              <p:pRg st="11" end="11"/>
                                            </p:txEl>
                                          </p:spTgt>
                                        </p:tgtEl>
                                      </p:cBhvr>
                                      <p:to x="100000" y="80000"/>
                                    </p:animScale>
                                    <p:animScale>
                                      <p:cBhvr>
                                        <p:cTn id="203" dur="41" decel="50000">
                                          <p:stCondLst>
                                            <p:cond delay="335"/>
                                          </p:stCondLst>
                                        </p:cTn>
                                        <p:tgtEl>
                                          <p:spTgt spid="3">
                                            <p:txEl>
                                              <p:pRg st="11" end="11"/>
                                            </p:txEl>
                                          </p:spTgt>
                                        </p:tgtEl>
                                      </p:cBhvr>
                                      <p:to x="100000" y="100000"/>
                                    </p:animScale>
                                    <p:animScale>
                                      <p:cBhvr>
                                        <p:cTn id="204" dur="7">
                                          <p:stCondLst>
                                            <p:cond delay="410"/>
                                          </p:stCondLst>
                                        </p:cTn>
                                        <p:tgtEl>
                                          <p:spTgt spid="3">
                                            <p:txEl>
                                              <p:pRg st="11" end="11"/>
                                            </p:txEl>
                                          </p:spTgt>
                                        </p:tgtEl>
                                      </p:cBhvr>
                                      <p:to x="100000" y="90000"/>
                                    </p:animScale>
                                    <p:animScale>
                                      <p:cBhvr>
                                        <p:cTn id="205" dur="41" decel="50000">
                                          <p:stCondLst>
                                            <p:cond delay="417"/>
                                          </p:stCondLst>
                                        </p:cTn>
                                        <p:tgtEl>
                                          <p:spTgt spid="3">
                                            <p:txEl>
                                              <p:pRg st="11" end="11"/>
                                            </p:txEl>
                                          </p:spTgt>
                                        </p:tgtEl>
                                      </p:cBhvr>
                                      <p:to x="100000" y="100000"/>
                                    </p:animScale>
                                    <p:animScale>
                                      <p:cBhvr>
                                        <p:cTn id="206" dur="7">
                                          <p:stCondLst>
                                            <p:cond delay="452"/>
                                          </p:stCondLst>
                                        </p:cTn>
                                        <p:tgtEl>
                                          <p:spTgt spid="3">
                                            <p:txEl>
                                              <p:pRg st="11" end="11"/>
                                            </p:txEl>
                                          </p:spTgt>
                                        </p:tgtEl>
                                      </p:cBhvr>
                                      <p:to x="100000" y="95000"/>
                                    </p:animScale>
                                    <p:animScale>
                                      <p:cBhvr>
                                        <p:cTn id="207" dur="41" decel="50000">
                                          <p:stCondLst>
                                            <p:cond delay="459"/>
                                          </p:stCondLst>
                                        </p:cTn>
                                        <p:tgtEl>
                                          <p:spTgt spid="3">
                                            <p:txEl>
                                              <p:pRg st="11" end="11"/>
                                            </p:txEl>
                                          </p:spTgt>
                                        </p:tgtEl>
                                      </p:cBhvr>
                                      <p:to x="100000" y="100000"/>
                                    </p:animScale>
                                  </p:childTnLst>
                                </p:cTn>
                              </p:par>
                            </p:childTnLst>
                          </p:cTn>
                        </p:par>
                        <p:par>
                          <p:cTn id="208" fill="hold">
                            <p:stCondLst>
                              <p:cond delay="6000"/>
                            </p:stCondLst>
                            <p:childTnLst>
                              <p:par>
                                <p:cTn id="209" presetID="26" presetClass="entr" presetSubtype="0" fill="hold" grpId="0" nodeType="afterEffect">
                                  <p:stCondLst>
                                    <p:cond delay="0"/>
                                  </p:stCondLst>
                                  <p:childTnLst>
                                    <p:set>
                                      <p:cBhvr>
                                        <p:cTn id="210" dur="1" fill="hold">
                                          <p:stCondLst>
                                            <p:cond delay="0"/>
                                          </p:stCondLst>
                                        </p:cTn>
                                        <p:tgtEl>
                                          <p:spTgt spid="3">
                                            <p:txEl>
                                              <p:pRg st="12" end="12"/>
                                            </p:txEl>
                                          </p:spTgt>
                                        </p:tgtEl>
                                        <p:attrNameLst>
                                          <p:attrName>style.visibility</p:attrName>
                                        </p:attrNameLst>
                                      </p:cBhvr>
                                      <p:to>
                                        <p:strVal val="visible"/>
                                      </p:to>
                                    </p:set>
                                    <p:animEffect transition="in" filter="wipe(down)">
                                      <p:cBhvr>
                                        <p:cTn id="211" dur="145">
                                          <p:stCondLst>
                                            <p:cond delay="0"/>
                                          </p:stCondLst>
                                        </p:cTn>
                                        <p:tgtEl>
                                          <p:spTgt spid="3">
                                            <p:txEl>
                                              <p:pRg st="12" end="12"/>
                                            </p:txEl>
                                          </p:spTgt>
                                        </p:tgtEl>
                                      </p:cBhvr>
                                    </p:animEffect>
                                    <p:anim calcmode="lin" valueType="num">
                                      <p:cBhvr>
                                        <p:cTn id="212" dur="456"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13" dur="166"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14" dur="166" tmFilter="0, 0; 0.125,0.2665; 0.25,0.4; 0.375,0.465; 0.5,0.5;  0.625,0.535; 0.75,0.6; 0.875,0.7335; 1,1">
                                          <p:stCondLst>
                                            <p:cond delay="166"/>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15" dur="83" tmFilter="0, 0; 0.125,0.2665; 0.25,0.4; 0.375,0.465; 0.5,0.5;  0.625,0.535; 0.75,0.6; 0.875,0.7335; 1,1">
                                          <p:stCondLst>
                                            <p:cond delay="331"/>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16" dur="41" tmFilter="0, 0; 0.125,0.2665; 0.25,0.4; 0.375,0.465; 0.5,0.5;  0.625,0.535; 0.75,0.6; 0.875,0.7335; 1,1">
                                          <p:stCondLst>
                                            <p:cond delay="414"/>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17" dur="7">
                                          <p:stCondLst>
                                            <p:cond delay="162"/>
                                          </p:stCondLst>
                                        </p:cTn>
                                        <p:tgtEl>
                                          <p:spTgt spid="3">
                                            <p:txEl>
                                              <p:pRg st="12" end="12"/>
                                            </p:txEl>
                                          </p:spTgt>
                                        </p:tgtEl>
                                      </p:cBhvr>
                                      <p:to x="100000" y="60000"/>
                                    </p:animScale>
                                    <p:animScale>
                                      <p:cBhvr>
                                        <p:cTn id="218" dur="41" decel="50000">
                                          <p:stCondLst>
                                            <p:cond delay="169"/>
                                          </p:stCondLst>
                                        </p:cTn>
                                        <p:tgtEl>
                                          <p:spTgt spid="3">
                                            <p:txEl>
                                              <p:pRg st="12" end="12"/>
                                            </p:txEl>
                                          </p:spTgt>
                                        </p:tgtEl>
                                      </p:cBhvr>
                                      <p:to x="100000" y="100000"/>
                                    </p:animScale>
                                    <p:animScale>
                                      <p:cBhvr>
                                        <p:cTn id="219" dur="7">
                                          <p:stCondLst>
                                            <p:cond delay="328"/>
                                          </p:stCondLst>
                                        </p:cTn>
                                        <p:tgtEl>
                                          <p:spTgt spid="3">
                                            <p:txEl>
                                              <p:pRg st="12" end="12"/>
                                            </p:txEl>
                                          </p:spTgt>
                                        </p:tgtEl>
                                      </p:cBhvr>
                                      <p:to x="100000" y="80000"/>
                                    </p:animScale>
                                    <p:animScale>
                                      <p:cBhvr>
                                        <p:cTn id="220" dur="41" decel="50000">
                                          <p:stCondLst>
                                            <p:cond delay="335"/>
                                          </p:stCondLst>
                                        </p:cTn>
                                        <p:tgtEl>
                                          <p:spTgt spid="3">
                                            <p:txEl>
                                              <p:pRg st="12" end="12"/>
                                            </p:txEl>
                                          </p:spTgt>
                                        </p:tgtEl>
                                      </p:cBhvr>
                                      <p:to x="100000" y="100000"/>
                                    </p:animScale>
                                    <p:animScale>
                                      <p:cBhvr>
                                        <p:cTn id="221" dur="7">
                                          <p:stCondLst>
                                            <p:cond delay="410"/>
                                          </p:stCondLst>
                                        </p:cTn>
                                        <p:tgtEl>
                                          <p:spTgt spid="3">
                                            <p:txEl>
                                              <p:pRg st="12" end="12"/>
                                            </p:txEl>
                                          </p:spTgt>
                                        </p:tgtEl>
                                      </p:cBhvr>
                                      <p:to x="100000" y="90000"/>
                                    </p:animScale>
                                    <p:animScale>
                                      <p:cBhvr>
                                        <p:cTn id="222" dur="41" decel="50000">
                                          <p:stCondLst>
                                            <p:cond delay="417"/>
                                          </p:stCondLst>
                                        </p:cTn>
                                        <p:tgtEl>
                                          <p:spTgt spid="3">
                                            <p:txEl>
                                              <p:pRg st="12" end="12"/>
                                            </p:txEl>
                                          </p:spTgt>
                                        </p:tgtEl>
                                      </p:cBhvr>
                                      <p:to x="100000" y="100000"/>
                                    </p:animScale>
                                    <p:animScale>
                                      <p:cBhvr>
                                        <p:cTn id="223" dur="7">
                                          <p:stCondLst>
                                            <p:cond delay="452"/>
                                          </p:stCondLst>
                                        </p:cTn>
                                        <p:tgtEl>
                                          <p:spTgt spid="3">
                                            <p:txEl>
                                              <p:pRg st="12" end="12"/>
                                            </p:txEl>
                                          </p:spTgt>
                                        </p:tgtEl>
                                      </p:cBhvr>
                                      <p:to x="100000" y="95000"/>
                                    </p:animScale>
                                    <p:animScale>
                                      <p:cBhvr>
                                        <p:cTn id="224" dur="41" decel="50000">
                                          <p:stCondLst>
                                            <p:cond delay="459"/>
                                          </p:stCondLst>
                                        </p:cTn>
                                        <p:tgtEl>
                                          <p:spTgt spid="3">
                                            <p:txEl>
                                              <p:pRg st="12" end="12"/>
                                            </p:txEl>
                                          </p:spTgt>
                                        </p:tgtEl>
                                      </p:cBhvr>
                                      <p:to x="100000" y="100000"/>
                                    </p:animScale>
                                  </p:childTnLst>
                                </p:cTn>
                              </p:par>
                            </p:childTnLst>
                          </p:cTn>
                        </p:par>
                        <p:par>
                          <p:cTn id="225" fill="hold">
                            <p:stCondLst>
                              <p:cond delay="6500"/>
                            </p:stCondLst>
                            <p:childTnLst>
                              <p:par>
                                <p:cTn id="226" presetID="26" presetClass="entr" presetSubtype="0" fill="hold" grpId="0" nodeType="afterEffect">
                                  <p:stCondLst>
                                    <p:cond delay="0"/>
                                  </p:stCondLst>
                                  <p:childTnLst>
                                    <p:set>
                                      <p:cBhvr>
                                        <p:cTn id="227" dur="1" fill="hold">
                                          <p:stCondLst>
                                            <p:cond delay="0"/>
                                          </p:stCondLst>
                                        </p:cTn>
                                        <p:tgtEl>
                                          <p:spTgt spid="3">
                                            <p:txEl>
                                              <p:pRg st="13" end="13"/>
                                            </p:txEl>
                                          </p:spTgt>
                                        </p:tgtEl>
                                        <p:attrNameLst>
                                          <p:attrName>style.visibility</p:attrName>
                                        </p:attrNameLst>
                                      </p:cBhvr>
                                      <p:to>
                                        <p:strVal val="visible"/>
                                      </p:to>
                                    </p:set>
                                    <p:animEffect transition="in" filter="wipe(down)">
                                      <p:cBhvr>
                                        <p:cTn id="228" dur="145">
                                          <p:stCondLst>
                                            <p:cond delay="0"/>
                                          </p:stCondLst>
                                        </p:cTn>
                                        <p:tgtEl>
                                          <p:spTgt spid="3">
                                            <p:txEl>
                                              <p:pRg st="13" end="13"/>
                                            </p:txEl>
                                          </p:spTgt>
                                        </p:tgtEl>
                                      </p:cBhvr>
                                    </p:animEffect>
                                    <p:anim calcmode="lin" valueType="num">
                                      <p:cBhvr>
                                        <p:cTn id="229" dur="456"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30" dur="166"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31" dur="166" tmFilter="0, 0; 0.125,0.2665; 0.25,0.4; 0.375,0.465; 0.5,0.5;  0.625,0.535; 0.75,0.6; 0.875,0.7335; 1,1">
                                          <p:stCondLst>
                                            <p:cond delay="166"/>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32" dur="83" tmFilter="0, 0; 0.125,0.2665; 0.25,0.4; 0.375,0.465; 0.5,0.5;  0.625,0.535; 0.75,0.6; 0.875,0.7335; 1,1">
                                          <p:stCondLst>
                                            <p:cond delay="331"/>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33" dur="41" tmFilter="0, 0; 0.125,0.2665; 0.25,0.4; 0.375,0.465; 0.5,0.5;  0.625,0.535; 0.75,0.6; 0.875,0.7335; 1,1">
                                          <p:stCondLst>
                                            <p:cond delay="414"/>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34" dur="7">
                                          <p:stCondLst>
                                            <p:cond delay="162"/>
                                          </p:stCondLst>
                                        </p:cTn>
                                        <p:tgtEl>
                                          <p:spTgt spid="3">
                                            <p:txEl>
                                              <p:pRg st="13" end="13"/>
                                            </p:txEl>
                                          </p:spTgt>
                                        </p:tgtEl>
                                      </p:cBhvr>
                                      <p:to x="100000" y="60000"/>
                                    </p:animScale>
                                    <p:animScale>
                                      <p:cBhvr>
                                        <p:cTn id="235" dur="41" decel="50000">
                                          <p:stCondLst>
                                            <p:cond delay="169"/>
                                          </p:stCondLst>
                                        </p:cTn>
                                        <p:tgtEl>
                                          <p:spTgt spid="3">
                                            <p:txEl>
                                              <p:pRg st="13" end="13"/>
                                            </p:txEl>
                                          </p:spTgt>
                                        </p:tgtEl>
                                      </p:cBhvr>
                                      <p:to x="100000" y="100000"/>
                                    </p:animScale>
                                    <p:animScale>
                                      <p:cBhvr>
                                        <p:cTn id="236" dur="7">
                                          <p:stCondLst>
                                            <p:cond delay="328"/>
                                          </p:stCondLst>
                                        </p:cTn>
                                        <p:tgtEl>
                                          <p:spTgt spid="3">
                                            <p:txEl>
                                              <p:pRg st="13" end="13"/>
                                            </p:txEl>
                                          </p:spTgt>
                                        </p:tgtEl>
                                      </p:cBhvr>
                                      <p:to x="100000" y="80000"/>
                                    </p:animScale>
                                    <p:animScale>
                                      <p:cBhvr>
                                        <p:cTn id="237" dur="41" decel="50000">
                                          <p:stCondLst>
                                            <p:cond delay="335"/>
                                          </p:stCondLst>
                                        </p:cTn>
                                        <p:tgtEl>
                                          <p:spTgt spid="3">
                                            <p:txEl>
                                              <p:pRg st="13" end="13"/>
                                            </p:txEl>
                                          </p:spTgt>
                                        </p:tgtEl>
                                      </p:cBhvr>
                                      <p:to x="100000" y="100000"/>
                                    </p:animScale>
                                    <p:animScale>
                                      <p:cBhvr>
                                        <p:cTn id="238" dur="7">
                                          <p:stCondLst>
                                            <p:cond delay="410"/>
                                          </p:stCondLst>
                                        </p:cTn>
                                        <p:tgtEl>
                                          <p:spTgt spid="3">
                                            <p:txEl>
                                              <p:pRg st="13" end="13"/>
                                            </p:txEl>
                                          </p:spTgt>
                                        </p:tgtEl>
                                      </p:cBhvr>
                                      <p:to x="100000" y="90000"/>
                                    </p:animScale>
                                    <p:animScale>
                                      <p:cBhvr>
                                        <p:cTn id="239" dur="41" decel="50000">
                                          <p:stCondLst>
                                            <p:cond delay="417"/>
                                          </p:stCondLst>
                                        </p:cTn>
                                        <p:tgtEl>
                                          <p:spTgt spid="3">
                                            <p:txEl>
                                              <p:pRg st="13" end="13"/>
                                            </p:txEl>
                                          </p:spTgt>
                                        </p:tgtEl>
                                      </p:cBhvr>
                                      <p:to x="100000" y="100000"/>
                                    </p:animScale>
                                    <p:animScale>
                                      <p:cBhvr>
                                        <p:cTn id="240" dur="7">
                                          <p:stCondLst>
                                            <p:cond delay="452"/>
                                          </p:stCondLst>
                                        </p:cTn>
                                        <p:tgtEl>
                                          <p:spTgt spid="3">
                                            <p:txEl>
                                              <p:pRg st="13" end="13"/>
                                            </p:txEl>
                                          </p:spTgt>
                                        </p:tgtEl>
                                      </p:cBhvr>
                                      <p:to x="100000" y="95000"/>
                                    </p:animScale>
                                    <p:animScale>
                                      <p:cBhvr>
                                        <p:cTn id="241" dur="41" decel="50000">
                                          <p:stCondLst>
                                            <p:cond delay="459"/>
                                          </p:stCondLst>
                                        </p:cTn>
                                        <p:tgtEl>
                                          <p:spTgt spid="3">
                                            <p:txEl>
                                              <p:pRg st="13" end="13"/>
                                            </p:txEl>
                                          </p:spTgt>
                                        </p:tgtEl>
                                      </p:cBhvr>
                                      <p:to x="100000" y="100000"/>
                                    </p:animScale>
                                  </p:childTnLst>
                                </p:cTn>
                              </p:par>
                            </p:childTnLst>
                          </p:cTn>
                        </p:par>
                        <p:par>
                          <p:cTn id="242" fill="hold">
                            <p:stCondLst>
                              <p:cond delay="7000"/>
                            </p:stCondLst>
                            <p:childTnLst>
                              <p:par>
                                <p:cTn id="243" presetID="26" presetClass="entr" presetSubtype="0" fill="hold" grpId="0" nodeType="afterEffect">
                                  <p:stCondLst>
                                    <p:cond delay="0"/>
                                  </p:stCondLst>
                                  <p:childTnLst>
                                    <p:set>
                                      <p:cBhvr>
                                        <p:cTn id="244" dur="1" fill="hold">
                                          <p:stCondLst>
                                            <p:cond delay="0"/>
                                          </p:stCondLst>
                                        </p:cTn>
                                        <p:tgtEl>
                                          <p:spTgt spid="3">
                                            <p:txEl>
                                              <p:pRg st="14" end="14"/>
                                            </p:txEl>
                                          </p:spTgt>
                                        </p:tgtEl>
                                        <p:attrNameLst>
                                          <p:attrName>style.visibility</p:attrName>
                                        </p:attrNameLst>
                                      </p:cBhvr>
                                      <p:to>
                                        <p:strVal val="visible"/>
                                      </p:to>
                                    </p:set>
                                    <p:animEffect transition="in" filter="wipe(down)">
                                      <p:cBhvr>
                                        <p:cTn id="245" dur="145">
                                          <p:stCondLst>
                                            <p:cond delay="0"/>
                                          </p:stCondLst>
                                        </p:cTn>
                                        <p:tgtEl>
                                          <p:spTgt spid="3">
                                            <p:txEl>
                                              <p:pRg st="14" end="14"/>
                                            </p:txEl>
                                          </p:spTgt>
                                        </p:tgtEl>
                                      </p:cBhvr>
                                    </p:animEffect>
                                    <p:anim calcmode="lin" valueType="num">
                                      <p:cBhvr>
                                        <p:cTn id="246" dur="456"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47" dur="166"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48" dur="166" tmFilter="0, 0; 0.125,0.2665; 0.25,0.4; 0.375,0.465; 0.5,0.5;  0.625,0.535; 0.75,0.6; 0.875,0.7335; 1,1">
                                          <p:stCondLst>
                                            <p:cond delay="166"/>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49" dur="83" tmFilter="0, 0; 0.125,0.2665; 0.25,0.4; 0.375,0.465; 0.5,0.5;  0.625,0.535; 0.75,0.6; 0.875,0.7335; 1,1">
                                          <p:stCondLst>
                                            <p:cond delay="331"/>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50" dur="41" tmFilter="0, 0; 0.125,0.2665; 0.25,0.4; 0.375,0.465; 0.5,0.5;  0.625,0.535; 0.75,0.6; 0.875,0.7335; 1,1">
                                          <p:stCondLst>
                                            <p:cond delay="414"/>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51" dur="7">
                                          <p:stCondLst>
                                            <p:cond delay="162"/>
                                          </p:stCondLst>
                                        </p:cTn>
                                        <p:tgtEl>
                                          <p:spTgt spid="3">
                                            <p:txEl>
                                              <p:pRg st="14" end="14"/>
                                            </p:txEl>
                                          </p:spTgt>
                                        </p:tgtEl>
                                      </p:cBhvr>
                                      <p:to x="100000" y="60000"/>
                                    </p:animScale>
                                    <p:animScale>
                                      <p:cBhvr>
                                        <p:cTn id="252" dur="41" decel="50000">
                                          <p:stCondLst>
                                            <p:cond delay="169"/>
                                          </p:stCondLst>
                                        </p:cTn>
                                        <p:tgtEl>
                                          <p:spTgt spid="3">
                                            <p:txEl>
                                              <p:pRg st="14" end="14"/>
                                            </p:txEl>
                                          </p:spTgt>
                                        </p:tgtEl>
                                      </p:cBhvr>
                                      <p:to x="100000" y="100000"/>
                                    </p:animScale>
                                    <p:animScale>
                                      <p:cBhvr>
                                        <p:cTn id="253" dur="7">
                                          <p:stCondLst>
                                            <p:cond delay="328"/>
                                          </p:stCondLst>
                                        </p:cTn>
                                        <p:tgtEl>
                                          <p:spTgt spid="3">
                                            <p:txEl>
                                              <p:pRg st="14" end="14"/>
                                            </p:txEl>
                                          </p:spTgt>
                                        </p:tgtEl>
                                      </p:cBhvr>
                                      <p:to x="100000" y="80000"/>
                                    </p:animScale>
                                    <p:animScale>
                                      <p:cBhvr>
                                        <p:cTn id="254" dur="41" decel="50000">
                                          <p:stCondLst>
                                            <p:cond delay="335"/>
                                          </p:stCondLst>
                                        </p:cTn>
                                        <p:tgtEl>
                                          <p:spTgt spid="3">
                                            <p:txEl>
                                              <p:pRg st="14" end="14"/>
                                            </p:txEl>
                                          </p:spTgt>
                                        </p:tgtEl>
                                      </p:cBhvr>
                                      <p:to x="100000" y="100000"/>
                                    </p:animScale>
                                    <p:animScale>
                                      <p:cBhvr>
                                        <p:cTn id="255" dur="7">
                                          <p:stCondLst>
                                            <p:cond delay="410"/>
                                          </p:stCondLst>
                                        </p:cTn>
                                        <p:tgtEl>
                                          <p:spTgt spid="3">
                                            <p:txEl>
                                              <p:pRg st="14" end="14"/>
                                            </p:txEl>
                                          </p:spTgt>
                                        </p:tgtEl>
                                      </p:cBhvr>
                                      <p:to x="100000" y="90000"/>
                                    </p:animScale>
                                    <p:animScale>
                                      <p:cBhvr>
                                        <p:cTn id="256" dur="41" decel="50000">
                                          <p:stCondLst>
                                            <p:cond delay="417"/>
                                          </p:stCondLst>
                                        </p:cTn>
                                        <p:tgtEl>
                                          <p:spTgt spid="3">
                                            <p:txEl>
                                              <p:pRg st="14" end="14"/>
                                            </p:txEl>
                                          </p:spTgt>
                                        </p:tgtEl>
                                      </p:cBhvr>
                                      <p:to x="100000" y="100000"/>
                                    </p:animScale>
                                    <p:animScale>
                                      <p:cBhvr>
                                        <p:cTn id="257" dur="7">
                                          <p:stCondLst>
                                            <p:cond delay="452"/>
                                          </p:stCondLst>
                                        </p:cTn>
                                        <p:tgtEl>
                                          <p:spTgt spid="3">
                                            <p:txEl>
                                              <p:pRg st="14" end="14"/>
                                            </p:txEl>
                                          </p:spTgt>
                                        </p:tgtEl>
                                      </p:cBhvr>
                                      <p:to x="100000" y="95000"/>
                                    </p:animScale>
                                    <p:animScale>
                                      <p:cBhvr>
                                        <p:cTn id="258" dur="41" decel="50000">
                                          <p:stCondLst>
                                            <p:cond delay="459"/>
                                          </p:stCondLst>
                                        </p:cTn>
                                        <p:tgtEl>
                                          <p:spTgt spid="3">
                                            <p:txEl>
                                              <p:pRg st="14" end="14"/>
                                            </p:txEl>
                                          </p:spTgt>
                                        </p:tgtEl>
                                      </p:cBhvr>
                                      <p:to x="100000" y="100000"/>
                                    </p:animScale>
                                  </p:childTnLst>
                                </p:cTn>
                              </p:par>
                            </p:childTnLst>
                          </p:cTn>
                        </p:par>
                        <p:par>
                          <p:cTn id="259" fill="hold">
                            <p:stCondLst>
                              <p:cond delay="7500"/>
                            </p:stCondLst>
                            <p:childTnLst>
                              <p:par>
                                <p:cTn id="260" presetID="26" presetClass="entr" presetSubtype="0" fill="hold" grpId="0" nodeType="afterEffect">
                                  <p:stCondLst>
                                    <p:cond delay="0"/>
                                  </p:stCondLst>
                                  <p:childTnLst>
                                    <p:set>
                                      <p:cBhvr>
                                        <p:cTn id="261" dur="1" fill="hold">
                                          <p:stCondLst>
                                            <p:cond delay="0"/>
                                          </p:stCondLst>
                                        </p:cTn>
                                        <p:tgtEl>
                                          <p:spTgt spid="3">
                                            <p:txEl>
                                              <p:pRg st="15" end="15"/>
                                            </p:txEl>
                                          </p:spTgt>
                                        </p:tgtEl>
                                        <p:attrNameLst>
                                          <p:attrName>style.visibility</p:attrName>
                                        </p:attrNameLst>
                                      </p:cBhvr>
                                      <p:to>
                                        <p:strVal val="visible"/>
                                      </p:to>
                                    </p:set>
                                    <p:animEffect transition="in" filter="wipe(down)">
                                      <p:cBhvr>
                                        <p:cTn id="262" dur="145">
                                          <p:stCondLst>
                                            <p:cond delay="0"/>
                                          </p:stCondLst>
                                        </p:cTn>
                                        <p:tgtEl>
                                          <p:spTgt spid="3">
                                            <p:txEl>
                                              <p:pRg st="15" end="15"/>
                                            </p:txEl>
                                          </p:spTgt>
                                        </p:tgtEl>
                                      </p:cBhvr>
                                    </p:animEffect>
                                    <p:anim calcmode="lin" valueType="num">
                                      <p:cBhvr>
                                        <p:cTn id="263" dur="456"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64" dur="166"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65" dur="166" tmFilter="0, 0; 0.125,0.2665; 0.25,0.4; 0.375,0.465; 0.5,0.5;  0.625,0.535; 0.75,0.6; 0.875,0.7335; 1,1">
                                          <p:stCondLst>
                                            <p:cond delay="166"/>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66" dur="83" tmFilter="0, 0; 0.125,0.2665; 0.25,0.4; 0.375,0.465; 0.5,0.5;  0.625,0.535; 0.75,0.6; 0.875,0.7335; 1,1">
                                          <p:stCondLst>
                                            <p:cond delay="331"/>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67" dur="41" tmFilter="0, 0; 0.125,0.2665; 0.25,0.4; 0.375,0.465; 0.5,0.5;  0.625,0.535; 0.75,0.6; 0.875,0.7335; 1,1">
                                          <p:stCondLst>
                                            <p:cond delay="414"/>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68" dur="7">
                                          <p:stCondLst>
                                            <p:cond delay="162"/>
                                          </p:stCondLst>
                                        </p:cTn>
                                        <p:tgtEl>
                                          <p:spTgt spid="3">
                                            <p:txEl>
                                              <p:pRg st="15" end="15"/>
                                            </p:txEl>
                                          </p:spTgt>
                                        </p:tgtEl>
                                      </p:cBhvr>
                                      <p:to x="100000" y="60000"/>
                                    </p:animScale>
                                    <p:animScale>
                                      <p:cBhvr>
                                        <p:cTn id="269" dur="41" decel="50000">
                                          <p:stCondLst>
                                            <p:cond delay="169"/>
                                          </p:stCondLst>
                                        </p:cTn>
                                        <p:tgtEl>
                                          <p:spTgt spid="3">
                                            <p:txEl>
                                              <p:pRg st="15" end="15"/>
                                            </p:txEl>
                                          </p:spTgt>
                                        </p:tgtEl>
                                      </p:cBhvr>
                                      <p:to x="100000" y="100000"/>
                                    </p:animScale>
                                    <p:animScale>
                                      <p:cBhvr>
                                        <p:cTn id="270" dur="7">
                                          <p:stCondLst>
                                            <p:cond delay="328"/>
                                          </p:stCondLst>
                                        </p:cTn>
                                        <p:tgtEl>
                                          <p:spTgt spid="3">
                                            <p:txEl>
                                              <p:pRg st="15" end="15"/>
                                            </p:txEl>
                                          </p:spTgt>
                                        </p:tgtEl>
                                      </p:cBhvr>
                                      <p:to x="100000" y="80000"/>
                                    </p:animScale>
                                    <p:animScale>
                                      <p:cBhvr>
                                        <p:cTn id="271" dur="41" decel="50000">
                                          <p:stCondLst>
                                            <p:cond delay="335"/>
                                          </p:stCondLst>
                                        </p:cTn>
                                        <p:tgtEl>
                                          <p:spTgt spid="3">
                                            <p:txEl>
                                              <p:pRg st="15" end="15"/>
                                            </p:txEl>
                                          </p:spTgt>
                                        </p:tgtEl>
                                      </p:cBhvr>
                                      <p:to x="100000" y="100000"/>
                                    </p:animScale>
                                    <p:animScale>
                                      <p:cBhvr>
                                        <p:cTn id="272" dur="7">
                                          <p:stCondLst>
                                            <p:cond delay="410"/>
                                          </p:stCondLst>
                                        </p:cTn>
                                        <p:tgtEl>
                                          <p:spTgt spid="3">
                                            <p:txEl>
                                              <p:pRg st="15" end="15"/>
                                            </p:txEl>
                                          </p:spTgt>
                                        </p:tgtEl>
                                      </p:cBhvr>
                                      <p:to x="100000" y="90000"/>
                                    </p:animScale>
                                    <p:animScale>
                                      <p:cBhvr>
                                        <p:cTn id="273" dur="41" decel="50000">
                                          <p:stCondLst>
                                            <p:cond delay="417"/>
                                          </p:stCondLst>
                                        </p:cTn>
                                        <p:tgtEl>
                                          <p:spTgt spid="3">
                                            <p:txEl>
                                              <p:pRg st="15" end="15"/>
                                            </p:txEl>
                                          </p:spTgt>
                                        </p:tgtEl>
                                      </p:cBhvr>
                                      <p:to x="100000" y="100000"/>
                                    </p:animScale>
                                    <p:animScale>
                                      <p:cBhvr>
                                        <p:cTn id="274" dur="7">
                                          <p:stCondLst>
                                            <p:cond delay="452"/>
                                          </p:stCondLst>
                                        </p:cTn>
                                        <p:tgtEl>
                                          <p:spTgt spid="3">
                                            <p:txEl>
                                              <p:pRg st="15" end="15"/>
                                            </p:txEl>
                                          </p:spTgt>
                                        </p:tgtEl>
                                      </p:cBhvr>
                                      <p:to x="100000" y="95000"/>
                                    </p:animScale>
                                    <p:animScale>
                                      <p:cBhvr>
                                        <p:cTn id="275" dur="41" decel="50000">
                                          <p:stCondLst>
                                            <p:cond delay="459"/>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441" y="341250"/>
            <a:ext cx="8626900" cy="4524315"/>
          </a:xfrm>
          <a:prstGeom prst="rect">
            <a:avLst/>
          </a:prstGeom>
        </p:spPr>
        <p:txBody>
          <a:bodyPr wrap="square">
            <a:spAutoFit/>
          </a:bodyPr>
          <a:lstStyle/>
          <a:p>
            <a:pPr lvl="0" algn="just"/>
            <a:r>
              <a:rPr lang="fa-IR" sz="2400" dirty="0">
                <a:cs typeface="B Nazanin" panose="00000400000000000000" pitchFamily="2" charset="-78"/>
              </a:rPr>
              <a:t>استفاده از آبزیان از دیرباز در مناطقی که به این منابع دسترسی داشته اند از اهمیت خاصی برخوردار بوده و از فراورده های دریایی به عنوان یک منبع غذایی و پروتئینی مهم استفاده می شده است.</a:t>
            </a:r>
          </a:p>
          <a:p>
            <a:pPr lvl="0" algn="just"/>
            <a:r>
              <a:rPr lang="fa-IR" sz="2400" dirty="0">
                <a:cs typeface="B Nazanin" panose="00000400000000000000" pitchFamily="2" charset="-78"/>
              </a:rPr>
              <a:t>گوشت ماهی دارای ارزش بیولوژیکی بالایی است. ارزش غذایی ماهی ها با گوشت قرمز متفاوت است. گوشت بیشتر ماهی ها منبع سرشار ویتامین های</a:t>
            </a:r>
            <a:r>
              <a:rPr lang="en-US" sz="2400" dirty="0">
                <a:cs typeface="B Nazanin" panose="00000400000000000000" pitchFamily="2" charset="-78"/>
              </a:rPr>
              <a:t>D </a:t>
            </a:r>
            <a:r>
              <a:rPr lang="fa-IR" sz="2400" dirty="0">
                <a:cs typeface="B Nazanin" panose="00000400000000000000" pitchFamily="2" charset="-78"/>
              </a:rPr>
              <a:t> و </a:t>
            </a:r>
            <a:r>
              <a:rPr lang="en-US" sz="2400" dirty="0">
                <a:cs typeface="B Nazanin" panose="00000400000000000000" pitchFamily="2" charset="-78"/>
              </a:rPr>
              <a:t>A</a:t>
            </a:r>
            <a:r>
              <a:rPr lang="fa-IR" sz="2400" dirty="0">
                <a:cs typeface="B Nazanin" panose="00000400000000000000" pitchFamily="2" charset="-78"/>
              </a:rPr>
              <a:t> است. ماهی اقیانوس ها حاوی دو عنصر کمیاب یُد و فلوئور است. درصد هضم و جذب پروتئین ماهی نیز بالاست.</a:t>
            </a:r>
          </a:p>
          <a:p>
            <a:pPr lvl="0" algn="just"/>
            <a:r>
              <a:rPr lang="fa-IR" sz="2400" dirty="0">
                <a:cs typeface="B Nazanin" panose="00000400000000000000" pitchFamily="2" charset="-78"/>
              </a:rPr>
              <a:t>ماهی و سایر آبزیان به عنوان منبع خوب پروتئین، روی و آهن شمرده می شوند و بارزترین مزیت آن ها وجود اسید های چرب از خانواده ( امگا 3 و امگا 6 ) است، که در کاهش فشار خون، بهبود عملکرد سیستم ایمنی بدن و کاهش بیماری های قلبی و عروقی و سرطان مؤثرند.</a:t>
            </a:r>
          </a:p>
          <a:p>
            <a:pPr lvl="0" algn="just"/>
            <a:r>
              <a:rPr lang="fa-IR" sz="2400" dirty="0">
                <a:cs typeface="B Nazanin" panose="00000400000000000000" pitchFamily="2" charset="-78"/>
              </a:rPr>
              <a:t>پرورش و نگه داری ماهیان آکواریومی ماهیان آکواریومی از نظر شرایط زندگی به دو دسته اصلی ماهیان آب شور و ماهیان آب شیرین تقسیم می شوند.</a:t>
            </a:r>
          </a:p>
        </p:txBody>
      </p:sp>
      <p:pic>
        <p:nvPicPr>
          <p:cNvPr id="2" name="Picture 1"/>
          <p:cNvPicPr>
            <a:picLocks noChangeAspect="1"/>
          </p:cNvPicPr>
          <p:nvPr/>
        </p:nvPicPr>
        <p:blipFill>
          <a:blip r:embed="rId3"/>
          <a:stretch>
            <a:fillRect/>
          </a:stretch>
        </p:blipFill>
        <p:spPr>
          <a:xfrm>
            <a:off x="271441" y="4865566"/>
            <a:ext cx="4302602" cy="1666450"/>
          </a:xfrm>
          <a:prstGeom prst="rect">
            <a:avLst/>
          </a:prstGeom>
        </p:spPr>
      </p:pic>
    </p:spTree>
    <p:extLst>
      <p:ext uri="{BB962C8B-B14F-4D97-AF65-F5344CB8AC3E}">
        <p14:creationId xmlns:p14="http://schemas.microsoft.com/office/powerpoint/2010/main" val="2164612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577" y="881778"/>
            <a:ext cx="8628845" cy="3785652"/>
          </a:xfrm>
          <a:prstGeom prst="rect">
            <a:avLst/>
          </a:prstGeom>
        </p:spPr>
        <p:txBody>
          <a:bodyPr wrap="square">
            <a:spAutoFit/>
          </a:bodyPr>
          <a:lstStyle/>
          <a:p>
            <a:pPr algn="just"/>
            <a:r>
              <a:rPr lang="fa-IR" sz="2400" dirty="0">
                <a:cs typeface="B Nazanin" panose="00000400000000000000" pitchFamily="2" charset="-78"/>
              </a:rPr>
              <a:t>گیاهان و حیوانات برای بشر بسیار سودمندند و بدون آن ها چرخه زندگی در کره زمین خواهد ایستاد. این جانداران نیازهایی مانند غذا، پوشاک و داروی انسان را تأمین می کنند. انسان از دیرباز، بسیاری از حیوانات را رام کرده و آن ها را پرورش داده است. پرورش و نگه داری حیوانات اهلی در ایران نیز تاریخ چندهزار ساله دارد و برخی از حیوانات را ایرانی ها اهلی کرده اند. </a:t>
            </a:r>
          </a:p>
          <a:p>
            <a:pPr algn="just"/>
            <a:endParaRPr lang="fa-IR" sz="2400" dirty="0">
              <a:cs typeface="B Nazanin" panose="00000400000000000000" pitchFamily="2" charset="-78"/>
            </a:endParaRPr>
          </a:p>
          <a:p>
            <a:pPr algn="just"/>
            <a:r>
              <a:rPr lang="fa-IR" sz="2400" dirty="0">
                <a:cs typeface="B Nazanin" panose="00000400000000000000" pitchFamily="2" charset="-78"/>
              </a:rPr>
              <a:t>امروزه در سراسر دنیا پرورش حیوانات اهلی یک صنعت پر درآمد به شمار می رود و با روش های علمی انجام می گیرد. اگر شما پرورش و نگه داری حیوانات را دوست داشته باشید، می توانید با یادگیری این پودمان متناسب با شرایط زندگی خود و با بررسی سایر شرایط، با امکانات و سرمایه کم در این زمینه مشغول به کار شوید.</a:t>
            </a:r>
          </a:p>
        </p:txBody>
      </p:sp>
    </p:spTree>
    <p:extLst>
      <p:ext uri="{BB962C8B-B14F-4D97-AF65-F5344CB8AC3E}">
        <p14:creationId xmlns:p14="http://schemas.microsoft.com/office/powerpoint/2010/main" val="161511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214" y="560190"/>
            <a:ext cx="8676084" cy="156966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 غیرکلاسی</a:t>
            </a:r>
          </a:p>
          <a:p>
            <a:pPr lvl="0" algn="just"/>
            <a:endParaRPr lang="fa-IR" sz="2400" b="1" dirty="0">
              <a:solidFill>
                <a:srgbClr val="FF0000"/>
              </a:solidFill>
              <a:cs typeface="B Nazanin" panose="00000400000000000000" pitchFamily="2" charset="-78"/>
            </a:endParaRPr>
          </a:p>
          <a:p>
            <a:pPr lvl="0" algn="just"/>
            <a:r>
              <a:rPr lang="fa-IR" sz="2400" dirty="0">
                <a:cs typeface="B Nazanin" panose="00000400000000000000" pitchFamily="2" charset="-78"/>
              </a:rPr>
              <a:t>در مورد انواع ماهیان آکواريومی بررسی کنید و نتایج خود را در کلاس ارائه دهید.</a:t>
            </a:r>
          </a:p>
          <a:p>
            <a:pPr lvl="0" algn="just"/>
            <a:r>
              <a:rPr lang="fa-IR" sz="2400" dirty="0">
                <a:cs typeface="B Nazanin" panose="00000400000000000000" pitchFamily="2" charset="-78"/>
              </a:rPr>
              <a:t>شکل زیر نمونه هایی از تجهيزات آکواريوم را نشان می دهد.</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8" y="2395470"/>
            <a:ext cx="6925049" cy="4123574"/>
          </a:xfrm>
          <a:prstGeom prst="rect">
            <a:avLst/>
          </a:prstGeom>
        </p:spPr>
      </p:pic>
      <p:pic>
        <p:nvPicPr>
          <p:cNvPr id="2" name="Picture 1">
            <a:extLst>
              <a:ext uri="{FF2B5EF4-FFF2-40B4-BE49-F238E27FC236}">
                <a16:creationId xmlns:a16="http://schemas.microsoft.com/office/drawing/2014/main" id="{8D361BBB-4E86-38CD-A7B1-2643DD3EF8FC}"/>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2421072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3"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500" fill="hold"/>
                                        <p:tgtEl>
                                          <p:spTgt spid="4"/>
                                        </p:tgtEl>
                                        <p:attrNameLst>
                                          <p:attrName>ppt_x</p:attrName>
                                        </p:attrNameLst>
                                      </p:cBhvr>
                                      <p:tavLst>
                                        <p:tav tm="0">
                                          <p:val>
                                            <p:strVal val="1+#ppt_w/2"/>
                                          </p:val>
                                        </p:tav>
                                        <p:tav tm="100000">
                                          <p:val>
                                            <p:strVal val="#ppt_x"/>
                                          </p:val>
                                        </p:tav>
                                      </p:tavLst>
                                    </p:anim>
                                    <p:anim calcmode="lin" valueType="num">
                                      <p:cBhvr additive="base">
                                        <p:cTn id="13"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374" y="341250"/>
            <a:ext cx="8637967" cy="3046988"/>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روش راه اندازی یک آکواریوم آب شیرین: </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مراحل نصب آکواریوم را در شکل ملاحظه می کنید. این مراحل به شرح زیر است:</a:t>
            </a:r>
          </a:p>
          <a:p>
            <a:pPr lvl="0" algn="just"/>
            <a:r>
              <a:rPr lang="fa-IR" sz="2400" dirty="0">
                <a:cs typeface="B Nazanin" panose="00000400000000000000" pitchFamily="2" charset="-78"/>
              </a:rPr>
              <a:t>1 - آکواریوم را در محل تراز شده و بدون شیب قرار دهید و تجهیزات مربوطه را طبق دفترچه راهنما نصب کنید.</a:t>
            </a:r>
          </a:p>
          <a:p>
            <a:pPr lvl="0" algn="just"/>
            <a:r>
              <a:rPr lang="fa-IR" sz="2400" dirty="0">
                <a:cs typeface="B Nazanin" panose="00000400000000000000" pitchFamily="2" charset="-78"/>
              </a:rPr>
              <a:t>2 - یک قطعه یونولیت را هم اندازه کف آکواریوم ببرید و زیر آکواریوم بگذارید.</a:t>
            </a:r>
          </a:p>
          <a:p>
            <a:pPr lvl="0" algn="just"/>
            <a:r>
              <a:rPr lang="fa-IR" sz="2400" dirty="0">
                <a:cs typeface="B Nazanin" panose="00000400000000000000" pitchFamily="2" charset="-78"/>
              </a:rPr>
              <a:t>3 - اگر سطح زیر آکواریوم تراز نباشد پس از پر کردن آب، شیشه آکواریوم ترک می خورد.</a:t>
            </a:r>
          </a:p>
          <a:p>
            <a:pPr lvl="0" algn="just"/>
            <a:r>
              <a:rPr lang="fa-IR" sz="2400" dirty="0">
                <a:cs typeface="B Nazanin" panose="00000400000000000000" pitchFamily="2" charset="-78"/>
              </a:rPr>
              <a:t>4 - تجهیزات آکواریوم را نصب کنید.</a:t>
            </a:r>
          </a:p>
        </p:txBody>
      </p:sp>
      <p:pic>
        <p:nvPicPr>
          <p:cNvPr id="2" name="Picture 1"/>
          <p:cNvPicPr>
            <a:picLocks noChangeAspect="1"/>
          </p:cNvPicPr>
          <p:nvPr/>
        </p:nvPicPr>
        <p:blipFill>
          <a:blip r:embed="rId3"/>
          <a:stretch>
            <a:fillRect/>
          </a:stretch>
        </p:blipFill>
        <p:spPr>
          <a:xfrm>
            <a:off x="247496" y="3413910"/>
            <a:ext cx="5200268" cy="3106107"/>
          </a:xfrm>
          <a:prstGeom prst="rect">
            <a:avLst/>
          </a:prstGeom>
        </p:spPr>
      </p:pic>
    </p:spTree>
    <p:extLst>
      <p:ext uri="{BB962C8B-B14F-4D97-AF65-F5344CB8AC3E}">
        <p14:creationId xmlns:p14="http://schemas.microsoft.com/office/powerpoint/2010/main" val="3400642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003" y="320635"/>
            <a:ext cx="8418507" cy="3970318"/>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شستن ماسه ها: </a:t>
            </a:r>
          </a:p>
          <a:p>
            <a:pPr lvl="0" algn="just"/>
            <a:r>
              <a:rPr lang="fa-IR" sz="2400" dirty="0">
                <a:cs typeface="B Nazanin" panose="00000400000000000000" pitchFamily="2" charset="-78"/>
              </a:rPr>
              <a:t>ماسه آکواریوم را باید چند بار شست وشو دهید تا کاملاً تمیز شود. </a:t>
            </a:r>
          </a:p>
          <a:p>
            <a:pPr lvl="0" algn="just"/>
            <a:r>
              <a:rPr lang="fa-IR" sz="2400" dirty="0">
                <a:cs typeface="B Nazanin" panose="00000400000000000000" pitchFamily="2" charset="-78"/>
              </a:rPr>
              <a:t>در شکل مراحل شست و شوی ماسه نشان داده شده است.</a:t>
            </a:r>
          </a:p>
          <a:p>
            <a:pPr lvl="0" algn="just"/>
            <a:endParaRPr lang="fa-IR" sz="3200" dirty="0">
              <a:cs typeface="B Nazanin" panose="00000400000000000000" pitchFamily="2" charset="-78"/>
            </a:endParaRPr>
          </a:p>
          <a:p>
            <a:pPr lvl="0" algn="just"/>
            <a:endParaRPr lang="fa-IR" sz="2800" dirty="0">
              <a:cs typeface="B Nazanin" panose="00000400000000000000" pitchFamily="2" charset="-78"/>
            </a:endParaRPr>
          </a:p>
          <a:p>
            <a:pPr lvl="0" algn="just"/>
            <a:endParaRPr lang="fa-IR" sz="3200" dirty="0">
              <a:cs typeface="B Nazanin" panose="00000400000000000000" pitchFamily="2" charset="-78"/>
            </a:endParaRPr>
          </a:p>
          <a:p>
            <a:pPr lvl="0" algn="just"/>
            <a:endParaRPr lang="fa-IR" sz="3600" dirty="0">
              <a:cs typeface="B Nazanin" panose="00000400000000000000" pitchFamily="2" charset="-78"/>
            </a:endParaRPr>
          </a:p>
          <a:p>
            <a:pPr lvl="0" algn="just"/>
            <a:endParaRPr lang="fa-IR" sz="2800" dirty="0">
              <a:cs typeface="B Nazanin" panose="00000400000000000000" pitchFamily="2" charset="-78"/>
            </a:endParaRPr>
          </a:p>
          <a:p>
            <a:pPr lvl="0" algn="just"/>
            <a:r>
              <a:rPr lang="fa-IR" sz="2400" dirty="0">
                <a:cs typeface="B Nazanin" panose="00000400000000000000" pitchFamily="2" charset="-78"/>
              </a:rPr>
              <a:t>ماسه شسته شده را در آکواریوم بریزید و پخش کنید.</a:t>
            </a:r>
          </a:p>
        </p:txBody>
      </p:sp>
      <p:pic>
        <p:nvPicPr>
          <p:cNvPr id="4" name="Picture 3"/>
          <p:cNvPicPr>
            <a:picLocks noChangeAspect="1"/>
          </p:cNvPicPr>
          <p:nvPr/>
        </p:nvPicPr>
        <p:blipFill>
          <a:blip r:embed="rId3"/>
          <a:stretch>
            <a:fillRect/>
          </a:stretch>
        </p:blipFill>
        <p:spPr>
          <a:xfrm>
            <a:off x="3507234" y="1698206"/>
            <a:ext cx="5336276" cy="1776380"/>
          </a:xfrm>
          <a:prstGeom prst="rect">
            <a:avLst/>
          </a:prstGeom>
        </p:spPr>
      </p:pic>
      <p:pic>
        <p:nvPicPr>
          <p:cNvPr id="5" name="Picture 4"/>
          <p:cNvPicPr>
            <a:picLocks noChangeAspect="1"/>
          </p:cNvPicPr>
          <p:nvPr/>
        </p:nvPicPr>
        <p:blipFill>
          <a:blip r:embed="rId4"/>
          <a:stretch>
            <a:fillRect/>
          </a:stretch>
        </p:blipFill>
        <p:spPr>
          <a:xfrm>
            <a:off x="2551360" y="4430333"/>
            <a:ext cx="6292150" cy="1936046"/>
          </a:xfrm>
          <a:prstGeom prst="rect">
            <a:avLst/>
          </a:prstGeom>
        </p:spPr>
      </p:pic>
    </p:spTree>
    <p:extLst>
      <p:ext uri="{BB962C8B-B14F-4D97-AF65-F5344CB8AC3E}">
        <p14:creationId xmlns:p14="http://schemas.microsoft.com/office/powerpoint/2010/main" val="135756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577" y="297552"/>
            <a:ext cx="8681708" cy="3231654"/>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کاشت گیاه آبزی در آکواریوم: </a:t>
            </a:r>
          </a:p>
          <a:p>
            <a:pPr lvl="0" algn="just"/>
            <a:endParaRPr lang="fa-IR" sz="2400" b="1" dirty="0">
              <a:solidFill>
                <a:srgbClr val="FF0000"/>
              </a:solidFill>
              <a:cs typeface="B Nazanin" panose="00000400000000000000" pitchFamily="2" charset="-78"/>
            </a:endParaRPr>
          </a:p>
          <a:p>
            <a:pPr lvl="0" algn="just"/>
            <a:r>
              <a:rPr lang="fa-IR" sz="2400" dirty="0">
                <a:cs typeface="B Nazanin" panose="00000400000000000000" pitchFamily="2" charset="-78"/>
              </a:rPr>
              <a:t>کاشت گیاهان آبزی در آکواریوم به پالایش آب آکواریوم و نزدیک کردن محیط آکواریوم به شرایط زندگی طبیعی ماهی کمک می کند. گیاهان آبزی، گیاهانی هستند که در زیر آب زندگی می کنند. گروهی از گیاهان در دریاها و آب های شور و برخی در رودخانه ها و آب های شیرین رشد می کنند. </a:t>
            </a:r>
          </a:p>
          <a:p>
            <a:pPr lvl="0" algn="just"/>
            <a:endParaRPr lang="fa-IR" sz="2000" dirty="0">
              <a:cs typeface="B Nazanin" panose="00000400000000000000" pitchFamily="2" charset="-78"/>
            </a:endParaRPr>
          </a:p>
          <a:p>
            <a:pPr lvl="0" algn="just"/>
            <a:endParaRPr lang="fa-IR" sz="2000" dirty="0">
              <a:cs typeface="B Nazanin" panose="00000400000000000000" pitchFamily="2" charset="-78"/>
            </a:endParaRPr>
          </a:p>
          <a:p>
            <a:pPr lvl="0" algn="just"/>
            <a:r>
              <a:rPr lang="fa-IR" sz="2000" dirty="0">
                <a:cs typeface="B Nazanin" panose="00000400000000000000" pitchFamily="2" charset="-78"/>
              </a:rPr>
              <a:t>شکل روبرو چند نمونه گیاه آبزی را نشان می دهد .</a:t>
            </a:r>
          </a:p>
        </p:txBody>
      </p:sp>
      <p:pic>
        <p:nvPicPr>
          <p:cNvPr id="2" name="Picture 1"/>
          <p:cNvPicPr>
            <a:picLocks noChangeAspect="1"/>
          </p:cNvPicPr>
          <p:nvPr/>
        </p:nvPicPr>
        <p:blipFill>
          <a:blip r:embed="rId3"/>
          <a:stretch>
            <a:fillRect/>
          </a:stretch>
        </p:blipFill>
        <p:spPr>
          <a:xfrm>
            <a:off x="257577" y="2305318"/>
            <a:ext cx="4543098" cy="2005055"/>
          </a:xfrm>
          <a:prstGeom prst="rect">
            <a:avLst/>
          </a:prstGeom>
        </p:spPr>
      </p:pic>
      <p:pic>
        <p:nvPicPr>
          <p:cNvPr id="6" name="Picture 5"/>
          <p:cNvPicPr>
            <a:picLocks noChangeAspect="1"/>
          </p:cNvPicPr>
          <p:nvPr/>
        </p:nvPicPr>
        <p:blipFill>
          <a:blip r:embed="rId4"/>
          <a:stretch>
            <a:fillRect/>
          </a:stretch>
        </p:blipFill>
        <p:spPr>
          <a:xfrm>
            <a:off x="257577" y="4426283"/>
            <a:ext cx="3271234" cy="2104118"/>
          </a:xfrm>
          <a:prstGeom prst="rect">
            <a:avLst/>
          </a:prstGeom>
        </p:spPr>
      </p:pic>
      <p:sp>
        <p:nvSpPr>
          <p:cNvPr id="7" name="Rectangle 6"/>
          <p:cNvSpPr/>
          <p:nvPr/>
        </p:nvSpPr>
        <p:spPr>
          <a:xfrm>
            <a:off x="4198513" y="4426283"/>
            <a:ext cx="4812422" cy="1938992"/>
          </a:xfrm>
          <a:prstGeom prst="rect">
            <a:avLst/>
          </a:prstGeom>
        </p:spPr>
        <p:txBody>
          <a:bodyPr wrap="square">
            <a:spAutoFit/>
          </a:bodyPr>
          <a:lstStyle/>
          <a:p>
            <a:pPr lvl="0" algn="just"/>
            <a:r>
              <a:rPr lang="fa-IR" sz="2400" dirty="0">
                <a:cs typeface="B Nazanin" panose="00000400000000000000" pitchFamily="2" charset="-78"/>
              </a:rPr>
              <a:t>پیش از کاشت گیاهان آبزی، یک قطعه سنگ کوچک را به وسیله نخ به قسمت بالای ریشه گیاه ببندید. هنگام بستن سنگ مراقب باشید به ریشه گیاه آسیب نرسد. پس از آماده شدن، گیاه و سنگ را به آرامی داخل ماسه بکارید</a:t>
            </a:r>
          </a:p>
        </p:txBody>
      </p:sp>
    </p:spTree>
    <p:extLst>
      <p:ext uri="{BB962C8B-B14F-4D97-AF65-F5344CB8AC3E}">
        <p14:creationId xmlns:p14="http://schemas.microsoft.com/office/powerpoint/2010/main" val="4007862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555" y="369371"/>
            <a:ext cx="8681786" cy="1938992"/>
          </a:xfrm>
          <a:prstGeom prst="rect">
            <a:avLst/>
          </a:prstGeom>
        </p:spPr>
        <p:txBody>
          <a:bodyPr wrap="square">
            <a:spAutoFit/>
          </a:bodyPr>
          <a:lstStyle/>
          <a:p>
            <a:pPr lvl="0" algn="just"/>
            <a:r>
              <a:rPr lang="fa-IR" sz="2400" dirty="0">
                <a:cs typeface="B Nazanin" panose="00000400000000000000" pitchFamily="2" charset="-78"/>
              </a:rPr>
              <a:t>قبل از پر کردن آب در آکواریوم می توانید از لوازم تزئینی مانند کوزه شکسته، استفاده کنید.</a:t>
            </a:r>
          </a:p>
          <a:p>
            <a:pPr lvl="0" algn="just"/>
            <a:r>
              <a:rPr lang="fa-IR" sz="2400" dirty="0">
                <a:cs typeface="B Nazanin" panose="00000400000000000000" pitchFamily="2" charset="-78"/>
              </a:rPr>
              <a:t>به آرامی از یک سمت، آب را داخل آکواریوم بریزید شکل 20 - 6</a:t>
            </a:r>
          </a:p>
          <a:p>
            <a:pPr lvl="0" algn="just"/>
            <a:r>
              <a:rPr lang="fa-IR" sz="2400" dirty="0">
                <a:cs typeface="B Nazanin" panose="00000400000000000000" pitchFamily="2" charset="-78"/>
              </a:rPr>
              <a:t>پس از پر شدن آکواریوم، پمپ هوا و بخاری آکواریوم را روشن و تنظیم کنید. 24 ساعت پس از پر کردن آکواریوم می توانید ماهیان را به آب منتقل کنید. زیرا پس از این مدت گازهای محلول در آب به تدریج از آن خارج می شوند و در ماهی ایجاد مسمومیت نمی کنند.</a:t>
            </a:r>
          </a:p>
        </p:txBody>
      </p:sp>
      <p:sp>
        <p:nvSpPr>
          <p:cNvPr id="7" name="Rectangle 6"/>
          <p:cNvSpPr/>
          <p:nvPr/>
        </p:nvSpPr>
        <p:spPr>
          <a:xfrm>
            <a:off x="2171268" y="2386198"/>
            <a:ext cx="6727073" cy="2616101"/>
          </a:xfrm>
          <a:prstGeom prst="rect">
            <a:avLst/>
          </a:prstGeom>
        </p:spPr>
        <p:txBody>
          <a:bodyPr wrap="square">
            <a:spAutoFit/>
          </a:bodyPr>
          <a:lstStyle/>
          <a:p>
            <a:pPr lvl="0" algn="just"/>
            <a:r>
              <a:rPr lang="fa-IR" sz="2400" dirty="0">
                <a:solidFill>
                  <a:srgbClr val="FF0000"/>
                </a:solidFill>
                <a:cs typeface="B Nazanin" panose="00000400000000000000" pitchFamily="2" charset="-78"/>
              </a:rPr>
              <a:t>خرید ماهی: </a:t>
            </a:r>
          </a:p>
          <a:p>
            <a:pPr lvl="0" algn="just"/>
            <a:r>
              <a:rPr lang="fa-IR" sz="2400" dirty="0">
                <a:solidFill>
                  <a:srgbClr val="00B050"/>
                </a:solidFill>
                <a:cs typeface="B Nazanin" panose="00000400000000000000" pitchFamily="2" charset="-78"/>
              </a:rPr>
              <a:t>در خرید ماهی سالم باید به موارد زیر توجه کنید:</a:t>
            </a:r>
          </a:p>
          <a:p>
            <a:pPr lvl="0" algn="just"/>
            <a:endParaRPr lang="fa-IR" sz="2000" dirty="0">
              <a:cs typeface="B Nazanin" panose="00000400000000000000" pitchFamily="2" charset="-78"/>
            </a:endParaRPr>
          </a:p>
          <a:p>
            <a:pPr marL="257175" indent="-257175" algn="just">
              <a:buFont typeface="Wingdings" panose="05000000000000000000" pitchFamily="2" charset="2"/>
              <a:buChar char="§"/>
            </a:pPr>
            <a:r>
              <a:rPr lang="fa-IR" sz="2400" dirty="0">
                <a:cs typeface="B Nazanin" panose="00000400000000000000" pitchFamily="2" charset="-78"/>
              </a:rPr>
              <a:t>باله و دم ماهی سالم باشد.</a:t>
            </a:r>
          </a:p>
          <a:p>
            <a:pPr marL="257175" indent="-257175" algn="just">
              <a:buFont typeface="Wingdings" panose="05000000000000000000" pitchFamily="2" charset="2"/>
              <a:buChar char="§"/>
            </a:pPr>
            <a:r>
              <a:rPr lang="fa-IR" sz="2400" dirty="0">
                <a:cs typeface="B Nazanin" panose="00000400000000000000" pitchFamily="2" charset="-78"/>
              </a:rPr>
              <a:t>رنگ ماهی شفاف باشد و رنگ پریده نباشد. </a:t>
            </a:r>
          </a:p>
          <a:p>
            <a:pPr marL="257175" indent="-257175" algn="just">
              <a:buFont typeface="Wingdings" panose="05000000000000000000" pitchFamily="2" charset="2"/>
              <a:buChar char="§"/>
            </a:pPr>
            <a:r>
              <a:rPr lang="fa-IR" sz="2400" dirty="0">
                <a:cs typeface="B Nazanin" panose="00000400000000000000" pitchFamily="2" charset="-78"/>
              </a:rPr>
              <a:t>روی بدن ماهی، زخم و خال های سفید وجود نداشته باشد. </a:t>
            </a:r>
          </a:p>
          <a:p>
            <a:pPr marL="257175" indent="-257175" algn="just">
              <a:buFont typeface="Wingdings" panose="05000000000000000000" pitchFamily="2" charset="2"/>
              <a:buChar char="§"/>
            </a:pPr>
            <a:r>
              <a:rPr lang="fa-IR" sz="2400" dirty="0">
                <a:cs typeface="B Nazanin" panose="00000400000000000000" pitchFamily="2" charset="-78"/>
              </a:rPr>
              <a:t>ماهی گوشه گیر نباشد. </a:t>
            </a:r>
          </a:p>
        </p:txBody>
      </p:sp>
      <p:pic>
        <p:nvPicPr>
          <p:cNvPr id="4" name="Picture 3"/>
          <p:cNvPicPr>
            <a:picLocks noChangeAspect="1"/>
          </p:cNvPicPr>
          <p:nvPr/>
        </p:nvPicPr>
        <p:blipFill>
          <a:blip r:embed="rId3"/>
          <a:stretch>
            <a:fillRect/>
          </a:stretch>
        </p:blipFill>
        <p:spPr>
          <a:xfrm>
            <a:off x="216555" y="4759006"/>
            <a:ext cx="2204673" cy="1806279"/>
          </a:xfrm>
          <a:prstGeom prst="rect">
            <a:avLst/>
          </a:prstGeom>
        </p:spPr>
      </p:pic>
      <p:pic>
        <p:nvPicPr>
          <p:cNvPr id="5" name="Picture 4"/>
          <p:cNvPicPr>
            <a:picLocks noChangeAspect="1"/>
          </p:cNvPicPr>
          <p:nvPr/>
        </p:nvPicPr>
        <p:blipFill>
          <a:blip r:embed="rId4"/>
          <a:stretch>
            <a:fillRect/>
          </a:stretch>
        </p:blipFill>
        <p:spPr>
          <a:xfrm>
            <a:off x="244084" y="2373124"/>
            <a:ext cx="2177144" cy="2308047"/>
          </a:xfrm>
          <a:prstGeom prst="rect">
            <a:avLst/>
          </a:prstGeom>
        </p:spPr>
      </p:pic>
      <p:sp>
        <p:nvSpPr>
          <p:cNvPr id="9" name="Rectangle 8"/>
          <p:cNvSpPr/>
          <p:nvPr/>
        </p:nvSpPr>
        <p:spPr>
          <a:xfrm>
            <a:off x="2601532" y="5275960"/>
            <a:ext cx="6296809" cy="1200329"/>
          </a:xfrm>
          <a:prstGeom prst="rect">
            <a:avLst/>
          </a:prstGeom>
        </p:spPr>
        <p:txBody>
          <a:bodyPr wrap="square">
            <a:spAutoFit/>
          </a:bodyPr>
          <a:lstStyle/>
          <a:p>
            <a:pPr lvl="0" algn="just"/>
            <a:r>
              <a:rPr lang="fa-IR" sz="2400" dirty="0">
                <a:cs typeface="B Nazanin" panose="00000400000000000000" pitchFamily="2" charset="-78"/>
              </a:rPr>
              <a:t>کیسه حاوی ماهی ها را دقایقی در آب غوطه ور کنید تا به هم دمایی با آب آکواریوم برسد. سپس ضمن باز کردن کیسه، به آرامی ماهی ها را به داخل آب رها کنید.</a:t>
            </a:r>
          </a:p>
        </p:txBody>
      </p:sp>
    </p:spTree>
    <p:extLst>
      <p:ext uri="{BB962C8B-B14F-4D97-AF65-F5344CB8AC3E}">
        <p14:creationId xmlns:p14="http://schemas.microsoft.com/office/powerpoint/2010/main" val="1271322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10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405645"/>
            <a:ext cx="8679400" cy="5262979"/>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آداب و شرايط کار</a:t>
            </a:r>
          </a:p>
          <a:p>
            <a:pPr lvl="0" algn="just"/>
            <a:endParaRPr lang="fa-IR" sz="2400" dirty="0">
              <a:cs typeface="B Nazanin" panose="00000400000000000000" pitchFamily="2" charset="-78"/>
            </a:endParaRPr>
          </a:p>
          <a:p>
            <a:pPr lvl="0" algn="just"/>
            <a:r>
              <a:rPr lang="fa-IR" sz="2400" dirty="0">
                <a:solidFill>
                  <a:srgbClr val="00B050"/>
                </a:solidFill>
                <a:cs typeface="B Nazanin" panose="00000400000000000000" pitchFamily="2" charset="-78"/>
              </a:rPr>
              <a:t>ظلم نکردن به کارگر</a:t>
            </a:r>
          </a:p>
          <a:p>
            <a:pPr lvl="0" algn="just"/>
            <a:r>
              <a:rPr lang="fa-IR" sz="2400" dirty="0">
                <a:cs typeface="B Nazanin" panose="00000400000000000000" pitchFamily="2" charset="-78"/>
              </a:rPr>
              <a:t>در قرآن کریم برای رعایت حقوق کارگر و ظلم ننمودن به او بسیار تأکید شده است، از جمله در سوره هود، آيه 85 می فرماید :</a:t>
            </a:r>
          </a:p>
          <a:p>
            <a:pPr lvl="0" algn="just"/>
            <a:endParaRPr lang="fa-IR" sz="2400" dirty="0">
              <a:cs typeface="B Nazanin" panose="00000400000000000000" pitchFamily="2" charset="-78"/>
            </a:endParaRPr>
          </a:p>
          <a:p>
            <a:pPr lvl="0" algn="just"/>
            <a:r>
              <a:rPr lang="fa-IR" sz="2400" dirty="0">
                <a:solidFill>
                  <a:srgbClr val="00B050"/>
                </a:solidFill>
                <a:cs typeface="B Nazanin" panose="00000400000000000000" pitchFamily="2" charset="-78"/>
              </a:rPr>
              <a:t>"وَلا تَبخَسُوا النّاسَ اَشیاءَ هُم وَ لا تَعثَوا فِی الاَرضِ مُفسِدین.</a:t>
            </a:r>
          </a:p>
          <a:p>
            <a:pPr lvl="0" algn="just"/>
            <a:endParaRPr lang="fa-IR" sz="2400" dirty="0">
              <a:cs typeface="B Nazanin" panose="00000400000000000000" pitchFamily="2" charset="-78"/>
            </a:endParaRPr>
          </a:p>
          <a:p>
            <a:pPr lvl="0" algn="just"/>
            <a:r>
              <a:rPr lang="fa-IR" sz="2400" dirty="0">
                <a:solidFill>
                  <a:srgbClr val="FF0000"/>
                </a:solidFill>
                <a:cs typeface="B Nazanin" panose="00000400000000000000" pitchFamily="2" charset="-78"/>
              </a:rPr>
              <a:t> و حق مردم را کم نگذارید و در زمین فساد نکنید.</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قرآن بر ادای حقوق انسان تأکید دارد و از تضییع حقوق افراد و هر گونه غش و تقلب در معامله و همچنین از هر نوع پایمال کردن حق دیگران نهی می کند. در حق کارگران نباید ظلم شود و باید حقوق آنان به طور کامل ادا گردد زیرا این امر به نوبه خود در تأمین امنیت کار و رضایت کارگران تأثیر مستقیم و اساسی دارد.</a:t>
            </a:r>
          </a:p>
        </p:txBody>
      </p:sp>
    </p:spTree>
    <p:extLst>
      <p:ext uri="{BB962C8B-B14F-4D97-AF65-F5344CB8AC3E}">
        <p14:creationId xmlns:p14="http://schemas.microsoft.com/office/powerpoint/2010/main" val="3272258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80">
                                          <p:stCondLst>
                                            <p:cond delay="0"/>
                                          </p:stCondLst>
                                        </p:cTn>
                                        <p:tgtEl>
                                          <p:spTgt spid="3">
                                            <p:txEl>
                                              <p:pRg st="5" end="5"/>
                                            </p:txEl>
                                          </p:spTgt>
                                        </p:tgtEl>
                                      </p:cBhvr>
                                    </p:animEffect>
                                    <p:anim calcmode="lin" valueType="num">
                                      <p:cBhvr>
                                        <p:cTn id="5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5" end="5"/>
                                            </p:txEl>
                                          </p:spTgt>
                                        </p:tgtEl>
                                      </p:cBhvr>
                                      <p:to x="100000" y="60000"/>
                                    </p:animScale>
                                    <p:animScale>
                                      <p:cBhvr>
                                        <p:cTn id="65" dur="166" decel="50000">
                                          <p:stCondLst>
                                            <p:cond delay="676"/>
                                          </p:stCondLst>
                                        </p:cTn>
                                        <p:tgtEl>
                                          <p:spTgt spid="3">
                                            <p:txEl>
                                              <p:pRg st="5" end="5"/>
                                            </p:txEl>
                                          </p:spTgt>
                                        </p:tgtEl>
                                      </p:cBhvr>
                                      <p:to x="100000" y="100000"/>
                                    </p:animScale>
                                    <p:animScale>
                                      <p:cBhvr>
                                        <p:cTn id="66" dur="26">
                                          <p:stCondLst>
                                            <p:cond delay="1312"/>
                                          </p:stCondLst>
                                        </p:cTn>
                                        <p:tgtEl>
                                          <p:spTgt spid="3">
                                            <p:txEl>
                                              <p:pRg st="5" end="5"/>
                                            </p:txEl>
                                          </p:spTgt>
                                        </p:tgtEl>
                                      </p:cBhvr>
                                      <p:to x="100000" y="80000"/>
                                    </p:animScale>
                                    <p:animScale>
                                      <p:cBhvr>
                                        <p:cTn id="67" dur="166" decel="50000">
                                          <p:stCondLst>
                                            <p:cond delay="1338"/>
                                          </p:stCondLst>
                                        </p:cTn>
                                        <p:tgtEl>
                                          <p:spTgt spid="3">
                                            <p:txEl>
                                              <p:pRg st="5" end="5"/>
                                            </p:txEl>
                                          </p:spTgt>
                                        </p:tgtEl>
                                      </p:cBhvr>
                                      <p:to x="100000" y="100000"/>
                                    </p:animScale>
                                    <p:animScale>
                                      <p:cBhvr>
                                        <p:cTn id="68" dur="26">
                                          <p:stCondLst>
                                            <p:cond delay="1642"/>
                                          </p:stCondLst>
                                        </p:cTn>
                                        <p:tgtEl>
                                          <p:spTgt spid="3">
                                            <p:txEl>
                                              <p:pRg st="5" end="5"/>
                                            </p:txEl>
                                          </p:spTgt>
                                        </p:tgtEl>
                                      </p:cBhvr>
                                      <p:to x="100000" y="90000"/>
                                    </p:animScale>
                                    <p:animScale>
                                      <p:cBhvr>
                                        <p:cTn id="69" dur="166" decel="50000">
                                          <p:stCondLst>
                                            <p:cond delay="1668"/>
                                          </p:stCondLst>
                                        </p:cTn>
                                        <p:tgtEl>
                                          <p:spTgt spid="3">
                                            <p:txEl>
                                              <p:pRg st="5" end="5"/>
                                            </p:txEl>
                                          </p:spTgt>
                                        </p:tgtEl>
                                      </p:cBhvr>
                                      <p:to x="100000" y="100000"/>
                                    </p:animScale>
                                    <p:animScale>
                                      <p:cBhvr>
                                        <p:cTn id="70" dur="26">
                                          <p:stCondLst>
                                            <p:cond delay="1808"/>
                                          </p:stCondLst>
                                        </p:cTn>
                                        <p:tgtEl>
                                          <p:spTgt spid="3">
                                            <p:txEl>
                                              <p:pRg st="5" end="5"/>
                                            </p:txEl>
                                          </p:spTgt>
                                        </p:tgtEl>
                                      </p:cBhvr>
                                      <p:to x="100000" y="95000"/>
                                    </p:animScale>
                                    <p:animScale>
                                      <p:cBhvr>
                                        <p:cTn id="71" dur="166" decel="50000">
                                          <p:stCondLst>
                                            <p:cond delay="1834"/>
                                          </p:stCondLst>
                                        </p:cTn>
                                        <p:tgtEl>
                                          <p:spTgt spid="3">
                                            <p:txEl>
                                              <p:pRg st="5" end="5"/>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wipe(down)">
                                      <p:cBhvr>
                                        <p:cTn id="75" dur="580">
                                          <p:stCondLst>
                                            <p:cond delay="0"/>
                                          </p:stCondLst>
                                        </p:cTn>
                                        <p:tgtEl>
                                          <p:spTgt spid="3">
                                            <p:txEl>
                                              <p:pRg st="7" end="7"/>
                                            </p:txEl>
                                          </p:spTgt>
                                        </p:tgtEl>
                                      </p:cBhvr>
                                    </p:animEffect>
                                    <p:anim calcmode="lin" valueType="num">
                                      <p:cBhvr>
                                        <p:cTn id="7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7" end="7"/>
                                            </p:txEl>
                                          </p:spTgt>
                                        </p:tgtEl>
                                      </p:cBhvr>
                                      <p:to x="100000" y="60000"/>
                                    </p:animScale>
                                    <p:animScale>
                                      <p:cBhvr>
                                        <p:cTn id="82" dur="166" decel="50000">
                                          <p:stCondLst>
                                            <p:cond delay="676"/>
                                          </p:stCondLst>
                                        </p:cTn>
                                        <p:tgtEl>
                                          <p:spTgt spid="3">
                                            <p:txEl>
                                              <p:pRg st="7" end="7"/>
                                            </p:txEl>
                                          </p:spTgt>
                                        </p:tgtEl>
                                      </p:cBhvr>
                                      <p:to x="100000" y="100000"/>
                                    </p:animScale>
                                    <p:animScale>
                                      <p:cBhvr>
                                        <p:cTn id="83" dur="26">
                                          <p:stCondLst>
                                            <p:cond delay="1312"/>
                                          </p:stCondLst>
                                        </p:cTn>
                                        <p:tgtEl>
                                          <p:spTgt spid="3">
                                            <p:txEl>
                                              <p:pRg st="7" end="7"/>
                                            </p:txEl>
                                          </p:spTgt>
                                        </p:tgtEl>
                                      </p:cBhvr>
                                      <p:to x="100000" y="80000"/>
                                    </p:animScale>
                                    <p:animScale>
                                      <p:cBhvr>
                                        <p:cTn id="84" dur="166" decel="50000">
                                          <p:stCondLst>
                                            <p:cond delay="1338"/>
                                          </p:stCondLst>
                                        </p:cTn>
                                        <p:tgtEl>
                                          <p:spTgt spid="3">
                                            <p:txEl>
                                              <p:pRg st="7" end="7"/>
                                            </p:txEl>
                                          </p:spTgt>
                                        </p:tgtEl>
                                      </p:cBhvr>
                                      <p:to x="100000" y="100000"/>
                                    </p:animScale>
                                    <p:animScale>
                                      <p:cBhvr>
                                        <p:cTn id="85" dur="26">
                                          <p:stCondLst>
                                            <p:cond delay="1642"/>
                                          </p:stCondLst>
                                        </p:cTn>
                                        <p:tgtEl>
                                          <p:spTgt spid="3">
                                            <p:txEl>
                                              <p:pRg st="7" end="7"/>
                                            </p:txEl>
                                          </p:spTgt>
                                        </p:tgtEl>
                                      </p:cBhvr>
                                      <p:to x="100000" y="90000"/>
                                    </p:animScale>
                                    <p:animScale>
                                      <p:cBhvr>
                                        <p:cTn id="86" dur="166" decel="50000">
                                          <p:stCondLst>
                                            <p:cond delay="1668"/>
                                          </p:stCondLst>
                                        </p:cTn>
                                        <p:tgtEl>
                                          <p:spTgt spid="3">
                                            <p:txEl>
                                              <p:pRg st="7" end="7"/>
                                            </p:txEl>
                                          </p:spTgt>
                                        </p:tgtEl>
                                      </p:cBhvr>
                                      <p:to x="100000" y="100000"/>
                                    </p:animScale>
                                    <p:animScale>
                                      <p:cBhvr>
                                        <p:cTn id="87" dur="26">
                                          <p:stCondLst>
                                            <p:cond delay="1808"/>
                                          </p:stCondLst>
                                        </p:cTn>
                                        <p:tgtEl>
                                          <p:spTgt spid="3">
                                            <p:txEl>
                                              <p:pRg st="7" end="7"/>
                                            </p:txEl>
                                          </p:spTgt>
                                        </p:tgtEl>
                                      </p:cBhvr>
                                      <p:to x="100000" y="95000"/>
                                    </p:animScale>
                                    <p:animScale>
                                      <p:cBhvr>
                                        <p:cTn id="88" dur="166" decel="50000">
                                          <p:stCondLst>
                                            <p:cond delay="1834"/>
                                          </p:stCondLst>
                                        </p:cTn>
                                        <p:tgtEl>
                                          <p:spTgt spid="3">
                                            <p:txEl>
                                              <p:pRg st="7" end="7"/>
                                            </p:tx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Effect transition="in" filter="wipe(down)">
                                      <p:cBhvr>
                                        <p:cTn id="92" dur="580">
                                          <p:stCondLst>
                                            <p:cond delay="0"/>
                                          </p:stCondLst>
                                        </p:cTn>
                                        <p:tgtEl>
                                          <p:spTgt spid="3">
                                            <p:txEl>
                                              <p:pRg st="9" end="9"/>
                                            </p:txEl>
                                          </p:spTgt>
                                        </p:tgtEl>
                                      </p:cBhvr>
                                    </p:animEffect>
                                    <p:anim calcmode="lin" valueType="num">
                                      <p:cBhvr>
                                        <p:cTn id="93"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9" end="9"/>
                                            </p:txEl>
                                          </p:spTgt>
                                        </p:tgtEl>
                                      </p:cBhvr>
                                      <p:to x="100000" y="60000"/>
                                    </p:animScale>
                                    <p:animScale>
                                      <p:cBhvr>
                                        <p:cTn id="99" dur="166" decel="50000">
                                          <p:stCondLst>
                                            <p:cond delay="676"/>
                                          </p:stCondLst>
                                        </p:cTn>
                                        <p:tgtEl>
                                          <p:spTgt spid="3">
                                            <p:txEl>
                                              <p:pRg st="9" end="9"/>
                                            </p:txEl>
                                          </p:spTgt>
                                        </p:tgtEl>
                                      </p:cBhvr>
                                      <p:to x="100000" y="100000"/>
                                    </p:animScale>
                                    <p:animScale>
                                      <p:cBhvr>
                                        <p:cTn id="100" dur="26">
                                          <p:stCondLst>
                                            <p:cond delay="1312"/>
                                          </p:stCondLst>
                                        </p:cTn>
                                        <p:tgtEl>
                                          <p:spTgt spid="3">
                                            <p:txEl>
                                              <p:pRg st="9" end="9"/>
                                            </p:txEl>
                                          </p:spTgt>
                                        </p:tgtEl>
                                      </p:cBhvr>
                                      <p:to x="100000" y="80000"/>
                                    </p:animScale>
                                    <p:animScale>
                                      <p:cBhvr>
                                        <p:cTn id="101" dur="166" decel="50000">
                                          <p:stCondLst>
                                            <p:cond delay="1338"/>
                                          </p:stCondLst>
                                        </p:cTn>
                                        <p:tgtEl>
                                          <p:spTgt spid="3">
                                            <p:txEl>
                                              <p:pRg st="9" end="9"/>
                                            </p:txEl>
                                          </p:spTgt>
                                        </p:tgtEl>
                                      </p:cBhvr>
                                      <p:to x="100000" y="100000"/>
                                    </p:animScale>
                                    <p:animScale>
                                      <p:cBhvr>
                                        <p:cTn id="102" dur="26">
                                          <p:stCondLst>
                                            <p:cond delay="1642"/>
                                          </p:stCondLst>
                                        </p:cTn>
                                        <p:tgtEl>
                                          <p:spTgt spid="3">
                                            <p:txEl>
                                              <p:pRg st="9" end="9"/>
                                            </p:txEl>
                                          </p:spTgt>
                                        </p:tgtEl>
                                      </p:cBhvr>
                                      <p:to x="100000" y="90000"/>
                                    </p:animScale>
                                    <p:animScale>
                                      <p:cBhvr>
                                        <p:cTn id="103" dur="166" decel="50000">
                                          <p:stCondLst>
                                            <p:cond delay="1668"/>
                                          </p:stCondLst>
                                        </p:cTn>
                                        <p:tgtEl>
                                          <p:spTgt spid="3">
                                            <p:txEl>
                                              <p:pRg st="9" end="9"/>
                                            </p:txEl>
                                          </p:spTgt>
                                        </p:tgtEl>
                                      </p:cBhvr>
                                      <p:to x="100000" y="100000"/>
                                    </p:animScale>
                                    <p:animScale>
                                      <p:cBhvr>
                                        <p:cTn id="104" dur="26">
                                          <p:stCondLst>
                                            <p:cond delay="1808"/>
                                          </p:stCondLst>
                                        </p:cTn>
                                        <p:tgtEl>
                                          <p:spTgt spid="3">
                                            <p:txEl>
                                              <p:pRg st="9" end="9"/>
                                            </p:txEl>
                                          </p:spTgt>
                                        </p:tgtEl>
                                      </p:cBhvr>
                                      <p:to x="100000" y="95000"/>
                                    </p:animScale>
                                    <p:animScale>
                                      <p:cBhvr>
                                        <p:cTn id="105"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437" y="277735"/>
            <a:ext cx="8601285" cy="2185214"/>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endParaRPr lang="fa-IR" sz="2000" dirty="0">
              <a:cs typeface="B Nazanin" panose="00000400000000000000" pitchFamily="2" charset="-78"/>
            </a:endParaRPr>
          </a:p>
          <a:p>
            <a:pPr algn="just"/>
            <a:r>
              <a:rPr lang="fa-IR" sz="2400" dirty="0">
                <a:cs typeface="B Nazanin" panose="00000400000000000000" pitchFamily="2" charset="-78"/>
              </a:rPr>
              <a:t>در جدول زیر اهمیت برخی از حیوانات اهلی پیرامون شما نشان داده شده است. این جدول را در گروه بررسی و کامل کنید، سپس نتیجه را در کلاس ارائه دهید.</a:t>
            </a:r>
          </a:p>
          <a:p>
            <a:pPr algn="just"/>
            <a:endParaRPr lang="fa-IR" sz="3200" dirty="0">
              <a:cs typeface="B Nazanin" panose="00000400000000000000" pitchFamily="2" charset="-78"/>
            </a:endParaRPr>
          </a:p>
          <a:p>
            <a:pPr algn="just"/>
            <a:r>
              <a:rPr lang="fa-IR" sz="3200" dirty="0">
                <a:solidFill>
                  <a:srgbClr val="FF0000"/>
                </a:solidFill>
                <a:cs typeface="B Nazanin" panose="00000400000000000000" pitchFamily="2" charset="-78"/>
              </a:rPr>
              <a:t>جواب</a:t>
            </a:r>
          </a:p>
        </p:txBody>
      </p:sp>
      <p:sp>
        <p:nvSpPr>
          <p:cNvPr id="4" name="Rectangle 3"/>
          <p:cNvSpPr/>
          <p:nvPr/>
        </p:nvSpPr>
        <p:spPr>
          <a:xfrm>
            <a:off x="6991612" y="6159579"/>
            <a:ext cx="2037738" cy="523220"/>
          </a:xfrm>
          <a:prstGeom prst="rect">
            <a:avLst/>
          </a:prstGeom>
        </p:spPr>
        <p:txBody>
          <a:bodyPr wrap="none">
            <a:spAutoFit/>
          </a:bodyPr>
          <a:lstStyle/>
          <a:p>
            <a:pPr algn="just"/>
            <a:r>
              <a:rPr lang="fa-IR" sz="2800" b="1" dirty="0">
                <a:cs typeface="B Nazanin" panose="00000400000000000000" pitchFamily="2" charset="-78"/>
                <a:hlinkClick r:id="rId3"/>
              </a:rPr>
              <a:t>جواب در سایت</a:t>
            </a:r>
            <a:endParaRPr lang="fa-IR" sz="2800" b="1" dirty="0">
              <a:cs typeface="B Nazanin"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37" y="1509578"/>
            <a:ext cx="6734175" cy="2447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62" y="4017771"/>
            <a:ext cx="6724650" cy="2343150"/>
          </a:xfrm>
          <a:prstGeom prst="rect">
            <a:avLst/>
          </a:prstGeom>
        </p:spPr>
      </p:pic>
    </p:spTree>
    <p:extLst>
      <p:ext uri="{BB962C8B-B14F-4D97-AF65-F5344CB8AC3E}">
        <p14:creationId xmlns:p14="http://schemas.microsoft.com/office/powerpoint/2010/main" val="578230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5" y="1699778"/>
            <a:ext cx="8641724" cy="4893647"/>
          </a:xfrm>
          <a:prstGeom prst="rect">
            <a:avLst/>
          </a:prstGeom>
        </p:spPr>
        <p:txBody>
          <a:bodyPr wrap="square">
            <a:spAutoFit/>
          </a:bodyPr>
          <a:lstStyle/>
          <a:p>
            <a:pPr algn="just"/>
            <a:r>
              <a:rPr lang="fa-IR" sz="2400" b="1" dirty="0">
                <a:solidFill>
                  <a:srgbClr val="FF0000"/>
                </a:solidFill>
                <a:cs typeface="B Nazanin" panose="00000400000000000000" pitchFamily="2" charset="-78"/>
              </a:rPr>
              <a:t>اهمیت پرورش و نگه داری حیوانات اهلی بومی</a:t>
            </a:r>
          </a:p>
          <a:p>
            <a:pPr algn="just"/>
            <a:endParaRPr lang="fa-IR" sz="2400" dirty="0">
              <a:cs typeface="B Nazanin" panose="00000400000000000000" pitchFamily="2" charset="-78"/>
            </a:endParaRPr>
          </a:p>
          <a:p>
            <a:pPr algn="just"/>
            <a:r>
              <a:rPr lang="fa-IR" sz="2400" dirty="0">
                <a:cs typeface="B Nazanin" panose="00000400000000000000" pitchFamily="2" charset="-78"/>
              </a:rPr>
              <a:t>در بعضی از کشورها، بعضی حیوانات اهلی وجود دارند که نژاد آن ها متعلق به آن کشورهاست. در این کشورها، کارشناسان با مطالعه و پژوهش، ویژگی های تولیدی این حیوانات را بهبود می بخشند. در کشور ما نیز حیوانات اهلی بومی مانند نژادهای گوناگون گوسفند، گاو، مرغ و خروس وجود دارد. این حیوانات با توجه به سازگاری خوبی که به شرایط محیطی کشورمان دارند، می توانند بخش مهمی از نیاز مردم کشور از قبیل گوشت و پوشاک را تأمین کنند.</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کار غیرکلاسی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در یک کار گروهی، حیوانات بومی منطقه خودتان و ویژگی های آن ها را مورد بررسی قرار دهید.</a:t>
            </a:r>
          </a:p>
        </p:txBody>
      </p:sp>
      <p:sp>
        <p:nvSpPr>
          <p:cNvPr id="3" name="Rectangle 2"/>
          <p:cNvSpPr/>
          <p:nvPr/>
        </p:nvSpPr>
        <p:spPr>
          <a:xfrm>
            <a:off x="283335" y="451204"/>
            <a:ext cx="8628845" cy="830997"/>
          </a:xfrm>
          <a:prstGeom prst="rect">
            <a:avLst/>
          </a:prstGeom>
        </p:spPr>
        <p:txBody>
          <a:bodyPr wrap="square">
            <a:spAutoFit/>
          </a:bodyPr>
          <a:lstStyle/>
          <a:p>
            <a:pPr algn="just"/>
            <a:r>
              <a:rPr lang="fa-IR" sz="2400" dirty="0">
                <a:cs typeface="B Nazanin" panose="00000400000000000000" pitchFamily="2" charset="-78"/>
              </a:rPr>
              <a:t>پرورش و نگه داری حیوانات اهلی از گسترده ترین مشاغل در دنیاست و بسیاری از کشورها، اقتصاد خود را بر پایه دامپروری بنا نهاده اند.</a:t>
            </a:r>
          </a:p>
        </p:txBody>
      </p:sp>
    </p:spTree>
    <p:extLst>
      <p:ext uri="{BB962C8B-B14F-4D97-AF65-F5344CB8AC3E}">
        <p14:creationId xmlns:p14="http://schemas.microsoft.com/office/powerpoint/2010/main" val="3565379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304" y="489165"/>
            <a:ext cx="8711742" cy="2677656"/>
          </a:xfrm>
          <a:prstGeom prst="rect">
            <a:avLst/>
          </a:prstGeom>
        </p:spPr>
        <p:txBody>
          <a:bodyPr wrap="square">
            <a:spAutoFit/>
          </a:bodyPr>
          <a:lstStyle/>
          <a:p>
            <a:pPr algn="just"/>
            <a:r>
              <a:rPr lang="fa-IR" sz="2400" b="1" dirty="0">
                <a:solidFill>
                  <a:srgbClr val="FF0000"/>
                </a:solidFill>
                <a:cs typeface="B Nazanin" panose="00000400000000000000" pitchFamily="2" charset="-78"/>
              </a:rPr>
              <a:t>مشاغل مرتبط با پرورش و نگه داری حیوانات اهلی</a:t>
            </a:r>
          </a:p>
          <a:p>
            <a:pPr algn="just"/>
            <a:endParaRPr lang="fa-IR" sz="2400" dirty="0">
              <a:cs typeface="B Nazanin" panose="00000400000000000000" pitchFamily="2" charset="-78"/>
            </a:endParaRPr>
          </a:p>
          <a:p>
            <a:pPr algn="just"/>
            <a:r>
              <a:rPr lang="fa-IR" sz="2400" dirty="0">
                <a:cs typeface="B Nazanin" panose="00000400000000000000" pitchFamily="2" charset="-78"/>
              </a:rPr>
              <a:t>شغل برخی افراد، پرورش و نگه داری حیوانات اهلی است. آن ها فرآورده های این حیوانات را در بازار می فروشند. برخی دیگر، محصولات گروه نخست را فرآوری می کنند و محصولات فرآوری شده مانند ماست، خامه، کره، پنیر و نخ پشمی را تولید می کنند و به دست مصرف کننده می رسانند.</a:t>
            </a:r>
          </a:p>
          <a:p>
            <a:pPr algn="just"/>
            <a:endParaRPr lang="fa-IR" sz="24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78" y="2948881"/>
            <a:ext cx="8503868" cy="2105056"/>
          </a:xfrm>
          <a:prstGeom prst="rect">
            <a:avLst/>
          </a:prstGeom>
        </p:spPr>
      </p:pic>
      <p:sp>
        <p:nvSpPr>
          <p:cNvPr id="3" name="Rectangle 2"/>
          <p:cNvSpPr/>
          <p:nvPr/>
        </p:nvSpPr>
        <p:spPr>
          <a:xfrm>
            <a:off x="2351665" y="5303372"/>
            <a:ext cx="4576894" cy="323165"/>
          </a:xfrm>
          <a:prstGeom prst="rect">
            <a:avLst/>
          </a:prstGeom>
        </p:spPr>
        <p:txBody>
          <a:bodyPr wrap="none">
            <a:spAutoFit/>
          </a:bodyPr>
          <a:lstStyle/>
          <a:p>
            <a:r>
              <a:rPr lang="fa-IR" sz="1500" b="1" dirty="0">
                <a:solidFill>
                  <a:srgbClr val="FF0000"/>
                </a:solidFill>
                <a:cs typeface="B Nazanin" panose="00000400000000000000" pitchFamily="2" charset="-78"/>
              </a:rPr>
              <a:t>شکل 1- 6  برخی مشاغل مرتبط با پرورش و نگه داری حیوانات اهلی</a:t>
            </a:r>
          </a:p>
        </p:txBody>
      </p:sp>
      <p:pic>
        <p:nvPicPr>
          <p:cNvPr id="4" name="Picture 3">
            <a:extLst>
              <a:ext uri="{FF2B5EF4-FFF2-40B4-BE49-F238E27FC236}">
                <a16:creationId xmlns:a16="http://schemas.microsoft.com/office/drawing/2014/main" id="{155F6884-59B1-FA49-FFA7-AB0A7DEA9305}"/>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1033927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500"/>
                                        <p:tgtEl>
                                          <p:spTgt spid="2"/>
                                        </p:tgtEl>
                                      </p:cBhvr>
                                    </p:animEffect>
                                  </p:childTnLst>
                                </p:cTn>
                              </p:par>
                            </p:childTnLst>
                          </p:cTn>
                        </p:par>
                        <p:par>
                          <p:cTn id="25" fill="hold">
                            <p:stCondLst>
                              <p:cond delay="4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941" y="373254"/>
            <a:ext cx="8647347" cy="892552"/>
          </a:xfrm>
          <a:prstGeom prst="rect">
            <a:avLst/>
          </a:prstGeom>
        </p:spPr>
        <p:txBody>
          <a:bodyPr wrap="square">
            <a:spAutoFit/>
          </a:bodyPr>
          <a:lstStyle/>
          <a:p>
            <a:pPr algn="just"/>
            <a:r>
              <a:rPr lang="fa-IR" sz="2400" dirty="0">
                <a:cs typeface="B Nazanin" panose="00000400000000000000" pitchFamily="2" charset="-78"/>
              </a:rPr>
              <a:t>با توجه به مشاغل شکل مشاغل وابسته به آن ها را بررسی کنید و آن ها را در جدول بنویسید.   </a:t>
            </a:r>
            <a:r>
              <a:rPr lang="fa-IR" sz="2800" b="1" dirty="0">
                <a:solidFill>
                  <a:srgbClr val="FF0000"/>
                </a:solidFill>
                <a:cs typeface="B Nazanin" panose="00000400000000000000" pitchFamily="2" charset="-78"/>
              </a:rPr>
              <a:t>جواب</a:t>
            </a:r>
          </a:p>
        </p:txBody>
      </p:sp>
      <p:graphicFrame>
        <p:nvGraphicFramePr>
          <p:cNvPr id="2" name="Table 1"/>
          <p:cNvGraphicFramePr>
            <a:graphicFrameLocks noGrp="1"/>
          </p:cNvGraphicFramePr>
          <p:nvPr>
            <p:extLst>
              <p:ext uri="{D42A27DB-BD31-4B8C-83A1-F6EECF244321}">
                <p14:modId xmlns:p14="http://schemas.microsoft.com/office/powerpoint/2010/main" val="625963830"/>
              </p:ext>
            </p:extLst>
          </p:nvPr>
        </p:nvGraphicFramePr>
        <p:xfrm>
          <a:off x="296213" y="1657383"/>
          <a:ext cx="8492801" cy="4110618"/>
        </p:xfrm>
        <a:graphic>
          <a:graphicData uri="http://schemas.openxmlformats.org/drawingml/2006/table">
            <a:tbl>
              <a:tblPr rtl="1"/>
              <a:tblGrid>
                <a:gridCol w="1691369">
                  <a:extLst>
                    <a:ext uri="{9D8B030D-6E8A-4147-A177-3AD203B41FA5}">
                      <a16:colId xmlns:a16="http://schemas.microsoft.com/office/drawing/2014/main" val="2942199545"/>
                    </a:ext>
                  </a:extLst>
                </a:gridCol>
                <a:gridCol w="6801432">
                  <a:extLst>
                    <a:ext uri="{9D8B030D-6E8A-4147-A177-3AD203B41FA5}">
                      <a16:colId xmlns:a16="http://schemas.microsoft.com/office/drawing/2014/main" val="2107744424"/>
                    </a:ext>
                  </a:extLst>
                </a:gridCol>
              </a:tblGrid>
              <a:tr h="453018">
                <a:tc>
                  <a:txBody>
                    <a:bodyPr/>
                    <a:lstStyle/>
                    <a:p>
                      <a:pPr algn="ctr" rtl="1"/>
                      <a:r>
                        <a:rPr lang="fa-IR" sz="2800">
                          <a:solidFill>
                            <a:srgbClr val="0000FF"/>
                          </a:solidFill>
                          <a:effectLst/>
                          <a:latin typeface="tahoma" panose="020B0604030504040204" pitchFamily="34" charset="0"/>
                          <a:cs typeface="B Nazanin" panose="00000400000000000000" pitchFamily="2" charset="-78"/>
                        </a:rPr>
                        <a:t>مشاغل</a:t>
                      </a:r>
                      <a:endParaRPr lang="fa-IR" sz="2800">
                        <a:effectLst/>
                        <a:cs typeface="B Nazanin" panose="00000400000000000000" pitchFamily="2" charset="-7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800" dirty="0">
                          <a:solidFill>
                            <a:srgbClr val="FF0000"/>
                          </a:solidFill>
                          <a:effectLst/>
                          <a:latin typeface="tahoma" panose="020B0604030504040204" pitchFamily="34" charset="0"/>
                          <a:cs typeface="B Nazanin" panose="00000400000000000000" pitchFamily="2" charset="-78"/>
                        </a:rPr>
                        <a:t>مشاغل وابسته</a:t>
                      </a:r>
                      <a:endParaRPr lang="fa-IR" sz="2800" dirty="0">
                        <a:effectLst/>
                        <a:cs typeface="B Nazanin" panose="00000400000000000000" pitchFamily="2" charset="-7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672420"/>
                  </a:ext>
                </a:extLst>
              </a:tr>
              <a:tr h="1009650">
                <a:tc>
                  <a:txBody>
                    <a:bodyPr/>
                    <a:lstStyle/>
                    <a:p>
                      <a:pPr algn="ctr" rtl="1"/>
                      <a:r>
                        <a:rPr lang="fa-IR" sz="2800">
                          <a:solidFill>
                            <a:srgbClr val="008000"/>
                          </a:solidFill>
                          <a:effectLst/>
                          <a:latin typeface="tahoma" panose="020B0604030504040204" pitchFamily="34" charset="0"/>
                          <a:cs typeface="B Nazanin" panose="00000400000000000000" pitchFamily="2" charset="-78"/>
                        </a:rPr>
                        <a:t>گاوداری</a:t>
                      </a:r>
                      <a:endParaRPr lang="fa-IR" sz="2800">
                        <a:cs typeface="B Nazanin" panose="000004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fa-IR" sz="2400" dirty="0">
                          <a:effectLst/>
                          <a:latin typeface="tahoma" panose="020B0604030504040204" pitchFamily="34" charset="0"/>
                          <a:cs typeface="B Nazanin" panose="00000400000000000000" pitchFamily="2" charset="-78"/>
                        </a:rPr>
                        <a:t>دامدار و دامپرور- تولید کننده فراورده های شیر- تبدیل کننده گان پوست به چرم</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خریدار و فروشنده محصولات گاو</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خریداران گاو و گوساله</a:t>
                      </a:r>
                      <a:r>
                        <a:rPr lang="fa-IR" sz="2400" baseline="0" dirty="0">
                          <a:effectLst/>
                          <a:latin typeface="+mn-lt"/>
                          <a:cs typeface="B Nazanin" panose="00000400000000000000" pitchFamily="2" charset="-78"/>
                        </a:rPr>
                        <a:t> </a:t>
                      </a:r>
                      <a:r>
                        <a:rPr lang="fa-IR" sz="2400" baseline="0" dirty="0">
                          <a:effectLst/>
                          <a:latin typeface="tahoma" panose="020B0604030504040204" pitchFamily="34" charset="0"/>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دامپزشکان</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تولید کننده و</a:t>
                      </a:r>
                      <a:r>
                        <a:rPr lang="fa-IR" sz="2400" baseline="0" dirty="0">
                          <a:effectLst/>
                          <a:latin typeface="tahoma" panose="020B0604030504040204" pitchFamily="34" charset="0"/>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فروشندگان علوفه</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صنایع غذایی مرتبط</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مشاغل مرتبط با تهیه کود دامی</a:t>
                      </a:r>
                      <a:endParaRPr lang="fa-IR" sz="2400" dirty="0">
                        <a:cs typeface="B Nazanin" panose="00000400000000000000" pitchFamily="2" charset="-7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497701"/>
                  </a:ext>
                </a:extLst>
              </a:tr>
              <a:tr h="1009650">
                <a:tc>
                  <a:txBody>
                    <a:bodyPr/>
                    <a:lstStyle/>
                    <a:p>
                      <a:pPr algn="ctr" rtl="1"/>
                      <a:r>
                        <a:rPr lang="fa-IR" sz="2800">
                          <a:solidFill>
                            <a:srgbClr val="0000FF"/>
                          </a:solidFill>
                          <a:effectLst/>
                          <a:latin typeface="tahoma" panose="020B0604030504040204" pitchFamily="34" charset="0"/>
                          <a:cs typeface="B Nazanin" panose="00000400000000000000" pitchFamily="2" charset="-78"/>
                        </a:rPr>
                        <a:t>زنبور داری</a:t>
                      </a:r>
                      <a:endParaRPr lang="fa-IR" sz="2800">
                        <a:cs typeface="B Nazanin" panose="000004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fa-IR" sz="2400" dirty="0">
                          <a:effectLst/>
                          <a:latin typeface="tahoma" panose="020B0604030504040204" pitchFamily="34" charset="0"/>
                          <a:cs typeface="B Nazanin" panose="00000400000000000000" pitchFamily="2" charset="-78"/>
                        </a:rPr>
                        <a:t>پرورش دهنده زنبور- تهیه کننده گان عسل- فروشنده عسل و محصولات آن- صنایع بسته بندی عسل- فروشندگان تجهیزات زنبورداری- دامپزشکان</a:t>
                      </a:r>
                      <a:endParaRPr lang="fa-IR" sz="2400" dirty="0">
                        <a:cs typeface="B Nazanin" panose="00000400000000000000" pitchFamily="2" charset="-7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304753"/>
                  </a:ext>
                </a:extLst>
              </a:tr>
              <a:tr h="1009650">
                <a:tc>
                  <a:txBody>
                    <a:bodyPr/>
                    <a:lstStyle/>
                    <a:p>
                      <a:pPr algn="ctr" rtl="1"/>
                      <a:r>
                        <a:rPr lang="fa-IR" sz="2800">
                          <a:solidFill>
                            <a:srgbClr val="FF0000"/>
                          </a:solidFill>
                          <a:effectLst/>
                          <a:latin typeface="tahoma" panose="020B0604030504040204" pitchFamily="34" charset="0"/>
                          <a:cs typeface="B Nazanin" panose="00000400000000000000" pitchFamily="2" charset="-78"/>
                        </a:rPr>
                        <a:t>مرغ داری</a:t>
                      </a:r>
                      <a:endParaRPr lang="fa-IR" sz="2800">
                        <a:cs typeface="B Nazanin" panose="000004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fa-IR" sz="2400" dirty="0">
                          <a:effectLst/>
                          <a:latin typeface="tahoma" panose="020B0604030504040204" pitchFamily="34" charset="0"/>
                          <a:cs typeface="B Nazanin" panose="00000400000000000000" pitchFamily="2" charset="-78"/>
                        </a:rPr>
                        <a:t>پرورش دهنده مرغ- تهیه کننده فراورده های مرغ- فروشندگان مرغ و محصولات آن- تهیه کنندگان کود مرغی- تهیه کننده و فروشنده تخم مرغ- فروشندگان وسایل مرغداری</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صنایع بسته بندی مرغ</a:t>
                      </a:r>
                      <a:r>
                        <a:rPr lang="fa-IR" sz="2400" baseline="0" dirty="0">
                          <a:effectLst/>
                          <a:latin typeface="+mn-lt"/>
                          <a:cs typeface="B Nazanin" panose="00000400000000000000" pitchFamily="2" charset="-78"/>
                        </a:rPr>
                        <a:t> </a:t>
                      </a:r>
                      <a:r>
                        <a:rPr lang="fa-IR" sz="2400" dirty="0">
                          <a:effectLst/>
                          <a:latin typeface="tahoma" panose="020B0604030504040204" pitchFamily="34" charset="0"/>
                          <a:cs typeface="B Nazanin" panose="00000400000000000000" pitchFamily="2" charset="-78"/>
                        </a:rPr>
                        <a:t>- دام پزشکان</a:t>
                      </a:r>
                      <a:endParaRPr lang="fa-IR" sz="2400" dirty="0">
                        <a:cs typeface="B Nazanin" panose="00000400000000000000" pitchFamily="2" charset="-7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619531"/>
                  </a:ext>
                </a:extLst>
              </a:tr>
            </a:tbl>
          </a:graphicData>
        </a:graphic>
      </p:graphicFrame>
    </p:spTree>
    <p:extLst>
      <p:ext uri="{BB962C8B-B14F-4D97-AF65-F5344CB8AC3E}">
        <p14:creationId xmlns:p14="http://schemas.microsoft.com/office/powerpoint/2010/main" val="1664282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310" y="444553"/>
            <a:ext cx="8548978" cy="1200329"/>
          </a:xfrm>
          <a:prstGeom prst="rect">
            <a:avLst/>
          </a:prstGeom>
        </p:spPr>
        <p:txBody>
          <a:bodyPr wrap="square">
            <a:spAutoFit/>
          </a:bodyPr>
          <a:lstStyle/>
          <a:p>
            <a:pPr algn="just"/>
            <a:r>
              <a:rPr lang="fa-IR" sz="2400" dirty="0">
                <a:cs typeface="B Nazanin" panose="00000400000000000000" pitchFamily="2" charset="-78"/>
              </a:rPr>
              <a:t>با توجه به مشاغل جدول رابطه بین رفتار با حیوانات مختلف و تأثیر آن بر روی انسان و بازدهی تولید و سلامت حیوانات اهلی را بررسی و جدول زیر را کامل کنید و در کلاس ارائه دهید.</a:t>
            </a:r>
          </a:p>
        </p:txBody>
      </p:sp>
      <p:pic>
        <p:nvPicPr>
          <p:cNvPr id="7" name="Picture 6"/>
          <p:cNvPicPr>
            <a:picLocks noChangeAspect="1"/>
          </p:cNvPicPr>
          <p:nvPr/>
        </p:nvPicPr>
        <p:blipFill>
          <a:blip r:embed="rId3"/>
          <a:stretch>
            <a:fillRect/>
          </a:stretch>
        </p:blipFill>
        <p:spPr>
          <a:xfrm>
            <a:off x="321577" y="1855747"/>
            <a:ext cx="8470648" cy="2201098"/>
          </a:xfrm>
          <a:prstGeom prst="rect">
            <a:avLst/>
          </a:prstGeom>
        </p:spPr>
      </p:pic>
      <p:sp>
        <p:nvSpPr>
          <p:cNvPr id="9" name="Rectangle 8"/>
          <p:cNvSpPr/>
          <p:nvPr/>
        </p:nvSpPr>
        <p:spPr>
          <a:xfrm>
            <a:off x="1373377" y="4618024"/>
            <a:ext cx="5957159" cy="400110"/>
          </a:xfrm>
          <a:prstGeom prst="rect">
            <a:avLst/>
          </a:prstGeom>
        </p:spPr>
        <p:txBody>
          <a:bodyPr wrap="square">
            <a:spAutoFit/>
          </a:bodyPr>
          <a:lstStyle/>
          <a:p>
            <a:pPr lvl="0" algn="just"/>
            <a:r>
              <a:rPr lang="fa-IR" sz="2000" dirty="0">
                <a:solidFill>
                  <a:srgbClr val="FF0000"/>
                </a:solidFill>
                <a:cs typeface="B Nazanin" panose="00000400000000000000" pitchFamily="2" charset="-78"/>
              </a:rPr>
              <a:t>جدول 3-6  رابطه بین رفتار با حیوانات و تأثیر آن بر روی انسان و حیوان</a:t>
            </a:r>
          </a:p>
        </p:txBody>
      </p:sp>
      <p:pic>
        <p:nvPicPr>
          <p:cNvPr id="2" name="Picture 1">
            <a:extLst>
              <a:ext uri="{FF2B5EF4-FFF2-40B4-BE49-F238E27FC236}">
                <a16:creationId xmlns:a16="http://schemas.microsoft.com/office/drawing/2014/main" id="{BBC00368-C181-CC02-1EF1-F78C3D39C3D5}"/>
              </a:ext>
            </a:extLst>
          </p:cNvPr>
          <p:cNvPicPr>
            <a:picLocks noChangeAspect="1"/>
          </p:cNvPicPr>
          <p:nvPr/>
        </p:nvPicPr>
        <p:blipFill>
          <a:blip r:embed="rId4"/>
          <a:stretch>
            <a:fillRect/>
          </a:stretch>
        </p:blipFill>
        <p:spPr>
          <a:xfrm>
            <a:off x="257577" y="6331184"/>
            <a:ext cx="827122" cy="255772"/>
          </a:xfrm>
          <a:prstGeom prst="rect">
            <a:avLst/>
          </a:prstGeom>
        </p:spPr>
      </p:pic>
    </p:spTree>
    <p:extLst>
      <p:ext uri="{BB962C8B-B14F-4D97-AF65-F5344CB8AC3E}">
        <p14:creationId xmlns:p14="http://schemas.microsoft.com/office/powerpoint/2010/main" val="1192957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458" y="1017199"/>
            <a:ext cx="8618274" cy="5262979"/>
          </a:xfrm>
          <a:prstGeom prst="rect">
            <a:avLst/>
          </a:prstGeom>
        </p:spPr>
        <p:txBody>
          <a:bodyPr wrap="square">
            <a:spAutoFit/>
          </a:bodyPr>
          <a:lstStyle/>
          <a:p>
            <a:pPr algn="just"/>
            <a:r>
              <a:rPr lang="fa-IR" sz="2400" dirty="0">
                <a:cs typeface="B Nazanin" panose="00000400000000000000" pitchFamily="2" charset="-78"/>
              </a:rPr>
              <a:t>اگر بخواهید در زمینه پرورش و نگه داری حیوانات فعالیت کنید باید بدانید که برای نگه داری و پرورش حیوانات اهلی لازم است ، مراحل زیر را به ترتیب انجام دهید.</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استانداردها و قوانین</a:t>
            </a:r>
          </a:p>
          <a:p>
            <a:pPr algn="just"/>
            <a:r>
              <a:rPr lang="fa-IR" sz="2400" dirty="0">
                <a:cs typeface="B Nazanin" panose="00000400000000000000" pitchFamily="2" charset="-78"/>
              </a:rPr>
              <a:t>در نگه داری و پرورش حیوانات، باید استانداردها و قوانین ملی و منطقه ای را رعایت کنید. به این ترتیب حیوان و انسان به راحتی زندگی می کنند و می توانند بهترین راندمان تولید را داشته باشند. برای مثال اگر بخواهید حیوانات را در تعداد زیاد نگه داری کنید و پرورش دهید، باید به همین منظور فاصله مناسب و استاندارد را از شهر و مناطق مسکونی رعایت کنید تا سلامت افراد جامعه به خطر نیفتد.</a:t>
            </a:r>
          </a:p>
        </p:txBody>
      </p:sp>
      <p:pic>
        <p:nvPicPr>
          <p:cNvPr id="2" name="Picture 1"/>
          <p:cNvPicPr>
            <a:picLocks noChangeAspect="1"/>
          </p:cNvPicPr>
          <p:nvPr/>
        </p:nvPicPr>
        <p:blipFill>
          <a:blip r:embed="rId3"/>
          <a:stretch>
            <a:fillRect/>
          </a:stretch>
        </p:blipFill>
        <p:spPr>
          <a:xfrm>
            <a:off x="317264" y="2048983"/>
            <a:ext cx="8510387" cy="1855562"/>
          </a:xfrm>
          <a:prstGeom prst="rect">
            <a:avLst/>
          </a:prstGeom>
        </p:spPr>
      </p:pic>
    </p:spTree>
    <p:extLst>
      <p:ext uri="{BB962C8B-B14F-4D97-AF65-F5344CB8AC3E}">
        <p14:creationId xmlns:p14="http://schemas.microsoft.com/office/powerpoint/2010/main" val="4034467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6-par.hevanat.ppt.suherfe.blog.ir</Template>
  <TotalTime>940</TotalTime>
  <Words>3438</Words>
  <Application>Microsoft Office PowerPoint</Application>
  <PresentationFormat>On-screen Show (4:3)</PresentationFormat>
  <Paragraphs>238</Paragraphs>
  <Slides>35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B Nazanin</vt:lpstr>
      <vt:lpstr>Garamond</vt:lpstr>
      <vt:lpstr>Baasem</vt:lpstr>
      <vt:lpstr>Arial</vt:lpstr>
      <vt:lpstr>Tahoma</vt:lpstr>
      <vt:lpstr>Calibri</vt:lpstr>
      <vt:lpstr>Corbel</vt:lpstr>
      <vt:lpstr>Wingdings</vt:lpstr>
      <vt:lpstr>1_Basis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7-par.hevanat.suherfe.blog.ir</dc:title>
  <dc:subject>7-par.hevanat.suherfe.blog.ir</dc:subject>
  <dc:creator>suherfe.blog.ir</dc:creator>
  <cp:keywords>7-par.hevanat.suherfe.blog.ir</cp:keywords>
  <dc:description>7-par.hevanat.suherfe.blog.ir</dc:description>
  <cp:lastModifiedBy>aligodarzi321@gmail.com</cp:lastModifiedBy>
  <cp:revision>108</cp:revision>
  <dcterms:created xsi:type="dcterms:W3CDTF">2020-01-09T13:23:01Z</dcterms:created>
  <dcterms:modified xsi:type="dcterms:W3CDTF">2024-09-14T06:58:13Z</dcterms:modified>
  <cp:category>7-par.hevanat.suherfe.blog.ir</cp:category>
  <cp:version>8-6</cp:version>
</cp:coreProperties>
</file>