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2" r:id="rId1"/>
    <p:sldMasterId id="2147484060" r:id="rId2"/>
  </p:sldMasterIdLst>
  <p:notesMasterIdLst>
    <p:notesMasterId r:id="rId40"/>
  </p:notesMasterIdLst>
  <p:sldIdLst>
    <p:sldId id="330" r:id="rId3"/>
    <p:sldId id="288" r:id="rId4"/>
    <p:sldId id="258" r:id="rId5"/>
    <p:sldId id="290" r:id="rId6"/>
    <p:sldId id="291" r:id="rId7"/>
    <p:sldId id="292" r:id="rId8"/>
    <p:sldId id="293" r:id="rId9"/>
    <p:sldId id="335" r:id="rId10"/>
    <p:sldId id="294" r:id="rId11"/>
    <p:sldId id="295" r:id="rId12"/>
    <p:sldId id="296" r:id="rId13"/>
    <p:sldId id="297" r:id="rId14"/>
    <p:sldId id="298" r:id="rId15"/>
    <p:sldId id="299" r:id="rId16"/>
    <p:sldId id="300" r:id="rId17"/>
    <p:sldId id="301" r:id="rId18"/>
    <p:sldId id="302" r:id="rId19"/>
    <p:sldId id="336" r:id="rId20"/>
    <p:sldId id="303" r:id="rId21"/>
    <p:sldId id="304" r:id="rId22"/>
    <p:sldId id="305" r:id="rId23"/>
    <p:sldId id="306" r:id="rId24"/>
    <p:sldId id="307" r:id="rId25"/>
    <p:sldId id="323" r:id="rId26"/>
    <p:sldId id="308" r:id="rId27"/>
    <p:sldId id="309" r:id="rId28"/>
    <p:sldId id="310" r:id="rId29"/>
    <p:sldId id="311" r:id="rId30"/>
    <p:sldId id="312" r:id="rId31"/>
    <p:sldId id="313" r:id="rId32"/>
    <p:sldId id="314" r:id="rId33"/>
    <p:sldId id="315" r:id="rId34"/>
    <p:sldId id="316" r:id="rId35"/>
    <p:sldId id="318" r:id="rId36"/>
    <p:sldId id="320" r:id="rId37"/>
    <p:sldId id="321" r:id="rId38"/>
    <p:sldId id="322" r:id="rId39"/>
  </p:sldIdLst>
  <p:sldSz cx="9144000" cy="6858000" type="screen4x3"/>
  <p:notesSz cx="6858000" cy="9144000"/>
  <p:embeddedFontLst>
    <p:embeddedFont>
      <p:font typeface="B Nazanin" panose="00000400000000000000" pitchFamily="2" charset="-78"/>
      <p:regular r:id="rId41"/>
      <p:bold r:id="rId42"/>
    </p:embeddedFont>
    <p:embeddedFont>
      <p:font typeface="Corbel" panose="020B0503020204020204" pitchFamily="34" charset="0"/>
      <p:regular r:id="rId43"/>
      <p:bold r:id="rId44"/>
      <p:italic r:id="rId45"/>
      <p:boldItalic r:id="rId46"/>
    </p:embeddedFont>
    <p:embeddedFont>
      <p:font typeface="Garamond" panose="02020404030301010803" pitchFamily="18" charset="0"/>
      <p:regular r:id="rId47"/>
      <p:bold r:id="rId48"/>
      <p:italic r:id="rId4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12"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0F00F55-62F8-4330-A9B5-CD64E5B8C84A}"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A7CC67A-B179-4196-9A4D-6D7F0740B900}" type="slidenum">
              <a:rPr lang="fa-IR" smtClean="0"/>
              <a:t>‹#›</a:t>
            </a:fld>
            <a:endParaRPr lang="fa-IR"/>
          </a:p>
        </p:txBody>
      </p:sp>
    </p:spTree>
    <p:extLst>
      <p:ext uri="{BB962C8B-B14F-4D97-AF65-F5344CB8AC3E}">
        <p14:creationId xmlns:p14="http://schemas.microsoft.com/office/powerpoint/2010/main" val="34414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2229C25-C6B3-4933-8DCD-1C9E5F5EC9DC}" type="slidenum">
              <a:rPr lang="fa-IR" smtClean="0"/>
              <a:t>‹#›</a:t>
            </a:fld>
            <a:endParaRPr lang="fa-I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81998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41132902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45004626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51773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9248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28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1885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66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49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611424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2873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2718980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34233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7133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145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99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896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885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65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74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97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332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42939974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01378934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32901385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05430948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17026722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21230119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a-I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341188375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89978110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hemeOverride" Target="../theme/themeOverride2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6.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hemeOverride" Target="../theme/themeOverride3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hyperlink" Target="http://suherfe.blog.ir/post/chart%20in%20excel" TargetMode="External"/><Relationship Id="rId2" Type="http://schemas.openxmlformats.org/officeDocument/2006/relationships/slideLayout" Target="../slideLayouts/slideLayout6.xml"/><Relationship Id="rId1" Type="http://schemas.openxmlformats.org/officeDocument/2006/relationships/themeOverride" Target="../theme/themeOverride33.xml"/><Relationship Id="rId4" Type="http://schemas.openxmlformats.org/officeDocument/2006/relationships/hyperlink" Target="http://suherfe.blog.ir/post/Table%20in%20exce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hemeOverride" Target="../theme/themeOverride34.xml"/><Relationship Id="rId4" Type="http://schemas.openxmlformats.org/officeDocument/2006/relationships/hyperlink" Target="http://suherfe.blog.ir/post/karnam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uherfe.blog.ir/post/Excel%20protection" TargetMode="External"/><Relationship Id="rId2" Type="http://schemas.openxmlformats.org/officeDocument/2006/relationships/slideLayout" Target="../slideLayouts/slideLayout6.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2"/>
          </a:lnRef>
          <a:fillRef idx="1">
            <a:schemeClr val="lt1"/>
          </a:fillRef>
          <a:effectRef idx="0">
            <a:schemeClr val="accent2"/>
          </a:effectRef>
          <a:fontRef idx="minor">
            <a:schemeClr val="dk1"/>
          </a:fontRef>
        </p:style>
        <p:txBody>
          <a:bodyPr rtlCol="1"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00B0F0"/>
                </a:solidFill>
                <a:effectLst/>
                <a:uLnTx/>
                <a:uFillTx/>
                <a:latin typeface="Baasem" panose="020B7200000000000000" pitchFamily="34" charset="0"/>
                <a:ea typeface="+mn-ea"/>
                <a:cs typeface="B Titr" panose="00000700000000000000" pitchFamily="2" charset="-78"/>
              </a:rPr>
              <a:t>پاورپوینت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lang="fa-IR" sz="8000" dirty="0">
                <a:solidFill>
                  <a:srgbClr val="FF0000"/>
                </a:solidFill>
                <a:latin typeface="Baasem" panose="020B7200000000000000" pitchFamily="34" charset="0"/>
                <a:cs typeface="B Titr" panose="00000700000000000000" pitchFamily="2" charset="-78"/>
              </a:rPr>
              <a:t>امور اداری و مالی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هشتم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000000"/>
                </a:solidFill>
                <a:effectLst/>
                <a:uLnTx/>
                <a:uFillTx/>
                <a:latin typeface="Baasem" panose="020B7200000000000000" pitchFamily="34" charset="0"/>
                <a:ea typeface="+mn-ea"/>
                <a:cs typeface="B Titr" panose="00000700000000000000" pitchFamily="2" charset="-78"/>
              </a:rPr>
            </a:b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2" name="Picture 1">
            <a:extLst>
              <a:ext uri="{FF2B5EF4-FFF2-40B4-BE49-F238E27FC236}">
                <a16:creationId xmlns:a16="http://schemas.microsoft.com/office/drawing/2014/main" id="{B333D539-A9D5-C5BD-CCE9-A7171BA1A928}"/>
              </a:ext>
            </a:extLst>
          </p:cNvPr>
          <p:cNvPicPr>
            <a:picLocks noChangeAspect="1"/>
          </p:cNvPicPr>
          <p:nvPr/>
        </p:nvPicPr>
        <p:blipFill>
          <a:blip r:embed="rId3"/>
          <a:stretch>
            <a:fillRect/>
          </a:stretch>
        </p:blipFill>
        <p:spPr>
          <a:xfrm>
            <a:off x="3405404" y="5362995"/>
            <a:ext cx="2022522" cy="625427"/>
          </a:xfrm>
          <a:prstGeom prst="rect">
            <a:avLst/>
          </a:prstGeom>
        </p:spPr>
      </p:pic>
    </p:spTree>
    <p:extLst>
      <p:ext uri="{BB962C8B-B14F-4D97-AF65-F5344CB8AC3E}">
        <p14:creationId xmlns:p14="http://schemas.microsoft.com/office/powerpoint/2010/main" val="72507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7294" y="259344"/>
            <a:ext cx="8657974" cy="3785652"/>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برگزاری نشست</a:t>
            </a:r>
          </a:p>
          <a:p>
            <a:pPr algn="just"/>
            <a:r>
              <a:rPr lang="fa-IR" sz="2400" dirty="0">
                <a:cs typeface="B Nazanin" panose="00000400000000000000" pitchFamily="2" charset="-78"/>
              </a:rPr>
              <a:t>در گروه خود، یک نشست کاری برگزار کنید.</a:t>
            </a:r>
          </a:p>
          <a:p>
            <a:pPr algn="just"/>
            <a:r>
              <a:rPr lang="fa-IR" sz="2400" dirty="0">
                <a:cs typeface="B Nazanin" panose="00000400000000000000" pitchFamily="2" charset="-78"/>
              </a:rPr>
              <a:t>فردی از گروه را به عنوان رئیس جلسه برگزینید. رئیس جلسه، باید نشست را چنان اداره کند که افراد بتوانند به نوبت دیدگاه خود را درباره دستورکار بگویند و در تصمیم گیری ها همکاری کنند.</a:t>
            </a:r>
          </a:p>
          <a:p>
            <a:pPr algn="just"/>
            <a:r>
              <a:rPr lang="fa-IR" sz="2400" dirty="0">
                <a:cs typeface="B Nazanin" panose="00000400000000000000" pitchFamily="2" charset="-78"/>
              </a:rPr>
              <a:t>یکی از افراد گروه را که تند نویس و خوش خط است، به عنوان دبیر جلسه برگزینید. او باید همه یا بخش های مهم سخنان و تصمیم ها را در صور تجلسه بنویسد شکل 3-7</a:t>
            </a:r>
          </a:p>
          <a:p>
            <a:pPr algn="just"/>
            <a:r>
              <a:rPr lang="fa-IR" sz="2400" dirty="0">
                <a:cs typeface="B Nazanin" panose="00000400000000000000" pitchFamily="2" charset="-78"/>
              </a:rPr>
              <a:t>از دبیر جلسه بخواهید صورت جلسه ای با موضوع انتخاب رئیس و دبیر جلسه تنظیم کند.</a:t>
            </a:r>
          </a:p>
          <a:p>
            <a:pPr algn="just"/>
            <a:r>
              <a:rPr lang="fa-IR" sz="2400" dirty="0">
                <a:cs typeface="B Nazanin" panose="00000400000000000000" pitchFamily="2" charset="-78"/>
              </a:rPr>
              <a:t>پس از اتمام جلسه، صورت جلسه تنظیم شده را بررسی و پس از اطمینان از درستی متن آن را امضا کنند.</a:t>
            </a:r>
          </a:p>
        </p:txBody>
      </p:sp>
      <p:pic>
        <p:nvPicPr>
          <p:cNvPr id="2" name="Picture 1"/>
          <p:cNvPicPr>
            <a:picLocks noChangeAspect="1"/>
          </p:cNvPicPr>
          <p:nvPr/>
        </p:nvPicPr>
        <p:blipFill>
          <a:blip r:embed="rId3"/>
          <a:stretch>
            <a:fillRect/>
          </a:stretch>
        </p:blipFill>
        <p:spPr>
          <a:xfrm>
            <a:off x="314567" y="3773510"/>
            <a:ext cx="3256466" cy="2707821"/>
          </a:xfrm>
          <a:prstGeom prst="rect">
            <a:avLst/>
          </a:prstGeom>
        </p:spPr>
      </p:pic>
    </p:spTree>
    <p:extLst>
      <p:ext uri="{BB962C8B-B14F-4D97-AF65-F5344CB8AC3E}">
        <p14:creationId xmlns:p14="http://schemas.microsoft.com/office/powerpoint/2010/main" val="1892318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184" y="2471064"/>
            <a:ext cx="8745334" cy="2308324"/>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تقسیم کار پروژه</a:t>
            </a:r>
          </a:p>
          <a:p>
            <a:pPr algn="just"/>
            <a:r>
              <a:rPr lang="fa-IR" sz="2400" dirty="0">
                <a:cs typeface="B Nazanin" panose="00000400000000000000" pitchFamily="2" charset="-78"/>
              </a:rPr>
              <a:t>کارهای پروژه پرورش و نگه داری حیوانات یا پودمان ماکت سازی را به چند بخش جدا از هم (به تعداد افراد گروه یا بیشتر) دسته بندی کنید و در جدول بنویسید.</a:t>
            </a:r>
          </a:p>
          <a:p>
            <a:pPr algn="just"/>
            <a:r>
              <a:rPr lang="fa-IR" sz="2400" dirty="0">
                <a:cs typeface="B Nazanin" panose="00000400000000000000" pitchFamily="2" charset="-78"/>
              </a:rPr>
              <a:t>با هم اندیشی در گروه خود، مناسب ترین فرد را برای هر بخش کار برگزینید. تلاش کنید هریک از افراد گروه، در موضوعی که به آن آگاه تر و توانمندتر از دیگران هستند، سرگروه شوند تا پروژه به درستی اجرا شود.</a:t>
            </a:r>
          </a:p>
        </p:txBody>
      </p:sp>
      <p:pic>
        <p:nvPicPr>
          <p:cNvPr id="3" name="Picture 2"/>
          <p:cNvPicPr>
            <a:picLocks noChangeAspect="1"/>
          </p:cNvPicPr>
          <p:nvPr/>
        </p:nvPicPr>
        <p:blipFill>
          <a:blip r:embed="rId3"/>
          <a:stretch>
            <a:fillRect/>
          </a:stretch>
        </p:blipFill>
        <p:spPr>
          <a:xfrm>
            <a:off x="374069" y="4368777"/>
            <a:ext cx="2499405" cy="2118873"/>
          </a:xfrm>
          <a:prstGeom prst="rect">
            <a:avLst/>
          </a:prstGeom>
        </p:spPr>
      </p:pic>
      <p:pic>
        <p:nvPicPr>
          <p:cNvPr id="4" name="Picture 3"/>
          <p:cNvPicPr>
            <a:picLocks noChangeAspect="1"/>
          </p:cNvPicPr>
          <p:nvPr/>
        </p:nvPicPr>
        <p:blipFill>
          <a:blip r:embed="rId4"/>
          <a:stretch>
            <a:fillRect/>
          </a:stretch>
        </p:blipFill>
        <p:spPr>
          <a:xfrm>
            <a:off x="2873474" y="4823156"/>
            <a:ext cx="6065044" cy="1664494"/>
          </a:xfrm>
          <a:prstGeom prst="rect">
            <a:avLst/>
          </a:prstGeom>
        </p:spPr>
      </p:pic>
      <p:sp>
        <p:nvSpPr>
          <p:cNvPr id="5" name="Rectangle 4"/>
          <p:cNvSpPr/>
          <p:nvPr/>
        </p:nvSpPr>
        <p:spPr>
          <a:xfrm>
            <a:off x="280544" y="162740"/>
            <a:ext cx="8657974" cy="2308324"/>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نکته :</a:t>
            </a:r>
          </a:p>
          <a:p>
            <a:pPr lvl="0" algn="just"/>
            <a:r>
              <a:rPr lang="fa-IR" sz="2400" dirty="0">
                <a:cs typeface="B Nazanin" panose="00000400000000000000" pitchFamily="2" charset="-78"/>
              </a:rPr>
              <a:t>پیش از برگزاری نشست، لازم است اعضا از دستور کار، زمان و مکان آن آگاه شوند و برای برگزاری نشست از آنان دعوت شود.</a:t>
            </a:r>
          </a:p>
          <a:p>
            <a:pPr lvl="0" algn="just"/>
            <a:r>
              <a:rPr lang="fa-IR" sz="2400" dirty="0">
                <a:cs typeface="B Nazanin" panose="00000400000000000000" pitchFamily="2" charset="-78"/>
              </a:rPr>
              <a:t>بهتر است برای همه نشست های مهم، صورت جلسه بنویسید و آن ها را بایگانی کنید.</a:t>
            </a:r>
          </a:p>
          <a:p>
            <a:pPr lvl="0" algn="just"/>
            <a:r>
              <a:rPr lang="fa-IR" sz="2400" dirty="0">
                <a:cs typeface="B Nazanin" panose="00000400000000000000" pitchFamily="2" charset="-78"/>
              </a:rPr>
              <a:t>در برخی موارد همه افراد شرکت کننده در نشست باید رونوشتی از صورت جلسه را داشته باشند.</a:t>
            </a:r>
          </a:p>
        </p:txBody>
      </p:sp>
    </p:spTree>
    <p:extLst>
      <p:ext uri="{BB962C8B-B14F-4D97-AF65-F5344CB8AC3E}">
        <p14:creationId xmlns:p14="http://schemas.microsoft.com/office/powerpoint/2010/main" val="3258240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062" y="356166"/>
            <a:ext cx="8642302" cy="1569660"/>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تقسیم کار پروژه</a:t>
            </a:r>
          </a:p>
          <a:p>
            <a:pPr algn="just"/>
            <a:endParaRPr lang="fa-IR" sz="2400" dirty="0">
              <a:cs typeface="B Nazanin" panose="00000400000000000000" pitchFamily="2" charset="-78"/>
            </a:endParaRPr>
          </a:p>
          <a:p>
            <a:pPr algn="just"/>
            <a:r>
              <a:rPr lang="fa-IR" sz="2400" dirty="0">
                <a:cs typeface="B Nazanin" panose="00000400000000000000" pitchFamily="2" charset="-78"/>
              </a:rPr>
              <a:t>برای هماهنگی کارهای پروژه یکی از افراد گروه را برای سرپرستی پروژه انتخاب کنید. سرپرست پروژه باید آگاه به کار، خوش برخورد و دراداره کار و راهبری افراد توانا باشد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87" y="2796221"/>
            <a:ext cx="8498377" cy="3239291"/>
          </a:xfrm>
          <a:prstGeom prst="rect">
            <a:avLst/>
          </a:prstGeom>
        </p:spPr>
      </p:pic>
    </p:spTree>
    <p:extLst>
      <p:ext uri="{BB962C8B-B14F-4D97-AF65-F5344CB8AC3E}">
        <p14:creationId xmlns:p14="http://schemas.microsoft.com/office/powerpoint/2010/main" val="1691636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818" y="520228"/>
            <a:ext cx="8642303" cy="5262979"/>
          </a:xfrm>
          <a:prstGeom prst="rect">
            <a:avLst/>
          </a:prstGeom>
          <a:noFill/>
        </p:spPr>
        <p:txBody>
          <a:bodyPr wrap="square" rtlCol="1">
            <a:spAutoFit/>
          </a:bodyPr>
          <a:lstStyle/>
          <a:p>
            <a:pPr algn="just"/>
            <a:r>
              <a:rPr lang="fa-IR" sz="2800" b="1" dirty="0">
                <a:solidFill>
                  <a:srgbClr val="FF0000"/>
                </a:solidFill>
                <a:cs typeface="B Nazanin" panose="00000400000000000000" pitchFamily="2" charset="-78"/>
              </a:rPr>
              <a:t>کارکلاسی</a:t>
            </a:r>
          </a:p>
          <a:p>
            <a:pPr algn="just"/>
            <a:r>
              <a:rPr lang="fa-IR" sz="2800" dirty="0">
                <a:solidFill>
                  <a:srgbClr val="00B050"/>
                </a:solidFill>
                <a:cs typeface="B Nazanin" panose="00000400000000000000" pitchFamily="2" charset="-78"/>
              </a:rPr>
              <a:t>گزارش: </a:t>
            </a:r>
          </a:p>
          <a:p>
            <a:pPr algn="just"/>
            <a:r>
              <a:rPr lang="fa-IR" sz="2800" dirty="0">
                <a:cs typeface="B Nazanin" panose="00000400000000000000" pitchFamily="2" charset="-78"/>
              </a:rPr>
              <a:t>روند و پیامد اجرای کارها و رویدادها، باید به مدیران و کارفرمایان گزارش شود. شما نیز برای کارهایی که در پروژه انجام می دهید باید به سرپرست پروژه و دبیر خود گزارش دهید.</a:t>
            </a:r>
          </a:p>
          <a:p>
            <a:pPr algn="just"/>
            <a:endParaRPr lang="fa-IR" sz="2800" dirty="0">
              <a:cs typeface="B Nazanin" panose="00000400000000000000" pitchFamily="2" charset="-78"/>
            </a:endParaRPr>
          </a:p>
          <a:p>
            <a:pPr algn="just"/>
            <a:r>
              <a:rPr lang="fa-IR" sz="2800" b="1" dirty="0">
                <a:solidFill>
                  <a:srgbClr val="FF0000"/>
                </a:solidFill>
                <a:cs typeface="B Nazanin" panose="00000400000000000000" pitchFamily="2" charset="-78"/>
              </a:rPr>
              <a:t>کارکلاسی</a:t>
            </a:r>
          </a:p>
          <a:p>
            <a:pPr algn="just"/>
            <a:r>
              <a:rPr lang="fa-IR" sz="2800" dirty="0">
                <a:solidFill>
                  <a:srgbClr val="00B050"/>
                </a:solidFill>
                <a:cs typeface="B Nazanin" panose="00000400000000000000" pitchFamily="2" charset="-78"/>
              </a:rPr>
              <a:t>نوشتن گزارش پروژه</a:t>
            </a:r>
          </a:p>
          <a:p>
            <a:pPr algn="just"/>
            <a:r>
              <a:rPr lang="fa-IR" sz="2800" dirty="0">
                <a:cs typeface="B Nazanin" panose="00000400000000000000" pitchFamily="2" charset="-78"/>
              </a:rPr>
              <a:t>برای بخشی از پروژ ه که سرگرو ه آن هستید، گزارشی برای سرپرست پروژه بنویسید.</a:t>
            </a:r>
          </a:p>
          <a:p>
            <a:pPr algn="just"/>
            <a:r>
              <a:rPr lang="fa-IR" sz="2800" dirty="0">
                <a:cs typeface="B Nazanin" panose="00000400000000000000" pitchFamily="2" charset="-78"/>
              </a:rPr>
              <a:t>گزارش سرگروه ها را بررسی کنید و از روی آن ها برای پروژه گزارشی بنویسید و آن را به دبیر خود تحویل دهید.</a:t>
            </a:r>
          </a:p>
        </p:txBody>
      </p:sp>
    </p:spTree>
    <p:extLst>
      <p:ext uri="{BB962C8B-B14F-4D97-AF65-F5344CB8AC3E}">
        <p14:creationId xmlns:p14="http://schemas.microsoft.com/office/powerpoint/2010/main" val="2225660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061" y="502110"/>
            <a:ext cx="8701075" cy="4893647"/>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راهنمایی: در نوشتن گزارش مراحل زیر را رعایت کنید.</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1 - </a:t>
            </a:r>
            <a:r>
              <a:rPr lang="fa-IR" sz="2400" dirty="0">
                <a:cs typeface="B Nazanin" panose="00000400000000000000" pitchFamily="2" charset="-78"/>
              </a:rPr>
              <a:t>برای نوشتن گزارش، داده ها و اطلاعات مورد نیاز را فراهم کنید. داده ها باید درست و دارای پشتوانه باشند. در گردآوری اطلاعات از گمانه زنی پرهیز کنید.</a:t>
            </a:r>
          </a:p>
          <a:p>
            <a:pPr algn="just"/>
            <a:r>
              <a:rPr lang="fa-IR" sz="2400" dirty="0">
                <a:solidFill>
                  <a:srgbClr val="FF0000"/>
                </a:solidFill>
                <a:cs typeface="B Nazanin" panose="00000400000000000000" pitchFamily="2" charset="-78"/>
              </a:rPr>
              <a:t>2 - </a:t>
            </a:r>
            <a:r>
              <a:rPr lang="fa-IR" sz="2400" dirty="0">
                <a:cs typeface="B Nazanin" panose="00000400000000000000" pitchFamily="2" charset="-78"/>
              </a:rPr>
              <a:t>ساختار گزارش را با هم اندیشی در گروه تنظیم کنید. موضوع، پیش گفتار، بدنه گزارش، پیشنهادها و دستاوردها را در گزارش بنویسید. اگر گزارش درباره چند زمینه نوشته می شود می توانید آن ها را با توجه به زمان رویدادها یا ارزش موضوع بنویسید.</a:t>
            </a:r>
          </a:p>
          <a:p>
            <a:pPr algn="just"/>
            <a:r>
              <a:rPr lang="fa-IR" sz="2400" dirty="0">
                <a:solidFill>
                  <a:srgbClr val="FF0000"/>
                </a:solidFill>
                <a:cs typeface="B Nazanin" panose="00000400000000000000" pitchFamily="2" charset="-78"/>
              </a:rPr>
              <a:t>3 - </a:t>
            </a:r>
            <a:r>
              <a:rPr lang="fa-IR" sz="2400" dirty="0">
                <a:cs typeface="B Nazanin" panose="00000400000000000000" pitchFamily="2" charset="-78"/>
              </a:rPr>
              <a:t>گزارش را خوانا، کوتاه و ساده بنویسید و کوشش کنید در گزارش به پرسش هایی از جمله چه چیزی، چه هنگامی، کجا،چگونه، چرا و چه کسی، پاسخ دهید.</a:t>
            </a:r>
          </a:p>
          <a:p>
            <a:pPr algn="just"/>
            <a:r>
              <a:rPr lang="fa-IR" sz="2400" dirty="0">
                <a:solidFill>
                  <a:srgbClr val="FF0000"/>
                </a:solidFill>
                <a:cs typeface="B Nazanin" panose="00000400000000000000" pitchFamily="2" charset="-78"/>
              </a:rPr>
              <a:t>4 - </a:t>
            </a:r>
            <a:r>
              <a:rPr lang="fa-IR" sz="2400" dirty="0">
                <a:cs typeface="B Nazanin" panose="00000400000000000000" pitchFamily="2" charset="-78"/>
              </a:rPr>
              <a:t>در صورت نیاز، اسناد برجسته و ویژه را به گزارش پیوست کنید.</a:t>
            </a:r>
          </a:p>
          <a:p>
            <a:pPr algn="just"/>
            <a:r>
              <a:rPr lang="fa-IR" sz="2400" dirty="0">
                <a:solidFill>
                  <a:srgbClr val="FF0000"/>
                </a:solidFill>
                <a:cs typeface="B Nazanin" panose="00000400000000000000" pitchFamily="2" charset="-78"/>
              </a:rPr>
              <a:t>5 - </a:t>
            </a:r>
            <a:r>
              <a:rPr lang="fa-IR" sz="2400" dirty="0">
                <a:cs typeface="B Nazanin" panose="00000400000000000000" pitchFamily="2" charset="-78"/>
              </a:rPr>
              <a:t>پس از نوشتن گزارش، ساختار و محتوای آن را دقیقاً بررسی و درصورت نیاز آن را بازنگری کنید.</a:t>
            </a:r>
          </a:p>
          <a:p>
            <a:pPr algn="just"/>
            <a:r>
              <a:rPr lang="fa-IR" sz="2400" dirty="0">
                <a:solidFill>
                  <a:srgbClr val="FF0000"/>
                </a:solidFill>
                <a:cs typeface="B Nazanin" panose="00000400000000000000" pitchFamily="2" charset="-78"/>
              </a:rPr>
              <a:t>6 - </a:t>
            </a:r>
            <a:r>
              <a:rPr lang="fa-IR" sz="2400" dirty="0">
                <a:cs typeface="B Nazanin" panose="00000400000000000000" pitchFamily="2" charset="-78"/>
              </a:rPr>
              <a:t>گزارش را پس از امضای افراد گروه به دبیر خود تحویل دهید.</a:t>
            </a:r>
          </a:p>
        </p:txBody>
      </p:sp>
    </p:spTree>
    <p:extLst>
      <p:ext uri="{BB962C8B-B14F-4D97-AF65-F5344CB8AC3E}">
        <p14:creationId xmlns:p14="http://schemas.microsoft.com/office/powerpoint/2010/main" val="3091060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061" y="605141"/>
            <a:ext cx="8726833" cy="5262979"/>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قرآن کریم و مدیریت کارها</a:t>
            </a:r>
          </a:p>
          <a:p>
            <a:pPr algn="just"/>
            <a:endParaRPr lang="fa-IR" sz="2400" dirty="0">
              <a:cs typeface="B Nazanin" panose="00000400000000000000" pitchFamily="2" charset="-78"/>
            </a:endParaRPr>
          </a:p>
          <a:p>
            <a:pPr algn="just"/>
            <a:r>
              <a:rPr lang="fa-IR" sz="2400" dirty="0">
                <a:cs typeface="B Nazanin" panose="00000400000000000000" pitchFamily="2" charset="-78"/>
              </a:rPr>
              <a:t>هر کار کوچک یا بزرگی، متناسب با اندازه، شرایط و مقتضیات آن، نیازمند برنامه ریزی و مدیریت لایق و شایسته است. در آیات قرآن کريم به شایستگی و لیاقت و علم و توانایی و صلاحیت مدیر توجه ویژه ای شده است.</a:t>
            </a:r>
          </a:p>
          <a:p>
            <a:pPr algn="just"/>
            <a:r>
              <a:rPr lang="fa-IR" sz="2400" dirty="0">
                <a:cs typeface="B Nazanin" panose="00000400000000000000" pitchFamily="2" charset="-78"/>
              </a:rPr>
              <a:t>مشورت با دیگران از مواردی است که در موفقیت کارها تأثیر بسزایی دارد. افراد صاحب نظر و خبره، هر کاری را از زوایای مختلف بررسی می کنند، بنابراین مشورت با این افراد در بهبود انجام کار مؤثر است.</a:t>
            </a:r>
          </a:p>
          <a:p>
            <a:pPr algn="just"/>
            <a:r>
              <a:rPr lang="fa-IR" sz="2400" dirty="0">
                <a:solidFill>
                  <a:srgbClr val="FF0000"/>
                </a:solidFill>
                <a:cs typeface="B Nazanin" panose="00000400000000000000" pitchFamily="2" charset="-78"/>
              </a:rPr>
              <a:t>خداوند در آیه 38 سوره شوری می فرماید:</a:t>
            </a:r>
          </a:p>
          <a:p>
            <a:pPr algn="just"/>
            <a:r>
              <a:rPr lang="fa-IR" sz="2400" dirty="0">
                <a:solidFill>
                  <a:srgbClr val="00B050"/>
                </a:solidFill>
                <a:cs typeface="B Nazanin" panose="00000400000000000000" pitchFamily="2" charset="-78"/>
              </a:rPr>
              <a:t>... وَ اَمرُهُم شُوری بَینَهُم ...</a:t>
            </a:r>
          </a:p>
          <a:p>
            <a:pPr algn="just"/>
            <a:r>
              <a:rPr lang="fa-IR" sz="2400" dirty="0">
                <a:solidFill>
                  <a:srgbClr val="C00000"/>
                </a:solidFill>
                <a:cs typeface="B Nazanin" panose="00000400000000000000" pitchFamily="2" charset="-78"/>
              </a:rPr>
              <a:t>کارهایشان به طریق مشورت در میان آن ها صورت می گیرد.</a:t>
            </a:r>
          </a:p>
          <a:p>
            <a:pPr algn="just"/>
            <a:r>
              <a:rPr lang="fa-IR" sz="2400" dirty="0">
                <a:cs typeface="B Nazanin" panose="00000400000000000000" pitchFamily="2" charset="-78"/>
              </a:rPr>
              <a:t>در این آیه مشورت در امور، یکی از برنامه های اجتماعی و عملی مؤمنین محسوب می شود. مشورت از ارکان جامعه است و بدون مشورت همه کارها ناقص است. یک مدیر خوب و لایق در اجرای امور خود، به وسیله مشورت از رأی و نظر دیگران بهره مند می شود.</a:t>
            </a:r>
          </a:p>
        </p:txBody>
      </p:sp>
    </p:spTree>
    <p:extLst>
      <p:ext uri="{BB962C8B-B14F-4D97-AF65-F5344CB8AC3E}">
        <p14:creationId xmlns:p14="http://schemas.microsoft.com/office/powerpoint/2010/main" val="794163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290">
                                          <p:stCondLst>
                                            <p:cond delay="0"/>
                                          </p:stCondLst>
                                        </p:cTn>
                                        <p:tgtEl>
                                          <p:spTgt spid="6">
                                            <p:txEl>
                                              <p:pRg st="0" end="0"/>
                                            </p:txEl>
                                          </p:spTgt>
                                        </p:tgtEl>
                                      </p:cBhvr>
                                    </p:animEffect>
                                    <p:anim calcmode="lin" valueType="num">
                                      <p:cBhvr>
                                        <p:cTn id="8"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xEl>
                                              <p:pRg st="0" end="0"/>
                                            </p:txEl>
                                          </p:spTgt>
                                        </p:tgtEl>
                                      </p:cBhvr>
                                      <p:to x="100000" y="60000"/>
                                    </p:animScale>
                                    <p:animScale>
                                      <p:cBhvr>
                                        <p:cTn id="14" dur="83" decel="50000">
                                          <p:stCondLst>
                                            <p:cond delay="338"/>
                                          </p:stCondLst>
                                        </p:cTn>
                                        <p:tgtEl>
                                          <p:spTgt spid="6">
                                            <p:txEl>
                                              <p:pRg st="0" end="0"/>
                                            </p:txEl>
                                          </p:spTgt>
                                        </p:tgtEl>
                                      </p:cBhvr>
                                      <p:to x="100000" y="100000"/>
                                    </p:animScale>
                                    <p:animScale>
                                      <p:cBhvr>
                                        <p:cTn id="15" dur="13">
                                          <p:stCondLst>
                                            <p:cond delay="656"/>
                                          </p:stCondLst>
                                        </p:cTn>
                                        <p:tgtEl>
                                          <p:spTgt spid="6">
                                            <p:txEl>
                                              <p:pRg st="0" end="0"/>
                                            </p:txEl>
                                          </p:spTgt>
                                        </p:tgtEl>
                                      </p:cBhvr>
                                      <p:to x="100000" y="80000"/>
                                    </p:animScale>
                                    <p:animScale>
                                      <p:cBhvr>
                                        <p:cTn id="16" dur="83" decel="50000">
                                          <p:stCondLst>
                                            <p:cond delay="669"/>
                                          </p:stCondLst>
                                        </p:cTn>
                                        <p:tgtEl>
                                          <p:spTgt spid="6">
                                            <p:txEl>
                                              <p:pRg st="0" end="0"/>
                                            </p:txEl>
                                          </p:spTgt>
                                        </p:tgtEl>
                                      </p:cBhvr>
                                      <p:to x="100000" y="100000"/>
                                    </p:animScale>
                                    <p:animScale>
                                      <p:cBhvr>
                                        <p:cTn id="17" dur="13">
                                          <p:stCondLst>
                                            <p:cond delay="821"/>
                                          </p:stCondLst>
                                        </p:cTn>
                                        <p:tgtEl>
                                          <p:spTgt spid="6">
                                            <p:txEl>
                                              <p:pRg st="0" end="0"/>
                                            </p:txEl>
                                          </p:spTgt>
                                        </p:tgtEl>
                                      </p:cBhvr>
                                      <p:to x="100000" y="90000"/>
                                    </p:animScale>
                                    <p:animScale>
                                      <p:cBhvr>
                                        <p:cTn id="18" dur="83" decel="50000">
                                          <p:stCondLst>
                                            <p:cond delay="834"/>
                                          </p:stCondLst>
                                        </p:cTn>
                                        <p:tgtEl>
                                          <p:spTgt spid="6">
                                            <p:txEl>
                                              <p:pRg st="0" end="0"/>
                                            </p:txEl>
                                          </p:spTgt>
                                        </p:tgtEl>
                                      </p:cBhvr>
                                      <p:to x="100000" y="100000"/>
                                    </p:animScale>
                                    <p:animScale>
                                      <p:cBhvr>
                                        <p:cTn id="19" dur="13">
                                          <p:stCondLst>
                                            <p:cond delay="904"/>
                                          </p:stCondLst>
                                        </p:cTn>
                                        <p:tgtEl>
                                          <p:spTgt spid="6">
                                            <p:txEl>
                                              <p:pRg st="0" end="0"/>
                                            </p:txEl>
                                          </p:spTgt>
                                        </p:tgtEl>
                                      </p:cBhvr>
                                      <p:to x="100000" y="95000"/>
                                    </p:animScale>
                                    <p:animScale>
                                      <p:cBhvr>
                                        <p:cTn id="20" dur="83" decel="50000">
                                          <p:stCondLst>
                                            <p:cond delay="917"/>
                                          </p:stCondLst>
                                        </p:cTn>
                                        <p:tgtEl>
                                          <p:spTgt spid="6">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290">
                                          <p:stCondLst>
                                            <p:cond delay="0"/>
                                          </p:stCondLst>
                                        </p:cTn>
                                        <p:tgtEl>
                                          <p:spTgt spid="6">
                                            <p:txEl>
                                              <p:pRg st="2" end="2"/>
                                            </p:txEl>
                                          </p:spTgt>
                                        </p:tgtEl>
                                      </p:cBhvr>
                                    </p:animEffect>
                                    <p:anim calcmode="lin" valueType="num">
                                      <p:cBhvr>
                                        <p:cTn id="25" dur="911"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xEl>
                                              <p:pRg st="2" end="2"/>
                                            </p:txEl>
                                          </p:spTgt>
                                        </p:tgtEl>
                                      </p:cBhvr>
                                      <p:to x="100000" y="60000"/>
                                    </p:animScale>
                                    <p:animScale>
                                      <p:cBhvr>
                                        <p:cTn id="31" dur="83" decel="50000">
                                          <p:stCondLst>
                                            <p:cond delay="338"/>
                                          </p:stCondLst>
                                        </p:cTn>
                                        <p:tgtEl>
                                          <p:spTgt spid="6">
                                            <p:txEl>
                                              <p:pRg st="2" end="2"/>
                                            </p:txEl>
                                          </p:spTgt>
                                        </p:tgtEl>
                                      </p:cBhvr>
                                      <p:to x="100000" y="100000"/>
                                    </p:animScale>
                                    <p:animScale>
                                      <p:cBhvr>
                                        <p:cTn id="32" dur="13">
                                          <p:stCondLst>
                                            <p:cond delay="656"/>
                                          </p:stCondLst>
                                        </p:cTn>
                                        <p:tgtEl>
                                          <p:spTgt spid="6">
                                            <p:txEl>
                                              <p:pRg st="2" end="2"/>
                                            </p:txEl>
                                          </p:spTgt>
                                        </p:tgtEl>
                                      </p:cBhvr>
                                      <p:to x="100000" y="80000"/>
                                    </p:animScale>
                                    <p:animScale>
                                      <p:cBhvr>
                                        <p:cTn id="33" dur="83" decel="50000">
                                          <p:stCondLst>
                                            <p:cond delay="669"/>
                                          </p:stCondLst>
                                        </p:cTn>
                                        <p:tgtEl>
                                          <p:spTgt spid="6">
                                            <p:txEl>
                                              <p:pRg st="2" end="2"/>
                                            </p:txEl>
                                          </p:spTgt>
                                        </p:tgtEl>
                                      </p:cBhvr>
                                      <p:to x="100000" y="100000"/>
                                    </p:animScale>
                                    <p:animScale>
                                      <p:cBhvr>
                                        <p:cTn id="34" dur="13">
                                          <p:stCondLst>
                                            <p:cond delay="821"/>
                                          </p:stCondLst>
                                        </p:cTn>
                                        <p:tgtEl>
                                          <p:spTgt spid="6">
                                            <p:txEl>
                                              <p:pRg st="2" end="2"/>
                                            </p:txEl>
                                          </p:spTgt>
                                        </p:tgtEl>
                                      </p:cBhvr>
                                      <p:to x="100000" y="90000"/>
                                    </p:animScale>
                                    <p:animScale>
                                      <p:cBhvr>
                                        <p:cTn id="35" dur="83" decel="50000">
                                          <p:stCondLst>
                                            <p:cond delay="834"/>
                                          </p:stCondLst>
                                        </p:cTn>
                                        <p:tgtEl>
                                          <p:spTgt spid="6">
                                            <p:txEl>
                                              <p:pRg st="2" end="2"/>
                                            </p:txEl>
                                          </p:spTgt>
                                        </p:tgtEl>
                                      </p:cBhvr>
                                      <p:to x="100000" y="100000"/>
                                    </p:animScale>
                                    <p:animScale>
                                      <p:cBhvr>
                                        <p:cTn id="36" dur="13">
                                          <p:stCondLst>
                                            <p:cond delay="904"/>
                                          </p:stCondLst>
                                        </p:cTn>
                                        <p:tgtEl>
                                          <p:spTgt spid="6">
                                            <p:txEl>
                                              <p:pRg st="2" end="2"/>
                                            </p:txEl>
                                          </p:spTgt>
                                        </p:tgtEl>
                                      </p:cBhvr>
                                      <p:to x="100000" y="95000"/>
                                    </p:animScale>
                                    <p:animScale>
                                      <p:cBhvr>
                                        <p:cTn id="37" dur="83" decel="50000">
                                          <p:stCondLst>
                                            <p:cond delay="917"/>
                                          </p:stCondLst>
                                        </p:cTn>
                                        <p:tgtEl>
                                          <p:spTgt spid="6">
                                            <p:txEl>
                                              <p:pRg st="2" end="2"/>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ipe(down)">
                                      <p:cBhvr>
                                        <p:cTn id="41" dur="290">
                                          <p:stCondLst>
                                            <p:cond delay="0"/>
                                          </p:stCondLst>
                                        </p:cTn>
                                        <p:tgtEl>
                                          <p:spTgt spid="6">
                                            <p:txEl>
                                              <p:pRg st="3" end="3"/>
                                            </p:txEl>
                                          </p:spTgt>
                                        </p:tgtEl>
                                      </p:cBhvr>
                                    </p:animEffect>
                                    <p:anim calcmode="lin" valueType="num">
                                      <p:cBhvr>
                                        <p:cTn id="42" dur="911"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6">
                                            <p:txEl>
                                              <p:pRg st="3" end="3"/>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6">
                                            <p:txEl>
                                              <p:pRg st="3" end="3"/>
                                            </p:txEl>
                                          </p:spTgt>
                                        </p:tgtEl>
                                      </p:cBhvr>
                                      <p:to x="100000" y="60000"/>
                                    </p:animScale>
                                    <p:animScale>
                                      <p:cBhvr>
                                        <p:cTn id="48" dur="83" decel="50000">
                                          <p:stCondLst>
                                            <p:cond delay="338"/>
                                          </p:stCondLst>
                                        </p:cTn>
                                        <p:tgtEl>
                                          <p:spTgt spid="6">
                                            <p:txEl>
                                              <p:pRg st="3" end="3"/>
                                            </p:txEl>
                                          </p:spTgt>
                                        </p:tgtEl>
                                      </p:cBhvr>
                                      <p:to x="100000" y="100000"/>
                                    </p:animScale>
                                    <p:animScale>
                                      <p:cBhvr>
                                        <p:cTn id="49" dur="13">
                                          <p:stCondLst>
                                            <p:cond delay="656"/>
                                          </p:stCondLst>
                                        </p:cTn>
                                        <p:tgtEl>
                                          <p:spTgt spid="6">
                                            <p:txEl>
                                              <p:pRg st="3" end="3"/>
                                            </p:txEl>
                                          </p:spTgt>
                                        </p:tgtEl>
                                      </p:cBhvr>
                                      <p:to x="100000" y="80000"/>
                                    </p:animScale>
                                    <p:animScale>
                                      <p:cBhvr>
                                        <p:cTn id="50" dur="83" decel="50000">
                                          <p:stCondLst>
                                            <p:cond delay="669"/>
                                          </p:stCondLst>
                                        </p:cTn>
                                        <p:tgtEl>
                                          <p:spTgt spid="6">
                                            <p:txEl>
                                              <p:pRg st="3" end="3"/>
                                            </p:txEl>
                                          </p:spTgt>
                                        </p:tgtEl>
                                      </p:cBhvr>
                                      <p:to x="100000" y="100000"/>
                                    </p:animScale>
                                    <p:animScale>
                                      <p:cBhvr>
                                        <p:cTn id="51" dur="13">
                                          <p:stCondLst>
                                            <p:cond delay="821"/>
                                          </p:stCondLst>
                                        </p:cTn>
                                        <p:tgtEl>
                                          <p:spTgt spid="6">
                                            <p:txEl>
                                              <p:pRg st="3" end="3"/>
                                            </p:txEl>
                                          </p:spTgt>
                                        </p:tgtEl>
                                      </p:cBhvr>
                                      <p:to x="100000" y="90000"/>
                                    </p:animScale>
                                    <p:animScale>
                                      <p:cBhvr>
                                        <p:cTn id="52" dur="83" decel="50000">
                                          <p:stCondLst>
                                            <p:cond delay="834"/>
                                          </p:stCondLst>
                                        </p:cTn>
                                        <p:tgtEl>
                                          <p:spTgt spid="6">
                                            <p:txEl>
                                              <p:pRg st="3" end="3"/>
                                            </p:txEl>
                                          </p:spTgt>
                                        </p:tgtEl>
                                      </p:cBhvr>
                                      <p:to x="100000" y="100000"/>
                                    </p:animScale>
                                    <p:animScale>
                                      <p:cBhvr>
                                        <p:cTn id="53" dur="13">
                                          <p:stCondLst>
                                            <p:cond delay="904"/>
                                          </p:stCondLst>
                                        </p:cTn>
                                        <p:tgtEl>
                                          <p:spTgt spid="6">
                                            <p:txEl>
                                              <p:pRg st="3" end="3"/>
                                            </p:txEl>
                                          </p:spTgt>
                                        </p:tgtEl>
                                      </p:cBhvr>
                                      <p:to x="100000" y="95000"/>
                                    </p:animScale>
                                    <p:animScale>
                                      <p:cBhvr>
                                        <p:cTn id="54" dur="83" decel="50000">
                                          <p:stCondLst>
                                            <p:cond delay="917"/>
                                          </p:stCondLst>
                                        </p:cTn>
                                        <p:tgtEl>
                                          <p:spTgt spid="6">
                                            <p:txEl>
                                              <p:pRg st="3" end="3"/>
                                            </p:tx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wipe(down)">
                                      <p:cBhvr>
                                        <p:cTn id="58" dur="290">
                                          <p:stCondLst>
                                            <p:cond delay="0"/>
                                          </p:stCondLst>
                                        </p:cTn>
                                        <p:tgtEl>
                                          <p:spTgt spid="6">
                                            <p:txEl>
                                              <p:pRg st="4" end="4"/>
                                            </p:txEl>
                                          </p:spTgt>
                                        </p:tgtEl>
                                      </p:cBhvr>
                                    </p:animEffect>
                                    <p:anim calcmode="lin" valueType="num">
                                      <p:cBhvr>
                                        <p:cTn id="59" dur="911"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6">
                                            <p:txEl>
                                              <p:pRg st="4" end="4"/>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6">
                                            <p:txEl>
                                              <p:pRg st="4" end="4"/>
                                            </p:txEl>
                                          </p:spTgt>
                                        </p:tgtEl>
                                      </p:cBhvr>
                                      <p:to x="100000" y="60000"/>
                                    </p:animScale>
                                    <p:animScale>
                                      <p:cBhvr>
                                        <p:cTn id="65" dur="83" decel="50000">
                                          <p:stCondLst>
                                            <p:cond delay="338"/>
                                          </p:stCondLst>
                                        </p:cTn>
                                        <p:tgtEl>
                                          <p:spTgt spid="6">
                                            <p:txEl>
                                              <p:pRg st="4" end="4"/>
                                            </p:txEl>
                                          </p:spTgt>
                                        </p:tgtEl>
                                      </p:cBhvr>
                                      <p:to x="100000" y="100000"/>
                                    </p:animScale>
                                    <p:animScale>
                                      <p:cBhvr>
                                        <p:cTn id="66" dur="13">
                                          <p:stCondLst>
                                            <p:cond delay="656"/>
                                          </p:stCondLst>
                                        </p:cTn>
                                        <p:tgtEl>
                                          <p:spTgt spid="6">
                                            <p:txEl>
                                              <p:pRg st="4" end="4"/>
                                            </p:txEl>
                                          </p:spTgt>
                                        </p:tgtEl>
                                      </p:cBhvr>
                                      <p:to x="100000" y="80000"/>
                                    </p:animScale>
                                    <p:animScale>
                                      <p:cBhvr>
                                        <p:cTn id="67" dur="83" decel="50000">
                                          <p:stCondLst>
                                            <p:cond delay="669"/>
                                          </p:stCondLst>
                                        </p:cTn>
                                        <p:tgtEl>
                                          <p:spTgt spid="6">
                                            <p:txEl>
                                              <p:pRg st="4" end="4"/>
                                            </p:txEl>
                                          </p:spTgt>
                                        </p:tgtEl>
                                      </p:cBhvr>
                                      <p:to x="100000" y="100000"/>
                                    </p:animScale>
                                    <p:animScale>
                                      <p:cBhvr>
                                        <p:cTn id="68" dur="13">
                                          <p:stCondLst>
                                            <p:cond delay="821"/>
                                          </p:stCondLst>
                                        </p:cTn>
                                        <p:tgtEl>
                                          <p:spTgt spid="6">
                                            <p:txEl>
                                              <p:pRg st="4" end="4"/>
                                            </p:txEl>
                                          </p:spTgt>
                                        </p:tgtEl>
                                      </p:cBhvr>
                                      <p:to x="100000" y="90000"/>
                                    </p:animScale>
                                    <p:animScale>
                                      <p:cBhvr>
                                        <p:cTn id="69" dur="83" decel="50000">
                                          <p:stCondLst>
                                            <p:cond delay="834"/>
                                          </p:stCondLst>
                                        </p:cTn>
                                        <p:tgtEl>
                                          <p:spTgt spid="6">
                                            <p:txEl>
                                              <p:pRg st="4" end="4"/>
                                            </p:txEl>
                                          </p:spTgt>
                                        </p:tgtEl>
                                      </p:cBhvr>
                                      <p:to x="100000" y="100000"/>
                                    </p:animScale>
                                    <p:animScale>
                                      <p:cBhvr>
                                        <p:cTn id="70" dur="13">
                                          <p:stCondLst>
                                            <p:cond delay="904"/>
                                          </p:stCondLst>
                                        </p:cTn>
                                        <p:tgtEl>
                                          <p:spTgt spid="6">
                                            <p:txEl>
                                              <p:pRg st="4" end="4"/>
                                            </p:txEl>
                                          </p:spTgt>
                                        </p:tgtEl>
                                      </p:cBhvr>
                                      <p:to x="100000" y="95000"/>
                                    </p:animScale>
                                    <p:animScale>
                                      <p:cBhvr>
                                        <p:cTn id="71" dur="83" decel="50000">
                                          <p:stCondLst>
                                            <p:cond delay="917"/>
                                          </p:stCondLst>
                                        </p:cTn>
                                        <p:tgtEl>
                                          <p:spTgt spid="6">
                                            <p:txEl>
                                              <p:pRg st="4" end="4"/>
                                            </p:txEl>
                                          </p:spTgt>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wipe(down)">
                                      <p:cBhvr>
                                        <p:cTn id="75" dur="290">
                                          <p:stCondLst>
                                            <p:cond delay="0"/>
                                          </p:stCondLst>
                                        </p:cTn>
                                        <p:tgtEl>
                                          <p:spTgt spid="6">
                                            <p:txEl>
                                              <p:pRg st="5" end="5"/>
                                            </p:txEl>
                                          </p:spTgt>
                                        </p:tgtEl>
                                      </p:cBhvr>
                                    </p:animEffect>
                                    <p:anim calcmode="lin" valueType="num">
                                      <p:cBhvr>
                                        <p:cTn id="76" dur="911"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6">
                                            <p:txEl>
                                              <p:pRg st="5" end="5"/>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6">
                                            <p:txEl>
                                              <p:pRg st="5" end="5"/>
                                            </p:txEl>
                                          </p:spTgt>
                                        </p:tgtEl>
                                      </p:cBhvr>
                                      <p:to x="100000" y="60000"/>
                                    </p:animScale>
                                    <p:animScale>
                                      <p:cBhvr>
                                        <p:cTn id="82" dur="83" decel="50000">
                                          <p:stCondLst>
                                            <p:cond delay="338"/>
                                          </p:stCondLst>
                                        </p:cTn>
                                        <p:tgtEl>
                                          <p:spTgt spid="6">
                                            <p:txEl>
                                              <p:pRg st="5" end="5"/>
                                            </p:txEl>
                                          </p:spTgt>
                                        </p:tgtEl>
                                      </p:cBhvr>
                                      <p:to x="100000" y="100000"/>
                                    </p:animScale>
                                    <p:animScale>
                                      <p:cBhvr>
                                        <p:cTn id="83" dur="13">
                                          <p:stCondLst>
                                            <p:cond delay="656"/>
                                          </p:stCondLst>
                                        </p:cTn>
                                        <p:tgtEl>
                                          <p:spTgt spid="6">
                                            <p:txEl>
                                              <p:pRg st="5" end="5"/>
                                            </p:txEl>
                                          </p:spTgt>
                                        </p:tgtEl>
                                      </p:cBhvr>
                                      <p:to x="100000" y="80000"/>
                                    </p:animScale>
                                    <p:animScale>
                                      <p:cBhvr>
                                        <p:cTn id="84" dur="83" decel="50000">
                                          <p:stCondLst>
                                            <p:cond delay="669"/>
                                          </p:stCondLst>
                                        </p:cTn>
                                        <p:tgtEl>
                                          <p:spTgt spid="6">
                                            <p:txEl>
                                              <p:pRg st="5" end="5"/>
                                            </p:txEl>
                                          </p:spTgt>
                                        </p:tgtEl>
                                      </p:cBhvr>
                                      <p:to x="100000" y="100000"/>
                                    </p:animScale>
                                    <p:animScale>
                                      <p:cBhvr>
                                        <p:cTn id="85" dur="13">
                                          <p:stCondLst>
                                            <p:cond delay="821"/>
                                          </p:stCondLst>
                                        </p:cTn>
                                        <p:tgtEl>
                                          <p:spTgt spid="6">
                                            <p:txEl>
                                              <p:pRg st="5" end="5"/>
                                            </p:txEl>
                                          </p:spTgt>
                                        </p:tgtEl>
                                      </p:cBhvr>
                                      <p:to x="100000" y="90000"/>
                                    </p:animScale>
                                    <p:animScale>
                                      <p:cBhvr>
                                        <p:cTn id="86" dur="83" decel="50000">
                                          <p:stCondLst>
                                            <p:cond delay="834"/>
                                          </p:stCondLst>
                                        </p:cTn>
                                        <p:tgtEl>
                                          <p:spTgt spid="6">
                                            <p:txEl>
                                              <p:pRg st="5" end="5"/>
                                            </p:txEl>
                                          </p:spTgt>
                                        </p:tgtEl>
                                      </p:cBhvr>
                                      <p:to x="100000" y="100000"/>
                                    </p:animScale>
                                    <p:animScale>
                                      <p:cBhvr>
                                        <p:cTn id="87" dur="13">
                                          <p:stCondLst>
                                            <p:cond delay="904"/>
                                          </p:stCondLst>
                                        </p:cTn>
                                        <p:tgtEl>
                                          <p:spTgt spid="6">
                                            <p:txEl>
                                              <p:pRg st="5" end="5"/>
                                            </p:txEl>
                                          </p:spTgt>
                                        </p:tgtEl>
                                      </p:cBhvr>
                                      <p:to x="100000" y="95000"/>
                                    </p:animScale>
                                    <p:animScale>
                                      <p:cBhvr>
                                        <p:cTn id="88" dur="83" decel="50000">
                                          <p:stCondLst>
                                            <p:cond delay="917"/>
                                          </p:stCondLst>
                                        </p:cTn>
                                        <p:tgtEl>
                                          <p:spTgt spid="6">
                                            <p:txEl>
                                              <p:pRg st="5" end="5"/>
                                            </p:txEl>
                                          </p:spTgt>
                                        </p:tgtEl>
                                      </p:cBhvr>
                                      <p:to x="100000" y="100000"/>
                                    </p:animScale>
                                  </p:childTnLst>
                                </p:cTn>
                              </p:par>
                            </p:childTnLst>
                          </p:cTn>
                        </p:par>
                        <p:par>
                          <p:cTn id="89" fill="hold">
                            <p:stCondLst>
                              <p:cond delay="5000"/>
                            </p:stCondLst>
                            <p:childTnLst>
                              <p:par>
                                <p:cTn id="90" presetID="26" presetClass="entr" presetSubtype="0" fill="hold" grpId="0" nodeType="after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down)">
                                      <p:cBhvr>
                                        <p:cTn id="92" dur="290">
                                          <p:stCondLst>
                                            <p:cond delay="0"/>
                                          </p:stCondLst>
                                        </p:cTn>
                                        <p:tgtEl>
                                          <p:spTgt spid="6">
                                            <p:txEl>
                                              <p:pRg st="6" end="6"/>
                                            </p:txEl>
                                          </p:spTgt>
                                        </p:tgtEl>
                                      </p:cBhvr>
                                    </p:animEffect>
                                    <p:anim calcmode="lin" valueType="num">
                                      <p:cBhvr>
                                        <p:cTn id="93" dur="911"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6">
                                            <p:txEl>
                                              <p:pRg st="6" end="6"/>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6">
                                            <p:txEl>
                                              <p:pRg st="6" end="6"/>
                                            </p:txEl>
                                          </p:spTgt>
                                        </p:tgtEl>
                                      </p:cBhvr>
                                      <p:to x="100000" y="60000"/>
                                    </p:animScale>
                                    <p:animScale>
                                      <p:cBhvr>
                                        <p:cTn id="99" dur="83" decel="50000">
                                          <p:stCondLst>
                                            <p:cond delay="338"/>
                                          </p:stCondLst>
                                        </p:cTn>
                                        <p:tgtEl>
                                          <p:spTgt spid="6">
                                            <p:txEl>
                                              <p:pRg st="6" end="6"/>
                                            </p:txEl>
                                          </p:spTgt>
                                        </p:tgtEl>
                                      </p:cBhvr>
                                      <p:to x="100000" y="100000"/>
                                    </p:animScale>
                                    <p:animScale>
                                      <p:cBhvr>
                                        <p:cTn id="100" dur="13">
                                          <p:stCondLst>
                                            <p:cond delay="656"/>
                                          </p:stCondLst>
                                        </p:cTn>
                                        <p:tgtEl>
                                          <p:spTgt spid="6">
                                            <p:txEl>
                                              <p:pRg st="6" end="6"/>
                                            </p:txEl>
                                          </p:spTgt>
                                        </p:tgtEl>
                                      </p:cBhvr>
                                      <p:to x="100000" y="80000"/>
                                    </p:animScale>
                                    <p:animScale>
                                      <p:cBhvr>
                                        <p:cTn id="101" dur="83" decel="50000">
                                          <p:stCondLst>
                                            <p:cond delay="669"/>
                                          </p:stCondLst>
                                        </p:cTn>
                                        <p:tgtEl>
                                          <p:spTgt spid="6">
                                            <p:txEl>
                                              <p:pRg st="6" end="6"/>
                                            </p:txEl>
                                          </p:spTgt>
                                        </p:tgtEl>
                                      </p:cBhvr>
                                      <p:to x="100000" y="100000"/>
                                    </p:animScale>
                                    <p:animScale>
                                      <p:cBhvr>
                                        <p:cTn id="102" dur="13">
                                          <p:stCondLst>
                                            <p:cond delay="821"/>
                                          </p:stCondLst>
                                        </p:cTn>
                                        <p:tgtEl>
                                          <p:spTgt spid="6">
                                            <p:txEl>
                                              <p:pRg st="6" end="6"/>
                                            </p:txEl>
                                          </p:spTgt>
                                        </p:tgtEl>
                                      </p:cBhvr>
                                      <p:to x="100000" y="90000"/>
                                    </p:animScale>
                                    <p:animScale>
                                      <p:cBhvr>
                                        <p:cTn id="103" dur="83" decel="50000">
                                          <p:stCondLst>
                                            <p:cond delay="834"/>
                                          </p:stCondLst>
                                        </p:cTn>
                                        <p:tgtEl>
                                          <p:spTgt spid="6">
                                            <p:txEl>
                                              <p:pRg st="6" end="6"/>
                                            </p:txEl>
                                          </p:spTgt>
                                        </p:tgtEl>
                                      </p:cBhvr>
                                      <p:to x="100000" y="100000"/>
                                    </p:animScale>
                                    <p:animScale>
                                      <p:cBhvr>
                                        <p:cTn id="104" dur="13">
                                          <p:stCondLst>
                                            <p:cond delay="904"/>
                                          </p:stCondLst>
                                        </p:cTn>
                                        <p:tgtEl>
                                          <p:spTgt spid="6">
                                            <p:txEl>
                                              <p:pRg st="6" end="6"/>
                                            </p:txEl>
                                          </p:spTgt>
                                        </p:tgtEl>
                                      </p:cBhvr>
                                      <p:to x="100000" y="95000"/>
                                    </p:animScale>
                                    <p:animScale>
                                      <p:cBhvr>
                                        <p:cTn id="105" dur="83" decel="50000">
                                          <p:stCondLst>
                                            <p:cond delay="917"/>
                                          </p:stCondLst>
                                        </p:cTn>
                                        <p:tgtEl>
                                          <p:spTgt spid="6">
                                            <p:txEl>
                                              <p:pRg st="6" end="6"/>
                                            </p:txEl>
                                          </p:spTgt>
                                        </p:tgtEl>
                                      </p:cBhvr>
                                      <p:to x="100000" y="100000"/>
                                    </p:animScale>
                                  </p:childTnLst>
                                </p:cTn>
                              </p:par>
                            </p:childTnLst>
                          </p:cTn>
                        </p:par>
                        <p:par>
                          <p:cTn id="106" fill="hold">
                            <p:stCondLst>
                              <p:cond delay="6000"/>
                            </p:stCondLst>
                            <p:childTnLst>
                              <p:par>
                                <p:cTn id="107" presetID="26" presetClass="entr" presetSubtype="0" fill="hold" grpId="0" nodeType="afterEffect">
                                  <p:stCondLst>
                                    <p:cond delay="0"/>
                                  </p:stCondLst>
                                  <p:childTnLst>
                                    <p:set>
                                      <p:cBhvr>
                                        <p:cTn id="108" dur="1" fill="hold">
                                          <p:stCondLst>
                                            <p:cond delay="0"/>
                                          </p:stCondLst>
                                        </p:cTn>
                                        <p:tgtEl>
                                          <p:spTgt spid="6">
                                            <p:txEl>
                                              <p:pRg st="7" end="7"/>
                                            </p:txEl>
                                          </p:spTgt>
                                        </p:tgtEl>
                                        <p:attrNameLst>
                                          <p:attrName>style.visibility</p:attrName>
                                        </p:attrNameLst>
                                      </p:cBhvr>
                                      <p:to>
                                        <p:strVal val="visible"/>
                                      </p:to>
                                    </p:set>
                                    <p:animEffect transition="in" filter="wipe(down)">
                                      <p:cBhvr>
                                        <p:cTn id="109" dur="290">
                                          <p:stCondLst>
                                            <p:cond delay="0"/>
                                          </p:stCondLst>
                                        </p:cTn>
                                        <p:tgtEl>
                                          <p:spTgt spid="6">
                                            <p:txEl>
                                              <p:pRg st="7" end="7"/>
                                            </p:txEl>
                                          </p:spTgt>
                                        </p:tgtEl>
                                      </p:cBhvr>
                                    </p:animEffect>
                                    <p:anim calcmode="lin" valueType="num">
                                      <p:cBhvr>
                                        <p:cTn id="110" dur="911"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6">
                                            <p:txEl>
                                              <p:pRg st="7" end="7"/>
                                            </p:tx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6">
                                            <p:txEl>
                                              <p:pRg st="7" end="7"/>
                                            </p:txEl>
                                          </p:spTgt>
                                        </p:tgtEl>
                                      </p:cBhvr>
                                      <p:to x="100000" y="60000"/>
                                    </p:animScale>
                                    <p:animScale>
                                      <p:cBhvr>
                                        <p:cTn id="116" dur="83" decel="50000">
                                          <p:stCondLst>
                                            <p:cond delay="338"/>
                                          </p:stCondLst>
                                        </p:cTn>
                                        <p:tgtEl>
                                          <p:spTgt spid="6">
                                            <p:txEl>
                                              <p:pRg st="7" end="7"/>
                                            </p:txEl>
                                          </p:spTgt>
                                        </p:tgtEl>
                                      </p:cBhvr>
                                      <p:to x="100000" y="100000"/>
                                    </p:animScale>
                                    <p:animScale>
                                      <p:cBhvr>
                                        <p:cTn id="117" dur="13">
                                          <p:stCondLst>
                                            <p:cond delay="656"/>
                                          </p:stCondLst>
                                        </p:cTn>
                                        <p:tgtEl>
                                          <p:spTgt spid="6">
                                            <p:txEl>
                                              <p:pRg st="7" end="7"/>
                                            </p:txEl>
                                          </p:spTgt>
                                        </p:tgtEl>
                                      </p:cBhvr>
                                      <p:to x="100000" y="80000"/>
                                    </p:animScale>
                                    <p:animScale>
                                      <p:cBhvr>
                                        <p:cTn id="118" dur="83" decel="50000">
                                          <p:stCondLst>
                                            <p:cond delay="669"/>
                                          </p:stCondLst>
                                        </p:cTn>
                                        <p:tgtEl>
                                          <p:spTgt spid="6">
                                            <p:txEl>
                                              <p:pRg st="7" end="7"/>
                                            </p:txEl>
                                          </p:spTgt>
                                        </p:tgtEl>
                                      </p:cBhvr>
                                      <p:to x="100000" y="100000"/>
                                    </p:animScale>
                                    <p:animScale>
                                      <p:cBhvr>
                                        <p:cTn id="119" dur="13">
                                          <p:stCondLst>
                                            <p:cond delay="821"/>
                                          </p:stCondLst>
                                        </p:cTn>
                                        <p:tgtEl>
                                          <p:spTgt spid="6">
                                            <p:txEl>
                                              <p:pRg st="7" end="7"/>
                                            </p:txEl>
                                          </p:spTgt>
                                        </p:tgtEl>
                                      </p:cBhvr>
                                      <p:to x="100000" y="90000"/>
                                    </p:animScale>
                                    <p:animScale>
                                      <p:cBhvr>
                                        <p:cTn id="120" dur="83" decel="50000">
                                          <p:stCondLst>
                                            <p:cond delay="834"/>
                                          </p:stCondLst>
                                        </p:cTn>
                                        <p:tgtEl>
                                          <p:spTgt spid="6">
                                            <p:txEl>
                                              <p:pRg st="7" end="7"/>
                                            </p:txEl>
                                          </p:spTgt>
                                        </p:tgtEl>
                                      </p:cBhvr>
                                      <p:to x="100000" y="100000"/>
                                    </p:animScale>
                                    <p:animScale>
                                      <p:cBhvr>
                                        <p:cTn id="121" dur="13">
                                          <p:stCondLst>
                                            <p:cond delay="904"/>
                                          </p:stCondLst>
                                        </p:cTn>
                                        <p:tgtEl>
                                          <p:spTgt spid="6">
                                            <p:txEl>
                                              <p:pRg st="7" end="7"/>
                                            </p:txEl>
                                          </p:spTgt>
                                        </p:tgtEl>
                                      </p:cBhvr>
                                      <p:to x="100000" y="95000"/>
                                    </p:animScale>
                                    <p:animScale>
                                      <p:cBhvr>
                                        <p:cTn id="122" dur="83" decel="50000">
                                          <p:stCondLst>
                                            <p:cond delay="917"/>
                                          </p:stCondLst>
                                        </p:cTn>
                                        <p:tgtEl>
                                          <p:spTgt spid="6">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940" y="268656"/>
            <a:ext cx="8701075" cy="6370975"/>
          </a:xfrm>
          <a:prstGeom prst="rect">
            <a:avLst/>
          </a:prstGeom>
          <a:noFill/>
        </p:spPr>
        <p:txBody>
          <a:bodyPr wrap="square" rtlCol="1">
            <a:spAutoFit/>
          </a:bodyPr>
          <a:lstStyle/>
          <a:p>
            <a:pPr algn="just"/>
            <a:r>
              <a:rPr lang="fa-IR" sz="2400" dirty="0">
                <a:cs typeface="B Nazanin" panose="00000400000000000000" pitchFamily="2" charset="-78"/>
              </a:rPr>
              <a:t>توکل و قدرت تصمیم گیری به موقع کارها از دیگر صفات یک مدیر است. تردید در تصمیم گیری و نداشتن عزم و جزم درکارها به ضرر و زیان غیر قابل جبران در آن کارها می انجامد. </a:t>
            </a:r>
          </a:p>
          <a:p>
            <a:pPr algn="just"/>
            <a:r>
              <a:rPr lang="fa-IR" sz="2400" dirty="0">
                <a:solidFill>
                  <a:srgbClr val="C00000"/>
                </a:solidFill>
                <a:cs typeface="B Nazanin" panose="00000400000000000000" pitchFamily="2" charset="-78"/>
              </a:rPr>
              <a:t>خداوند در آیه 159 سوره آل عمران می فرماید:</a:t>
            </a:r>
          </a:p>
          <a:p>
            <a:pPr algn="just"/>
            <a:r>
              <a:rPr lang="fa-IR" sz="2400" dirty="0">
                <a:solidFill>
                  <a:srgbClr val="00B050"/>
                </a:solidFill>
                <a:cs typeface="B Nazanin" panose="00000400000000000000" pitchFamily="2" charset="-78"/>
              </a:rPr>
              <a:t>... فَِاذا عَزَمتَ فَتَوَکَّل عَلَی اللِّه انَّ اللّهَ یُحِبُّ المُتَوَکِّلینَ ...</a:t>
            </a:r>
          </a:p>
          <a:p>
            <a:pPr algn="just"/>
            <a:r>
              <a:rPr lang="fa-IR" sz="2400" dirty="0">
                <a:cs typeface="B Nazanin" panose="00000400000000000000" pitchFamily="2" charset="-78"/>
              </a:rPr>
              <a:t>هنگامی که تصمیم گرفتی (قاطع باش) و بر خدا توکل کن زیرا خداوند متوکلان را دوست دارد.</a:t>
            </a:r>
          </a:p>
          <a:p>
            <a:pPr algn="just"/>
            <a:r>
              <a:rPr lang="fa-IR" sz="2400" dirty="0">
                <a:cs typeface="B Nazanin" panose="00000400000000000000" pitchFamily="2" charset="-78"/>
              </a:rPr>
              <a:t>در هر کاری ابتدا لازم است تمام جوانب و مسائل آن، مورد توجه و دقت قرار گیرد و تمام امور و نتایج آن کاملاً بررسی شود و به منظور پیشبرد آن کار، از رأی و فکر دیگران نیز استفاده شود. اما بعد از این مراحل، باید هر گونه تردید و دودلی و آرای پراکنده کنار زده شود و برای اجرای کار با قاطعیت تصمیم گرفته شود.</a:t>
            </a:r>
          </a:p>
          <a:p>
            <a:pPr algn="just"/>
            <a:r>
              <a:rPr lang="fa-IR" sz="2400" dirty="0">
                <a:cs typeface="B Nazanin" panose="00000400000000000000" pitchFamily="2" charset="-78"/>
              </a:rPr>
              <a:t>استفاده از فرصت های به دست آمده حاصل دقت عمل و اشراف کامل امور از جمله شرایط مدیر لایق و شایسته است و غفلت از آن خساراتی غیر قابل جبران خواهد داشت.</a:t>
            </a:r>
          </a:p>
          <a:p>
            <a:pPr algn="just"/>
            <a:r>
              <a:rPr lang="fa-IR" sz="2400" dirty="0">
                <a:cs typeface="B Nazanin" panose="00000400000000000000" pitchFamily="2" charset="-78"/>
              </a:rPr>
              <a:t>از آفت ها و زیان های کار، به تأخیر انداختن آن است. هر کاری که انجام دادنش لازم است باید هر چه زودتر به انجام برسد تا جامعه از نتایج آن حداکثر استفاده را بنماید.</a:t>
            </a:r>
          </a:p>
          <a:p>
            <a:pPr algn="just"/>
            <a:r>
              <a:rPr lang="fa-IR" sz="2400" dirty="0">
                <a:solidFill>
                  <a:srgbClr val="C00000"/>
                </a:solidFill>
                <a:cs typeface="B Nazanin" panose="00000400000000000000" pitchFamily="2" charset="-78"/>
              </a:rPr>
              <a:t>خداوند در آیه 23 سوره کهف می فرماید:</a:t>
            </a:r>
          </a:p>
          <a:p>
            <a:pPr algn="just"/>
            <a:r>
              <a:rPr lang="fa-IR" sz="2400" dirty="0">
                <a:solidFill>
                  <a:srgbClr val="00B050"/>
                </a:solidFill>
                <a:cs typeface="B Nazanin" panose="00000400000000000000" pitchFamily="2" charset="-78"/>
              </a:rPr>
              <a:t>وَ لا تَقُولَنَّ لشَی ء انّی فَاعِلٌ ذِلکَ غَدًا</a:t>
            </a:r>
          </a:p>
          <a:p>
            <a:pPr algn="just"/>
            <a:r>
              <a:rPr lang="fa-IR" sz="2400" dirty="0">
                <a:cs typeface="B Nazanin" panose="00000400000000000000" pitchFamily="2" charset="-78"/>
              </a:rPr>
              <a:t>و هرگز نگو من فردا کاری انجام می دهم.</a:t>
            </a:r>
          </a:p>
        </p:txBody>
      </p:sp>
    </p:spTree>
    <p:extLst>
      <p:ext uri="{BB962C8B-B14F-4D97-AF65-F5344CB8AC3E}">
        <p14:creationId xmlns:p14="http://schemas.microsoft.com/office/powerpoint/2010/main" val="2278122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818" y="371114"/>
            <a:ext cx="8675317" cy="5386090"/>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 غیر کلاسی</a:t>
            </a:r>
          </a:p>
          <a:p>
            <a:pPr algn="just"/>
            <a:endParaRPr lang="fa-IR" sz="1200" dirty="0">
              <a:cs typeface="B Nazanin" panose="00000400000000000000" pitchFamily="2" charset="-78"/>
            </a:endParaRPr>
          </a:p>
          <a:p>
            <a:pPr algn="just"/>
            <a:r>
              <a:rPr lang="fa-IR" sz="2400" dirty="0">
                <a:solidFill>
                  <a:srgbClr val="00B0F0"/>
                </a:solidFill>
                <a:cs typeface="B Nazanin" panose="00000400000000000000" pitchFamily="2" charset="-78"/>
              </a:rPr>
              <a:t>سياست های کلی نظام اداری کشور</a:t>
            </a:r>
          </a:p>
          <a:p>
            <a:pPr algn="just"/>
            <a:r>
              <a:rPr lang="fa-IR" sz="2400" dirty="0">
                <a:cs typeface="B Nazanin" panose="00000400000000000000" pitchFamily="2" charset="-78"/>
              </a:rPr>
              <a:t>خدمات رسانی برتر، نوین و کیفی به منظورارتقای سطح رضایتمندی و اعتماد مردم؛</a:t>
            </a:r>
          </a:p>
          <a:p>
            <a:pPr algn="just"/>
            <a:r>
              <a:rPr lang="fa-IR" sz="2400" dirty="0">
                <a:cs typeface="B Nazanin" panose="00000400000000000000" pitchFamily="2" charset="-78"/>
              </a:rPr>
              <a:t> نهادینه سازی وجدان کاری، انضباط اجتماعی، فرهنگ خود کنترلی، امانت داری، صرفه جویی، ساده زیستی و حفظ بیت المال؛</a:t>
            </a:r>
          </a:p>
          <a:p>
            <a:pPr algn="just"/>
            <a:r>
              <a:rPr lang="fa-IR" sz="2400" dirty="0">
                <a:cs typeface="B Nazanin" panose="00000400000000000000" pitchFamily="2" charset="-78"/>
              </a:rPr>
              <a:t> حمایت از روحیه نوآوری و ابتکار و اشاعه فرهنگ و بهبود مستمر به منظور پویایی نظام اداری؛</a:t>
            </a:r>
          </a:p>
          <a:p>
            <a:pPr algn="just"/>
            <a:r>
              <a:rPr lang="fa-IR" sz="2400" dirty="0">
                <a:cs typeface="B Nazanin" panose="00000400000000000000" pitchFamily="2" charset="-78"/>
              </a:rPr>
              <a:t>بندهای فوق مربوط به سیاست های کلی نظام اداری کشور است که توسط مقام معظم رهبری(مُدَّ ظِلُّهُ العالی) در تاریخ 1389/1/31 در جهت پایه ریزی یک جامعه اداری متعالی در راستای سند چشم انداز جمهوری اسلامی ایران افق 1404 ابلاغ شده است.</a:t>
            </a:r>
          </a:p>
          <a:p>
            <a:pPr algn="just"/>
            <a:r>
              <a:rPr lang="fa-IR" sz="2400" dirty="0">
                <a:cs typeface="B Nazanin" panose="00000400000000000000" pitchFamily="2" charset="-78"/>
              </a:rPr>
              <a:t>پس از دريافت متن کامل آن از شبکه اينترنت و بررسی بندها در گروه، بیان کنید برای اجرای مطلوب پروژه های طراحی و ساخت درس کاروفناوری چه نکاتی بايد درنظر گرفته شود؟</a:t>
            </a:r>
          </a:p>
          <a:p>
            <a:pPr algn="just"/>
            <a:endParaRPr lang="fa-IR" sz="2000" dirty="0">
              <a:cs typeface="B Nazanin" panose="00000400000000000000" pitchFamily="2" charset="-78"/>
            </a:endParaRPr>
          </a:p>
        </p:txBody>
      </p:sp>
    </p:spTree>
    <p:extLst>
      <p:ext uri="{BB962C8B-B14F-4D97-AF65-F5344CB8AC3E}">
        <p14:creationId xmlns:p14="http://schemas.microsoft.com/office/powerpoint/2010/main" val="1329610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818" y="371114"/>
            <a:ext cx="8675317" cy="4339650"/>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 غیر کلاسی</a:t>
            </a:r>
          </a:p>
          <a:p>
            <a:pPr algn="just"/>
            <a:endParaRPr lang="fa-IR" sz="1200" dirty="0">
              <a:cs typeface="B Nazanin" panose="00000400000000000000" pitchFamily="2" charset="-78"/>
            </a:endParaRPr>
          </a:p>
          <a:p>
            <a:pPr algn="just"/>
            <a:r>
              <a:rPr lang="fa-IR" sz="2400" dirty="0">
                <a:solidFill>
                  <a:srgbClr val="00B0F0"/>
                </a:solidFill>
                <a:cs typeface="B Nazanin" panose="00000400000000000000" pitchFamily="2" charset="-78"/>
              </a:rPr>
              <a:t>سياست های کلی نظام اداری کشور</a:t>
            </a:r>
          </a:p>
          <a:p>
            <a:pPr algn="just"/>
            <a:r>
              <a:rPr lang="fa-IR" sz="2400" dirty="0">
                <a:solidFill>
                  <a:srgbClr val="00B050"/>
                </a:solidFill>
                <a:cs typeface="B Nazanin" panose="00000400000000000000" pitchFamily="2" charset="-78"/>
              </a:rPr>
              <a:t>ابلاغ سیاست‌های کلی نظام اداری</a:t>
            </a:r>
          </a:p>
          <a:p>
            <a:pPr algn="just"/>
            <a:r>
              <a:rPr lang="fa-IR" sz="2400" dirty="0">
                <a:cs typeface="B Nazanin" panose="00000400000000000000" pitchFamily="2" charset="-78"/>
              </a:rPr>
              <a:t>حضرت آیت‌الله خامنه‌ای با ابلاغ «سیاست‌های کلی نظام اداری» که پس از مشورت با مجمع تشخیص مصلحت نظام تعیین شده است، کلیه‌ی مخاطبان این سیاست‌ها را موظف کردند که زمان‌بندی مشخص برای عملیاتی شدن آن را تهیه و پیشرفت آن را در فواصل زمانی معین گزارش کنند.</a:t>
            </a:r>
          </a:p>
          <a:p>
            <a:pPr algn="just"/>
            <a:r>
              <a:rPr lang="fa-IR" sz="2400" dirty="0">
                <a:cs typeface="B Nazanin" panose="00000400000000000000" pitchFamily="2" charset="-78"/>
              </a:rPr>
              <a:t>متن کامل «سیاست‌های کلی نظام اداری» که به رؤسای قوای سه‌گانه، رئیس مجمع تشخیص مصلحت نظام و رئیس ستاد کل نیروهای مسلح ابلاغ شده است، را می توانید در سایت کاروفناوری مشاهده کنید:</a:t>
            </a:r>
          </a:p>
          <a:p>
            <a:pPr algn="just"/>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F1C5E54E-9F98-5C39-DF02-F8C1A2B00518}"/>
              </a:ext>
            </a:extLst>
          </p:cNvPr>
          <p:cNvPicPr>
            <a:picLocks noChangeAspect="1"/>
          </p:cNvPicPr>
          <p:nvPr/>
        </p:nvPicPr>
        <p:blipFill>
          <a:blip r:embed="rId3"/>
          <a:stretch>
            <a:fillRect/>
          </a:stretch>
        </p:blipFill>
        <p:spPr>
          <a:xfrm>
            <a:off x="180799" y="6351493"/>
            <a:ext cx="827122" cy="255772"/>
          </a:xfrm>
          <a:prstGeom prst="rect">
            <a:avLst/>
          </a:prstGeom>
        </p:spPr>
      </p:pic>
    </p:spTree>
    <p:extLst>
      <p:ext uri="{BB962C8B-B14F-4D97-AF65-F5344CB8AC3E}">
        <p14:creationId xmlns:p14="http://schemas.microsoft.com/office/powerpoint/2010/main" val="815042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456" y="1002753"/>
            <a:ext cx="8603088" cy="4216539"/>
          </a:xfrm>
          <a:prstGeom prst="rect">
            <a:avLst/>
          </a:prstGeom>
          <a:noFill/>
        </p:spPr>
        <p:txBody>
          <a:bodyPr wrap="square" rtlCol="1">
            <a:spAutoFit/>
          </a:bodyPr>
          <a:lstStyle/>
          <a:p>
            <a:pPr algn="just"/>
            <a:r>
              <a:rPr lang="fa-IR" sz="2800" b="1" dirty="0">
                <a:solidFill>
                  <a:srgbClr val="FF0000"/>
                </a:solidFill>
                <a:cs typeface="B Nazanin" panose="00000400000000000000" pitchFamily="2" charset="-78"/>
              </a:rPr>
              <a:t>نامۀ اداری</a:t>
            </a:r>
          </a:p>
          <a:p>
            <a:pPr algn="just"/>
            <a:endParaRPr lang="fa-IR" sz="2400" dirty="0">
              <a:cs typeface="B Nazanin" panose="00000400000000000000" pitchFamily="2" charset="-78"/>
            </a:endParaRPr>
          </a:p>
          <a:p>
            <a:pPr algn="just"/>
            <a:r>
              <a:rPr lang="fa-IR" sz="2400" dirty="0">
                <a:cs typeface="B Nazanin" panose="00000400000000000000" pitchFamily="2" charset="-78"/>
              </a:rPr>
              <a:t>قسمت های مختلف یک نامۀ رسمی و اداری</a:t>
            </a:r>
          </a:p>
          <a:p>
            <a:pPr algn="just"/>
            <a:r>
              <a:rPr lang="fa-IR" sz="2400" dirty="0">
                <a:cs typeface="B Nazanin" panose="00000400000000000000" pitchFamily="2" charset="-78"/>
              </a:rPr>
              <a:t>١ سرلوحه (نام سازمان، شماره و تاریخ و …)</a:t>
            </a:r>
          </a:p>
          <a:p>
            <a:pPr algn="just"/>
            <a:r>
              <a:rPr lang="fa-IR" sz="2400" dirty="0">
                <a:cs typeface="B Nazanin" panose="00000400000000000000" pitchFamily="2" charset="-78"/>
              </a:rPr>
              <a:t>2 موضوع نامه (درخواست مرخصی و ...)</a:t>
            </a:r>
          </a:p>
          <a:p>
            <a:pPr algn="just"/>
            <a:r>
              <a:rPr lang="fa-IR" sz="2400" dirty="0">
                <a:cs typeface="B Nazanin" panose="00000400000000000000" pitchFamily="2" charset="-78"/>
              </a:rPr>
              <a:t>3 عنوان (مدیریت محترم اداره و ...)</a:t>
            </a:r>
          </a:p>
          <a:p>
            <a:pPr algn="just"/>
            <a:r>
              <a:rPr lang="fa-IR" sz="2400" dirty="0">
                <a:cs typeface="B Nazanin" panose="00000400000000000000" pitchFamily="2" charset="-78"/>
              </a:rPr>
              <a:t>4 کلمات احترام (با سلام و احترام و ...)</a:t>
            </a:r>
          </a:p>
          <a:p>
            <a:pPr algn="just"/>
            <a:r>
              <a:rPr lang="fa-IR" sz="2400" dirty="0">
                <a:cs typeface="B Nazanin" panose="00000400000000000000" pitchFamily="2" charset="-78"/>
              </a:rPr>
              <a:t>5  متن نامه</a:t>
            </a:r>
          </a:p>
          <a:p>
            <a:pPr algn="just"/>
            <a:r>
              <a:rPr lang="fa-IR" sz="2400" dirty="0">
                <a:cs typeface="B Nazanin" panose="00000400000000000000" pitchFamily="2" charset="-78"/>
              </a:rPr>
              <a:t>6  امضا</a:t>
            </a:r>
          </a:p>
          <a:p>
            <a:pPr algn="just"/>
            <a:r>
              <a:rPr lang="fa-IR" sz="2400" dirty="0">
                <a:cs typeface="B Nazanin" panose="00000400000000000000" pitchFamily="2" charset="-78"/>
              </a:rPr>
              <a:t>٧ رونوشت</a:t>
            </a:r>
          </a:p>
          <a:p>
            <a:pPr algn="just"/>
            <a:r>
              <a:rPr lang="fa-IR" sz="2400" dirty="0">
                <a:cs typeface="B Nazanin" panose="00000400000000000000" pitchFamily="2" charset="-78"/>
              </a:rPr>
              <a:t>8 نشانی</a:t>
            </a:r>
          </a:p>
        </p:txBody>
      </p:sp>
      <p:pic>
        <p:nvPicPr>
          <p:cNvPr id="2" name="Picture 1"/>
          <p:cNvPicPr>
            <a:picLocks noChangeAspect="1"/>
          </p:cNvPicPr>
          <p:nvPr/>
        </p:nvPicPr>
        <p:blipFill>
          <a:blip r:embed="rId3"/>
          <a:stretch>
            <a:fillRect/>
          </a:stretch>
        </p:blipFill>
        <p:spPr>
          <a:xfrm>
            <a:off x="270456" y="442772"/>
            <a:ext cx="4327302" cy="5489715"/>
          </a:xfrm>
          <a:prstGeom prst="rect">
            <a:avLst/>
          </a:prstGeom>
        </p:spPr>
      </p:pic>
      <p:sp>
        <p:nvSpPr>
          <p:cNvPr id="3" name="Rectangle 2"/>
          <p:cNvSpPr/>
          <p:nvPr/>
        </p:nvSpPr>
        <p:spPr>
          <a:xfrm>
            <a:off x="967199" y="6104418"/>
            <a:ext cx="2933816" cy="369332"/>
          </a:xfrm>
          <a:prstGeom prst="rect">
            <a:avLst/>
          </a:prstGeom>
        </p:spPr>
        <p:txBody>
          <a:bodyPr wrap="none">
            <a:spAutoFit/>
          </a:bodyPr>
          <a:lstStyle/>
          <a:p>
            <a:r>
              <a:rPr lang="fa-IR" b="1" dirty="0">
                <a:solidFill>
                  <a:srgbClr val="00B050"/>
                </a:solidFill>
                <a:cs typeface="B Nazanin" panose="00000400000000000000" pitchFamily="2" charset="-78"/>
              </a:rPr>
              <a:t>قسمت های یک نامۀ رسمی و اداری</a:t>
            </a:r>
            <a:endParaRPr lang="fa-IR" b="1" dirty="0">
              <a:solidFill>
                <a:srgbClr val="00B050"/>
              </a:solidFill>
            </a:endParaRPr>
          </a:p>
        </p:txBody>
      </p:sp>
    </p:spTree>
    <p:extLst>
      <p:ext uri="{BB962C8B-B14F-4D97-AF65-F5344CB8AC3E}">
        <p14:creationId xmlns:p14="http://schemas.microsoft.com/office/powerpoint/2010/main" val="3256974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9" y="1625782"/>
            <a:ext cx="8654602" cy="4581767"/>
          </a:xfrm>
          <a:prstGeom prst="rect">
            <a:avLst/>
          </a:prstGeom>
          <a:noFill/>
        </p:spPr>
        <p:txBody>
          <a:bodyPr wrap="square" rtlCol="1">
            <a:spAutoFit/>
          </a:bodyPr>
          <a:lstStyle/>
          <a:p>
            <a:pPr defTabSz="342900">
              <a:spcBef>
                <a:spcPct val="20000"/>
              </a:spcBef>
              <a:spcAft>
                <a:spcPts val="450"/>
              </a:spcAft>
              <a:buClr>
                <a:prstClr val="white"/>
              </a:buClr>
              <a:buSzPct val="80000"/>
            </a:pPr>
            <a:r>
              <a:rPr lang="fa-IR" sz="2800" b="1" dirty="0">
                <a:solidFill>
                  <a:srgbClr val="FF0000"/>
                </a:solidFill>
                <a:latin typeface="Arial" panose="020B0604020202020204" pitchFamily="34" charset="0"/>
                <a:cs typeface="B Nazanin" panose="00000400000000000000" pitchFamily="2" charset="-78"/>
              </a:rPr>
              <a:t>برخی از شایستگی هایی که در این پودمان بدست می آورید :</a:t>
            </a:r>
          </a:p>
          <a:p>
            <a:pPr defTabSz="342900">
              <a:spcBef>
                <a:spcPct val="20000"/>
              </a:spcBef>
              <a:spcAft>
                <a:spcPts val="450"/>
              </a:spcAft>
              <a:buClr>
                <a:prstClr val="white"/>
              </a:buClr>
              <a:buSzPct val="80000"/>
            </a:pPr>
            <a:endParaRPr lang="fa-IR" sz="1600" b="1" dirty="0">
              <a:latin typeface="Arial" panose="020B0604020202020204" pitchFamily="34" charset="0"/>
              <a:cs typeface="B Nazanin" panose="00000400000000000000" pitchFamily="2" charset="-78"/>
            </a:endParaRP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کار گروهی،مسئولیت پذیری،مدیریت منابع،فناوری اطلاعات و ارتباطات و اخلاق حرفه ای</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برآوردهای مالی و اداری؛</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نوشتن نامه یا پیگیری آن، ثبت نامه ها، نوشتن صورت جلسه؛</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بررسی و ثبت اسناد مالی خانواده و اسناد کارهای گروهی؛</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انجام محاسبات اقتصاد خانواده؛</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مستندسازی هزینه و درآمد خانواده در یک نرم افزار ساده</a:t>
            </a:r>
          </a:p>
          <a:p>
            <a:pPr defTabSz="342900">
              <a:spcBef>
                <a:spcPct val="20000"/>
              </a:spcBef>
              <a:spcAft>
                <a:spcPts val="450"/>
              </a:spcAft>
              <a:buClr>
                <a:srgbClr val="FFFF00"/>
              </a:buClr>
              <a:buSzPct val="96000"/>
            </a:pPr>
            <a:r>
              <a:rPr lang="fa-IR" sz="2400" dirty="0">
                <a:latin typeface="Arial" panose="020B0604020202020204" pitchFamily="34" charset="0"/>
                <a:cs typeface="B Nazanin" panose="00000400000000000000" pitchFamily="2" charset="-78"/>
              </a:rPr>
              <a:t>مرتبط با حسابداری، نر مافزار صفحه گسترده مانند اکسل.</a:t>
            </a:r>
            <a:endParaRPr lang="fa-IR" sz="24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303" y="580354"/>
            <a:ext cx="7075998" cy="771927"/>
          </a:xfrm>
          <a:prstGeom prst="rect">
            <a:avLst/>
          </a:prstGeom>
        </p:spPr>
      </p:pic>
      <p:pic>
        <p:nvPicPr>
          <p:cNvPr id="3" name="Picture 2">
            <a:extLst>
              <a:ext uri="{FF2B5EF4-FFF2-40B4-BE49-F238E27FC236}">
                <a16:creationId xmlns:a16="http://schemas.microsoft.com/office/drawing/2014/main" id="{B333D539-A9D5-C5BD-CCE9-A7171BA1A928}"/>
              </a:ext>
            </a:extLst>
          </p:cNvPr>
          <p:cNvPicPr>
            <a:picLocks noChangeAspect="1"/>
          </p:cNvPicPr>
          <p:nvPr/>
        </p:nvPicPr>
        <p:blipFill>
          <a:blip r:embed="rId4"/>
          <a:stretch>
            <a:fillRect/>
          </a:stretch>
        </p:blipFill>
        <p:spPr>
          <a:xfrm>
            <a:off x="244699" y="6353164"/>
            <a:ext cx="827122" cy="255772"/>
          </a:xfrm>
          <a:prstGeom prst="rect">
            <a:avLst/>
          </a:prstGeom>
        </p:spPr>
      </p:pic>
    </p:spTree>
    <p:extLst>
      <p:ext uri="{BB962C8B-B14F-4D97-AF65-F5344CB8AC3E}">
        <p14:creationId xmlns:p14="http://schemas.microsoft.com/office/powerpoint/2010/main" val="3128726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1972" y="657954"/>
            <a:ext cx="8524421" cy="4893647"/>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اصول نگارش یک نامۀ رسمی و اداری</a:t>
            </a:r>
          </a:p>
          <a:p>
            <a:pPr algn="just"/>
            <a:endParaRPr lang="fa-IR" sz="2400" dirty="0">
              <a:cs typeface="B Nazanin" panose="00000400000000000000" pitchFamily="2" charset="-78"/>
            </a:endParaRPr>
          </a:p>
          <a:p>
            <a:pPr algn="just"/>
            <a:r>
              <a:rPr lang="fa-IR" sz="2400" dirty="0">
                <a:cs typeface="B Nazanin" panose="00000400000000000000" pitchFamily="2" charset="-78"/>
              </a:rPr>
              <a:t>متن نامه باید واضح ، صریح و خلاصه باشد.</a:t>
            </a:r>
          </a:p>
          <a:p>
            <a:pPr algn="just"/>
            <a:r>
              <a:rPr lang="fa-IR" sz="2400" dirty="0">
                <a:cs typeface="B Nazanin" panose="00000400000000000000" pitchFamily="2" charset="-78"/>
              </a:rPr>
              <a:t>شروع و پایانِ نامه با کلمات احترام آمیز همراه باشد.</a:t>
            </a:r>
          </a:p>
          <a:p>
            <a:pPr algn="just"/>
            <a:r>
              <a:rPr lang="fa-IR" sz="2400" dirty="0">
                <a:cs typeface="B Nazanin" panose="00000400000000000000" pitchFamily="2" charset="-78"/>
              </a:rPr>
              <a:t>ابعاد کاغذ نامه باید استاندارد باشد و تمیز و با کیفیت مطلوب ارائه شود.</a:t>
            </a:r>
          </a:p>
          <a:p>
            <a:pPr algn="just"/>
            <a:r>
              <a:rPr lang="fa-IR" sz="2400" dirty="0">
                <a:cs typeface="B Nazanin" panose="00000400000000000000" pitchFamily="2" charset="-78"/>
              </a:rPr>
              <a:t>نامه اداری باید بدون خط خوردگی باشد و آیین نگارش در آن رعایت شده باشد.</a:t>
            </a:r>
          </a:p>
          <a:p>
            <a:pPr algn="just"/>
            <a:r>
              <a:rPr lang="fa-IR" sz="2400" dirty="0">
                <a:cs typeface="B Nazanin" panose="00000400000000000000" pitchFamily="2" charset="-78"/>
              </a:rPr>
              <a:t>متن آن درحد امکان حروف نگاری شده باشد.</a:t>
            </a:r>
          </a:p>
          <a:p>
            <a:pPr algn="just"/>
            <a:r>
              <a:rPr lang="fa-IR" sz="2400" dirty="0">
                <a:cs typeface="B Nazanin" panose="00000400000000000000" pitchFamily="2" charset="-78"/>
              </a:rPr>
              <a:t>درج تاریخ نامه در قسمت سمت چپ بالای نامه ضروری است.</a:t>
            </a:r>
          </a:p>
          <a:p>
            <a:pPr algn="just"/>
            <a:r>
              <a:rPr lang="fa-IR" sz="2400" dirty="0">
                <a:cs typeface="B Nazanin" panose="00000400000000000000" pitchFamily="2" charset="-78"/>
              </a:rPr>
              <a:t>مستندات مهم به نامه پیوست شود و در زیر تاریخ نامه، عبارت پیوست دارد درج شود.</a:t>
            </a:r>
          </a:p>
          <a:p>
            <a:pPr algn="just"/>
            <a:r>
              <a:rPr lang="fa-IR" sz="2400" dirty="0">
                <a:cs typeface="B Nazanin" panose="00000400000000000000" pitchFamily="2" charset="-78"/>
              </a:rPr>
              <a:t>نامه توسط درخواست کننده امضا شود.</a:t>
            </a:r>
          </a:p>
          <a:p>
            <a:pPr algn="just"/>
            <a:r>
              <a:rPr lang="fa-IR" sz="2400" dirty="0">
                <a:cs typeface="B Nazanin" panose="00000400000000000000" pitchFamily="2" charset="-78"/>
              </a:rPr>
              <a:t>مشخصات فردی و نشانیِ ارائه دهنده نامه مشخص شود.</a:t>
            </a:r>
          </a:p>
          <a:p>
            <a:pPr algn="just"/>
            <a:r>
              <a:rPr lang="fa-IR" sz="2400" dirty="0">
                <a:cs typeface="B Nazanin" panose="00000400000000000000" pitchFamily="2" charset="-78"/>
              </a:rPr>
              <a:t>همیشه تصویری از نامه ارسالی خود به همراه شماره ثبت آن را برای پیگیری های بعدی همراه داشته باشید.</a:t>
            </a:r>
          </a:p>
        </p:txBody>
      </p:sp>
    </p:spTree>
    <p:extLst>
      <p:ext uri="{BB962C8B-B14F-4D97-AF65-F5344CB8AC3E}">
        <p14:creationId xmlns:p14="http://schemas.microsoft.com/office/powerpoint/2010/main" val="1811910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8878" y="491911"/>
            <a:ext cx="5912028" cy="4893647"/>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نامه ای را با موضوع ارائه گزارش پروژه طراحی و ساخت کيف تنظيم و به صورت رايانامه برای دبير خود ارسال کنيد.</a:t>
            </a:r>
          </a:p>
          <a:p>
            <a:pPr algn="just"/>
            <a:endParaRPr lang="fa-IR" sz="2400" dirty="0">
              <a:cs typeface="B Nazanin" panose="00000400000000000000" pitchFamily="2" charset="-78"/>
            </a:endParaRPr>
          </a:p>
          <a:p>
            <a:pPr algn="just"/>
            <a:r>
              <a:rPr lang="fa-IR" sz="2400" dirty="0">
                <a:solidFill>
                  <a:srgbClr val="00B050"/>
                </a:solidFill>
                <a:cs typeface="B Nazanin" panose="00000400000000000000" pitchFamily="2" charset="-78"/>
              </a:rPr>
              <a:t>ثبت نامۀ اداری: </a:t>
            </a:r>
            <a:r>
              <a:rPr lang="fa-IR" sz="2400" dirty="0">
                <a:cs typeface="B Nazanin" panose="00000400000000000000" pitchFamily="2" charset="-78"/>
              </a:rPr>
              <a:t>همان گونه که گفته شد برخی از کارهای اداری با نوشتن نامه انجام می شود. نامه های اداری باید در دفتر اندیکاتور (نامه نما) و نرم افزارهای اداری ثبت و بایگانی شوند.</a:t>
            </a:r>
          </a:p>
          <a:p>
            <a:pPr algn="just"/>
            <a:endParaRPr lang="fa-IR" sz="2400" dirty="0">
              <a:cs typeface="B Nazanin" panose="00000400000000000000" pitchFamily="2" charset="-78"/>
            </a:endParaRPr>
          </a:p>
          <a:p>
            <a:pPr algn="just"/>
            <a:r>
              <a:rPr lang="fa-IR" sz="2400" dirty="0">
                <a:cs typeface="B Nazanin" panose="00000400000000000000" pitchFamily="2" charset="-78"/>
              </a:rPr>
              <a:t>دفتر ارسال و رسید نامه ها، دفتری برای گرفتن رسید نامه است. هنگامی که نامه به گیرنده آن داده می شود، گیرنده نامه این دفتر را امضا می کند.</a:t>
            </a:r>
          </a:p>
        </p:txBody>
      </p:sp>
      <p:pic>
        <p:nvPicPr>
          <p:cNvPr id="2" name="Picture 1"/>
          <p:cNvPicPr>
            <a:picLocks noChangeAspect="1"/>
          </p:cNvPicPr>
          <p:nvPr/>
        </p:nvPicPr>
        <p:blipFill>
          <a:blip r:embed="rId3"/>
          <a:stretch>
            <a:fillRect/>
          </a:stretch>
        </p:blipFill>
        <p:spPr>
          <a:xfrm>
            <a:off x="240544" y="865689"/>
            <a:ext cx="2708334" cy="4146092"/>
          </a:xfrm>
          <a:prstGeom prst="rect">
            <a:avLst/>
          </a:prstGeom>
        </p:spPr>
      </p:pic>
      <p:pic>
        <p:nvPicPr>
          <p:cNvPr id="3" name="Picture 2">
            <a:extLst>
              <a:ext uri="{FF2B5EF4-FFF2-40B4-BE49-F238E27FC236}">
                <a16:creationId xmlns:a16="http://schemas.microsoft.com/office/drawing/2014/main" id="{63A2C650-5D13-BAA9-AFD9-145EE3DCE39A}"/>
              </a:ext>
            </a:extLst>
          </p:cNvPr>
          <p:cNvPicPr>
            <a:picLocks noChangeAspect="1"/>
          </p:cNvPicPr>
          <p:nvPr/>
        </p:nvPicPr>
        <p:blipFill>
          <a:blip r:embed="rId4"/>
          <a:stretch>
            <a:fillRect/>
          </a:stretch>
        </p:blipFill>
        <p:spPr>
          <a:xfrm>
            <a:off x="180799" y="6351493"/>
            <a:ext cx="827122" cy="255772"/>
          </a:xfrm>
          <a:prstGeom prst="rect">
            <a:avLst/>
          </a:prstGeom>
        </p:spPr>
      </p:pic>
    </p:spTree>
    <p:extLst>
      <p:ext uri="{BB962C8B-B14F-4D97-AF65-F5344CB8AC3E}">
        <p14:creationId xmlns:p14="http://schemas.microsoft.com/office/powerpoint/2010/main" val="2560184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214" y="404703"/>
            <a:ext cx="8620821" cy="2985433"/>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کارکلاسی</a:t>
            </a:r>
          </a:p>
          <a:p>
            <a:pPr algn="just"/>
            <a:endParaRPr lang="fa-IR" sz="2000" dirty="0">
              <a:cs typeface="B Nazanin" panose="00000400000000000000" pitchFamily="2" charset="-78"/>
            </a:endParaRPr>
          </a:p>
          <a:p>
            <a:pPr algn="just"/>
            <a:r>
              <a:rPr lang="fa-IR" sz="2400" dirty="0">
                <a:solidFill>
                  <a:srgbClr val="00B050"/>
                </a:solidFill>
                <a:cs typeface="B Nazanin" panose="00000400000000000000" pitchFamily="2" charset="-78"/>
              </a:rPr>
              <a:t>ایجاد فایل در واژه پرداز </a:t>
            </a:r>
            <a:r>
              <a:rPr lang="en-US" sz="2400" dirty="0">
                <a:solidFill>
                  <a:srgbClr val="00B050"/>
                </a:solidFill>
                <a:cs typeface="B Nazanin" panose="00000400000000000000" pitchFamily="2" charset="-78"/>
              </a:rPr>
              <a:t>word</a:t>
            </a:r>
            <a:r>
              <a:rPr lang="fa-IR" sz="2400" dirty="0">
                <a:solidFill>
                  <a:srgbClr val="00B050"/>
                </a:solidFill>
                <a:cs typeface="B Nazanin" panose="00000400000000000000" pitchFamily="2" charset="-78"/>
              </a:rPr>
              <a:t> برای دفترهای اداری:</a:t>
            </a:r>
          </a:p>
          <a:p>
            <a:pPr algn="just"/>
            <a:endParaRPr lang="fa-IR" sz="2400" dirty="0">
              <a:solidFill>
                <a:srgbClr val="00B050"/>
              </a:solidFill>
              <a:cs typeface="B Nazanin" panose="00000400000000000000" pitchFamily="2" charset="-78"/>
            </a:endParaRPr>
          </a:p>
          <a:p>
            <a:pPr algn="just"/>
            <a:r>
              <a:rPr lang="fa-IR" sz="2400" dirty="0">
                <a:cs typeface="B Nazanin" panose="00000400000000000000" pitchFamily="2" charset="-78"/>
              </a:rPr>
              <a:t>در سازمان های کوچک یا کارهای خانگی که نامه نگاری کم است.</a:t>
            </a:r>
            <a:r>
              <a:rPr lang="en-US" sz="2400" dirty="0">
                <a:cs typeface="B Nazanin" panose="00000400000000000000" pitchFamily="2" charset="-78"/>
              </a:rPr>
              <a:t> </a:t>
            </a:r>
            <a:r>
              <a:rPr lang="fa-IR" sz="2400" dirty="0">
                <a:cs typeface="B Nazanin" panose="00000400000000000000" pitchFamily="2" charset="-78"/>
              </a:rPr>
              <a:t>نیازی به ثبت نامه در دفترهای اداری رایج نیست. شما می توانید برای مستندسازی نامه ها، در دو بخشِ جداگانه یک فایل </a:t>
            </a:r>
            <a:r>
              <a:rPr lang="en-US" sz="2400" dirty="0">
                <a:cs typeface="B Nazanin" panose="00000400000000000000" pitchFamily="2" charset="-78"/>
              </a:rPr>
              <a:t> </a:t>
            </a:r>
            <a:r>
              <a:rPr lang="en-US" sz="2400" dirty="0">
                <a:solidFill>
                  <a:srgbClr val="FF0000"/>
                </a:solidFill>
                <a:cs typeface="B Nazanin" panose="00000400000000000000" pitchFamily="2" charset="-78"/>
              </a:rPr>
              <a:t>word</a:t>
            </a:r>
            <a:r>
              <a:rPr lang="fa-IR" sz="2400" dirty="0">
                <a:cs typeface="B Nazanin" panose="00000400000000000000" pitchFamily="2" charset="-78"/>
              </a:rPr>
              <a:t>دفتر نامه نما، مطابق جدول 4-7 و یک دفتر پیگیری، مطابق جدول 5-7، طراحی کنید و نامه های دریافتی یا ارسالی را در آن ها ثبت کنید.</a:t>
            </a:r>
          </a:p>
        </p:txBody>
      </p:sp>
      <p:pic>
        <p:nvPicPr>
          <p:cNvPr id="3" name="Picture 2"/>
          <p:cNvPicPr>
            <a:picLocks noChangeAspect="1"/>
          </p:cNvPicPr>
          <p:nvPr/>
        </p:nvPicPr>
        <p:blipFill>
          <a:blip r:embed="rId3"/>
          <a:stretch>
            <a:fillRect/>
          </a:stretch>
        </p:blipFill>
        <p:spPr>
          <a:xfrm>
            <a:off x="2189408" y="3526364"/>
            <a:ext cx="6727627" cy="2975317"/>
          </a:xfrm>
          <a:prstGeom prst="rect">
            <a:avLst/>
          </a:prstGeom>
        </p:spPr>
      </p:pic>
    </p:spTree>
    <p:extLst>
      <p:ext uri="{BB962C8B-B14F-4D97-AF65-F5344CB8AC3E}">
        <p14:creationId xmlns:p14="http://schemas.microsoft.com/office/powerpoint/2010/main" val="553965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577" y="426087"/>
            <a:ext cx="8582184" cy="5693866"/>
          </a:xfrm>
          <a:prstGeom prst="rect">
            <a:avLst/>
          </a:prstGeom>
          <a:noFill/>
        </p:spPr>
        <p:txBody>
          <a:bodyPr wrap="square" rtlCol="1">
            <a:spAutoFit/>
          </a:bodyPr>
          <a:lstStyle/>
          <a:p>
            <a:pPr algn="just"/>
            <a:r>
              <a:rPr lang="fa-IR" sz="2800" b="1" dirty="0">
                <a:solidFill>
                  <a:srgbClr val="FF0000"/>
                </a:solidFill>
                <a:cs typeface="B Nazanin" panose="00000400000000000000" pitchFamily="2" charset="-78"/>
              </a:rPr>
              <a:t>حسابداری</a:t>
            </a:r>
          </a:p>
          <a:p>
            <a:pPr algn="just"/>
            <a:endParaRPr lang="fa-IR" sz="2800" dirty="0">
              <a:cs typeface="B Nazanin" panose="00000400000000000000" pitchFamily="2" charset="-78"/>
            </a:endParaRPr>
          </a:p>
          <a:p>
            <a:pPr algn="just"/>
            <a:r>
              <a:rPr lang="fa-IR" sz="2800" dirty="0">
                <a:cs typeface="B Nazanin" panose="00000400000000000000" pitchFamily="2" charset="-78"/>
              </a:rPr>
              <a:t>حسابداری زبان تجارت خوانده می شود. طبق بیانیه اساسی تئوری حسابداری فرایند شناسایی، اندازه گیری و گزارش گیری ، اطلاعات اقتصادی را حسابداری می گویند. استفاده کنندگان این نوع اطلاعات به این وسیله قادر خواهند شد آگاهانه تصمیم گیری کنند. </a:t>
            </a:r>
          </a:p>
          <a:p>
            <a:pPr algn="just"/>
            <a:endParaRPr lang="fa-IR" sz="2800" dirty="0">
              <a:cs typeface="B Nazanin" panose="00000400000000000000" pitchFamily="2" charset="-78"/>
            </a:endParaRPr>
          </a:p>
          <a:p>
            <a:pPr algn="just"/>
            <a:r>
              <a:rPr lang="fa-IR" sz="2800" dirty="0">
                <a:cs typeface="B Nazanin" panose="00000400000000000000" pitchFamily="2" charset="-78"/>
              </a:rPr>
              <a:t>محصول نهایی نظام حسابداری، آن دسته از گزارش ها و صورت های مالی است که مبنای تصمیم گیری اشخاص ذی نفع (مدیران، سرمایه گذاران، دولت و …) قرار می گیرد. گزارش های مالی از طریق گردآوری اطلاعات مربوط به معاملات و فعالیت های روزمره واحدهای بازرگانیِ دارای اثر مالی، نظیر خرید و فروش کالا، خرید ماشین آلات و پرداخت هزینه های جاری مانند اجاره، حقوق و بهای آب و برق تهیه می شود.</a:t>
            </a:r>
          </a:p>
        </p:txBody>
      </p:sp>
    </p:spTree>
    <p:extLst>
      <p:ext uri="{BB962C8B-B14F-4D97-AF65-F5344CB8AC3E}">
        <p14:creationId xmlns:p14="http://schemas.microsoft.com/office/powerpoint/2010/main" val="3101855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577" y="180306"/>
            <a:ext cx="8685214" cy="4893647"/>
          </a:xfrm>
          <a:prstGeom prst="rect">
            <a:avLst/>
          </a:prstGeom>
          <a:noFill/>
        </p:spPr>
        <p:txBody>
          <a:bodyPr wrap="square" rtlCol="1">
            <a:spAutoFit/>
          </a:bodyPr>
          <a:lstStyle/>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معادلۀ اساسی حسابداری: </a:t>
            </a:r>
          </a:p>
          <a:p>
            <a:pPr algn="just"/>
            <a:endParaRPr lang="fa-IR" sz="2400" dirty="0">
              <a:cs typeface="B Nazanin" panose="00000400000000000000" pitchFamily="2" charset="-78"/>
            </a:endParaRPr>
          </a:p>
          <a:p>
            <a:pPr algn="just"/>
            <a:r>
              <a:rPr lang="fa-IR" sz="2400" dirty="0">
                <a:cs typeface="B Nazanin" panose="00000400000000000000" pitchFamily="2" charset="-78"/>
              </a:rPr>
              <a:t>همه حسابداران از مجموعه قواعد یکسان، تحت عنوان اصول پذیرفته شده حسابداری، برای تهیه گزارش های حسابداری استفاده می کنند. طبق اصول حسابداری فقط رویدادها و مبادلات مالی مؤثر بر واحد تجاری، در حسابداری مورد توجه و پردازش قرار می گیرد. وضعیت مالی شرکت ها بر معادله اساسی حسابداری زیر استوار است.</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این معادله که به معادله ترازنامه هم مشهور است، نشان می دهد که دارایی های واحد تجاری با جمع بدهی و سرمایه برابر است. هر رویداد مالی می تواند باعث تغییر در دارایی ها، بدهی ها یا سرمایه گردد، ولی هیچ وقت توازن فرمول اصلی از بین نمی رود و همیشه برقرار است.</a:t>
            </a:r>
          </a:p>
        </p:txBody>
      </p:sp>
      <p:pic>
        <p:nvPicPr>
          <p:cNvPr id="2" name="Picture 1"/>
          <p:cNvPicPr>
            <a:picLocks noChangeAspect="1"/>
          </p:cNvPicPr>
          <p:nvPr/>
        </p:nvPicPr>
        <p:blipFill>
          <a:blip r:embed="rId3"/>
          <a:stretch>
            <a:fillRect/>
          </a:stretch>
        </p:blipFill>
        <p:spPr>
          <a:xfrm>
            <a:off x="257577" y="2969341"/>
            <a:ext cx="3122909" cy="469318"/>
          </a:xfrm>
          <a:prstGeom prst="rect">
            <a:avLst/>
          </a:prstGeom>
        </p:spPr>
      </p:pic>
    </p:spTree>
    <p:extLst>
      <p:ext uri="{BB962C8B-B14F-4D97-AF65-F5344CB8AC3E}">
        <p14:creationId xmlns:p14="http://schemas.microsoft.com/office/powerpoint/2010/main" val="1756295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940" y="271301"/>
            <a:ext cx="8672336" cy="6001643"/>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دارایی ها : </a:t>
            </a:r>
            <a:r>
              <a:rPr lang="fa-IR" sz="2400" dirty="0">
                <a:cs typeface="B Nazanin" panose="00000400000000000000" pitchFamily="2" charset="-78"/>
              </a:rPr>
              <a:t>به منابع اقتصادی که متعلق به یک واحد اقتصادی هستند و انتظار می رود در آینده منفعتی برای آن واحد ایجاد کننددارایی گفته می شود، مانند موجودی نقد، ساختمان، اثاثه، تجهیزات و غیر آن ها.</a:t>
            </a:r>
          </a:p>
          <a:p>
            <a:pPr algn="just"/>
            <a:r>
              <a:rPr lang="fa-IR" sz="2400" b="1" dirty="0">
                <a:solidFill>
                  <a:srgbClr val="FF0000"/>
                </a:solidFill>
                <a:cs typeface="B Nazanin" panose="00000400000000000000" pitchFamily="2" charset="-78"/>
              </a:rPr>
              <a:t>بدهی ها : </a:t>
            </a:r>
            <a:r>
              <a:rPr lang="fa-IR" sz="2400" dirty="0">
                <a:cs typeface="B Nazanin" panose="00000400000000000000" pitchFamily="2" charset="-78"/>
              </a:rPr>
              <a:t>وقتی اشخاص دیگری غیر از مالک، نسبت به دارایی های یک واحد اقتصادی ادعا یا حقوق مالی داشته باشند، می گویند آن واحد بدهی دارد، مانند وام دریافتی از بانک، خرید نسیه دارایی ها و غیر آن ها.</a:t>
            </a:r>
          </a:p>
          <a:p>
            <a:pPr algn="just"/>
            <a:r>
              <a:rPr lang="fa-IR" sz="2400" b="1" dirty="0">
                <a:solidFill>
                  <a:srgbClr val="FF0000"/>
                </a:solidFill>
                <a:cs typeface="B Nazanin" panose="00000400000000000000" pitchFamily="2" charset="-78"/>
              </a:rPr>
              <a:t>سرمایه : </a:t>
            </a:r>
            <a:r>
              <a:rPr lang="fa-IR" sz="2400" dirty="0">
                <a:cs typeface="B Nazanin" panose="00000400000000000000" pitchFamily="2" charset="-78"/>
              </a:rPr>
              <a:t>حق یا ادعای مالی مالک نسبت به دارایی های یک واحد اقتصادی را سرمایه می نامند.</a:t>
            </a:r>
          </a:p>
          <a:p>
            <a:pPr algn="just"/>
            <a:r>
              <a:rPr lang="fa-IR" sz="2400" b="1" dirty="0">
                <a:solidFill>
                  <a:srgbClr val="FF0000"/>
                </a:solidFill>
                <a:cs typeface="B Nazanin" panose="00000400000000000000" pitchFamily="2" charset="-78"/>
              </a:rPr>
              <a:t>ثبت رویدادهای مالی: </a:t>
            </a:r>
            <a:r>
              <a:rPr lang="fa-IR" sz="2400" dirty="0">
                <a:cs typeface="B Nazanin" panose="00000400000000000000" pitchFamily="2" charset="-78"/>
              </a:rPr>
              <a:t>افراد و بنگاه ها باید اطلاعات مربوط به کارهای مالی خود را مانند خرید، تولید، توزیع و فروش، دریافت ها و پرداخت ها که رویدادهای مالی نامیده می شوند، در دفترهای ویژه بنویسند. </a:t>
            </a:r>
          </a:p>
          <a:p>
            <a:pPr algn="just"/>
            <a:r>
              <a:rPr lang="fa-IR" sz="2400" dirty="0">
                <a:cs typeface="B Nazanin" panose="00000400000000000000" pitchFamily="2" charset="-78"/>
              </a:rPr>
              <a:t>شما هر ماه یا هر روز مبلغی را به صورت ماهانه یا روزانه از بزرگ ترهای خود دریافت می کنید. حال اگر بخواهید با این مبلغ هزینه های ماهانه خود را انجام دهید و در پایان ماه پس انداز هم داشته باشید، باید نسبت به مبلغ ماهیانه و نحوه خرج کردن آن مدیریت داشته باشید. برای این کار در ابتدای ماه تمامی هزینه ها را پیش بینی و در برگه ای یادداشت کنید.</a:t>
            </a:r>
          </a:p>
        </p:txBody>
      </p:sp>
    </p:spTree>
    <p:extLst>
      <p:ext uri="{BB962C8B-B14F-4D97-AF65-F5344CB8AC3E}">
        <p14:creationId xmlns:p14="http://schemas.microsoft.com/office/powerpoint/2010/main" val="4149387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92" y="374331"/>
            <a:ext cx="8530669" cy="1938992"/>
          </a:xfrm>
          <a:prstGeom prst="rect">
            <a:avLst/>
          </a:prstGeom>
          <a:noFill/>
        </p:spPr>
        <p:txBody>
          <a:bodyPr wrap="square" rtlCol="1">
            <a:spAutoFit/>
          </a:bodyPr>
          <a:lstStyle/>
          <a:p>
            <a:pPr algn="just"/>
            <a:r>
              <a:rPr lang="fa-IR" sz="2400" dirty="0">
                <a:solidFill>
                  <a:srgbClr val="FF0000"/>
                </a:solidFill>
                <a:cs typeface="B Nazanin" panose="00000400000000000000" pitchFamily="2" charset="-78"/>
              </a:rPr>
              <a:t>مثال: </a:t>
            </a:r>
            <a:r>
              <a:rPr lang="fa-IR" sz="2400" dirty="0">
                <a:cs typeface="B Nazanin" panose="00000400000000000000" pitchFamily="2" charset="-78"/>
              </a:rPr>
              <a:t>احسان در ابتدای ماه مبلغ 300.000 ریال ماهیانه دریافت می کند. او می خواهد هر ماه 100.000 ریال از مبلغ ماهیانه را پس انداز کند؛ پس باید هزینه را طوری مدیریت نماید که در هر ماه فقط مبلغ 200.000 ریال خرج کند. برای این کار از اول ماه، جدولی مانند جدول 6-7 تهیه می کند و در آن وجه دریافتی را به عنوان درآمد و خرج را به عنوان هزینه درنظر می گیرد و مانده پول را هر روز محاسبه می کند.</a:t>
            </a:r>
          </a:p>
        </p:txBody>
      </p:sp>
      <p:pic>
        <p:nvPicPr>
          <p:cNvPr id="2" name="Picture 1"/>
          <p:cNvPicPr>
            <a:picLocks noChangeAspect="1"/>
          </p:cNvPicPr>
          <p:nvPr/>
        </p:nvPicPr>
        <p:blipFill>
          <a:blip r:embed="rId3"/>
          <a:stretch>
            <a:fillRect/>
          </a:stretch>
        </p:blipFill>
        <p:spPr>
          <a:xfrm>
            <a:off x="206103" y="2426081"/>
            <a:ext cx="3900488" cy="3400425"/>
          </a:xfrm>
          <a:prstGeom prst="rect">
            <a:avLst/>
          </a:prstGeom>
        </p:spPr>
      </p:pic>
      <p:sp>
        <p:nvSpPr>
          <p:cNvPr id="3" name="Rectangle 2"/>
          <p:cNvSpPr/>
          <p:nvPr/>
        </p:nvSpPr>
        <p:spPr>
          <a:xfrm>
            <a:off x="4146997" y="2828470"/>
            <a:ext cx="4692764" cy="1938992"/>
          </a:xfrm>
          <a:prstGeom prst="rect">
            <a:avLst/>
          </a:prstGeom>
        </p:spPr>
        <p:txBody>
          <a:bodyPr wrap="square">
            <a:spAutoFit/>
          </a:bodyPr>
          <a:lstStyle/>
          <a:p>
            <a:pPr lvl="0" algn="just"/>
            <a:endParaRPr lang="fa-IR" sz="2400" dirty="0">
              <a:cs typeface="B Nazanin" panose="00000400000000000000" pitchFamily="2" charset="-78"/>
            </a:endParaRPr>
          </a:p>
          <a:p>
            <a:pPr lvl="0" algn="just"/>
            <a:r>
              <a:rPr lang="fa-IR" sz="2400" dirty="0">
                <a:cs typeface="B Nazanin" panose="00000400000000000000" pitchFamily="2" charset="-78"/>
              </a:rPr>
              <a:t>پس همان طور که در جدول مشاهده نمودید، احسان تمامی هزینه های خود را به ترتیب یادداشت و از مانده کسر کرده است و در پایان ماه نیز مبلغ 110.000 ریال پس انداز دارد.</a:t>
            </a:r>
          </a:p>
        </p:txBody>
      </p:sp>
      <p:pic>
        <p:nvPicPr>
          <p:cNvPr id="4" name="Picture 3">
            <a:extLst>
              <a:ext uri="{FF2B5EF4-FFF2-40B4-BE49-F238E27FC236}">
                <a16:creationId xmlns:a16="http://schemas.microsoft.com/office/drawing/2014/main" id="{A1340FC2-2141-DF0F-9781-1822792E7188}"/>
              </a:ext>
            </a:extLst>
          </p:cNvPr>
          <p:cNvPicPr>
            <a:picLocks noChangeAspect="1"/>
          </p:cNvPicPr>
          <p:nvPr/>
        </p:nvPicPr>
        <p:blipFill>
          <a:blip r:embed="rId4"/>
          <a:stretch>
            <a:fillRect/>
          </a:stretch>
        </p:blipFill>
        <p:spPr>
          <a:xfrm>
            <a:off x="180799" y="6351493"/>
            <a:ext cx="827122" cy="255772"/>
          </a:xfrm>
          <a:prstGeom prst="rect">
            <a:avLst/>
          </a:prstGeom>
        </p:spPr>
      </p:pic>
    </p:spTree>
    <p:extLst>
      <p:ext uri="{BB962C8B-B14F-4D97-AF65-F5344CB8AC3E}">
        <p14:creationId xmlns:p14="http://schemas.microsoft.com/office/powerpoint/2010/main" val="3664634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247" y="374332"/>
            <a:ext cx="8574392" cy="2308324"/>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کارکلاسی</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شما نیز برای مخارج ماهانه خود جدولی مشابه جدول 6-7 تهیه کنید و در طول ماه آن را پر کنید. سپس نتیجه را در کلاس ارائه دهید.</a:t>
            </a:r>
          </a:p>
          <a:p>
            <a:pPr algn="just"/>
            <a:r>
              <a:rPr lang="fa-IR" sz="2400" dirty="0">
                <a:cs typeface="B Nazanin" panose="00000400000000000000" pitchFamily="2" charset="-78"/>
              </a:rPr>
              <a:t>سند مالی: در زندگی روزانه ما معمولاً، اسناد مالی گوناگونی مبادله می شود. رسید آب و برق، رسید بانکی و برگ خرید (فاکتور)، نمونه هایی از سندهای مالی هستند.</a:t>
            </a:r>
          </a:p>
        </p:txBody>
      </p:sp>
      <p:sp>
        <p:nvSpPr>
          <p:cNvPr id="4" name="Rectangle 3"/>
          <p:cNvSpPr/>
          <p:nvPr/>
        </p:nvSpPr>
        <p:spPr>
          <a:xfrm>
            <a:off x="2768959" y="2862960"/>
            <a:ext cx="6083680" cy="3046988"/>
          </a:xfrm>
          <a:prstGeom prst="rect">
            <a:avLst/>
          </a:prstGeom>
        </p:spPr>
        <p:txBody>
          <a:bodyPr wrap="square">
            <a:spAutoFit/>
          </a:bodyPr>
          <a:lstStyle/>
          <a:p>
            <a:pPr lvl="0" algn="just"/>
            <a:endParaRPr lang="fa-IR" sz="2400" dirty="0">
              <a:cs typeface="B Nazanin" panose="00000400000000000000" pitchFamily="2" charset="-78"/>
            </a:endParaRPr>
          </a:p>
          <a:p>
            <a:pPr lvl="0" algn="just"/>
            <a:r>
              <a:rPr lang="fa-IR" sz="2400" dirty="0">
                <a:cs typeface="B Nazanin" panose="00000400000000000000" pitchFamily="2" charset="-78"/>
              </a:rPr>
              <a:t>هنگام خرید کالا، باید برگ خرید بگیرید و ثبت درست اطلاعات را در برگ خرید بررسی کنید. برگ خرید باید سربرگ، مهر و امضای صادر کننده، نشانی فروشنده و تاریخ داشته باشد. همچنین تعداد و مشخصات کالا و بهای آن بدون قلم خوردگی در آن درج شود. برای کالاهایی که خدمات پشتیبانی و گارانتی دارند، باید شماره سریال کالا نیز در برگ خرید ثبت شود. شکل 8 - 7 یک نمونه برگ خرید را نشان می دهد.</a:t>
            </a:r>
          </a:p>
        </p:txBody>
      </p:sp>
      <p:pic>
        <p:nvPicPr>
          <p:cNvPr id="5" name="Picture 4"/>
          <p:cNvPicPr>
            <a:picLocks noChangeAspect="1"/>
          </p:cNvPicPr>
          <p:nvPr/>
        </p:nvPicPr>
        <p:blipFill>
          <a:blip r:embed="rId3"/>
          <a:stretch>
            <a:fillRect/>
          </a:stretch>
        </p:blipFill>
        <p:spPr>
          <a:xfrm>
            <a:off x="278247" y="3123929"/>
            <a:ext cx="2375137" cy="3257330"/>
          </a:xfrm>
          <a:prstGeom prst="rect">
            <a:avLst/>
          </a:prstGeom>
        </p:spPr>
      </p:pic>
    </p:spTree>
    <p:extLst>
      <p:ext uri="{BB962C8B-B14F-4D97-AF65-F5344CB8AC3E}">
        <p14:creationId xmlns:p14="http://schemas.microsoft.com/office/powerpoint/2010/main" val="2583538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6568" y="322816"/>
            <a:ext cx="8631830" cy="1938992"/>
          </a:xfrm>
          <a:prstGeom prst="rect">
            <a:avLst/>
          </a:prstGeom>
          <a:noFill/>
        </p:spPr>
        <p:txBody>
          <a:bodyPr wrap="square" rtlCol="1">
            <a:spAutoFit/>
          </a:bodyPr>
          <a:lstStyle/>
          <a:p>
            <a:pPr algn="just"/>
            <a:r>
              <a:rPr lang="fa-IR" sz="2400" dirty="0">
                <a:solidFill>
                  <a:srgbClr val="FF0000"/>
                </a:solidFill>
                <a:cs typeface="B Nazanin" panose="00000400000000000000" pitchFamily="2" charset="-78"/>
              </a:rPr>
              <a:t>رویدادهای مالی کسب وکار: </a:t>
            </a:r>
            <a:r>
              <a:rPr lang="fa-IR" sz="2400" dirty="0">
                <a:cs typeface="B Nazanin" panose="00000400000000000000" pitchFamily="2" charset="-78"/>
              </a:rPr>
              <a:t>اگر قرار باشد در مدرسه هر گروه از دانش آموزان یک کسب و کار داشته باشند، ابتدا باید اعضای گروه مبالغ پس اندازهای خود را بیاورند. این مبالغ، دارایی و همچنین سرمایه گروه محسوب می شود. سپس درمورد طرح کسب و کار بحث کنند و آن را از نظر هزینه ها، درآمد و توانایی گروه بررسی نمایند و پس از تصویب طرح، ابزار و وسایل مورد نظر را تهیه کنند.</a:t>
            </a:r>
          </a:p>
        </p:txBody>
      </p:sp>
      <p:sp>
        <p:nvSpPr>
          <p:cNvPr id="2" name="Rectangle 1"/>
          <p:cNvSpPr/>
          <p:nvPr/>
        </p:nvSpPr>
        <p:spPr>
          <a:xfrm>
            <a:off x="3706665" y="2490644"/>
            <a:ext cx="5171733" cy="2308324"/>
          </a:xfrm>
          <a:prstGeom prst="rect">
            <a:avLst/>
          </a:prstGeom>
        </p:spPr>
        <p:txBody>
          <a:bodyPr wrap="square">
            <a:spAutoFit/>
          </a:bodyPr>
          <a:lstStyle/>
          <a:p>
            <a:pPr lvl="0" algn="just"/>
            <a:r>
              <a:rPr lang="fa-IR" sz="2400" dirty="0">
                <a:solidFill>
                  <a:srgbClr val="FF0000"/>
                </a:solidFill>
                <a:cs typeface="B Nazanin" panose="00000400000000000000" pitchFamily="2" charset="-78"/>
              </a:rPr>
              <a:t>مثال: </a:t>
            </a:r>
            <a:r>
              <a:rPr lang="fa-IR" sz="2400" dirty="0">
                <a:cs typeface="B Nazanin" panose="00000400000000000000" pitchFamily="2" charset="-78"/>
              </a:rPr>
              <a:t>گروهی از دانش آموزان تصمیم گرفتند در مدرسه، جوجه بلدرچین پرورش دهند و در بازارچه مدرسه بفروشند. ابتدا اعضای گروه که پنج نفرند هرکدام مبلغ 25000 ریال سرمایه گذاری می کنند و در نتیجه، کل مبلغ سرمایه و دارایی گروه 125000ریال می شود.</a:t>
            </a:r>
          </a:p>
        </p:txBody>
      </p:sp>
      <p:pic>
        <p:nvPicPr>
          <p:cNvPr id="3" name="Picture 2"/>
          <p:cNvPicPr>
            <a:picLocks noChangeAspect="1"/>
          </p:cNvPicPr>
          <p:nvPr/>
        </p:nvPicPr>
        <p:blipFill>
          <a:blip r:embed="rId3"/>
          <a:stretch>
            <a:fillRect/>
          </a:stretch>
        </p:blipFill>
        <p:spPr>
          <a:xfrm>
            <a:off x="228302" y="2054902"/>
            <a:ext cx="3478363" cy="2972903"/>
          </a:xfrm>
          <a:prstGeom prst="rect">
            <a:avLst/>
          </a:prstGeom>
        </p:spPr>
      </p:pic>
      <p:sp>
        <p:nvSpPr>
          <p:cNvPr id="4" name="Rectangle 3"/>
          <p:cNvSpPr/>
          <p:nvPr/>
        </p:nvSpPr>
        <p:spPr>
          <a:xfrm>
            <a:off x="246568" y="5553278"/>
            <a:ext cx="8631830" cy="830997"/>
          </a:xfrm>
          <a:prstGeom prst="rect">
            <a:avLst/>
          </a:prstGeom>
        </p:spPr>
        <p:txBody>
          <a:bodyPr wrap="square">
            <a:spAutoFit/>
          </a:bodyPr>
          <a:lstStyle/>
          <a:p>
            <a:pPr lvl="0" algn="just"/>
            <a:r>
              <a:rPr lang="fa-IR" sz="2400" dirty="0">
                <a:solidFill>
                  <a:prstClr val="black"/>
                </a:solidFill>
                <a:cs typeface="B Nazanin" panose="00000400000000000000" pitchFamily="2" charset="-78"/>
              </a:rPr>
              <a:t>درمرحله بعدی باید تجهیزات و لوازم مورد نیاز را تهیه کنند. در جدول بالا فهرست تجهیزات و هزینه ها درج شده است.</a:t>
            </a:r>
          </a:p>
        </p:txBody>
      </p:sp>
    </p:spTree>
    <p:extLst>
      <p:ext uri="{BB962C8B-B14F-4D97-AF65-F5344CB8AC3E}">
        <p14:creationId xmlns:p14="http://schemas.microsoft.com/office/powerpoint/2010/main" val="2269493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000"/>
                                        <p:tgtEl>
                                          <p:spTgt spid="3"/>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213" y="206906"/>
            <a:ext cx="8569305" cy="3785652"/>
          </a:xfrm>
          <a:prstGeom prst="rect">
            <a:avLst/>
          </a:prstGeom>
          <a:noFill/>
        </p:spPr>
        <p:txBody>
          <a:bodyPr wrap="square" rtlCol="1">
            <a:spAutoFit/>
          </a:bodyPr>
          <a:lstStyle/>
          <a:p>
            <a:pPr algn="just"/>
            <a:r>
              <a:rPr lang="fa-IR" sz="2400" dirty="0">
                <a:cs typeface="B Nazanin" panose="00000400000000000000" pitchFamily="2" charset="-78"/>
              </a:rPr>
              <a:t>پس کل مبلغی که برای انجام دادن این کار نیاز دارند مبلغ 207500 ریال است. گروه تصمیم می گیرد که مبلغ 42500 ریال از یکی از اولیای دانش آموزان قرض بگیرد و خوراک را نیز به مبلغ 40000 ریال به صورت نسیه خریداری کند. در این حالت معادله حسابداری به صورت جدول 8 - 7 است.</a:t>
            </a:r>
          </a:p>
          <a:p>
            <a:pPr algn="just"/>
            <a:r>
              <a:rPr lang="fa-IR" sz="2400" dirty="0">
                <a:cs typeface="B Nazanin" panose="00000400000000000000" pitchFamily="2" charset="-78"/>
              </a:rPr>
              <a:t>در مرحله بعدی گروه باید قیمت تمام شده هر 200 گرم گوشت بلدرچین را به دست آورد. برای مثال از ده جوجه بلدرچین حدود 2000 گرم معادل 2 کیلوگرم گوشت حاصل می شود که با توجه به هزینه ها، قیمت هر 200 گرم گوشت بلدرچین 20750 ریال خواهد بود. پس از محاسبه قیمت تمام شده باید با توافق همه، قیمت فروش مشخص شود تا سودی نصیب گروه گردد. در این صورت اگر گروه بخواهد 20 درصد سود داشته باشد قیمت فروش به صورت زیر محاسبه می شود.</a:t>
            </a:r>
          </a:p>
        </p:txBody>
      </p:sp>
      <p:pic>
        <p:nvPicPr>
          <p:cNvPr id="4" name="Picture 3"/>
          <p:cNvPicPr>
            <a:picLocks noChangeAspect="1"/>
          </p:cNvPicPr>
          <p:nvPr/>
        </p:nvPicPr>
        <p:blipFill>
          <a:blip r:embed="rId3"/>
          <a:stretch>
            <a:fillRect/>
          </a:stretch>
        </p:blipFill>
        <p:spPr>
          <a:xfrm>
            <a:off x="296213" y="4824165"/>
            <a:ext cx="4626591" cy="1724195"/>
          </a:xfrm>
          <a:prstGeom prst="rect">
            <a:avLst/>
          </a:prstGeom>
        </p:spPr>
      </p:pic>
      <p:pic>
        <p:nvPicPr>
          <p:cNvPr id="5" name="Picture 4"/>
          <p:cNvPicPr>
            <a:picLocks noChangeAspect="1"/>
          </p:cNvPicPr>
          <p:nvPr/>
        </p:nvPicPr>
        <p:blipFill>
          <a:blip r:embed="rId4"/>
          <a:stretch>
            <a:fillRect/>
          </a:stretch>
        </p:blipFill>
        <p:spPr>
          <a:xfrm>
            <a:off x="4046555" y="4084842"/>
            <a:ext cx="4818963" cy="739323"/>
          </a:xfrm>
          <a:prstGeom prst="rect">
            <a:avLst/>
          </a:prstGeom>
        </p:spPr>
      </p:pic>
    </p:spTree>
    <p:extLst>
      <p:ext uri="{BB962C8B-B14F-4D97-AF65-F5344CB8AC3E}">
        <p14:creationId xmlns:p14="http://schemas.microsoft.com/office/powerpoint/2010/main" val="3648466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500"/>
                                        <p:tgtEl>
                                          <p:spTgt spid="6"/>
                                        </p:tgtEl>
                                      </p:cBhvr>
                                    </p:animEffect>
                                  </p:childTnLst>
                                </p:cTn>
                              </p:par>
                            </p:childTnLst>
                          </p:cTn>
                        </p:par>
                        <p:par>
                          <p:cTn id="8" fill="hold">
                            <p:stCondLst>
                              <p:cond delay="1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500"/>
                                        <p:tgtEl>
                                          <p:spTgt spid="5"/>
                                        </p:tgtEl>
                                      </p:cBhvr>
                                    </p:animEffect>
                                  </p:childTnLst>
                                </p:cTn>
                              </p:par>
                            </p:childTnLst>
                          </p:cTn>
                        </p:par>
                        <p:par>
                          <p:cTn id="12" fill="hold">
                            <p:stCondLst>
                              <p:cond delay="3000"/>
                            </p:stCondLst>
                            <p:childTnLst>
                              <p:par>
                                <p:cTn id="13" presetID="16" presetClass="entr" presetSubtype="37"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40" y="1080084"/>
            <a:ext cx="8696759" cy="1412543"/>
          </a:xfrm>
        </p:spPr>
        <p:txBody>
          <a:bodyPr>
            <a:noAutofit/>
          </a:bodyPr>
          <a:lstStyle/>
          <a:p>
            <a:pPr algn="just">
              <a:lnSpc>
                <a:spcPct val="107000"/>
              </a:lnSpc>
              <a:spcAft>
                <a:spcPts val="600"/>
              </a:spcAft>
            </a:pP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افراد جامعه برای انجام برخی از کارهای خود لازم است به اداره، سازمان یا نهادهای دیگر مراجعه کنند. اگر این افراد درباره مسئولیت ها و روند انجام کار اداری آگاهی کافی داشته باشند می توانند کارهای خود را آسان تر و سریع تر انجام دهند </a:t>
            </a:r>
            <a:endParaRPr lang="fa-IR" sz="2800" dirty="0">
              <a:solidFill>
                <a:schemeClr val="tx1"/>
              </a:solidFill>
              <a:effectLst/>
              <a:cs typeface="B Nazanin" panose="00000400000000000000" pitchFamily="2" charset="-78"/>
            </a:endParaRPr>
          </a:p>
        </p:txBody>
      </p:sp>
      <p:sp>
        <p:nvSpPr>
          <p:cNvPr id="3" name="Rectangle 2"/>
          <p:cNvSpPr/>
          <p:nvPr/>
        </p:nvSpPr>
        <p:spPr>
          <a:xfrm>
            <a:off x="257577" y="3064390"/>
            <a:ext cx="8616880" cy="2923877"/>
          </a:xfrm>
          <a:prstGeom prst="rect">
            <a:avLst/>
          </a:prstGeom>
        </p:spPr>
        <p:txBody>
          <a:bodyPr wrap="square">
            <a:spAutoFit/>
          </a:bodyPr>
          <a:lstStyle/>
          <a:p>
            <a:pPr algn="just"/>
            <a:r>
              <a:rPr lang="fa-IR" sz="2800" cap="all" dirty="0">
                <a:latin typeface="Calibri" panose="020F0502020204030204" pitchFamily="34" charset="0"/>
                <a:ea typeface="Calibri" panose="020F0502020204030204" pitchFamily="34" charset="0"/>
                <a:cs typeface="B Nazanin" panose="00000400000000000000" pitchFamily="2" charset="-78"/>
              </a:rPr>
              <a:t>بخشی از کارهایی را که بیشتر افراد جامعه نیاز به انجام آن دارند کارهای مالی است. محاسبه درآمد شخصی یا خانوادگی، برآورد هزینه های زندگی، تقسیم درآمد به هزینه های پیش بینی شده ، تنظیم اسناد مالی و مستند سازی اسناد، نمونه هایی از فعالیت های مالی است. این پودمان به شما کمک می کند تا شایستگی های فنی و غیرفنی مورد نیاز برای اجرای کارهای مالی و اداری و زندگی شهروندی را بیاموزند</a:t>
            </a:r>
          </a:p>
          <a:p>
            <a:pPr algn="just"/>
            <a:endParaRPr lang="fa-IR" sz="1600" dirty="0"/>
          </a:p>
        </p:txBody>
      </p:sp>
    </p:spTree>
    <p:extLst>
      <p:ext uri="{BB962C8B-B14F-4D97-AF65-F5344CB8AC3E}">
        <p14:creationId xmlns:p14="http://schemas.microsoft.com/office/powerpoint/2010/main" val="2066932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305" y="541757"/>
            <a:ext cx="8736730" cy="5693866"/>
          </a:xfrm>
          <a:prstGeom prst="rect">
            <a:avLst/>
          </a:prstGeom>
          <a:noFill/>
        </p:spPr>
        <p:txBody>
          <a:bodyPr wrap="square" rtlCol="1">
            <a:spAutoFit/>
          </a:bodyPr>
          <a:lstStyle/>
          <a:p>
            <a:pPr algn="just"/>
            <a:r>
              <a:rPr lang="fa-IR" sz="2400" dirty="0">
                <a:cs typeface="B Nazanin" panose="00000400000000000000" pitchFamily="2" charset="-78"/>
              </a:rPr>
              <a:t>درمرحله بعد گروه در دوره هایی که توافق کرده اند، مثلاً هفتگی یا ماهانه و ... باید میزان درآمد حاصل از فروش و هزینه های انجام شده در طی دوره را محاسبه کند، سپس سود و زیان حاصل از فعالیت گروه را حساب کند.</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سود (زیان) = جمع هزینه ها – درآمد</a:t>
            </a:r>
          </a:p>
          <a:p>
            <a:pPr algn="just"/>
            <a:endParaRPr lang="fa-IR" sz="2400" dirty="0">
              <a:cs typeface="B Nazanin" panose="00000400000000000000" pitchFamily="2" charset="-78"/>
            </a:endParaRPr>
          </a:p>
          <a:p>
            <a:pPr algn="just"/>
            <a:r>
              <a:rPr lang="fa-IR" sz="2400" dirty="0">
                <a:cs typeface="B Nazanin" panose="00000400000000000000" pitchFamily="2" charset="-78"/>
              </a:rPr>
              <a:t>اگر مبلغ درآمد بیشتر از هزینه ها باشد سود حاصل شده و اگر مبلغ درآمد کمتر از هزینه ها باشد زیان به بار آمده است. در مراحل بعد باید گروه ابتدا از سود به دست آمده بدهی ها را پرداخت کند و پس از تسویه بدهی ها، می تواند سود حاصل را بین اعضای گروه تقسیم کند.</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شما نیز برای کاری که در پودمان پرورش حیوانات اهلی شروع کرده اید جدول هایی مشابه جدول های 7-7 و 8-7 تهیه و تکمیل کنید و محاسبات لازم را انجام دهید. سپس نتیجه را در کلاس ارائه دهید.</a:t>
            </a:r>
          </a:p>
        </p:txBody>
      </p:sp>
      <p:pic>
        <p:nvPicPr>
          <p:cNvPr id="2" name="Picture 1">
            <a:extLst>
              <a:ext uri="{FF2B5EF4-FFF2-40B4-BE49-F238E27FC236}">
                <a16:creationId xmlns:a16="http://schemas.microsoft.com/office/drawing/2014/main" id="{2647CABF-2D5E-A984-6D73-0D7758F6D1F8}"/>
              </a:ext>
            </a:extLst>
          </p:cNvPr>
          <p:cNvPicPr>
            <a:picLocks noChangeAspect="1"/>
          </p:cNvPicPr>
          <p:nvPr/>
        </p:nvPicPr>
        <p:blipFill>
          <a:blip r:embed="rId3"/>
          <a:stretch>
            <a:fillRect/>
          </a:stretch>
        </p:blipFill>
        <p:spPr>
          <a:xfrm>
            <a:off x="180799" y="6351493"/>
            <a:ext cx="827122" cy="255772"/>
          </a:xfrm>
          <a:prstGeom prst="rect">
            <a:avLst/>
          </a:prstGeom>
        </p:spPr>
      </p:pic>
    </p:spTree>
    <p:extLst>
      <p:ext uri="{BB962C8B-B14F-4D97-AF65-F5344CB8AC3E}">
        <p14:creationId xmlns:p14="http://schemas.microsoft.com/office/powerpoint/2010/main" val="2804954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9" y="387210"/>
            <a:ext cx="8646578" cy="3785652"/>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کاربرد برخی از ابزارها و نرم افزارها در زمینۀ مالی: </a:t>
            </a:r>
          </a:p>
          <a:p>
            <a:pPr algn="just"/>
            <a:endParaRPr lang="fa-IR" sz="2400" dirty="0">
              <a:cs typeface="B Nazanin" panose="00000400000000000000" pitchFamily="2" charset="-78"/>
            </a:endParaRPr>
          </a:p>
          <a:p>
            <a:pPr algn="just"/>
            <a:r>
              <a:rPr lang="fa-IR" sz="2400" dirty="0">
                <a:cs typeface="B Nazanin" panose="00000400000000000000" pitchFamily="2" charset="-78"/>
              </a:rPr>
              <a:t>برای کارهای اداری و مالی وسایل و دستگاه هایی مانند ماشین حساب، رایانه، نرم افزار مربوط به حسابداری، دفتر مالی و اداری مورد استفاده قرار می گیرد. شما نیز در این پودمان با برخی از این موارد آشنا خواهید شد. </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شکل روبرو یک نمونه کاربرد نرم افزار را نشان می دهد.</a:t>
            </a:r>
          </a:p>
        </p:txBody>
      </p:sp>
      <p:pic>
        <p:nvPicPr>
          <p:cNvPr id="2" name="Picture 1"/>
          <p:cNvPicPr>
            <a:picLocks noChangeAspect="1"/>
          </p:cNvPicPr>
          <p:nvPr/>
        </p:nvPicPr>
        <p:blipFill>
          <a:blip r:embed="rId3"/>
          <a:stretch>
            <a:fillRect/>
          </a:stretch>
        </p:blipFill>
        <p:spPr>
          <a:xfrm>
            <a:off x="244699" y="2073467"/>
            <a:ext cx="3515932" cy="4202545"/>
          </a:xfrm>
          <a:prstGeom prst="rect">
            <a:avLst/>
          </a:prstGeom>
        </p:spPr>
      </p:pic>
    </p:spTree>
    <p:extLst>
      <p:ext uri="{BB962C8B-B14F-4D97-AF65-F5344CB8AC3E}">
        <p14:creationId xmlns:p14="http://schemas.microsoft.com/office/powerpoint/2010/main" val="1981418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1250"/>
                                        <p:tgtEl>
                                          <p:spTgt spid="6"/>
                                        </p:tgtEl>
                                      </p:cBhvr>
                                    </p:animEffect>
                                  </p:childTnLst>
                                </p:cTn>
                              </p:par>
                            </p:childTnLst>
                          </p:cTn>
                        </p:par>
                        <p:par>
                          <p:cTn id="8" fill="hold">
                            <p:stCondLst>
                              <p:cond delay="1250"/>
                            </p:stCondLst>
                            <p:childTnLst>
                              <p:par>
                                <p:cTn id="9" presetID="16" presetClass="entr" presetSubtype="2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456" y="428734"/>
            <a:ext cx="8602992" cy="1200329"/>
          </a:xfrm>
          <a:prstGeom prst="rect">
            <a:avLst/>
          </a:prstGeom>
          <a:noFill/>
        </p:spPr>
        <p:txBody>
          <a:bodyPr wrap="square" rtlCol="1">
            <a:spAutoFit/>
          </a:bodyPr>
          <a:lstStyle/>
          <a:p>
            <a:pPr algn="just"/>
            <a:r>
              <a:rPr lang="fa-IR" sz="2400" dirty="0">
                <a:cs typeface="B Nazanin" panose="00000400000000000000" pitchFamily="2" charset="-78"/>
              </a:rPr>
              <a:t>کاربرد ماشین حساب برای کارهای مالی: ماشین حساب رومیزی برای کارهای مالی امکانات ویژه ای دارد و کاربرد آن رایج تر است. در شکل کاربرد دکمه های ماشین حساب رومیزی نشان داده شده است.</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6" y="1363527"/>
            <a:ext cx="5872767" cy="5286353"/>
          </a:xfrm>
          <a:prstGeom prst="rect">
            <a:avLst/>
          </a:prstGeom>
        </p:spPr>
      </p:pic>
    </p:spTree>
    <p:extLst>
      <p:ext uri="{BB962C8B-B14F-4D97-AF65-F5344CB8AC3E}">
        <p14:creationId xmlns:p14="http://schemas.microsoft.com/office/powerpoint/2010/main" val="2291654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010" y="410357"/>
            <a:ext cx="8708666" cy="1200329"/>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یک ماشین حساب رومیزی مانند ماشین حساب شکل 10-7 را از دبیر خود بگیرید و با آن محاسبه های داده شده در جدول 9-7 را در گروه خود انجام دهید.</a:t>
            </a:r>
          </a:p>
        </p:txBody>
      </p:sp>
      <p:pic>
        <p:nvPicPr>
          <p:cNvPr id="2" name="Picture 1"/>
          <p:cNvPicPr>
            <a:picLocks noChangeAspect="1"/>
          </p:cNvPicPr>
          <p:nvPr/>
        </p:nvPicPr>
        <p:blipFill>
          <a:blip r:embed="rId3"/>
          <a:stretch>
            <a:fillRect/>
          </a:stretch>
        </p:blipFill>
        <p:spPr>
          <a:xfrm>
            <a:off x="174010" y="1726596"/>
            <a:ext cx="5895207" cy="3468664"/>
          </a:xfrm>
          <a:prstGeom prst="rect">
            <a:avLst/>
          </a:prstGeom>
        </p:spPr>
      </p:pic>
      <p:sp>
        <p:nvSpPr>
          <p:cNvPr id="3" name="Rectangle 2"/>
          <p:cNvSpPr/>
          <p:nvPr/>
        </p:nvSpPr>
        <p:spPr>
          <a:xfrm>
            <a:off x="222233" y="5542578"/>
            <a:ext cx="8612220" cy="830997"/>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راهنمایی: </a:t>
            </a:r>
            <a:r>
              <a:rPr lang="fa-IR" sz="2400" dirty="0">
                <a:cs typeface="B Nazanin" panose="00000400000000000000" pitchFamily="2" charset="-78"/>
              </a:rPr>
              <a:t>در ماشین حساب رومیزی ممکن است کارکرد، شکل و جای کلیدها یکسان نباشند ولی بیشتر آن ها کلیدهایی مانند ماشین حساب شکل 10 - 7 دارند.</a:t>
            </a:r>
          </a:p>
        </p:txBody>
      </p:sp>
      <p:pic>
        <p:nvPicPr>
          <p:cNvPr id="4" name="Picture 3">
            <a:extLst>
              <a:ext uri="{FF2B5EF4-FFF2-40B4-BE49-F238E27FC236}">
                <a16:creationId xmlns:a16="http://schemas.microsoft.com/office/drawing/2014/main" id="{2E120C24-9321-A269-6E23-0A106F5C17FB}"/>
              </a:ext>
            </a:extLst>
          </p:cNvPr>
          <p:cNvPicPr>
            <a:picLocks noChangeAspect="1"/>
          </p:cNvPicPr>
          <p:nvPr/>
        </p:nvPicPr>
        <p:blipFill>
          <a:blip r:embed="rId4"/>
          <a:stretch>
            <a:fillRect/>
          </a:stretch>
        </p:blipFill>
        <p:spPr>
          <a:xfrm>
            <a:off x="180799" y="6351493"/>
            <a:ext cx="827122" cy="255772"/>
          </a:xfrm>
          <a:prstGeom prst="rect">
            <a:avLst/>
          </a:prstGeom>
        </p:spPr>
      </p:pic>
    </p:spTree>
    <p:extLst>
      <p:ext uri="{BB962C8B-B14F-4D97-AF65-F5344CB8AC3E}">
        <p14:creationId xmlns:p14="http://schemas.microsoft.com/office/powerpoint/2010/main" val="1008992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9" y="2623409"/>
            <a:ext cx="8624810" cy="3416320"/>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کارکلاسی</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در گروه خود برای کاری که در پودمان پرورش حیوانات اهلی شروع کرده اید، جدول های  7- 7 و 8 - 7 را در نرم افزار </a:t>
            </a:r>
            <a:r>
              <a:rPr lang="en-US" sz="2400" dirty="0">
                <a:cs typeface="B Nazanin" panose="00000400000000000000" pitchFamily="2" charset="-78"/>
              </a:rPr>
              <a:t> </a:t>
            </a:r>
            <a:r>
              <a:rPr lang="en-US" sz="2400" dirty="0">
                <a:solidFill>
                  <a:srgbClr val="FF0000"/>
                </a:solidFill>
                <a:cs typeface="B Nazanin" panose="00000400000000000000" pitchFamily="2" charset="-78"/>
              </a:rPr>
              <a:t>Excel</a:t>
            </a:r>
            <a:r>
              <a:rPr lang="fa-IR" sz="2400" dirty="0">
                <a:cs typeface="B Nazanin" panose="00000400000000000000" pitchFamily="2" charset="-78"/>
              </a:rPr>
              <a:t>ایجاد و فرمول های آن را نیز وارد کنید تا محاسبات به وسیله نرم افزار انجام شود.</a:t>
            </a:r>
          </a:p>
          <a:p>
            <a:pPr algn="just"/>
            <a:endParaRPr lang="fa-IR" sz="2400" dirty="0">
              <a:cs typeface="B Nazanin" panose="00000400000000000000" pitchFamily="2" charset="-78"/>
            </a:endParaRPr>
          </a:p>
          <a:p>
            <a:pPr algn="just"/>
            <a:r>
              <a:rPr lang="fa-IR" sz="2400" dirty="0">
                <a:cs typeface="B Nazanin" panose="00000400000000000000" pitchFamily="2" charset="-78"/>
              </a:rPr>
              <a:t>پس از مشاهده فیلم آموزشی رسم نمودار در نرم افزار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کارکلاسی زیر را انجام دهید.</a:t>
            </a:r>
          </a:p>
          <a:p>
            <a:pPr algn="just"/>
            <a:endParaRPr lang="fa-IR" sz="2400" dirty="0">
              <a:cs typeface="B Nazanin" panose="00000400000000000000" pitchFamily="2" charset="-78"/>
            </a:endParaRPr>
          </a:p>
          <a:p>
            <a:pPr lvl="0" algn="just"/>
            <a:r>
              <a:rPr lang="fa-IR" sz="2400" b="1" dirty="0">
                <a:cs typeface="B Nazanin" panose="00000400000000000000" pitchFamily="2" charset="-78"/>
                <a:hlinkClick r:id="rId3"/>
              </a:rPr>
              <a:t>دانلود فیلم آموزش رسم نمودار در نرم افزار </a:t>
            </a:r>
            <a:r>
              <a:rPr lang="en-US" sz="2400" b="1" dirty="0">
                <a:cs typeface="B Nazanin" panose="00000400000000000000" pitchFamily="2" charset="-78"/>
                <a:hlinkClick r:id="rId3"/>
              </a:rPr>
              <a:t>Excel</a:t>
            </a:r>
            <a:endParaRPr lang="fa-IR" sz="2400" b="1" dirty="0">
              <a:cs typeface="B Nazanin" panose="00000400000000000000" pitchFamily="2" charset="-78"/>
            </a:endParaRPr>
          </a:p>
        </p:txBody>
      </p:sp>
      <p:sp>
        <p:nvSpPr>
          <p:cNvPr id="8" name="Rectangle 7"/>
          <p:cNvSpPr/>
          <p:nvPr/>
        </p:nvSpPr>
        <p:spPr>
          <a:xfrm>
            <a:off x="244699" y="702547"/>
            <a:ext cx="8654604" cy="1569660"/>
          </a:xfrm>
          <a:prstGeom prst="rect">
            <a:avLst/>
          </a:prstGeom>
        </p:spPr>
        <p:txBody>
          <a:bodyPr wrap="square">
            <a:spAutoFit/>
          </a:bodyPr>
          <a:lstStyle/>
          <a:p>
            <a:pPr lvl="0" algn="just"/>
            <a:r>
              <a:rPr lang="fa-IR" sz="2400" dirty="0">
                <a:cs typeface="B Nazanin" panose="00000400000000000000" pitchFamily="2" charset="-78"/>
              </a:rPr>
              <a:t>پس از مشاهده فیلم آموزشیِ ایجاد جدول های 7-7 و 8 -7 در کار برگ های مجزا در یک فایل </a:t>
            </a:r>
            <a:r>
              <a:rPr lang="en-US" sz="2400" dirty="0">
                <a:cs typeface="B Nazanin" panose="00000400000000000000" pitchFamily="2" charset="-78"/>
              </a:rPr>
              <a:t> </a:t>
            </a:r>
            <a:r>
              <a:rPr lang="en-US" sz="2400" dirty="0">
                <a:solidFill>
                  <a:srgbClr val="FF0000"/>
                </a:solidFill>
                <a:cs typeface="B Nazanin" panose="00000400000000000000" pitchFamily="2" charset="-78"/>
              </a:rPr>
              <a:t>Excel</a:t>
            </a:r>
            <a:r>
              <a:rPr lang="en-US" sz="2400" dirty="0">
                <a:cs typeface="B Nazanin" panose="00000400000000000000" pitchFamily="2" charset="-78"/>
              </a:rPr>
              <a:t> </a:t>
            </a:r>
            <a:r>
              <a:rPr lang="fa-IR" sz="2400" dirty="0">
                <a:cs typeface="B Nazanin" panose="00000400000000000000" pitchFamily="2" charset="-78"/>
              </a:rPr>
              <a:t>کارکلاسی زیر را انجام دهید.</a:t>
            </a:r>
          </a:p>
          <a:p>
            <a:pPr lvl="0" algn="just"/>
            <a:endParaRPr lang="fa-IR" sz="2400" dirty="0">
              <a:cs typeface="B Nazanin" panose="00000400000000000000" pitchFamily="2" charset="-78"/>
            </a:endParaRPr>
          </a:p>
          <a:p>
            <a:pPr lvl="0" algn="just"/>
            <a:r>
              <a:rPr lang="fa-IR" sz="2400" b="1" dirty="0">
                <a:cs typeface="B Nazanin" panose="00000400000000000000" pitchFamily="2" charset="-78"/>
                <a:hlinkClick r:id="rId4"/>
              </a:rPr>
              <a:t>دانلود فیلم آموزش اجرای جدول در </a:t>
            </a:r>
            <a:r>
              <a:rPr lang="en-US" sz="2400" b="1" dirty="0">
                <a:cs typeface="B Nazanin" panose="00000400000000000000" pitchFamily="2" charset="-78"/>
                <a:hlinkClick r:id="rId4"/>
              </a:rPr>
              <a:t>Excel</a:t>
            </a:r>
            <a:endParaRPr lang="fa-IR" sz="2400" b="1" dirty="0">
              <a:cs typeface="B Nazanin" panose="00000400000000000000" pitchFamily="2" charset="-78"/>
            </a:endParaRPr>
          </a:p>
        </p:txBody>
      </p:sp>
    </p:spTree>
    <p:extLst>
      <p:ext uri="{BB962C8B-B14F-4D97-AF65-F5344CB8AC3E}">
        <p14:creationId xmlns:p14="http://schemas.microsoft.com/office/powerpoint/2010/main" val="268864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Effect transition="in" filter="fade">
                                      <p:cBhvr>
                                        <p:cTn id="9" dur="1500"/>
                                        <p:tgtEl>
                                          <p:spTgt spid="8"/>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8725" y="483778"/>
            <a:ext cx="8514679" cy="156966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کارکلاسی</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شما نیز همانند امید نموداری از فعالیت ها و زمان آن ها را، که در یک شبانه روز انجام می دهید، تهیه کنید.</a:t>
            </a:r>
          </a:p>
        </p:txBody>
      </p:sp>
      <p:pic>
        <p:nvPicPr>
          <p:cNvPr id="2" name="Picture 1"/>
          <p:cNvPicPr>
            <a:picLocks noChangeAspect="1"/>
          </p:cNvPicPr>
          <p:nvPr/>
        </p:nvPicPr>
        <p:blipFill>
          <a:blip r:embed="rId3"/>
          <a:stretch>
            <a:fillRect/>
          </a:stretch>
        </p:blipFill>
        <p:spPr>
          <a:xfrm>
            <a:off x="287135" y="1989858"/>
            <a:ext cx="3827664" cy="2467718"/>
          </a:xfrm>
          <a:prstGeom prst="rect">
            <a:avLst/>
          </a:prstGeom>
        </p:spPr>
      </p:pic>
      <p:sp>
        <p:nvSpPr>
          <p:cNvPr id="3" name="Rectangle 2"/>
          <p:cNvSpPr/>
          <p:nvPr/>
        </p:nvSpPr>
        <p:spPr>
          <a:xfrm>
            <a:off x="4211392" y="2438887"/>
            <a:ext cx="4682012" cy="1938992"/>
          </a:xfrm>
          <a:prstGeom prst="rect">
            <a:avLst/>
          </a:prstGeom>
        </p:spPr>
        <p:txBody>
          <a:bodyPr wrap="square">
            <a:spAutoFit/>
          </a:bodyPr>
          <a:lstStyle/>
          <a:p>
            <a:pPr lvl="0" algn="just"/>
            <a:r>
              <a:rPr lang="fa-IR" sz="2400" dirty="0">
                <a:cs typeface="B Nazanin" panose="00000400000000000000" pitchFamily="2" charset="-78"/>
              </a:rPr>
              <a:t>پس از مشاهده فیلم آموزشیِ ایجاد کارنامه در نرم افزار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کار غیرکلاسی زیر را انجام دهید.</a:t>
            </a:r>
          </a:p>
          <a:p>
            <a:pPr lvl="0" algn="just"/>
            <a:endParaRPr lang="fa-IR" sz="2400" dirty="0">
              <a:cs typeface="B Nazanin" panose="00000400000000000000" pitchFamily="2" charset="-78"/>
            </a:endParaRPr>
          </a:p>
          <a:p>
            <a:pPr lvl="0" algn="just"/>
            <a:r>
              <a:rPr lang="fa-IR" sz="2400" b="1" dirty="0">
                <a:cs typeface="B Nazanin" panose="00000400000000000000" pitchFamily="2" charset="-78"/>
                <a:hlinkClick r:id="rId4"/>
              </a:rPr>
              <a:t>دانلود فیلم آموزش ایجاد کارنامه </a:t>
            </a:r>
            <a:r>
              <a:rPr lang="en-US" sz="2400" b="1" dirty="0">
                <a:cs typeface="B Nazanin" panose="00000400000000000000" pitchFamily="2" charset="-78"/>
                <a:hlinkClick r:id="rId4"/>
              </a:rPr>
              <a:t>Excel</a:t>
            </a:r>
            <a:endParaRPr lang="en-US" sz="2400" b="1" dirty="0">
              <a:cs typeface="B Nazanin" panose="00000400000000000000" pitchFamily="2" charset="-78"/>
            </a:endParaRPr>
          </a:p>
        </p:txBody>
      </p:sp>
      <p:sp>
        <p:nvSpPr>
          <p:cNvPr id="4" name="Rectangle 3"/>
          <p:cNvSpPr/>
          <p:nvPr/>
        </p:nvSpPr>
        <p:spPr>
          <a:xfrm>
            <a:off x="287135" y="4763328"/>
            <a:ext cx="8606269" cy="156966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 غیرکلاسی</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در پایان نیم سال تحصیلی، پس از گرفتن کارنامه دخود، در نرم افزار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جدولی مشابه آن ایجاد کنید و معدل خود را به کمک نرم افزار محاسبه کنید.</a:t>
            </a:r>
            <a:endParaRPr lang="en-US" sz="2400" dirty="0">
              <a:cs typeface="B Nazanin" panose="00000400000000000000" pitchFamily="2" charset="-78"/>
            </a:endParaRPr>
          </a:p>
        </p:txBody>
      </p:sp>
    </p:spTree>
    <p:extLst>
      <p:ext uri="{BB962C8B-B14F-4D97-AF65-F5344CB8AC3E}">
        <p14:creationId xmlns:p14="http://schemas.microsoft.com/office/powerpoint/2010/main" val="2509084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500" fill="hold"/>
                                        <p:tgtEl>
                                          <p:spTgt spid="2"/>
                                        </p:tgtEl>
                                        <p:attrNameLst>
                                          <p:attrName>ppt_w</p:attrName>
                                        </p:attrNameLst>
                                      </p:cBhvr>
                                      <p:tavLst>
                                        <p:tav tm="0">
                                          <p:val>
                                            <p:fltVal val="0"/>
                                          </p:val>
                                        </p:tav>
                                        <p:tav tm="100000">
                                          <p:val>
                                            <p:strVal val="#ppt_w"/>
                                          </p:val>
                                        </p:tav>
                                      </p:tavLst>
                                    </p:anim>
                                    <p:anim calcmode="lin" valueType="num">
                                      <p:cBhvr>
                                        <p:cTn id="15" dur="1500" fill="hold"/>
                                        <p:tgtEl>
                                          <p:spTgt spid="2"/>
                                        </p:tgtEl>
                                        <p:attrNameLst>
                                          <p:attrName>ppt_h</p:attrName>
                                        </p:attrNameLst>
                                      </p:cBhvr>
                                      <p:tavLst>
                                        <p:tav tm="0">
                                          <p:val>
                                            <p:fltVal val="0"/>
                                          </p:val>
                                        </p:tav>
                                        <p:tav tm="100000">
                                          <p:val>
                                            <p:strVal val="#ppt_h"/>
                                          </p:val>
                                        </p:tav>
                                      </p:tavLst>
                                    </p:anim>
                                    <p:anim calcmode="lin" valueType="num">
                                      <p:cBhvr>
                                        <p:cTn id="16" dur="1500" fill="hold"/>
                                        <p:tgtEl>
                                          <p:spTgt spid="2"/>
                                        </p:tgtEl>
                                        <p:attrNameLst>
                                          <p:attrName>style.rotation</p:attrName>
                                        </p:attrNameLst>
                                      </p:cBhvr>
                                      <p:tavLst>
                                        <p:tav tm="0">
                                          <p:val>
                                            <p:fltVal val="90"/>
                                          </p:val>
                                        </p:tav>
                                        <p:tav tm="100000">
                                          <p:val>
                                            <p:fltVal val="0"/>
                                          </p:val>
                                        </p:tav>
                                      </p:tavLst>
                                    </p:anim>
                                    <p:animEffect transition="in" filter="fade">
                                      <p:cBhvr>
                                        <p:cTn id="17" dur="1500"/>
                                        <p:tgtEl>
                                          <p:spTgt spid="2"/>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500" fill="hold"/>
                                        <p:tgtEl>
                                          <p:spTgt spid="3"/>
                                        </p:tgtEl>
                                        <p:attrNameLst>
                                          <p:attrName>ppt_w</p:attrName>
                                        </p:attrNameLst>
                                      </p:cBhvr>
                                      <p:tavLst>
                                        <p:tav tm="0">
                                          <p:val>
                                            <p:fltVal val="0"/>
                                          </p:val>
                                        </p:tav>
                                        <p:tav tm="100000">
                                          <p:val>
                                            <p:strVal val="#ppt_w"/>
                                          </p:val>
                                        </p:tav>
                                      </p:tavLst>
                                    </p:anim>
                                    <p:anim calcmode="lin" valueType="num">
                                      <p:cBhvr>
                                        <p:cTn id="22" dur="1500" fill="hold"/>
                                        <p:tgtEl>
                                          <p:spTgt spid="3"/>
                                        </p:tgtEl>
                                        <p:attrNameLst>
                                          <p:attrName>ppt_h</p:attrName>
                                        </p:attrNameLst>
                                      </p:cBhvr>
                                      <p:tavLst>
                                        <p:tav tm="0">
                                          <p:val>
                                            <p:fltVal val="0"/>
                                          </p:val>
                                        </p:tav>
                                        <p:tav tm="100000">
                                          <p:val>
                                            <p:strVal val="#ppt_h"/>
                                          </p:val>
                                        </p:tav>
                                      </p:tavLst>
                                    </p:anim>
                                    <p:anim calcmode="lin" valueType="num">
                                      <p:cBhvr>
                                        <p:cTn id="23" dur="1500" fill="hold"/>
                                        <p:tgtEl>
                                          <p:spTgt spid="3"/>
                                        </p:tgtEl>
                                        <p:attrNameLst>
                                          <p:attrName>style.rotation</p:attrName>
                                        </p:attrNameLst>
                                      </p:cBhvr>
                                      <p:tavLst>
                                        <p:tav tm="0">
                                          <p:val>
                                            <p:fltVal val="90"/>
                                          </p:val>
                                        </p:tav>
                                        <p:tav tm="100000">
                                          <p:val>
                                            <p:fltVal val="0"/>
                                          </p:val>
                                        </p:tav>
                                      </p:tavLst>
                                    </p:anim>
                                    <p:animEffect transition="in" filter="fade">
                                      <p:cBhvr>
                                        <p:cTn id="24" dur="1500"/>
                                        <p:tgtEl>
                                          <p:spTgt spid="3"/>
                                        </p:tgtEl>
                                      </p:cBhvr>
                                    </p:animEffect>
                                  </p:childTnLst>
                                </p:cTn>
                              </p:par>
                            </p:childTnLst>
                          </p:cTn>
                        </p:par>
                        <p:par>
                          <p:cTn id="25" fill="hold">
                            <p:stCondLst>
                              <p:cond delay="4500"/>
                            </p:stCondLst>
                            <p:childTnLst>
                              <p:par>
                                <p:cTn id="26" presetID="3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500" fill="hold"/>
                                        <p:tgtEl>
                                          <p:spTgt spid="4"/>
                                        </p:tgtEl>
                                        <p:attrNameLst>
                                          <p:attrName>ppt_w</p:attrName>
                                        </p:attrNameLst>
                                      </p:cBhvr>
                                      <p:tavLst>
                                        <p:tav tm="0">
                                          <p:val>
                                            <p:fltVal val="0"/>
                                          </p:val>
                                        </p:tav>
                                        <p:tav tm="100000">
                                          <p:val>
                                            <p:strVal val="#ppt_w"/>
                                          </p:val>
                                        </p:tav>
                                      </p:tavLst>
                                    </p:anim>
                                    <p:anim calcmode="lin" valueType="num">
                                      <p:cBhvr>
                                        <p:cTn id="29" dur="1500" fill="hold"/>
                                        <p:tgtEl>
                                          <p:spTgt spid="4"/>
                                        </p:tgtEl>
                                        <p:attrNameLst>
                                          <p:attrName>ppt_h</p:attrName>
                                        </p:attrNameLst>
                                      </p:cBhvr>
                                      <p:tavLst>
                                        <p:tav tm="0">
                                          <p:val>
                                            <p:fltVal val="0"/>
                                          </p:val>
                                        </p:tav>
                                        <p:tav tm="100000">
                                          <p:val>
                                            <p:strVal val="#ppt_h"/>
                                          </p:val>
                                        </p:tav>
                                      </p:tavLst>
                                    </p:anim>
                                    <p:anim calcmode="lin" valueType="num">
                                      <p:cBhvr>
                                        <p:cTn id="30" dur="1500" fill="hold"/>
                                        <p:tgtEl>
                                          <p:spTgt spid="4"/>
                                        </p:tgtEl>
                                        <p:attrNameLst>
                                          <p:attrName>style.rotation</p:attrName>
                                        </p:attrNameLst>
                                      </p:cBhvr>
                                      <p:tavLst>
                                        <p:tav tm="0">
                                          <p:val>
                                            <p:fltVal val="90"/>
                                          </p:val>
                                        </p:tav>
                                        <p:tav tm="100000">
                                          <p:val>
                                            <p:fltVal val="0"/>
                                          </p:val>
                                        </p:tav>
                                      </p:tavLst>
                                    </p:anim>
                                    <p:animEffect transition="in" filter="fade">
                                      <p:cBhvr>
                                        <p:cTn id="3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3335" y="444971"/>
            <a:ext cx="8615967" cy="6001643"/>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رمزگذاری روی فایل </a:t>
            </a:r>
            <a:r>
              <a:rPr lang="en-US" sz="2400" b="1" dirty="0">
                <a:solidFill>
                  <a:srgbClr val="FF0000"/>
                </a:solidFill>
                <a:cs typeface="B Nazanin" panose="00000400000000000000" pitchFamily="2" charset="-78"/>
              </a:rPr>
              <a:t>Excel</a:t>
            </a:r>
            <a:endParaRPr lang="fa-IR" sz="2400" b="1" dirty="0">
              <a:solidFill>
                <a:srgbClr val="FF0000"/>
              </a:solidFill>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بیشتر فایل های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دربردارنده داده های مهم اند، به طوری که اگر تغییر کنند شاید نتایج چند ماه کار از دست برود. فاش شدن داده ها نیز می تواند برای بیشتر سازمان ها هزینه های ناخواسته به بار آورد. برای جلوگیری از دسترسی به داده های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می توانید روی فایل ایجاد شده خود رمز بگذارید.</a:t>
            </a:r>
          </a:p>
          <a:p>
            <a:pPr algn="just"/>
            <a:endParaRPr lang="fa-IR" sz="2400" dirty="0">
              <a:cs typeface="B Nazanin" panose="00000400000000000000" pitchFamily="2" charset="-78"/>
            </a:endParaRPr>
          </a:p>
          <a:p>
            <a:pPr lvl="0" algn="just"/>
            <a:r>
              <a:rPr lang="fa-IR" sz="2400" dirty="0">
                <a:cs typeface="B Nazanin" panose="00000400000000000000" pitchFamily="2" charset="-78"/>
              </a:rPr>
              <a:t>پس از مشاهده فیلم آموزشیِ رمزگذاری روی فایل </a:t>
            </a:r>
            <a:r>
              <a:rPr lang="en-US" sz="2400" dirty="0">
                <a:solidFill>
                  <a:srgbClr val="FF0000"/>
                </a:solidFill>
                <a:cs typeface="B Nazanin" panose="00000400000000000000" pitchFamily="2" charset="-78"/>
              </a:rPr>
              <a:t>Excel</a:t>
            </a:r>
            <a:r>
              <a:rPr lang="fa-IR" sz="2400" dirty="0">
                <a:cs typeface="B Nazanin" panose="00000400000000000000" pitchFamily="2" charset="-78"/>
              </a:rPr>
              <a:t> کارکلاسی زیر را انجام دهید.</a:t>
            </a:r>
          </a:p>
          <a:p>
            <a:pPr lvl="0" algn="just"/>
            <a:endParaRPr lang="fa-IR" sz="2400" dirty="0">
              <a:cs typeface="B Nazanin" panose="00000400000000000000" pitchFamily="2" charset="-78"/>
            </a:endParaRPr>
          </a:p>
          <a:p>
            <a:pPr algn="just"/>
            <a:r>
              <a:rPr lang="fa-IR" sz="2400" b="1" dirty="0">
                <a:cs typeface="B Nazanin" panose="00000400000000000000" pitchFamily="2" charset="-78"/>
                <a:hlinkClick r:id="rId3"/>
              </a:rPr>
              <a:t>دانلود فیلم آموزش رمز گذاری روی فایل </a:t>
            </a:r>
            <a:r>
              <a:rPr lang="en-US" sz="2400" b="1" dirty="0">
                <a:cs typeface="B Nazanin" panose="00000400000000000000" pitchFamily="2" charset="-78"/>
                <a:hlinkClick r:id="rId3"/>
              </a:rPr>
              <a:t>Excel</a:t>
            </a:r>
            <a:endParaRPr lang="fa-IR" sz="2400" b="1" dirty="0">
              <a:cs typeface="B Nazanin" panose="00000400000000000000" pitchFamily="2" charset="-78"/>
            </a:endParaRPr>
          </a:p>
          <a:p>
            <a:pPr lvl="0" algn="just"/>
            <a:endParaRPr lang="fa-IR" sz="2400" dirty="0">
              <a:cs typeface="B Nazanin" panose="00000400000000000000" pitchFamily="2" charset="-78"/>
            </a:endParaRPr>
          </a:p>
          <a:p>
            <a:pPr lvl="0" algn="just"/>
            <a:r>
              <a:rPr lang="fa-IR" sz="2400" b="1" dirty="0">
                <a:solidFill>
                  <a:srgbClr val="FF0000"/>
                </a:solidFill>
                <a:cs typeface="B Nazanin" panose="00000400000000000000" pitchFamily="2" charset="-78"/>
              </a:rPr>
              <a:t>کارکلاسی</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تمامی فایل هایی را که در این پودمان تهیه کرده اید رمزگذاری کنید و سپس آن ها را از طریق رایانامه برای دبیر خود ارسال نمایید. در متن رایانامه ارسالی رمز فایل را نیز برای دبیر خود ارسال کنید.</a:t>
            </a:r>
          </a:p>
        </p:txBody>
      </p:sp>
    </p:spTree>
    <p:extLst>
      <p:ext uri="{BB962C8B-B14F-4D97-AF65-F5344CB8AC3E}">
        <p14:creationId xmlns:p14="http://schemas.microsoft.com/office/powerpoint/2010/main" val="4045511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699" y="625275"/>
            <a:ext cx="8667481" cy="5693866"/>
          </a:xfrm>
          <a:prstGeom prst="rect">
            <a:avLst/>
          </a:prstGeom>
        </p:spPr>
        <p:txBody>
          <a:bodyPr wrap="square">
            <a:spAutoFit/>
          </a:bodyPr>
          <a:lstStyle/>
          <a:p>
            <a:pPr lvl="0" algn="just"/>
            <a:r>
              <a:rPr lang="fa-IR" sz="2800" b="1" dirty="0">
                <a:solidFill>
                  <a:srgbClr val="FF0000"/>
                </a:solidFill>
                <a:cs typeface="B Nazanin" panose="00000400000000000000" pitchFamily="2" charset="-78"/>
              </a:rPr>
              <a:t>نکات ایمنی</a:t>
            </a:r>
          </a:p>
          <a:p>
            <a:pPr lvl="0" algn="just"/>
            <a:endParaRPr lang="fa-IR" sz="2800" dirty="0">
              <a:cs typeface="B Nazanin" panose="00000400000000000000" pitchFamily="2" charset="-78"/>
            </a:endParaRPr>
          </a:p>
          <a:p>
            <a:pPr lvl="0" algn="just"/>
            <a:r>
              <a:rPr lang="fa-IR" sz="2800" dirty="0">
                <a:cs typeface="B Nazanin" panose="00000400000000000000" pitchFamily="2" charset="-78"/>
              </a:rPr>
              <a:t>افرادی که در امور اداری یا مالی کار می کنند، در پشت میز برای نوشتن یا کار با ماشین حساب و رایانه و در محیط سرپوشیده زمان زیاد و قابل توجهی صرف می کنند. این افراد اگر برای تندرستی خود برنامه درستی نداشته باشند به آسیب های جدی، مانند تغییر شکل ستون فقرات، آرتروز گردن و مچ دست، دچار می شوند. بنابراین باید هنگام کار از میز و صندلی استاندارد استفاده کنند و همواره بهداشت کار و اصول ارگونومی را رعایت نمایند.</a:t>
            </a:r>
          </a:p>
          <a:p>
            <a:pPr lvl="0" algn="just"/>
            <a:endParaRPr lang="fa-IR" sz="2800" dirty="0">
              <a:cs typeface="B Nazanin" panose="00000400000000000000" pitchFamily="2" charset="-78"/>
            </a:endParaRPr>
          </a:p>
          <a:p>
            <a:pPr lvl="0" algn="just"/>
            <a:r>
              <a:rPr lang="fa-IR" sz="2800" b="1" dirty="0">
                <a:solidFill>
                  <a:srgbClr val="FF0000"/>
                </a:solidFill>
                <a:cs typeface="B Nazanin" panose="00000400000000000000" pitchFamily="2" charset="-78"/>
              </a:rPr>
              <a:t>کارکلاسی</a:t>
            </a:r>
          </a:p>
          <a:p>
            <a:pPr lvl="0" algn="just"/>
            <a:endParaRPr lang="fa-IR" sz="2800" dirty="0">
              <a:cs typeface="B Nazanin" panose="00000400000000000000" pitchFamily="2" charset="-78"/>
            </a:endParaRPr>
          </a:p>
          <a:p>
            <a:pPr lvl="0" algn="just"/>
            <a:r>
              <a:rPr lang="fa-IR" sz="2800" dirty="0">
                <a:cs typeface="B Nazanin" panose="00000400000000000000" pitchFamily="2" charset="-78"/>
              </a:rPr>
              <a:t>در اینترنت با کلید ( واژه برنامه ورزش در محل کار ) جست و جو کنید و برای یادآوری و راهنمای ورزش در محل کار نرم افزارمناسبی بارگیری و نصب کنید.</a:t>
            </a:r>
          </a:p>
        </p:txBody>
      </p:sp>
    </p:spTree>
    <p:extLst>
      <p:ext uri="{BB962C8B-B14F-4D97-AF65-F5344CB8AC3E}">
        <p14:creationId xmlns:p14="http://schemas.microsoft.com/office/powerpoint/2010/main" val="2022872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Effect transition="in" filter="fade">
                                      <p:cBhvr>
                                        <p:cTn id="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474" y="486788"/>
            <a:ext cx="8610971" cy="5262979"/>
          </a:xfrm>
          <a:prstGeom prst="rect">
            <a:avLst/>
          </a:prstGeom>
          <a:noFill/>
        </p:spPr>
        <p:txBody>
          <a:bodyPr wrap="square" rtlCol="1">
            <a:spAutoFit/>
          </a:bodyPr>
          <a:lstStyle/>
          <a:p>
            <a:pPr algn="just"/>
            <a:r>
              <a:rPr lang="fa-IR" sz="2800" b="1" dirty="0">
                <a:solidFill>
                  <a:srgbClr val="FF0000"/>
                </a:solidFill>
                <a:cs typeface="B Nazanin" panose="00000400000000000000" pitchFamily="2" charset="-78"/>
              </a:rPr>
              <a:t>سازمان</a:t>
            </a:r>
          </a:p>
          <a:p>
            <a:pPr algn="just"/>
            <a:endParaRPr lang="fa-IR" sz="2800" dirty="0">
              <a:cs typeface="B Nazanin" panose="00000400000000000000" pitchFamily="2" charset="-78"/>
            </a:endParaRPr>
          </a:p>
          <a:p>
            <a:pPr algn="just"/>
            <a:r>
              <a:rPr lang="fa-IR" sz="2800" dirty="0">
                <a:cs typeface="B Nazanin" panose="00000400000000000000" pitchFamily="2" charset="-78"/>
              </a:rPr>
              <a:t>گروه هایی را که برای رسیدن به یک هدف، با هم کار می کنند، سازمان می نامند. سازمان های دولتی و بنگاه های غیردولتی نمونه هایی از سازمان ها هستند که برای انگیزه های اقتصادی، فرهنگی، مردمی و مانند آن ها تشکیل شده اند.</a:t>
            </a:r>
          </a:p>
          <a:p>
            <a:pPr algn="just"/>
            <a:endParaRPr lang="fa-IR" sz="2800" dirty="0">
              <a:cs typeface="B Nazanin" panose="00000400000000000000" pitchFamily="2" charset="-78"/>
            </a:endParaRPr>
          </a:p>
          <a:p>
            <a:pPr algn="just"/>
            <a:r>
              <a:rPr lang="fa-IR" sz="2800" dirty="0">
                <a:cs typeface="B Nazanin" panose="00000400000000000000" pitchFamily="2" charset="-78"/>
              </a:rPr>
              <a:t>برای رسیدن به اهداف سازمان، به سازماندهی، راهبری، برنامه ریزی و پایش کارها نیاز است. سازماندهی و راهبری درست، موجب رشد، گسترش و پایداری سازمان می شود. در سازمان های بزرگ براساس مأموریت و وظیفه ای که دارند، اهداف و برنامه ها را دسته بندی می کنند و برای انجام دادن هر دسته از آن ها، ساختار سازمانی مناسب به وجود می آورند. </a:t>
            </a:r>
          </a:p>
        </p:txBody>
      </p:sp>
    </p:spTree>
    <p:extLst>
      <p:ext uri="{BB962C8B-B14F-4D97-AF65-F5344CB8AC3E}">
        <p14:creationId xmlns:p14="http://schemas.microsoft.com/office/powerpoint/2010/main" val="2992008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0849" y="589528"/>
            <a:ext cx="8467668" cy="461665"/>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در نمودار زیر یک نمونه نمودار سازمانی نشان داده شده است.</a:t>
            </a:r>
          </a:p>
        </p:txBody>
      </p:sp>
      <p:pic>
        <p:nvPicPr>
          <p:cNvPr id="2" name="Picture 1"/>
          <p:cNvPicPr>
            <a:picLocks noChangeAspect="1"/>
          </p:cNvPicPr>
          <p:nvPr/>
        </p:nvPicPr>
        <p:blipFill>
          <a:blip r:embed="rId3"/>
          <a:stretch>
            <a:fillRect/>
          </a:stretch>
        </p:blipFill>
        <p:spPr>
          <a:xfrm>
            <a:off x="283335" y="1310836"/>
            <a:ext cx="8655182" cy="5140935"/>
          </a:xfrm>
          <a:prstGeom prst="rect">
            <a:avLst/>
          </a:prstGeom>
        </p:spPr>
      </p:pic>
    </p:spTree>
    <p:extLst>
      <p:ext uri="{BB962C8B-B14F-4D97-AF65-F5344CB8AC3E}">
        <p14:creationId xmlns:p14="http://schemas.microsoft.com/office/powerpoint/2010/main" val="2922133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5189" y="293315"/>
            <a:ext cx="8713328" cy="6001643"/>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بارش فکری</a:t>
            </a:r>
          </a:p>
          <a:p>
            <a:pPr algn="just"/>
            <a:r>
              <a:rPr lang="fa-IR" sz="2400" dirty="0">
                <a:cs typeface="B Nazanin" panose="00000400000000000000" pitchFamily="2" charset="-78"/>
              </a:rPr>
              <a:t>شناسایی واحدهای سازمانی: پدر یکی از دانش آموزان که یک کار تولیدی راه اندازی کرده است برای تسویه حساب به اداره مربوطه مراجعه می کند. وی در عین حال نیاز به راهنمایی دارد. اکنون شما با بارش فکری در گروه و بررسی جدول به او بگویید برای تسویه حساب به چه بخش هایی برود.</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بارش فکری</a:t>
            </a:r>
          </a:p>
          <a:p>
            <a:pPr algn="just"/>
            <a:r>
              <a:rPr lang="fa-IR" sz="2400" dirty="0">
                <a:cs typeface="B Nazanin" panose="00000400000000000000" pitchFamily="2" charset="-78"/>
              </a:rPr>
              <a:t>در گروه خود بررسی کنید، پیش از انجام کار اداری، برای آشنایی با روند کار و دریافت راهنمایی، چه فعالیتی باید انجام دهید؟</a:t>
            </a:r>
          </a:p>
        </p:txBody>
      </p:sp>
      <p:pic>
        <p:nvPicPr>
          <p:cNvPr id="3" name="Picture 2"/>
          <p:cNvPicPr>
            <a:picLocks noChangeAspect="1"/>
          </p:cNvPicPr>
          <p:nvPr/>
        </p:nvPicPr>
        <p:blipFill>
          <a:blip r:embed="rId3"/>
          <a:stretch>
            <a:fillRect/>
          </a:stretch>
        </p:blipFill>
        <p:spPr>
          <a:xfrm>
            <a:off x="225189" y="2253802"/>
            <a:ext cx="7064253" cy="2865041"/>
          </a:xfrm>
          <a:prstGeom prst="rect">
            <a:avLst/>
          </a:prstGeom>
        </p:spPr>
      </p:pic>
    </p:spTree>
    <p:extLst>
      <p:ext uri="{BB962C8B-B14F-4D97-AF65-F5344CB8AC3E}">
        <p14:creationId xmlns:p14="http://schemas.microsoft.com/office/powerpoint/2010/main" val="2845803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673" y="319072"/>
            <a:ext cx="8713328" cy="6032421"/>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 غیرکلاسی</a:t>
            </a:r>
          </a:p>
          <a:p>
            <a:pPr algn="just"/>
            <a:endParaRPr lang="fa-IR" dirty="0">
              <a:cs typeface="B Nazanin" panose="00000400000000000000" pitchFamily="2" charset="-78"/>
            </a:endParaRPr>
          </a:p>
          <a:p>
            <a:pPr algn="just"/>
            <a:r>
              <a:rPr lang="fa-IR" sz="2400" dirty="0">
                <a:solidFill>
                  <a:srgbClr val="00B0F0"/>
                </a:solidFill>
                <a:cs typeface="B Nazanin" panose="00000400000000000000" pitchFamily="2" charset="-78"/>
              </a:rPr>
              <a:t>شناخت مشاغل: </a:t>
            </a:r>
            <a:r>
              <a:rPr lang="fa-IR" sz="2400" dirty="0">
                <a:cs typeface="B Nazanin" panose="00000400000000000000" pitchFamily="2" charset="-78"/>
              </a:rPr>
              <a:t>با هماهنگی در گروه و مراجعه به یک اداره، گفت و گوی با بستگان و نزدیکانی که کارمند هستند یا روش های دیگر، داده های خواسته شده را درباره چند کار اداری یا مالی مانند کارگزینی، حسابدار، تحویل دار بانک، متصدی باجه پست، کارگزار بیمه، گردآوری کنید و با تکمیل جدول آن را در کلاس ارائه دهید.</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3200" b="1" dirty="0">
                <a:cs typeface="B Nazanin" panose="00000400000000000000" pitchFamily="2" charset="-78"/>
              </a:rPr>
              <a:t>جواب در صفحه بعد</a:t>
            </a:r>
          </a:p>
        </p:txBody>
      </p:sp>
      <p:pic>
        <p:nvPicPr>
          <p:cNvPr id="2" name="Picture 1"/>
          <p:cNvPicPr>
            <a:picLocks noChangeAspect="1"/>
          </p:cNvPicPr>
          <p:nvPr/>
        </p:nvPicPr>
        <p:blipFill>
          <a:blip r:embed="rId3"/>
          <a:stretch>
            <a:fillRect/>
          </a:stretch>
        </p:blipFill>
        <p:spPr>
          <a:xfrm>
            <a:off x="397851" y="2678806"/>
            <a:ext cx="7841125" cy="2815248"/>
          </a:xfrm>
          <a:prstGeom prst="rect">
            <a:avLst/>
          </a:prstGeom>
        </p:spPr>
      </p:pic>
      <p:pic>
        <p:nvPicPr>
          <p:cNvPr id="3" name="Picture 2">
            <a:extLst>
              <a:ext uri="{FF2B5EF4-FFF2-40B4-BE49-F238E27FC236}">
                <a16:creationId xmlns:a16="http://schemas.microsoft.com/office/drawing/2014/main" id="{B333D539-A9D5-C5BD-CCE9-A7171BA1A928}"/>
              </a:ext>
            </a:extLst>
          </p:cNvPr>
          <p:cNvPicPr>
            <a:picLocks noChangeAspect="1"/>
          </p:cNvPicPr>
          <p:nvPr/>
        </p:nvPicPr>
        <p:blipFill>
          <a:blip r:embed="rId4"/>
          <a:stretch>
            <a:fillRect/>
          </a:stretch>
        </p:blipFill>
        <p:spPr>
          <a:xfrm>
            <a:off x="180799" y="6351493"/>
            <a:ext cx="827122" cy="255772"/>
          </a:xfrm>
          <a:prstGeom prst="rect">
            <a:avLst/>
          </a:prstGeom>
        </p:spPr>
      </p:pic>
    </p:spTree>
    <p:extLst>
      <p:ext uri="{BB962C8B-B14F-4D97-AF65-F5344CB8AC3E}">
        <p14:creationId xmlns:p14="http://schemas.microsoft.com/office/powerpoint/2010/main" val="1139969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673" y="177404"/>
            <a:ext cx="8713328" cy="1107996"/>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 غیرکلاسی</a:t>
            </a:r>
          </a:p>
          <a:p>
            <a:pPr algn="just"/>
            <a:endParaRPr lang="fa-IR" dirty="0">
              <a:cs typeface="B Nazanin" panose="00000400000000000000" pitchFamily="2" charset="-78"/>
            </a:endParaRPr>
          </a:p>
          <a:p>
            <a:pPr algn="just"/>
            <a:r>
              <a:rPr lang="fa-IR" sz="2400" dirty="0">
                <a:solidFill>
                  <a:srgbClr val="00B0F0"/>
                </a:solidFill>
                <a:cs typeface="B Nazanin" panose="00000400000000000000" pitchFamily="2" charset="-78"/>
              </a:rPr>
              <a:t>شناخت مشاغل:            </a:t>
            </a:r>
            <a:r>
              <a:rPr lang="fa-IR" sz="2400" b="1" dirty="0">
                <a:cs typeface="B Nazanin" panose="00000400000000000000" pitchFamily="2" charset="-78"/>
              </a:rPr>
              <a:t>جواب</a:t>
            </a:r>
            <a:endParaRPr lang="fa-IR" sz="2400" dirty="0">
              <a:cs typeface="B Nazanin" panose="00000400000000000000" pitchFamily="2" charset="-78"/>
            </a:endParaRPr>
          </a:p>
        </p:txBody>
      </p:sp>
      <p:pic>
        <p:nvPicPr>
          <p:cNvPr id="1026" name="Picture 2" descr="کارکلاسی صفحه 102 کاروفناوری هشتم آشنایی با مشاغل ادار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35" y="1401310"/>
            <a:ext cx="8603666" cy="471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28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10" y="344831"/>
            <a:ext cx="8713328" cy="4832092"/>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برخی از کارهای اداری</a:t>
            </a:r>
          </a:p>
          <a:p>
            <a:pPr algn="just"/>
            <a:endParaRPr lang="fa-IR" sz="2400" b="1" dirty="0">
              <a:solidFill>
                <a:srgbClr val="FF0000"/>
              </a:solidFill>
              <a:cs typeface="B Nazanin" panose="00000400000000000000" pitchFamily="2" charset="-78"/>
            </a:endParaRPr>
          </a:p>
          <a:p>
            <a:pPr algn="just"/>
            <a:r>
              <a:rPr lang="fa-IR" sz="2400" dirty="0">
                <a:solidFill>
                  <a:srgbClr val="00B0F0"/>
                </a:solidFill>
                <a:cs typeface="B Nazanin" panose="00000400000000000000" pitchFamily="2" charset="-78"/>
              </a:rPr>
              <a:t>ارتباط با سازمان: </a:t>
            </a:r>
            <a:r>
              <a:rPr lang="fa-IR" sz="2400" dirty="0">
                <a:cs typeface="B Nazanin" panose="00000400000000000000" pitchFamily="2" charset="-78"/>
              </a:rPr>
              <a:t>برای انجام دادن کارهای وابسته به سازمان یا اداره باید با آن ارتباط برقرار شود. این کار را می توان با رفتن به تارنمای سازمان و خواندن نوشته ها، تکمیل نمون برگ، تلفن زدن، نوشتن نامه و رفتن به سازمان انجام داد. در سازمان ها برخی از کارها با روش های ارتباطی مانند برگزاری نشست و صدور بخشنامه انجام می شود شکل 1-7</a:t>
            </a:r>
          </a:p>
          <a:p>
            <a:pPr algn="just"/>
            <a:endParaRPr lang="fa-IR" sz="20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نامه اداری، بخشنامه و گزارش در سازمان ها، نوشته هایی اداری هستند که برای درخواست، راهنمایی و غیر آن ها کاربرد دارند.نشست (جلسه)، گرد هم آمدن و گفت و گو درباره یک یا چند زمینه (دستور کار) و تصمیم گیری درباره آن است شکل 2-7</a:t>
            </a:r>
            <a:endParaRPr lang="fa-IR" sz="2800" dirty="0">
              <a:cs typeface="B Nazanin" panose="00000400000000000000" pitchFamily="2" charset="-78"/>
            </a:endParaRPr>
          </a:p>
        </p:txBody>
      </p:sp>
      <p:pic>
        <p:nvPicPr>
          <p:cNvPr id="3" name="Picture 2"/>
          <p:cNvPicPr>
            <a:picLocks noChangeAspect="1"/>
          </p:cNvPicPr>
          <p:nvPr/>
        </p:nvPicPr>
        <p:blipFill>
          <a:blip r:embed="rId3"/>
          <a:stretch>
            <a:fillRect/>
          </a:stretch>
        </p:blipFill>
        <p:spPr>
          <a:xfrm>
            <a:off x="236461" y="2349839"/>
            <a:ext cx="1658202" cy="1458185"/>
          </a:xfrm>
          <a:prstGeom prst="rect">
            <a:avLst/>
          </a:prstGeom>
        </p:spPr>
      </p:pic>
      <p:pic>
        <p:nvPicPr>
          <p:cNvPr id="4" name="Picture 3"/>
          <p:cNvPicPr>
            <a:picLocks noChangeAspect="1"/>
          </p:cNvPicPr>
          <p:nvPr/>
        </p:nvPicPr>
        <p:blipFill>
          <a:blip r:embed="rId4"/>
          <a:stretch>
            <a:fillRect/>
          </a:stretch>
        </p:blipFill>
        <p:spPr>
          <a:xfrm>
            <a:off x="212310" y="5381310"/>
            <a:ext cx="3364706" cy="1221581"/>
          </a:xfrm>
          <a:prstGeom prst="rect">
            <a:avLst/>
          </a:prstGeom>
        </p:spPr>
      </p:pic>
    </p:spTree>
    <p:extLst>
      <p:ext uri="{BB962C8B-B14F-4D97-AF65-F5344CB8AC3E}">
        <p14:creationId xmlns:p14="http://schemas.microsoft.com/office/powerpoint/2010/main" val="2678287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7-omooredari.ppt.suherfe.blog.ir</Template>
  <TotalTime>505</TotalTime>
  <Words>4118</Words>
  <Application>Microsoft Office PowerPoint</Application>
  <PresentationFormat>On-screen Show (4:3)</PresentationFormat>
  <Paragraphs>250</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Garamond</vt:lpstr>
      <vt:lpstr>Arial</vt:lpstr>
      <vt:lpstr>Baasem</vt:lpstr>
      <vt:lpstr>Corbel</vt:lpstr>
      <vt:lpstr>Calibri</vt:lpstr>
      <vt:lpstr>B Nazanin</vt:lpstr>
      <vt:lpstr>1_Basis</vt:lpstr>
      <vt:lpstr>Organic</vt:lpstr>
      <vt:lpstr>PowerPoint Presentation</vt:lpstr>
      <vt:lpstr>PowerPoint Presentation</vt:lpstr>
      <vt:lpstr>افراد جامعه برای انجام برخی از کارهای خود لازم است به اداره، سازمان یا نهادهای دیگر مراجعه کنند. اگر این افراد درباره مسئولیت ها و روند انجام کار اداری آگاهی کافی داشته باشند می توانند کارهای خود را آسان تر و سریع تر انجام دهند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8-omooredari.suherfe.blog.ir</dc:title>
  <dc:subject>8-omooredari.suherfe.blog.ir</dc:subject>
  <dc:creator>suherfe.blog.ir</dc:creator>
  <cp:keywords>8-omooredari.suherfe.blog.ir</cp:keywords>
  <dc:description>8-omooredari.suherfe.blog.ir</dc:description>
  <cp:lastModifiedBy>aligodarzi321@gmail.com</cp:lastModifiedBy>
  <cp:revision>101</cp:revision>
  <dcterms:created xsi:type="dcterms:W3CDTF">2020-01-09T13:23:02Z</dcterms:created>
  <dcterms:modified xsi:type="dcterms:W3CDTF">2024-09-14T07:01:05Z</dcterms:modified>
  <cp:category>8-omooredari.suherfe.blog.ir</cp:category>
  <cp:version>8-7</cp:version>
</cp:coreProperties>
</file>