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86" r:id="rId1"/>
    <p:sldMasterId id="2147484234" r:id="rId2"/>
  </p:sldMasterIdLst>
  <p:notesMasterIdLst>
    <p:notesMasterId r:id="rId31"/>
  </p:notesMasterIdLst>
  <p:sldIdLst>
    <p:sldId id="292" r:id="rId3"/>
    <p:sldId id="259" r:id="rId4"/>
    <p:sldId id="260" r:id="rId5"/>
    <p:sldId id="261" r:id="rId6"/>
    <p:sldId id="262" r:id="rId7"/>
    <p:sldId id="263" r:id="rId8"/>
    <p:sldId id="264" r:id="rId9"/>
    <p:sldId id="265" r:id="rId10"/>
    <p:sldId id="266" r:id="rId11"/>
    <p:sldId id="297" r:id="rId12"/>
    <p:sldId id="268" r:id="rId13"/>
    <p:sldId id="270" r:id="rId14"/>
    <p:sldId id="271" r:id="rId15"/>
    <p:sldId id="272" r:id="rId16"/>
    <p:sldId id="274" r:id="rId17"/>
    <p:sldId id="275" r:id="rId18"/>
    <p:sldId id="277" r:id="rId19"/>
    <p:sldId id="278" r:id="rId20"/>
    <p:sldId id="298" r:id="rId21"/>
    <p:sldId id="279" r:id="rId22"/>
    <p:sldId id="280" r:id="rId23"/>
    <p:sldId id="281" r:id="rId24"/>
    <p:sldId id="282" r:id="rId25"/>
    <p:sldId id="284" r:id="rId26"/>
    <p:sldId id="305" r:id="rId27"/>
    <p:sldId id="299" r:id="rId28"/>
    <p:sldId id="285" r:id="rId29"/>
    <p:sldId id="300" r:id="rId30"/>
  </p:sldIdLst>
  <p:sldSz cx="9144000" cy="6858000" type="screen4x3"/>
  <p:notesSz cx="6858000" cy="9144000"/>
  <p:embeddedFontLst>
    <p:embeddedFont>
      <p:font typeface="Agency FB" panose="020B0503020202020204" pitchFamily="34" charset="0"/>
      <p:regular r:id="rId32"/>
      <p:bold r:id="rId33"/>
    </p:embeddedFont>
    <p:embeddedFont>
      <p:font typeface="B Nazanin" panose="00000400000000000000" pitchFamily="2" charset="-78"/>
      <p:regular r:id="rId34"/>
      <p:bold r:id="rId35"/>
    </p:embeddedFont>
    <p:embeddedFont>
      <p:font typeface="Corbel" panose="020B0503020204020204" pitchFamily="3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C83CE-E2D7-42C1-AF92-BB2B732290B5}">
          <p14:sldIdLst>
            <p14:sldId id="292"/>
            <p14:sldId id="259"/>
            <p14:sldId id="260"/>
            <p14:sldId id="261"/>
            <p14:sldId id="262"/>
            <p14:sldId id="263"/>
            <p14:sldId id="264"/>
            <p14:sldId id="265"/>
          </p14:sldIdLst>
        </p14:section>
        <p14:section name="Untitled Section" id="{802A9375-18CB-4D83-96C3-E276BB11F0D4}">
          <p14:sldIdLst>
            <p14:sldId id="266"/>
            <p14:sldId id="297"/>
            <p14:sldId id="268"/>
            <p14:sldId id="270"/>
            <p14:sldId id="271"/>
            <p14:sldId id="272"/>
            <p14:sldId id="274"/>
            <p14:sldId id="275"/>
            <p14:sldId id="277"/>
            <p14:sldId id="278"/>
            <p14:sldId id="298"/>
            <p14:sldId id="279"/>
            <p14:sldId id="280"/>
            <p14:sldId id="281"/>
            <p14:sldId id="282"/>
            <p14:sldId id="284"/>
            <p14:sldId id="305"/>
            <p14:sldId id="299"/>
            <p14:sldId id="285"/>
            <p14:sldId id="30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2" d="100"/>
          <a:sy n="82" d="100"/>
        </p:scale>
        <p:origin x="7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0F3BC5C-CDF1-4FA1-BD2B-D69569E21E6B}" type="datetimeFigureOut">
              <a:rPr lang="fa-IR" smtClean="0"/>
              <a:t>03/03/1446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10163EA-CF09-4EF1-A3BD-6E9B39F1724D}" type="slidenum">
              <a:rPr lang="fa-IR" smtClean="0"/>
              <a:t>‹#›</a:t>
            </a:fld>
            <a:endParaRPr lang="fa-IR"/>
          </a:p>
        </p:txBody>
      </p:sp>
    </p:spTree>
    <p:extLst>
      <p:ext uri="{BB962C8B-B14F-4D97-AF65-F5344CB8AC3E}">
        <p14:creationId xmlns:p14="http://schemas.microsoft.com/office/powerpoint/2010/main" val="84184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defTabSz="257175" rtl="0"/>
            <a:fld id="{4AAD347D-5ACD-4C99-B74B-A9C85AD731AF}"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defTabSz="257175" rtl="0"/>
            <a:fld id="{D57F1E4F-1CFF-5643-939E-02111984F565}" type="slidenum">
              <a:rPr lang="en-US" smtClean="0"/>
              <a:pPr defTabSz="257175" rtl="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33713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98772466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25390936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0344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55678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90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4108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487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70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8088533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570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411981660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89196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088681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802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9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17146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4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62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3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29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6326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18348306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5818750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0112821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85831371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83794701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57175" rtl="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301959945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257175" rtl="0"/>
            <a:fld id="{4509A250-FF31-4206-8172-F9D3106AACB1}" type="datetimeFigureOut">
              <a:rPr lang="en-US" smtClean="0">
                <a:solidFill>
                  <a:prstClr val="black">
                    <a:tint val="75000"/>
                  </a:prstClr>
                </a:solidFill>
              </a:rPr>
              <a:pPr defTabSz="257175" rtl="0"/>
              <a:t>9/6/2024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257175"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257175" rtl="0"/>
            <a:fld id="{D57F1E4F-1CFF-5643-939E-02111984F565}" type="slidenum">
              <a:rPr lang="en-US" smtClean="0"/>
              <a:pPr defTabSz="257175" rtl="0"/>
              <a:t>‹#›</a:t>
            </a:fld>
            <a:endParaRPr lang="en-US" dirty="0"/>
          </a:p>
        </p:txBody>
      </p:sp>
    </p:spTree>
    <p:extLst>
      <p:ext uri="{BB962C8B-B14F-4D97-AF65-F5344CB8AC3E}">
        <p14:creationId xmlns:p14="http://schemas.microsoft.com/office/powerpoint/2010/main" val="263257390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6080289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uherfe.blog.ir/post/make%20email"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1">
            <a:schemeClr val="accent6"/>
          </a:lnRef>
          <a:fillRef idx="2">
            <a:schemeClr val="accent6"/>
          </a:fillRef>
          <a:effectRef idx="1">
            <a:schemeClr val="accent6"/>
          </a:effectRef>
          <a:fontRef idx="minor">
            <a:schemeClr val="dk1"/>
          </a:fontRef>
        </p:style>
        <p:txBody>
          <a:bodyPr rtlCol="1" anchor="ctr"/>
          <a:lstStyle/>
          <a:p>
            <a:pPr lvl="0" algn="ctr" defTabSz="342892" rtl="0">
              <a:defRPr/>
            </a:pPr>
            <a:r>
              <a:rPr lang="fa-IR" sz="6600" dirty="0">
                <a:solidFill>
                  <a:srgbClr val="C00000"/>
                </a:solidFill>
                <a:latin typeface="Baasem" panose="020B7200000000000000" pitchFamily="34" charset="0"/>
                <a:cs typeface="B Titr" panose="00000700000000000000" pitchFamily="2" charset="-78"/>
              </a:rPr>
              <a:t>پاورپوینت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t>شهروند الکترونیکی 1</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B0F0"/>
                </a:solidFill>
                <a:effectLst/>
                <a:uLnTx/>
                <a:uFillTx/>
                <a:latin typeface="Baasem" panose="020B7200000000000000" pitchFamily="34" charset="0"/>
                <a:ea typeface="+mn-ea"/>
                <a:cs typeface="B Titr" panose="00000700000000000000" pitchFamily="2" charset="-78"/>
              </a:rPr>
              <a:t>کاروفناوری هشتم</a:t>
            </a:r>
          </a:p>
        </p:txBody>
      </p:sp>
    </p:spTree>
    <p:extLst>
      <p:ext uri="{BB962C8B-B14F-4D97-AF65-F5344CB8AC3E}">
        <p14:creationId xmlns:p14="http://schemas.microsoft.com/office/powerpoint/2010/main" val="361362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32240" y="332656"/>
            <a:ext cx="2155262" cy="487682"/>
          </a:xfrm>
          <a:prstGeom prst="rect">
            <a:avLst/>
          </a:prstGeom>
        </p:spPr>
        <p:txBody>
          <a:bodyPr vert="horz" lIns="68580" tIns="34290" rIns="68580" bIns="34290" rtlCol="0" anchor="ctr">
            <a:normAutofit/>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sz="2800" b="1" dirty="0">
                <a:solidFill>
                  <a:srgbClr val="FF0000"/>
                </a:solidFill>
                <a:cs typeface="B Nazanin" panose="00000400000000000000" pitchFamily="2" charset="-78"/>
              </a:rPr>
              <a:t>بارش فکری </a:t>
            </a:r>
          </a:p>
        </p:txBody>
      </p:sp>
      <p:sp>
        <p:nvSpPr>
          <p:cNvPr id="5" name="Content Placeholder 2"/>
          <p:cNvSpPr txBox="1">
            <a:spLocks/>
          </p:cNvSpPr>
          <p:nvPr/>
        </p:nvSpPr>
        <p:spPr>
          <a:xfrm>
            <a:off x="235650" y="843482"/>
            <a:ext cx="8672555" cy="929334"/>
          </a:xfrm>
          <a:prstGeom prst="rect">
            <a:avLst/>
          </a:prstGeom>
        </p:spPr>
        <p:txBody>
          <a:bodyPr vert="horz" lIns="68580" tIns="34290" rIns="68580" bIns="34290" rtlCol="0">
            <a:normAutofit lnSpcReduction="10000"/>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fa-IR" dirty="0">
                <a:cs typeface="B Nazanin" panose="00000400000000000000" pitchFamily="2" charset="-78"/>
              </a:rPr>
              <a:t>در گروه خود درباره مزایا و معایب استفاده از پست الکترونیکى صحبت کنید و نتیجه را در جدول بنویسید    </a:t>
            </a:r>
            <a:r>
              <a:rPr lang="fa-IR" dirty="0">
                <a:solidFill>
                  <a:srgbClr val="FF0000"/>
                </a:solidFill>
                <a:cs typeface="B Nazanin" panose="00000400000000000000" pitchFamily="2" charset="-78"/>
              </a:rPr>
              <a:t>جواب</a:t>
            </a:r>
          </a:p>
          <a:p>
            <a:pPr marL="0" indent="0" algn="just">
              <a:buNone/>
            </a:pPr>
            <a:endParaRPr lang="fa-IR" dirty="0">
              <a:cs typeface="B Nazanin" panose="00000400000000000000" pitchFamily="2" charset="-78"/>
            </a:endParaRPr>
          </a:p>
        </p:txBody>
      </p:sp>
      <p:pic>
        <p:nvPicPr>
          <p:cNvPr id="3" name="Picture 2" descr="A white sheet with black text and red text&#10;&#10;Description automatically generated">
            <a:extLst>
              <a:ext uri="{FF2B5EF4-FFF2-40B4-BE49-F238E27FC236}">
                <a16:creationId xmlns:a16="http://schemas.microsoft.com/office/drawing/2014/main" id="{58403A37-739B-CE51-6B52-41B45BC91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19" y="1795960"/>
            <a:ext cx="8676190" cy="4400000"/>
          </a:xfrm>
          <a:prstGeom prst="rect">
            <a:avLst/>
          </a:prstGeom>
        </p:spPr>
      </p:pic>
    </p:spTree>
    <p:extLst>
      <p:ext uri="{BB962C8B-B14F-4D97-AF65-F5344CB8AC3E}">
        <p14:creationId xmlns:p14="http://schemas.microsoft.com/office/powerpoint/2010/main" val="1363026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42980" y="2804874"/>
            <a:ext cx="5572124" cy="482042"/>
          </a:xfrm>
        </p:spPr>
        <p:txBody>
          <a:bodyPr>
            <a:normAutofit fontScale="90000"/>
          </a:bodyPr>
          <a:lstStyle/>
          <a:p>
            <a:pPr algn="r"/>
            <a:r>
              <a:rPr lang="fa-IR" sz="2800" b="1" dirty="0">
                <a:solidFill>
                  <a:srgbClr val="FF0000"/>
                </a:solidFill>
                <a:cs typeface="B Nazanin" panose="00000400000000000000" pitchFamily="2" charset="-78"/>
              </a:rPr>
              <a:t>ایجاد پست الکترونیکی</a:t>
            </a:r>
          </a:p>
        </p:txBody>
      </p:sp>
      <p:sp>
        <p:nvSpPr>
          <p:cNvPr id="3" name="Content Placeholder 2"/>
          <p:cNvSpPr>
            <a:spLocks noGrp="1"/>
          </p:cNvSpPr>
          <p:nvPr>
            <p:ph idx="1"/>
          </p:nvPr>
        </p:nvSpPr>
        <p:spPr>
          <a:xfrm>
            <a:off x="251519" y="1291675"/>
            <a:ext cx="8640959" cy="1395686"/>
          </a:xfrm>
        </p:spPr>
        <p:txBody>
          <a:bodyPr>
            <a:normAutofit/>
          </a:bodyPr>
          <a:lstStyle/>
          <a:p>
            <a:pPr marL="34290" indent="0" algn="just">
              <a:buNone/>
            </a:pPr>
            <a:r>
              <a:rPr lang="fa-IR" sz="2400" dirty="0">
                <a:solidFill>
                  <a:schemeClr val="tx1"/>
                </a:solidFill>
                <a:latin typeface="Agency FB" panose="020B0503020202020204" pitchFamily="34" charset="0"/>
                <a:cs typeface="B Nazanin" panose="00000400000000000000" pitchFamily="2" charset="-78"/>
              </a:rPr>
              <a:t>اگر بخواهید گزارش کار خود را که در قالب یک سند متنی تولید کرده اید، برای دبیرتان از طریق پست الکترونیکى ارسال کنید، برای این  کار نخست به یک پست الکترونیکى نیاز دارید</a:t>
            </a:r>
          </a:p>
        </p:txBody>
      </p:sp>
      <p:sp>
        <p:nvSpPr>
          <p:cNvPr id="5" name="Content Placeholder 2"/>
          <p:cNvSpPr txBox="1">
            <a:spLocks/>
          </p:cNvSpPr>
          <p:nvPr/>
        </p:nvSpPr>
        <p:spPr>
          <a:xfrm>
            <a:off x="332529" y="3514690"/>
            <a:ext cx="8478941" cy="1154665"/>
          </a:xfrm>
          <a:prstGeom prst="rect">
            <a:avLst/>
          </a:prstGeom>
        </p:spPr>
        <p:txBody>
          <a:bodyPr vert="horz" lIns="68580" tIns="34290" rIns="68580" bIns="3429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fa-IR" dirty="0">
                <a:cs typeface="B Nazanin" panose="00000400000000000000" pitchFamily="2" charset="-78"/>
              </a:rPr>
              <a:t>برای ایجاد پست الکترونیکی باید سرویس دهنده ی پست الکترونیکی را شناسایی کنید.</a:t>
            </a:r>
          </a:p>
        </p:txBody>
      </p:sp>
    </p:spTree>
    <p:extLst>
      <p:ext uri="{BB962C8B-B14F-4D97-AF65-F5344CB8AC3E}">
        <p14:creationId xmlns:p14="http://schemas.microsoft.com/office/powerpoint/2010/main" val="1967116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013" y="476672"/>
            <a:ext cx="1885939" cy="496860"/>
          </a:xfrm>
        </p:spPr>
        <p:txBody>
          <a:bodyPr>
            <a:normAutofit/>
          </a:bodyPr>
          <a:lstStyle/>
          <a:p>
            <a:pPr algn="r"/>
            <a:r>
              <a:rPr lang="fa-IR" sz="2800" b="1" dirty="0">
                <a:solidFill>
                  <a:srgbClr val="FF0000"/>
                </a:solidFill>
                <a:cs typeface="B Nazanin" panose="00000400000000000000" pitchFamily="2" charset="-78"/>
              </a:rPr>
              <a:t> بارش فکری</a:t>
            </a:r>
          </a:p>
        </p:txBody>
      </p:sp>
      <p:sp>
        <p:nvSpPr>
          <p:cNvPr id="3" name="Content Placeholder 2"/>
          <p:cNvSpPr>
            <a:spLocks noGrp="1"/>
          </p:cNvSpPr>
          <p:nvPr>
            <p:ph idx="1"/>
          </p:nvPr>
        </p:nvSpPr>
        <p:spPr>
          <a:xfrm>
            <a:off x="251521" y="1092081"/>
            <a:ext cx="8678432" cy="1019548"/>
          </a:xfrm>
        </p:spPr>
        <p:txBody>
          <a:bodyPr>
            <a:normAutofit/>
          </a:bodyPr>
          <a:lstStyle/>
          <a:p>
            <a:pPr marL="0" indent="0" algn="just">
              <a:buNone/>
            </a:pPr>
            <a:r>
              <a:rPr lang="fa-IR" sz="2400" dirty="0">
                <a:solidFill>
                  <a:schemeClr val="tx1"/>
                </a:solidFill>
                <a:cs typeface="B Nazanin" panose="00000400000000000000" pitchFamily="2" charset="-78"/>
              </a:rPr>
              <a:t>با هم گروهی های خود در مورد ویژگی های سرویس دهنده ی پست الکترونیک قابل اعتماد گفت و گو کنید و نتایج را در جدول بنویسید.</a:t>
            </a:r>
            <a:endParaRPr lang="en-US" sz="2400" dirty="0">
              <a:solidFill>
                <a:schemeClr val="tx1"/>
              </a:solidFill>
              <a:cs typeface="B Nazanin" panose="00000400000000000000" pitchFamily="2" charset="-78"/>
            </a:endParaRPr>
          </a:p>
          <a:p>
            <a:pPr marL="0" indent="0" algn="just">
              <a:buNone/>
            </a:pPr>
            <a:endParaRPr lang="fa-IR" sz="2400" dirty="0">
              <a:solidFill>
                <a:schemeClr val="tx1"/>
              </a:solidFill>
              <a:cs typeface="B Nazanin" panose="00000400000000000000" pitchFamily="2" charset="-78"/>
            </a:endParaRPr>
          </a:p>
        </p:txBody>
      </p:sp>
      <p:sp>
        <p:nvSpPr>
          <p:cNvPr id="5" name="Title 1"/>
          <p:cNvSpPr txBox="1">
            <a:spLocks/>
          </p:cNvSpPr>
          <p:nvPr/>
        </p:nvSpPr>
        <p:spPr>
          <a:xfrm>
            <a:off x="7596336" y="1986337"/>
            <a:ext cx="1237867" cy="487682"/>
          </a:xfrm>
          <a:prstGeom prst="rect">
            <a:avLst/>
          </a:prstGeom>
        </p:spPr>
        <p:txBody>
          <a:bodyPr vert="horz" lIns="68580" tIns="34290" rIns="68580" bIns="34290" rtlCol="0" anchor="ctr">
            <a:noAutofit/>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sz="2800" b="1" dirty="0">
                <a:solidFill>
                  <a:srgbClr val="FF0000"/>
                </a:solidFill>
                <a:cs typeface="B Nazanin" panose="00000400000000000000" pitchFamily="2" charset="-78"/>
              </a:rPr>
              <a:t>جواب</a:t>
            </a:r>
          </a:p>
        </p:txBody>
      </p:sp>
      <p:pic>
        <p:nvPicPr>
          <p:cNvPr id="4098" name="Picture 2" descr="بارش فکری صفحه 43 کاروفناوری هشتم ویژگی های سرویس دهندهٔ پست الکترونی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64" y="2923033"/>
            <a:ext cx="8703388" cy="196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1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265" y="2588061"/>
            <a:ext cx="1808958" cy="551830"/>
          </a:xfrm>
        </p:spPr>
        <p:txBody>
          <a:bodyPr>
            <a:noAutofit/>
          </a:bodyPr>
          <a:lstStyle/>
          <a:p>
            <a:pPr algn="r"/>
            <a:r>
              <a:rPr lang="fa-IR" sz="2800" b="1" dirty="0">
                <a:solidFill>
                  <a:srgbClr val="FF0000"/>
                </a:solidFill>
                <a:cs typeface="B Nazanin" panose="00000400000000000000" pitchFamily="2" charset="-78"/>
              </a:rPr>
              <a:t>کارکلاسی</a:t>
            </a:r>
          </a:p>
        </p:txBody>
      </p:sp>
      <p:sp>
        <p:nvSpPr>
          <p:cNvPr id="3" name="Content Placeholder 2"/>
          <p:cNvSpPr>
            <a:spLocks noGrp="1"/>
          </p:cNvSpPr>
          <p:nvPr>
            <p:ph idx="1"/>
          </p:nvPr>
        </p:nvSpPr>
        <p:spPr>
          <a:xfrm>
            <a:off x="323528" y="3581160"/>
            <a:ext cx="8442937" cy="1748731"/>
          </a:xfrm>
        </p:spPr>
        <p:txBody>
          <a:bodyPr>
            <a:noAutofit/>
          </a:bodyPr>
          <a:lstStyle/>
          <a:p>
            <a:pPr marL="34290" indent="0" algn="just">
              <a:buNone/>
            </a:pPr>
            <a:r>
              <a:rPr lang="fa-IR" sz="2400" dirty="0">
                <a:solidFill>
                  <a:schemeClr val="tx1"/>
                </a:solidFill>
                <a:cs typeface="B Nazanin" panose="00000400000000000000" pitchFamily="2" charset="-78"/>
              </a:rPr>
              <a:t>با ورود به شبکه رشد، ویژگی هاى پست الکترونیکى دانش آموزی رشد و روش ایجاد آن را مورد بررسى قرار دهید و یک پست الکترونیکی جدید ایجاد کنید.</a:t>
            </a:r>
          </a:p>
          <a:p>
            <a:pPr marL="34290" indent="0" algn="just">
              <a:buNone/>
            </a:pPr>
            <a:endParaRPr lang="fa-IR" sz="2400" dirty="0">
              <a:solidFill>
                <a:schemeClr val="tx1"/>
              </a:solidFill>
              <a:cs typeface="B Nazanin" panose="00000400000000000000" pitchFamily="2" charset="-78"/>
            </a:endParaRPr>
          </a:p>
          <a:p>
            <a:pPr marL="34290" indent="0" algn="just">
              <a:buNone/>
            </a:pPr>
            <a:r>
              <a:rPr lang="fa-IR" sz="2800" b="1" dirty="0">
                <a:solidFill>
                  <a:srgbClr val="FF0000"/>
                </a:solidFill>
                <a:cs typeface="B Nazanin" panose="00000400000000000000" pitchFamily="2" charset="-78"/>
              </a:rPr>
              <a:t>نکته: </a:t>
            </a:r>
            <a:r>
              <a:rPr lang="fa-IR" sz="2400" dirty="0">
                <a:solidFill>
                  <a:schemeClr val="tx1"/>
                </a:solidFill>
                <a:cs typeface="B Nazanin" panose="00000400000000000000" pitchFamily="2" charset="-78"/>
              </a:rPr>
              <a:t>برای انتخاب رمز عبور ایمن بهتر است از ترکیب حروف الفبا، اعداد و نویسه های خاص استفاده کنید. برخی از حروف الفبا را به صورت حروف بزرگ و برخی را به صورت حروف کوچک بنویسید. </a:t>
            </a:r>
          </a:p>
        </p:txBody>
      </p:sp>
      <p:sp>
        <p:nvSpPr>
          <p:cNvPr id="4" name="Rectangle 3"/>
          <p:cNvSpPr/>
          <p:nvPr/>
        </p:nvSpPr>
        <p:spPr>
          <a:xfrm>
            <a:off x="323528" y="577891"/>
            <a:ext cx="8442938" cy="830997"/>
          </a:xfrm>
          <a:prstGeom prst="rect">
            <a:avLst/>
          </a:prstGeom>
        </p:spPr>
        <p:txBody>
          <a:bodyPr wrap="square">
            <a:spAutoFit/>
          </a:bodyPr>
          <a:lstStyle/>
          <a:p>
            <a:pPr algn="just"/>
            <a:r>
              <a:rPr lang="fa-IR" sz="2400" dirty="0">
                <a:latin typeface="AmuzehNewNormalPS"/>
                <a:cs typeface="B Nazanin" panose="00000400000000000000" pitchFamily="2" charset="-78"/>
              </a:rPr>
              <a:t>پس از مشاهده فیلم آموزشی ایجاد پست الکترونیکی در شبکه رشد، کار کلاسی زیر را انجام دهید.</a:t>
            </a:r>
            <a:endParaRPr lang="fa-IR" sz="2400" dirty="0">
              <a:cs typeface="B Nazanin" panose="00000400000000000000" pitchFamily="2" charset="-78"/>
            </a:endParaRPr>
          </a:p>
        </p:txBody>
      </p:sp>
      <p:sp>
        <p:nvSpPr>
          <p:cNvPr id="5" name="Title 1"/>
          <p:cNvSpPr txBox="1">
            <a:spLocks/>
          </p:cNvSpPr>
          <p:nvPr/>
        </p:nvSpPr>
        <p:spPr>
          <a:xfrm>
            <a:off x="2051720" y="1724323"/>
            <a:ext cx="6714747" cy="548303"/>
          </a:xfrm>
          <a:prstGeom prst="rect">
            <a:avLst/>
          </a:prstGeom>
        </p:spPr>
        <p:txBody>
          <a:bodyPr vert="horz" lIns="68580" tIns="34290" rIns="68580" bIns="34290" rtlCol="0" anchor="ctr">
            <a:noAutofit/>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sz="2400" b="1" dirty="0">
                <a:cs typeface="B Nazanin" panose="00000400000000000000" pitchFamily="2" charset="-78"/>
                <a:hlinkClick r:id="rId3"/>
              </a:rPr>
              <a:t>دانلود فیلم </a:t>
            </a:r>
            <a:r>
              <a:rPr lang="fa-IR" sz="2400" b="1" dirty="0">
                <a:latin typeface="AmuzehNewNormalPS"/>
                <a:cs typeface="B Nazanin" panose="00000400000000000000" pitchFamily="2" charset="-78"/>
                <a:hlinkClick r:id="rId3"/>
              </a:rPr>
              <a:t>آموزش ایجاد پست الکترونیکی در شبکه رشد</a:t>
            </a:r>
            <a:endParaRPr lang="fa-IR" sz="2400" b="1" dirty="0">
              <a:cs typeface="B Nazanin" panose="00000400000000000000" pitchFamily="2" charset="-78"/>
            </a:endParaRPr>
          </a:p>
        </p:txBody>
      </p:sp>
    </p:spTree>
    <p:extLst>
      <p:ext uri="{BB962C8B-B14F-4D97-AF65-F5344CB8AC3E}">
        <p14:creationId xmlns:p14="http://schemas.microsoft.com/office/powerpoint/2010/main" val="2073054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2000"/>
                            </p:stCondLst>
                            <p:childTnLst>
                              <p:par>
                                <p:cTn id="17" presetID="45"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4000"/>
                            </p:stCondLst>
                            <p:childTnLst>
                              <p:par>
                                <p:cTn id="23" presetID="45"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30380"/>
            <a:ext cx="7326814" cy="586870"/>
          </a:xfrm>
        </p:spPr>
        <p:txBody>
          <a:bodyPr>
            <a:normAutofit/>
          </a:bodyPr>
          <a:lstStyle/>
          <a:p>
            <a:pPr algn="r"/>
            <a:r>
              <a:rPr lang="fa-IR" sz="2400" b="1" dirty="0">
                <a:solidFill>
                  <a:srgbClr val="FF0000"/>
                </a:solidFill>
                <a:cs typeface="B Nazanin" panose="00000400000000000000" pitchFamily="2" charset="-78"/>
              </a:rPr>
              <a:t>جدول 6 _3 برخی از مزایا و معایب رمزهای عبور را نشان می دهد.</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362" y="1265503"/>
            <a:ext cx="8337125" cy="3024336"/>
          </a:xfrm>
        </p:spPr>
      </p:pic>
      <p:sp>
        <p:nvSpPr>
          <p:cNvPr id="5" name="Title 1"/>
          <p:cNvSpPr txBox="1">
            <a:spLocks/>
          </p:cNvSpPr>
          <p:nvPr/>
        </p:nvSpPr>
        <p:spPr>
          <a:xfrm>
            <a:off x="7524328" y="4556564"/>
            <a:ext cx="1386672" cy="553184"/>
          </a:xfrm>
          <a:prstGeom prst="rect">
            <a:avLst/>
          </a:prstGeom>
        </p:spPr>
        <p:txBody>
          <a:bodyPr vert="horz" lIns="91440" tIns="45720" rIns="91440" bIns="45720" rtlCol="0" anchor="ctr">
            <a:normAutofit/>
          </a:bodyPr>
          <a:lst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a:lstStyle>
          <a:p>
            <a:pPr algn="r"/>
            <a:r>
              <a:rPr lang="fa-IR" sz="2800" b="1" dirty="0">
                <a:solidFill>
                  <a:srgbClr val="FF0000"/>
                </a:solidFill>
                <a:cs typeface="B Nazanin" panose="00000400000000000000" pitchFamily="2" charset="-78"/>
              </a:rPr>
              <a:t>کارکلاسی</a:t>
            </a:r>
          </a:p>
        </p:txBody>
      </p:sp>
      <p:sp>
        <p:nvSpPr>
          <p:cNvPr id="6" name="Content Placeholder 2"/>
          <p:cNvSpPr txBox="1">
            <a:spLocks/>
          </p:cNvSpPr>
          <p:nvPr/>
        </p:nvSpPr>
        <p:spPr>
          <a:xfrm>
            <a:off x="179512" y="5373216"/>
            <a:ext cx="8731488" cy="1368152"/>
          </a:xfrm>
          <a:prstGeom prst="rect">
            <a:avLst/>
          </a:prstGeom>
        </p:spPr>
        <p:txBody>
          <a:bodyPr vert="horz" lIns="91440" tIns="45720" rIns="91440" bIns="45720" rtlCol="0">
            <a:norm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lgn="just">
              <a:buFont typeface="Corbel" pitchFamily="34" charset="0"/>
              <a:buNone/>
            </a:pPr>
            <a:r>
              <a:rPr lang="fa-IR" sz="2400" dirty="0">
                <a:solidFill>
                  <a:schemeClr val="tx1"/>
                </a:solidFill>
                <a:cs typeface="B Nazanin" panose="00000400000000000000" pitchFamily="2" charset="-78"/>
              </a:rPr>
              <a:t>جدول را بررسی کنید و با استفاده از سرواژه اسامی و شماره ی گروه خودتان دو رمز عبور مناسب بنویسید ودر مورد امنیت آن ها با دبیر خود گفت و گو کنید.</a:t>
            </a:r>
          </a:p>
        </p:txBody>
      </p:sp>
    </p:spTree>
    <p:extLst>
      <p:ext uri="{BB962C8B-B14F-4D97-AF65-F5344CB8AC3E}">
        <p14:creationId xmlns:p14="http://schemas.microsoft.com/office/powerpoint/2010/main" val="2019337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6"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0433" y="917130"/>
            <a:ext cx="2316931" cy="604872"/>
          </a:xfrm>
        </p:spPr>
        <p:txBody>
          <a:bodyPr>
            <a:normAutofit/>
          </a:bodyPr>
          <a:lstStyle/>
          <a:p>
            <a:pPr algn="r"/>
            <a:r>
              <a:rPr lang="fa-IR" sz="2800" b="1" dirty="0">
                <a:solidFill>
                  <a:srgbClr val="FF0000"/>
                </a:solidFill>
                <a:cs typeface="B Nazanin" panose="00000400000000000000" pitchFamily="2" charset="-78"/>
              </a:rPr>
              <a:t>نکات ایمنی </a:t>
            </a:r>
          </a:p>
        </p:txBody>
      </p:sp>
      <p:sp>
        <p:nvSpPr>
          <p:cNvPr id="3" name="Content Placeholder 2"/>
          <p:cNvSpPr>
            <a:spLocks noGrp="1"/>
          </p:cNvSpPr>
          <p:nvPr>
            <p:ph idx="1"/>
          </p:nvPr>
        </p:nvSpPr>
        <p:spPr>
          <a:xfrm>
            <a:off x="251520" y="1522002"/>
            <a:ext cx="8640960" cy="3312368"/>
          </a:xfrm>
        </p:spPr>
        <p:txBody>
          <a:bodyPr>
            <a:noAutofit/>
          </a:bodyPr>
          <a:lstStyle/>
          <a:p>
            <a:pPr marL="34290" indent="0" algn="just">
              <a:buNone/>
            </a:pPr>
            <a:r>
              <a:rPr lang="fa-IR" sz="2400" b="1" dirty="0">
                <a:solidFill>
                  <a:srgbClr val="0070C0"/>
                </a:solidFill>
                <a:cs typeface="B Nazanin" panose="00000400000000000000" pitchFamily="2" charset="-78"/>
              </a:rPr>
              <a:t>نگهداری رمز عبور: </a:t>
            </a:r>
          </a:p>
          <a:p>
            <a:pPr marL="34290" indent="0" algn="just">
              <a:buNone/>
            </a:pPr>
            <a:r>
              <a:rPr lang="fa-IR" sz="2400" dirty="0">
                <a:solidFill>
                  <a:schemeClr val="tx1"/>
                </a:solidFill>
                <a:cs typeface="B Nazanin" panose="00000400000000000000" pitchFamily="2" charset="-78"/>
              </a:rPr>
              <a:t>هرکسی که نشانه ی پست الکترونیک شما را بداند با دانستن رمز عبور شما می تواند وارد آن شود</a:t>
            </a:r>
          </a:p>
          <a:p>
            <a:pPr algn="just"/>
            <a:r>
              <a:rPr lang="fa-IR" sz="2400" dirty="0">
                <a:solidFill>
                  <a:schemeClr val="tx1"/>
                </a:solidFill>
                <a:cs typeface="B Nazanin" panose="00000400000000000000" pitchFamily="2" charset="-78"/>
              </a:rPr>
              <a:t> رمز عبور خود را در محل هایى که در دسترس دیگران است یادداشت نکنید</a:t>
            </a:r>
          </a:p>
          <a:p>
            <a:pPr algn="just"/>
            <a:r>
              <a:rPr lang="fa-IR" sz="2400" dirty="0">
                <a:solidFill>
                  <a:schemeClr val="tx1"/>
                </a:solidFill>
                <a:cs typeface="B Nazanin" panose="00000400000000000000" pitchFamily="2" charset="-78"/>
              </a:rPr>
              <a:t> رمز عبور خود را در دوره های زمانی متفاوت تغییر دهید. </a:t>
            </a:r>
          </a:p>
          <a:p>
            <a:pPr algn="just"/>
            <a:r>
              <a:rPr lang="fa-IR" sz="2400" dirty="0">
                <a:solidFill>
                  <a:schemeClr val="tx1"/>
                </a:solidFill>
                <a:cs typeface="B Nazanin" panose="00000400000000000000" pitchFamily="2" charset="-78"/>
              </a:rPr>
              <a:t>رمز عبور خود را به هیچ کس نگویید. </a:t>
            </a:r>
          </a:p>
          <a:p>
            <a:pPr algn="just"/>
            <a:r>
              <a:rPr lang="fa-IR" sz="2400" dirty="0">
                <a:solidFill>
                  <a:schemeClr val="tx1"/>
                </a:solidFill>
                <a:cs typeface="B Nazanin" panose="00000400000000000000" pitchFamily="2" charset="-78"/>
              </a:rPr>
              <a:t> رمز عبور خود را در رایانه دیگران ذخیره نکنید.</a:t>
            </a:r>
          </a:p>
        </p:txBody>
      </p:sp>
    </p:spTree>
    <p:extLst>
      <p:ext uri="{BB962C8B-B14F-4D97-AF65-F5344CB8AC3E}">
        <p14:creationId xmlns:p14="http://schemas.microsoft.com/office/powerpoint/2010/main" val="3301784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9920" y="476672"/>
            <a:ext cx="2202056" cy="680527"/>
          </a:xfrm>
        </p:spPr>
        <p:txBody>
          <a:bodyPr>
            <a:normAutofit/>
          </a:bodyPr>
          <a:lstStyle/>
          <a:p>
            <a:pPr algn="r"/>
            <a:r>
              <a:rPr lang="fa-IR" sz="2800" b="1" dirty="0">
                <a:solidFill>
                  <a:srgbClr val="FF0000"/>
                </a:solidFill>
                <a:cs typeface="B Nazanin" panose="00000400000000000000" pitchFamily="2" charset="-78"/>
              </a:rPr>
              <a:t>‌اخلاق اینترنتی:</a:t>
            </a:r>
          </a:p>
        </p:txBody>
      </p:sp>
      <p:sp>
        <p:nvSpPr>
          <p:cNvPr id="3" name="Content Placeholder 2"/>
          <p:cNvSpPr>
            <a:spLocks noGrp="1"/>
          </p:cNvSpPr>
          <p:nvPr>
            <p:ph idx="1"/>
          </p:nvPr>
        </p:nvSpPr>
        <p:spPr>
          <a:xfrm>
            <a:off x="260016" y="1268760"/>
            <a:ext cx="8632464" cy="2656286"/>
          </a:xfrm>
        </p:spPr>
        <p:txBody>
          <a:bodyPr>
            <a:normAutofit/>
          </a:bodyPr>
          <a:lstStyle/>
          <a:p>
            <a:pPr marL="34290" indent="0" algn="just">
              <a:buNone/>
            </a:pPr>
            <a:r>
              <a:rPr lang="fa-IR" sz="2400" dirty="0">
                <a:solidFill>
                  <a:schemeClr val="tx1"/>
                </a:solidFill>
                <a:cs typeface="B Nazanin" panose="00000400000000000000" pitchFamily="2" charset="-78"/>
              </a:rPr>
              <a:t>پست الکترونیکى هر فرد متعلق به اوست و نباید از هم  کلاسی خود انتظار داشته باشید که رمز عبور پست ‌ اینترنتى: ‌اخلاق الکترونیکى خود را به شما بدهد یا هنگام کار با پست الکترونیکى در مدرسه، نامه هایش را به شما نشان دهد. (مگر اینکه به درخواست خودش باشد.) سرویس های پست الکترونیکى امکاناتی را برای کاربران ایجاد کرده اند تا اگر رمز عبور خود را فراموش کردند بتوانند دوباره به پست الکترونیکى خود دسترسی پیدا کنند. </a:t>
            </a:r>
          </a:p>
        </p:txBody>
      </p:sp>
      <p:pic>
        <p:nvPicPr>
          <p:cNvPr id="4" name="Picture 3"/>
          <p:cNvPicPr>
            <a:picLocks noChangeAspect="1"/>
          </p:cNvPicPr>
          <p:nvPr/>
        </p:nvPicPr>
        <p:blipFill>
          <a:blip r:embed="rId3"/>
          <a:stretch>
            <a:fillRect/>
          </a:stretch>
        </p:blipFill>
        <p:spPr>
          <a:xfrm>
            <a:off x="1993967" y="3460536"/>
            <a:ext cx="6818010" cy="2848784"/>
          </a:xfrm>
          <a:prstGeom prst="rect">
            <a:avLst/>
          </a:prstGeom>
        </p:spPr>
      </p:pic>
    </p:spTree>
    <p:extLst>
      <p:ext uri="{BB962C8B-B14F-4D97-AF65-F5344CB8AC3E}">
        <p14:creationId xmlns:p14="http://schemas.microsoft.com/office/powerpoint/2010/main" val="150593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4000"/>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4781" y="764704"/>
            <a:ext cx="1737699" cy="478211"/>
          </a:xfrm>
        </p:spPr>
        <p:txBody>
          <a:bodyPr>
            <a:normAutofit/>
          </a:bodyPr>
          <a:lstStyle/>
          <a:p>
            <a:pPr algn="r"/>
            <a:r>
              <a:rPr lang="fa-IR" sz="2400" b="1" dirty="0">
                <a:solidFill>
                  <a:srgbClr val="FF0000"/>
                </a:solidFill>
                <a:cs typeface="B Nazanin" panose="00000400000000000000" pitchFamily="2" charset="-78"/>
              </a:rPr>
              <a:t>کار غیر کلاسی </a:t>
            </a:r>
          </a:p>
        </p:txBody>
      </p:sp>
      <p:sp>
        <p:nvSpPr>
          <p:cNvPr id="3" name="Content Placeholder 2"/>
          <p:cNvSpPr>
            <a:spLocks noGrp="1"/>
          </p:cNvSpPr>
          <p:nvPr>
            <p:ph idx="1"/>
          </p:nvPr>
        </p:nvSpPr>
        <p:spPr>
          <a:xfrm>
            <a:off x="197514" y="1602955"/>
            <a:ext cx="8694966" cy="1754037"/>
          </a:xfrm>
        </p:spPr>
        <p:txBody>
          <a:bodyPr>
            <a:noAutofit/>
          </a:bodyPr>
          <a:lstStyle/>
          <a:p>
            <a:pPr marL="0" indent="0" algn="just">
              <a:buNone/>
            </a:pPr>
            <a:r>
              <a:rPr lang="fa-IR" sz="2400" dirty="0">
                <a:solidFill>
                  <a:schemeClr val="tx1"/>
                </a:solidFill>
                <a:cs typeface="B Nazanin" panose="00000400000000000000" pitchFamily="2" charset="-78"/>
              </a:rPr>
              <a:t>هنگامی که نشانی وبگاه سرویس دهنده پست الکترونیکى را در  مرورگر وب وارد کردید، پس از بارگذاری کامل صفحه، نشانى وبگاه را دوباره بررسی کنید. </a:t>
            </a:r>
          </a:p>
          <a:p>
            <a:pPr marL="0" indent="0" algn="just">
              <a:buNone/>
            </a:pPr>
            <a:r>
              <a:rPr lang="fa-IR" sz="2400" dirty="0">
                <a:solidFill>
                  <a:schemeClr val="tx1"/>
                </a:solidFill>
                <a:cs typeface="B Nazanin" panose="00000400000000000000" pitchFamily="2" charset="-78"/>
              </a:rPr>
              <a:t>آیا نشانی سرویس دهنده با حروف </a:t>
            </a:r>
            <a:r>
              <a:rPr lang="en-US" sz="2400" dirty="0">
                <a:solidFill>
                  <a:srgbClr val="FF0000"/>
                </a:solidFill>
                <a:cs typeface="B Nazanin" panose="00000400000000000000" pitchFamily="2" charset="-78"/>
              </a:rPr>
              <a:t>https:</a:t>
            </a:r>
            <a:r>
              <a:rPr lang="en-US" sz="1800" dirty="0">
                <a:solidFill>
                  <a:srgbClr val="FF0000"/>
                </a:solidFill>
                <a:cs typeface="B Nazanin" panose="00000400000000000000" pitchFamily="2" charset="-78"/>
              </a:rPr>
              <a:t>//</a:t>
            </a:r>
            <a:r>
              <a:rPr lang="fa-IR" sz="2400" dirty="0">
                <a:solidFill>
                  <a:srgbClr val="FF0000"/>
                </a:solidFill>
                <a:cs typeface="B Nazanin" panose="00000400000000000000" pitchFamily="2" charset="-78"/>
              </a:rPr>
              <a:t> </a:t>
            </a:r>
            <a:r>
              <a:rPr lang="fa-IR" sz="2400" dirty="0">
                <a:solidFill>
                  <a:schemeClr val="tx1"/>
                </a:solidFill>
                <a:cs typeface="B Nazanin" panose="00000400000000000000" pitchFamily="2" charset="-78"/>
              </a:rPr>
              <a:t>شروع شده است؟علت را بررسى کنید و در کلاس ارائه دهید. شکل زیر نمونه اى از سرویس اینترنتى را نشان مى دهد.</a:t>
            </a:r>
          </a:p>
        </p:txBody>
      </p:sp>
      <p:pic>
        <p:nvPicPr>
          <p:cNvPr id="5" name="Picture 4"/>
          <p:cNvPicPr>
            <a:picLocks noChangeAspect="1"/>
          </p:cNvPicPr>
          <p:nvPr/>
        </p:nvPicPr>
        <p:blipFill>
          <a:blip r:embed="rId3"/>
          <a:stretch>
            <a:fillRect/>
          </a:stretch>
        </p:blipFill>
        <p:spPr>
          <a:xfrm>
            <a:off x="539552" y="4221088"/>
            <a:ext cx="4386831" cy="1782198"/>
          </a:xfrm>
          <a:prstGeom prst="rect">
            <a:avLst/>
          </a:prstGeom>
        </p:spPr>
      </p:pic>
    </p:spTree>
    <p:extLst>
      <p:ext uri="{BB962C8B-B14F-4D97-AF65-F5344CB8AC3E}">
        <p14:creationId xmlns:p14="http://schemas.microsoft.com/office/powerpoint/2010/main" val="1961659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525" y="764704"/>
            <a:ext cx="1620180" cy="595694"/>
          </a:xfrm>
        </p:spPr>
        <p:txBody>
          <a:bodyPr>
            <a:normAutofit/>
          </a:bodyPr>
          <a:lstStyle/>
          <a:p>
            <a:pPr algn="r" rtl="0"/>
            <a:r>
              <a:rPr lang="fa-IR" sz="3200" b="1" dirty="0">
                <a:cs typeface="B Nazanin" panose="00000400000000000000" pitchFamily="2" charset="-78"/>
              </a:rPr>
              <a:t>پرسش</a:t>
            </a:r>
          </a:p>
        </p:txBody>
      </p:sp>
      <p:sp>
        <p:nvSpPr>
          <p:cNvPr id="3" name="Content Placeholder 2"/>
          <p:cNvSpPr>
            <a:spLocks noGrp="1"/>
          </p:cNvSpPr>
          <p:nvPr>
            <p:ph idx="1"/>
          </p:nvPr>
        </p:nvSpPr>
        <p:spPr>
          <a:xfrm>
            <a:off x="251520" y="1716641"/>
            <a:ext cx="8640960" cy="2000391"/>
          </a:xfrm>
        </p:spPr>
        <p:txBody>
          <a:bodyPr>
            <a:noAutofit/>
          </a:bodyPr>
          <a:lstStyle/>
          <a:p>
            <a:pPr marL="0" indent="0" algn="just">
              <a:buNone/>
            </a:pPr>
            <a:r>
              <a:rPr lang="fa-IR" sz="2400" dirty="0">
                <a:solidFill>
                  <a:schemeClr val="tx1"/>
                </a:solidFill>
                <a:cs typeface="B Nazanin" panose="00000400000000000000" pitchFamily="2" charset="-78"/>
              </a:rPr>
              <a:t>تفاوت میان وبگاهایی که با (</a:t>
            </a:r>
            <a:r>
              <a:rPr lang="en-US" sz="2400" dirty="0">
                <a:solidFill>
                  <a:srgbClr val="FF0000"/>
                </a:solidFill>
                <a:cs typeface="B Nazanin" panose="00000400000000000000" pitchFamily="2" charset="-78"/>
              </a:rPr>
              <a:t>https:</a:t>
            </a:r>
            <a:r>
              <a:rPr lang="en-US" dirty="0">
                <a:solidFill>
                  <a:srgbClr val="FF0000"/>
                </a:solidFill>
                <a:cs typeface="B Nazanin" panose="00000400000000000000" pitchFamily="2" charset="-78"/>
              </a:rPr>
              <a:t>//</a:t>
            </a:r>
            <a:r>
              <a:rPr lang="fa-IR" sz="2400" dirty="0">
                <a:solidFill>
                  <a:schemeClr val="tx1"/>
                </a:solidFill>
                <a:cs typeface="B Nazanin" panose="00000400000000000000" pitchFamily="2" charset="-78"/>
              </a:rPr>
              <a:t>) شروع می شوند با سایر وبگاه ها در چیست؟</a:t>
            </a:r>
          </a:p>
          <a:p>
            <a:pPr marL="0" indent="0" algn="just">
              <a:buNone/>
            </a:pPr>
            <a:r>
              <a:rPr lang="fa-IR" sz="2400" dirty="0">
                <a:solidFill>
                  <a:schemeClr val="tx1"/>
                </a:solidFill>
                <a:cs typeface="B Nazanin" panose="00000400000000000000" pitchFamily="2" charset="-78"/>
              </a:rPr>
              <a:t>این موضوع را از دبیر خود سؤال کنید.</a:t>
            </a:r>
          </a:p>
          <a:p>
            <a:pPr marL="0" indent="0" algn="just">
              <a:buNone/>
            </a:pPr>
            <a:endParaRPr lang="fa-IR" sz="2400" dirty="0">
              <a:solidFill>
                <a:schemeClr val="tx1"/>
              </a:solidFill>
              <a:cs typeface="B Nazanin" panose="00000400000000000000" pitchFamily="2" charset="-78"/>
            </a:endParaRPr>
          </a:p>
          <a:p>
            <a:pPr marL="0" indent="0" algn="just">
              <a:buNone/>
            </a:pPr>
            <a:r>
              <a:rPr lang="fa-IR" sz="3200" b="1" dirty="0">
                <a:solidFill>
                  <a:schemeClr val="tx1"/>
                </a:solidFill>
                <a:cs typeface="B Nazanin" panose="00000400000000000000" pitchFamily="2" charset="-78"/>
              </a:rPr>
              <a:t>جواب در صفحه بعد</a:t>
            </a:r>
          </a:p>
          <a:p>
            <a:pPr marL="0" indent="0" algn="just">
              <a:buNone/>
            </a:pP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52020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300" y="260648"/>
            <a:ext cx="1620180" cy="595694"/>
          </a:xfrm>
        </p:spPr>
        <p:txBody>
          <a:bodyPr>
            <a:normAutofit/>
          </a:bodyPr>
          <a:lstStyle/>
          <a:p>
            <a:pPr algn="r" rtl="0"/>
            <a:r>
              <a:rPr lang="fa-IR" sz="3200" b="1" dirty="0">
                <a:cs typeface="B Nazanin" panose="00000400000000000000" pitchFamily="2" charset="-78"/>
              </a:rPr>
              <a:t>پرسش</a:t>
            </a:r>
          </a:p>
        </p:txBody>
      </p:sp>
      <p:sp>
        <p:nvSpPr>
          <p:cNvPr id="3" name="Content Placeholder 2"/>
          <p:cNvSpPr>
            <a:spLocks noGrp="1"/>
          </p:cNvSpPr>
          <p:nvPr>
            <p:ph idx="1"/>
          </p:nvPr>
        </p:nvSpPr>
        <p:spPr>
          <a:xfrm>
            <a:off x="251520" y="856343"/>
            <a:ext cx="8640960" cy="412418"/>
          </a:xfrm>
        </p:spPr>
        <p:txBody>
          <a:bodyPr>
            <a:noAutofit/>
          </a:bodyPr>
          <a:lstStyle/>
          <a:p>
            <a:pPr marL="0" indent="0" algn="just">
              <a:buNone/>
            </a:pPr>
            <a:r>
              <a:rPr lang="fa-IR" sz="2400" dirty="0">
                <a:solidFill>
                  <a:schemeClr val="tx1"/>
                </a:solidFill>
                <a:cs typeface="B Nazanin" panose="00000400000000000000" pitchFamily="2" charset="-78"/>
              </a:rPr>
              <a:t>تفاوت میان وبگاهایی که با (</a:t>
            </a:r>
            <a:r>
              <a:rPr lang="en-US" sz="2400" dirty="0">
                <a:solidFill>
                  <a:srgbClr val="FF0000"/>
                </a:solidFill>
                <a:cs typeface="B Nazanin" panose="00000400000000000000" pitchFamily="2" charset="-78"/>
              </a:rPr>
              <a:t>https:</a:t>
            </a:r>
            <a:r>
              <a:rPr lang="en-US" dirty="0">
                <a:solidFill>
                  <a:srgbClr val="FF0000"/>
                </a:solidFill>
                <a:cs typeface="B Nazanin" panose="00000400000000000000" pitchFamily="2" charset="-78"/>
              </a:rPr>
              <a:t>//</a:t>
            </a:r>
            <a:r>
              <a:rPr lang="fa-IR" sz="2400" dirty="0">
                <a:solidFill>
                  <a:schemeClr val="tx1"/>
                </a:solidFill>
                <a:cs typeface="B Nazanin" panose="00000400000000000000" pitchFamily="2" charset="-78"/>
              </a:rPr>
              <a:t>) شروع می شوند با سایر وبگاه ها در چیست؟</a:t>
            </a:r>
          </a:p>
          <a:p>
            <a:pPr marL="0" indent="0" algn="just">
              <a:buNone/>
            </a:pPr>
            <a:r>
              <a:rPr lang="fa-IR" sz="2400" b="1" dirty="0">
                <a:solidFill>
                  <a:srgbClr val="FF0000"/>
                </a:solidFill>
                <a:cs typeface="B Nazanin" panose="00000400000000000000" pitchFamily="2" charset="-78"/>
              </a:rPr>
              <a:t>جواب</a:t>
            </a:r>
          </a:p>
          <a:p>
            <a:pPr marL="0" indent="0" algn="just">
              <a:buNone/>
            </a:pPr>
            <a:r>
              <a:rPr lang="fa-IR" sz="2400" dirty="0">
                <a:solidFill>
                  <a:schemeClr val="tx1"/>
                </a:solidFill>
                <a:cs typeface="B Nazanin" panose="00000400000000000000" pitchFamily="2" charset="-78"/>
              </a:rPr>
              <a:t>فرق صفحات اینترنتی که آدرس آنها با // :</a:t>
            </a:r>
            <a:r>
              <a:rPr lang="en-US" sz="2400" dirty="0">
                <a:solidFill>
                  <a:schemeClr val="tx1"/>
                </a:solidFill>
                <a:cs typeface="B Nazanin" panose="00000400000000000000" pitchFamily="2" charset="-78"/>
              </a:rPr>
              <a:t> https </a:t>
            </a:r>
            <a:r>
              <a:rPr lang="fa-IR" sz="2400" dirty="0">
                <a:solidFill>
                  <a:schemeClr val="tx1"/>
                </a:solidFill>
                <a:cs typeface="B Nazanin" panose="00000400000000000000" pitchFamily="2" charset="-78"/>
              </a:rPr>
              <a:t>شروع می شود با صفحاتی که آدرس آنها با // :</a:t>
            </a:r>
            <a:r>
              <a:rPr lang="en-US" sz="2400" dirty="0">
                <a:solidFill>
                  <a:schemeClr val="tx1"/>
                </a:solidFill>
                <a:cs typeface="B Nazanin" panose="00000400000000000000" pitchFamily="2" charset="-78"/>
              </a:rPr>
              <a:t> http </a:t>
            </a:r>
            <a:r>
              <a:rPr lang="fa-IR" sz="2400" dirty="0">
                <a:solidFill>
                  <a:schemeClr val="tx1"/>
                </a:solidFill>
                <a:cs typeface="B Nazanin" panose="00000400000000000000" pitchFamily="2" charset="-78"/>
              </a:rPr>
              <a:t>آغاز می شود به عمومی بودن و خصوصی بودن آن صفحه مربوط می شود. یعنی صفحاتی که آدرس آنها با // :</a:t>
            </a:r>
            <a:r>
              <a:rPr lang="en-US" sz="2400" dirty="0">
                <a:solidFill>
                  <a:schemeClr val="tx1"/>
                </a:solidFill>
                <a:cs typeface="B Nazanin" panose="00000400000000000000" pitchFamily="2" charset="-78"/>
              </a:rPr>
              <a:t> http </a:t>
            </a:r>
            <a:r>
              <a:rPr lang="fa-IR" sz="2400" dirty="0">
                <a:solidFill>
                  <a:schemeClr val="tx1"/>
                </a:solidFill>
                <a:cs typeface="B Nazanin" panose="00000400000000000000" pitchFamily="2" charset="-78"/>
              </a:rPr>
              <a:t>آغاز می شوند جنبه عمومی دارند و ممکن است برای همه بازدید کنندگان از آن سایت نمایش داده شود و در آن امنیت اطلاعات مطرح نیست.</a:t>
            </a:r>
          </a:p>
          <a:p>
            <a:pPr marL="34290" indent="0" algn="just">
              <a:buNone/>
            </a:pPr>
            <a:r>
              <a:rPr lang="fa-IR" sz="2400" dirty="0">
                <a:solidFill>
                  <a:schemeClr val="tx1"/>
                </a:solidFill>
                <a:cs typeface="B Nazanin" panose="00000400000000000000" pitchFamily="2" charset="-78"/>
              </a:rPr>
              <a:t>اما صفحات اینترنتی که آدرس آنها با // :</a:t>
            </a:r>
            <a:r>
              <a:rPr lang="en-US" sz="2400" dirty="0">
                <a:solidFill>
                  <a:schemeClr val="tx1"/>
                </a:solidFill>
                <a:cs typeface="B Nazanin" panose="00000400000000000000" pitchFamily="2" charset="-78"/>
              </a:rPr>
              <a:t> https </a:t>
            </a:r>
            <a:r>
              <a:rPr lang="fa-IR" sz="2400" dirty="0">
                <a:solidFill>
                  <a:schemeClr val="tx1"/>
                </a:solidFill>
                <a:cs typeface="B Nazanin" panose="00000400000000000000" pitchFamily="2" charset="-78"/>
              </a:rPr>
              <a:t>شروع می شود جنبه شخصی - محافظت شده و حقوقی دارند و هر صفحه برای یک نفر نمایش داده می شود و اطلاعاتی که کاربر در آن وارد می کند جنبه شخصی - محافظتی و محرمانه دارد و سایر کاربران به متون وارد شده در آن توسط کاربر دسترسی ندارند و حریم شخصی در آن رعایت شده و تمام فرم ها و مواردی که کاربر در آن  صفحه می بیند از امنیت بالایی برخوردار است.</a:t>
            </a:r>
          </a:p>
          <a:p>
            <a:pPr marL="34290" indent="0" algn="just">
              <a:buNone/>
            </a:pPr>
            <a:r>
              <a:rPr lang="fa-IR" sz="2400" dirty="0">
                <a:solidFill>
                  <a:schemeClr val="tx1"/>
                </a:solidFill>
                <a:cs typeface="B Nazanin" panose="00000400000000000000" pitchFamily="2" charset="-78"/>
              </a:rPr>
              <a:t>مثال : صفحات ثبت نام - عملیات بانکی - جستجوی گوگل - باز کردن حساب شخصی - عضو شدن - خرید اینترنتی و.....</a:t>
            </a:r>
          </a:p>
        </p:txBody>
      </p:sp>
    </p:spTree>
    <p:extLst>
      <p:ext uri="{BB962C8B-B14F-4D97-AF65-F5344CB8AC3E}">
        <p14:creationId xmlns:p14="http://schemas.microsoft.com/office/powerpoint/2010/main" val="44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497704"/>
            <a:ext cx="7994327" cy="523220"/>
          </a:xfrm>
          <a:prstGeom prst="rect">
            <a:avLst/>
          </a:prstGeom>
        </p:spPr>
        <p:txBody>
          <a:bodyPr wrap="square">
            <a:spAutoFit/>
          </a:bodyPr>
          <a:lstStyle/>
          <a:p>
            <a:r>
              <a:rPr lang="fa-IR" sz="2800" b="1" dirty="0">
                <a:solidFill>
                  <a:srgbClr val="FF0000"/>
                </a:solidFill>
                <a:cs typeface="B Nazanin" panose="00000400000000000000" pitchFamily="2" charset="-78"/>
              </a:rPr>
              <a:t>برخی از شایستگی هایی که در این پودمان به دست می آورید:</a:t>
            </a:r>
            <a:endParaRPr lang="fa-IR" sz="2800" dirty="0">
              <a:solidFill>
                <a:srgbClr val="FF0000"/>
              </a:solidFill>
            </a:endParaRPr>
          </a:p>
        </p:txBody>
      </p:sp>
      <p:sp>
        <p:nvSpPr>
          <p:cNvPr id="6" name="Rectangle 5"/>
          <p:cNvSpPr/>
          <p:nvPr/>
        </p:nvSpPr>
        <p:spPr>
          <a:xfrm>
            <a:off x="584665" y="2276872"/>
            <a:ext cx="8093230" cy="3046988"/>
          </a:xfrm>
          <a:prstGeom prst="rect">
            <a:avLst/>
          </a:prstGeom>
        </p:spPr>
        <p:txBody>
          <a:bodyPr wrap="square">
            <a:spAutoFit/>
          </a:bodyPr>
          <a:lstStyle/>
          <a:p>
            <a:pPr algn="just"/>
            <a:r>
              <a:rPr lang="fa-IR" sz="2400" dirty="0">
                <a:cs typeface="B Nazanin" panose="00000400000000000000" pitchFamily="2" charset="-78"/>
              </a:rPr>
              <a:t>کارگروهی، مسئولیت پذیری و مدیریت منابع، فناوری اطلاعات و ارتباطات در انجام دادن فعالیت هاى پودمان؛</a:t>
            </a:r>
          </a:p>
          <a:p>
            <a:pPr algn="just"/>
            <a:r>
              <a:rPr lang="fa-IR" sz="2400" dirty="0">
                <a:cs typeface="B Nazanin" panose="00000400000000000000" pitchFamily="2" charset="-78"/>
              </a:rPr>
              <a:t>اتصال رایانه به اینترنت؛</a:t>
            </a:r>
          </a:p>
          <a:p>
            <a:pPr algn="just"/>
            <a:r>
              <a:rPr lang="fa-IR" sz="2400" dirty="0">
                <a:cs typeface="B Nazanin" panose="00000400000000000000" pitchFamily="2" charset="-78"/>
              </a:rPr>
              <a:t>ایجاد پست الکترونیکى؛</a:t>
            </a:r>
          </a:p>
          <a:p>
            <a:pPr algn="just"/>
            <a:r>
              <a:rPr lang="fa-IR" sz="2400" dirty="0">
                <a:cs typeface="B Nazanin" panose="00000400000000000000" pitchFamily="2" charset="-78"/>
              </a:rPr>
              <a:t>ایجاد، ارسال، دسته بندی و حذف نامه های الکترونیکی؛</a:t>
            </a:r>
          </a:p>
          <a:p>
            <a:pPr algn="just"/>
            <a:r>
              <a:rPr lang="fa-IR" sz="2400" dirty="0">
                <a:cs typeface="B Nazanin" panose="00000400000000000000" pitchFamily="2" charset="-78"/>
              </a:rPr>
              <a:t>رعایت نکات ایمنی در هنگام کار با رایانه در فضاهای مجازی؛</a:t>
            </a:r>
          </a:p>
          <a:p>
            <a:pPr algn="just"/>
            <a:r>
              <a:rPr lang="fa-IR" sz="2400" dirty="0">
                <a:cs typeface="B Nazanin" panose="00000400000000000000" pitchFamily="2" charset="-78"/>
              </a:rPr>
              <a:t>رعایت نکات اخلاقى در فضاى مجازى؛</a:t>
            </a:r>
          </a:p>
          <a:p>
            <a:pPr algn="just"/>
            <a:r>
              <a:rPr lang="fa-IR" sz="2400" dirty="0">
                <a:cs typeface="B Nazanin" panose="00000400000000000000" pitchFamily="2" charset="-78"/>
              </a:rPr>
              <a:t>رعایت اخلاق حرف هاى در فضاى مجازى.</a:t>
            </a:r>
            <a:endParaRPr lang="fa-IR"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779" y="409086"/>
            <a:ext cx="5900116" cy="77111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56992"/>
            <a:ext cx="8664938" cy="3312368"/>
          </a:xfrm>
        </p:spPr>
        <p:txBody>
          <a:bodyPr>
            <a:noAutofit/>
          </a:bodyPr>
          <a:lstStyle/>
          <a:p>
            <a:pPr marL="0" indent="0" algn="just">
              <a:buNone/>
            </a:pPr>
            <a:r>
              <a:rPr lang="fa-IR" sz="2400" dirty="0">
                <a:solidFill>
                  <a:schemeClr val="tx1"/>
                </a:solidFill>
                <a:cs typeface="B Nazanin" panose="00000400000000000000" pitchFamily="2" charset="-78"/>
              </a:rPr>
              <a:t>فرض کنید رمز عبور خود را فراموش کرده اید. در این صورت تلاش کنید با یکی از روش های پیشنهادی سرویس دهنده الکترونیک، به پست الکترونیکى خود دسترسی پیدا کنید. براى دسترسى به آن سعى کنید به سؤالات پاسخ دهید. </a:t>
            </a:r>
          </a:p>
          <a:p>
            <a:pPr algn="just"/>
            <a:r>
              <a:rPr lang="fa-IR" sz="2400" dirty="0">
                <a:solidFill>
                  <a:schemeClr val="tx1"/>
                </a:solidFill>
                <a:cs typeface="B Nazanin" panose="00000400000000000000" pitchFamily="2" charset="-78"/>
              </a:rPr>
              <a:t>روی صفحه ی سرویس دهنده چه اخطارى ظاهر مى شود؟ </a:t>
            </a:r>
          </a:p>
          <a:p>
            <a:pPr algn="just"/>
            <a:r>
              <a:rPr lang="fa-IR" sz="2400" dirty="0">
                <a:solidFill>
                  <a:schemeClr val="tx1"/>
                </a:solidFill>
                <a:cs typeface="B Nazanin" panose="00000400000000000000" pitchFamily="2" charset="-78"/>
              </a:rPr>
              <a:t>مثلا پیام(رنگ مورد علاقه ی شما چیست) یا « نام بهترین دوست شما چیست؟ » ظاهر مى شود؟</a:t>
            </a:r>
          </a:p>
          <a:p>
            <a:pPr algn="just"/>
            <a:r>
              <a:rPr lang="fa-IR" sz="2400" dirty="0">
                <a:solidFill>
                  <a:schemeClr val="tx1"/>
                </a:solidFill>
                <a:cs typeface="B Nazanin" panose="00000400000000000000" pitchFamily="2" charset="-78"/>
              </a:rPr>
              <a:t>اگر اخطار « رنگ مورد علاقه شما چیست؟ » بیاید، آیا شما به خاطر دارید که در پرکردن فرم دریافت نشانى چه نوشته اید؟ </a:t>
            </a:r>
          </a:p>
          <a:p>
            <a:pPr marL="0" indent="0" algn="just">
              <a:buNone/>
            </a:pPr>
            <a:endParaRPr lang="fa-IR" sz="2400" dirty="0">
              <a:solidFill>
                <a:schemeClr val="tx1"/>
              </a:solidFill>
              <a:cs typeface="B Nazanin" panose="00000400000000000000" pitchFamily="2" charset="-78"/>
            </a:endParaRPr>
          </a:p>
        </p:txBody>
      </p:sp>
      <p:sp>
        <p:nvSpPr>
          <p:cNvPr id="5" name="Rectangle 4"/>
          <p:cNvSpPr/>
          <p:nvPr/>
        </p:nvSpPr>
        <p:spPr>
          <a:xfrm>
            <a:off x="7455802" y="2578669"/>
            <a:ext cx="1460656" cy="523220"/>
          </a:xfrm>
          <a:prstGeom prst="rect">
            <a:avLst/>
          </a:prstGeom>
        </p:spPr>
        <p:txBody>
          <a:bodyPr wrap="none">
            <a:spAutoFit/>
          </a:bodyPr>
          <a:lstStyle/>
          <a:p>
            <a:r>
              <a:rPr lang="fa-IR" sz="2800" b="1" dirty="0">
                <a:solidFill>
                  <a:srgbClr val="FF0000"/>
                </a:solidFill>
                <a:ea typeface="+mj-ea"/>
                <a:cs typeface="B Nazanin" panose="00000400000000000000" pitchFamily="2" charset="-78"/>
              </a:rPr>
              <a:t>کارکلاسی </a:t>
            </a:r>
            <a:endParaRPr lang="fa-IR" sz="1200" b="1" dirty="0">
              <a:solidFill>
                <a:srgbClr val="FF0000"/>
              </a:solidFill>
            </a:endParaRPr>
          </a:p>
        </p:txBody>
      </p:sp>
      <p:sp>
        <p:nvSpPr>
          <p:cNvPr id="2" name="Rectangle 1"/>
          <p:cNvSpPr/>
          <p:nvPr/>
        </p:nvSpPr>
        <p:spPr>
          <a:xfrm>
            <a:off x="309020" y="836712"/>
            <a:ext cx="8640959" cy="1421928"/>
          </a:xfrm>
          <a:prstGeom prst="rect">
            <a:avLst/>
          </a:prstGeom>
        </p:spPr>
        <p:txBody>
          <a:bodyPr wrap="square">
            <a:spAutoFit/>
          </a:bodyPr>
          <a:lstStyle/>
          <a:p>
            <a:pPr marL="34290" lvl="0" algn="just" defTabSz="685800">
              <a:lnSpc>
                <a:spcPct val="90000"/>
              </a:lnSpc>
              <a:spcBef>
                <a:spcPts val="1000"/>
              </a:spcBef>
              <a:buClr>
                <a:srgbClr val="1CADE4"/>
              </a:buClr>
              <a:buSzPct val="80000"/>
            </a:pPr>
            <a:r>
              <a:rPr lang="fa-IR" sz="2400" dirty="0">
                <a:solidFill>
                  <a:prstClr val="black"/>
                </a:solidFill>
                <a:cs typeface="B Nazanin" panose="00000400000000000000" pitchFamily="2" charset="-78"/>
              </a:rPr>
              <a:t>در صورت تأیید شدن همه اطلاعات نمون برگ ها توسط شما و پذیرش آن ها توسط سرویس دهنده پست الکترونیکى، نشانی پست الکترونیکى جدیدی ایجاد می شود که متعلق به شما خواهد بود. از این پس می توانید با دادن این نشانی به سایر همکلاسی ها و دبیرخود، اطلاعات مربوط به کارهای مدرسه را با یکدیگر به اشتراک بگذارید.</a:t>
            </a:r>
          </a:p>
        </p:txBody>
      </p:sp>
    </p:spTree>
    <p:extLst>
      <p:ext uri="{BB962C8B-B14F-4D97-AF65-F5344CB8AC3E}">
        <p14:creationId xmlns:p14="http://schemas.microsoft.com/office/powerpoint/2010/main" val="2193208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383" y="3670205"/>
            <a:ext cx="8425499" cy="848120"/>
          </a:xfrm>
        </p:spPr>
        <p:txBody>
          <a:bodyPr/>
          <a:lstStyle/>
          <a:p>
            <a:pPr marL="34290" indent="0" algn="just">
              <a:buNone/>
            </a:pPr>
            <a:r>
              <a:rPr lang="fa-IR" sz="2400" dirty="0">
                <a:solidFill>
                  <a:schemeClr val="tx1"/>
                </a:solidFill>
                <a:cs typeface="B Nazanin" panose="00000400000000000000" pitchFamily="2" charset="-78"/>
              </a:rPr>
              <a:t>گزینه های مختلف موجود در بخش نمایه را بررسی کنید و ببینید کدام یک از اطلاعات مى تواند در پیدا کردن شما به دیگران کمک کند.</a:t>
            </a:r>
          </a:p>
        </p:txBody>
      </p:sp>
      <p:sp>
        <p:nvSpPr>
          <p:cNvPr id="4" name="Rectangle 3"/>
          <p:cNvSpPr/>
          <p:nvPr/>
        </p:nvSpPr>
        <p:spPr>
          <a:xfrm>
            <a:off x="323528" y="860125"/>
            <a:ext cx="8457659" cy="461665"/>
          </a:xfrm>
          <a:prstGeom prst="rect">
            <a:avLst/>
          </a:prstGeom>
        </p:spPr>
        <p:txBody>
          <a:bodyPr wrap="square">
            <a:spAutoFit/>
          </a:bodyPr>
          <a:lstStyle/>
          <a:p>
            <a:r>
              <a:rPr lang="fa-IR" sz="2400" dirty="0">
                <a:latin typeface="AmuzehNewNormalPS"/>
                <a:cs typeface="B Nazanin" panose="00000400000000000000" pitchFamily="2" charset="-78"/>
              </a:rPr>
              <a:t>پس از مشاهده فیلم آموزشی تنظیمات نمایه پروفایل، کار کلاسی زیر را انجام دهید.</a:t>
            </a:r>
            <a:endParaRPr lang="fa-IR" sz="2400" dirty="0">
              <a:cs typeface="B Nazanin" panose="00000400000000000000" pitchFamily="2" charset="-78"/>
            </a:endParaRPr>
          </a:p>
        </p:txBody>
      </p:sp>
      <p:sp>
        <p:nvSpPr>
          <p:cNvPr id="6" name="Rectangle 5"/>
          <p:cNvSpPr/>
          <p:nvPr/>
        </p:nvSpPr>
        <p:spPr>
          <a:xfrm>
            <a:off x="7365315" y="2819023"/>
            <a:ext cx="1383712" cy="523220"/>
          </a:xfrm>
          <a:prstGeom prst="rect">
            <a:avLst/>
          </a:prstGeom>
        </p:spPr>
        <p:txBody>
          <a:bodyPr wrap="none">
            <a:spAutoFit/>
          </a:bodyPr>
          <a:lstStyle/>
          <a:p>
            <a:r>
              <a:rPr lang="fa-IR" sz="2800" b="1" dirty="0">
                <a:solidFill>
                  <a:srgbClr val="FF0000"/>
                </a:solidFill>
                <a:ea typeface="+mj-ea"/>
                <a:cs typeface="B Nazanin" panose="00000400000000000000" pitchFamily="2" charset="-78"/>
              </a:rPr>
              <a:t>کارکلاسی</a:t>
            </a:r>
            <a:endParaRPr lang="fa-IR" b="1" dirty="0">
              <a:solidFill>
                <a:srgbClr val="FF0000"/>
              </a:solidFill>
            </a:endParaRPr>
          </a:p>
        </p:txBody>
      </p:sp>
    </p:spTree>
    <p:extLst>
      <p:ext uri="{BB962C8B-B14F-4D97-AF65-F5344CB8AC3E}">
        <p14:creationId xmlns:p14="http://schemas.microsoft.com/office/powerpoint/2010/main" val="73680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266982"/>
            <a:ext cx="8568952" cy="1717645"/>
          </a:xfrm>
        </p:spPr>
        <p:txBody>
          <a:bodyPr>
            <a:noAutofit/>
          </a:bodyPr>
          <a:lstStyle/>
          <a:p>
            <a:pPr marL="34290" indent="0" algn="just">
              <a:buNone/>
            </a:pPr>
            <a:r>
              <a:rPr lang="fa-IR" sz="2800" b="1" dirty="0">
                <a:solidFill>
                  <a:srgbClr val="FF0000"/>
                </a:solidFill>
                <a:cs typeface="B Nazanin" panose="00000400000000000000" pitchFamily="2" charset="-78"/>
              </a:rPr>
              <a:t>کارکلاسی</a:t>
            </a:r>
          </a:p>
          <a:p>
            <a:pPr marL="34290" indent="0" algn="just">
              <a:buNone/>
            </a:pPr>
            <a:endParaRPr lang="fa-IR" sz="2400" dirty="0">
              <a:solidFill>
                <a:schemeClr val="tx1"/>
              </a:solidFill>
              <a:cs typeface="B Nazanin" panose="00000400000000000000" pitchFamily="2" charset="-78"/>
            </a:endParaRPr>
          </a:p>
          <a:p>
            <a:pPr marL="34290" indent="0" algn="just">
              <a:buNone/>
            </a:pPr>
            <a:r>
              <a:rPr lang="fa-IR" sz="2400" dirty="0">
                <a:solidFill>
                  <a:schemeClr val="tx1"/>
                </a:solidFill>
                <a:cs typeface="B Nazanin" panose="00000400000000000000" pitchFamily="2" charset="-78"/>
              </a:rPr>
              <a:t>از دستگاهی که در پودمان های قبل به صورت گروهی ساخته اید، عکس بگیرید و آن را از طریق یک رایانامه برای دبیر خود ارسال کنید.</a:t>
            </a:r>
          </a:p>
          <a:p>
            <a:pPr marL="34290" indent="0" algn="just">
              <a:buNone/>
            </a:pPr>
            <a:endParaRPr lang="fa-IR" sz="2400" dirty="0">
              <a:solidFill>
                <a:schemeClr val="tx1"/>
              </a:solidFill>
              <a:cs typeface="B Nazanin" panose="00000400000000000000" pitchFamily="2" charset="-78"/>
            </a:endParaRPr>
          </a:p>
          <a:p>
            <a:pPr marL="34290" indent="0" algn="just">
              <a:buNone/>
            </a:pPr>
            <a:r>
              <a:rPr lang="fa-IR" sz="2400" b="1" dirty="0">
                <a:solidFill>
                  <a:srgbClr val="FF0000"/>
                </a:solidFill>
                <a:cs typeface="B Nazanin" panose="00000400000000000000" pitchFamily="2" charset="-78"/>
              </a:rPr>
              <a:t>نکته : </a:t>
            </a:r>
            <a:r>
              <a:rPr lang="fa-IR" sz="2400" dirty="0">
                <a:solidFill>
                  <a:schemeClr val="tx1"/>
                </a:solidFill>
                <a:cs typeface="B Nazanin" panose="00000400000000000000" pitchFamily="2" charset="-78"/>
              </a:rPr>
              <a:t>می توانید یک نامه را به بیش از یک گیرنده ارسال کنید. به این امکان، ارسال گروهی رایانامه می گویند. </a:t>
            </a:r>
          </a:p>
          <a:p>
            <a:pPr marL="34290" indent="0" algn="just">
              <a:buNone/>
            </a:pPr>
            <a:endParaRPr lang="fa-IR" sz="2400" dirty="0">
              <a:solidFill>
                <a:schemeClr val="tx1"/>
              </a:solidFill>
              <a:cs typeface="B Nazanin" panose="00000400000000000000" pitchFamily="2" charset="-78"/>
            </a:endParaRPr>
          </a:p>
        </p:txBody>
      </p:sp>
      <p:sp>
        <p:nvSpPr>
          <p:cNvPr id="4" name="Rectangle 3"/>
          <p:cNvSpPr/>
          <p:nvPr/>
        </p:nvSpPr>
        <p:spPr>
          <a:xfrm>
            <a:off x="323528" y="692696"/>
            <a:ext cx="8478941" cy="1200329"/>
          </a:xfrm>
          <a:prstGeom prst="rect">
            <a:avLst/>
          </a:prstGeom>
        </p:spPr>
        <p:txBody>
          <a:bodyPr wrap="square">
            <a:spAutoFit/>
          </a:bodyPr>
          <a:lstStyle/>
          <a:p>
            <a:r>
              <a:rPr lang="fa-IR" sz="2400" dirty="0">
                <a:latin typeface="AmuzehNewNormalPS"/>
                <a:cs typeface="B Nazanin" panose="00000400000000000000" pitchFamily="2" charset="-78"/>
              </a:rPr>
              <a:t>پس از مشاهده فیلم آموزشی ایجاد رایانامه، چگونگی پیوست اسناد الکترونیکی و ارسال آن، کار کلاسی زیر را انجام دهید.</a:t>
            </a:r>
          </a:p>
          <a:p>
            <a:endParaRPr lang="fa-IR" sz="2400" dirty="0">
              <a:latin typeface="AmuzehNewNormalPS"/>
              <a:cs typeface="B Nazanin" panose="00000400000000000000" pitchFamily="2" charset="-78"/>
            </a:endParaRPr>
          </a:p>
        </p:txBody>
      </p:sp>
    </p:spTree>
    <p:extLst>
      <p:ext uri="{BB962C8B-B14F-4D97-AF65-F5344CB8AC3E}">
        <p14:creationId xmlns:p14="http://schemas.microsoft.com/office/powerpoint/2010/main" val="2681553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057" y="332656"/>
            <a:ext cx="5781423" cy="857250"/>
          </a:xfrm>
        </p:spPr>
        <p:txBody>
          <a:bodyPr>
            <a:normAutofit/>
          </a:bodyPr>
          <a:lstStyle/>
          <a:p>
            <a:pPr algn="r"/>
            <a:r>
              <a:rPr lang="fa-IR" sz="2800" b="1" dirty="0">
                <a:solidFill>
                  <a:srgbClr val="FF0000"/>
                </a:solidFill>
                <a:cs typeface="B Nazanin" panose="00000400000000000000" pitchFamily="2" charset="-78"/>
              </a:rPr>
              <a:t>پژوهش</a:t>
            </a:r>
            <a:endParaRPr lang="fa-IR"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251520" y="1216460"/>
            <a:ext cx="8641603" cy="1368152"/>
          </a:xfrm>
        </p:spPr>
        <p:txBody>
          <a:bodyPr>
            <a:normAutofit/>
          </a:bodyPr>
          <a:lstStyle/>
          <a:p>
            <a:pPr marL="34290" indent="0" algn="just">
              <a:buNone/>
            </a:pPr>
            <a:r>
              <a:rPr lang="fa-IR" sz="2400" dirty="0">
                <a:solidFill>
                  <a:schemeClr val="tx1"/>
                </a:solidFill>
                <a:cs typeface="B Nazanin" panose="00000400000000000000" pitchFamily="2" charset="-78"/>
              </a:rPr>
              <a:t>در مورد کاربرد واژه هایی مانند رونوشت و رونوشت مخفی در پست الکترونیکى، پژوهش کنید و از اعضای خانواده خود درباره ی این موضوع کمک بگیرید و نیز بررسی کنید که آیا در سرویس پست الکترونیکى شما این امکان وجود دارد؟ </a:t>
            </a:r>
          </a:p>
          <a:p>
            <a:pPr marL="34290" indent="0" algn="just">
              <a:buNone/>
            </a:pPr>
            <a:endParaRPr lang="fa-IR" sz="2400" dirty="0">
              <a:solidFill>
                <a:schemeClr val="tx1"/>
              </a:solidFill>
              <a:cs typeface="B Nazanin" panose="00000400000000000000" pitchFamily="2" charset="-78"/>
            </a:endParaRPr>
          </a:p>
        </p:txBody>
      </p:sp>
      <p:sp>
        <p:nvSpPr>
          <p:cNvPr id="4" name="Title 1"/>
          <p:cNvSpPr txBox="1">
            <a:spLocks/>
          </p:cNvSpPr>
          <p:nvPr/>
        </p:nvSpPr>
        <p:spPr>
          <a:xfrm>
            <a:off x="3320356" y="3717301"/>
            <a:ext cx="5572124" cy="588623"/>
          </a:xfrm>
          <a:prstGeom prst="rect">
            <a:avLst/>
          </a:prstGeom>
        </p:spPr>
        <p:txBody>
          <a:bodyPr vert="horz" lIns="91440" tIns="45720" rIns="91440" bIns="45720" rtlCol="0" anchor="ctr">
            <a:normAutofit/>
          </a:bodyPr>
          <a:lst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a:lstStyle>
          <a:p>
            <a:pPr algn="r"/>
            <a:r>
              <a:rPr lang="fa-IR" sz="2400" b="1" dirty="0">
                <a:solidFill>
                  <a:srgbClr val="FF0000"/>
                </a:solidFill>
                <a:cs typeface="B Nazanin" panose="00000400000000000000" pitchFamily="2" charset="-78"/>
              </a:rPr>
              <a:t>کارکلاسی </a:t>
            </a:r>
          </a:p>
        </p:txBody>
      </p:sp>
      <p:sp>
        <p:nvSpPr>
          <p:cNvPr id="5" name="Content Placeholder 2"/>
          <p:cNvSpPr txBox="1">
            <a:spLocks/>
          </p:cNvSpPr>
          <p:nvPr/>
        </p:nvSpPr>
        <p:spPr>
          <a:xfrm>
            <a:off x="251520" y="4334901"/>
            <a:ext cx="8640959" cy="2041681"/>
          </a:xfrm>
          <a:prstGeom prst="rect">
            <a:avLst/>
          </a:prstGeom>
        </p:spPr>
        <p:txBody>
          <a:bodyPr vert="horz" lIns="91440" tIns="45720" rIns="91440" bIns="45720" rtlCol="0">
            <a:norm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lgn="just">
              <a:buFont typeface="Corbel" pitchFamily="34" charset="0"/>
              <a:buNone/>
            </a:pPr>
            <a:r>
              <a:rPr lang="fa-IR" sz="2400" dirty="0">
                <a:solidFill>
                  <a:schemeClr val="tx1"/>
                </a:solidFill>
                <a:cs typeface="B Nazanin" panose="00000400000000000000" pitchFamily="2" charset="-78"/>
              </a:rPr>
              <a:t>پیش نویس رایانه ی جدیدی را که ایجاد کرده اید با استفاده از گزینه ی ذخیره پیش نویس ذخیره کنید. آیا می دانید این پیش نویس کجا ذخیره شده است؟ </a:t>
            </a:r>
          </a:p>
          <a:p>
            <a:pPr marL="34290" indent="0" algn="just">
              <a:buFont typeface="Corbel" pitchFamily="34" charset="0"/>
              <a:buNone/>
            </a:pPr>
            <a:r>
              <a:rPr lang="fa-IR" sz="2400" b="1" dirty="0">
                <a:solidFill>
                  <a:srgbClr val="FF0000"/>
                </a:solidFill>
                <a:cs typeface="B Nazanin" panose="00000400000000000000" pitchFamily="2" charset="-78"/>
              </a:rPr>
              <a:t>نکته : </a:t>
            </a:r>
            <a:r>
              <a:rPr lang="fa-IR" sz="2400" dirty="0">
                <a:solidFill>
                  <a:schemeClr val="tx1"/>
                </a:solidFill>
                <a:cs typeface="B Nazanin" panose="00000400000000000000" pitchFamily="2" charset="-78"/>
              </a:rPr>
              <a:t>هرگاه به پست الکترونیکى خود وارد می شوید، نامه های موجود در صندوق دریافت، به صورت پیش فرض، نمایش داده می شود. </a:t>
            </a:r>
          </a:p>
        </p:txBody>
      </p:sp>
      <p:sp>
        <p:nvSpPr>
          <p:cNvPr id="6" name="Rectangle 5"/>
          <p:cNvSpPr/>
          <p:nvPr/>
        </p:nvSpPr>
        <p:spPr>
          <a:xfrm>
            <a:off x="251521" y="2516972"/>
            <a:ext cx="8640959" cy="1200329"/>
          </a:xfrm>
          <a:prstGeom prst="rect">
            <a:avLst/>
          </a:prstGeom>
        </p:spPr>
        <p:txBody>
          <a:bodyPr wrap="square">
            <a:spAutoFit/>
          </a:bodyPr>
          <a:lstStyle/>
          <a:p>
            <a:pPr algn="just"/>
            <a:r>
              <a:rPr lang="fa-IR" sz="2400" dirty="0">
                <a:latin typeface="AmuzehNewNormalPS"/>
                <a:cs typeface="B Nazanin" panose="00000400000000000000" pitchFamily="2" charset="-78"/>
              </a:rPr>
              <a:t>پس از مشاهده فیلم آموزشی مدیریت پست الکترونیکی شامل بخش های صندوق دریافت، فرستاده شده، پیش نویس، هرزنامه،حذف رایانامه و دسته بندی رایانامه ها و …، کارهای کلاسی و غیرکلاسی زیر را انجام دهید.</a:t>
            </a:r>
            <a:endParaRPr lang="fa-IR" sz="2400" dirty="0">
              <a:cs typeface="B Nazanin" panose="00000400000000000000" pitchFamily="2" charset="-78"/>
            </a:endParaRPr>
          </a:p>
        </p:txBody>
      </p:sp>
    </p:spTree>
    <p:extLst>
      <p:ext uri="{BB962C8B-B14F-4D97-AF65-F5344CB8AC3E}">
        <p14:creationId xmlns:p14="http://schemas.microsoft.com/office/powerpoint/2010/main" val="2805181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3000"/>
                            </p:stCondLst>
                            <p:childTnLst>
                              <p:par>
                                <p:cTn id="30" presetID="45"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par>
                          <p:cTn id="41" fill="hold">
                            <p:stCondLst>
                              <p:cond delay="5500"/>
                            </p:stCondLst>
                            <p:childTnLst>
                              <p:par>
                                <p:cTn id="42" presetID="53" presetClass="entr" presetSubtype="16" fill="hold" grpId="0" nodeType="after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 calcmode="lin" valueType="num">
                                      <p:cBhvr>
                                        <p:cTn id="4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808" y="260648"/>
            <a:ext cx="5572124" cy="702078"/>
          </a:xfrm>
        </p:spPr>
        <p:txBody>
          <a:bodyPr>
            <a:normAutofit/>
          </a:bodyPr>
          <a:lstStyle/>
          <a:p>
            <a:pPr algn="r"/>
            <a:r>
              <a:rPr lang="fa-IR" sz="2400" b="1" dirty="0">
                <a:solidFill>
                  <a:srgbClr val="FF0000"/>
                </a:solidFill>
                <a:cs typeface="B Nazanin" panose="00000400000000000000" pitchFamily="2" charset="-78"/>
              </a:rPr>
              <a:t>کار غیر کلاسی</a:t>
            </a:r>
          </a:p>
        </p:txBody>
      </p:sp>
      <p:sp>
        <p:nvSpPr>
          <p:cNvPr id="3" name="Content Placeholder 2"/>
          <p:cNvSpPr>
            <a:spLocks noGrp="1"/>
          </p:cNvSpPr>
          <p:nvPr>
            <p:ph idx="1"/>
          </p:nvPr>
        </p:nvSpPr>
        <p:spPr>
          <a:xfrm>
            <a:off x="251520" y="962726"/>
            <a:ext cx="8636412" cy="1152128"/>
          </a:xfrm>
        </p:spPr>
        <p:txBody>
          <a:bodyPr>
            <a:noAutofit/>
          </a:bodyPr>
          <a:lstStyle/>
          <a:p>
            <a:pPr marL="34290" indent="0" algn="just">
              <a:buNone/>
            </a:pPr>
            <a:r>
              <a:rPr lang="fa-IR" sz="2800" dirty="0">
                <a:solidFill>
                  <a:schemeClr val="tx1"/>
                </a:solidFill>
                <a:cs typeface="B Nazanin" panose="00000400000000000000" pitchFamily="2" charset="-78"/>
              </a:rPr>
              <a:t>در مورد هرزنامه در اینترنت جست وجو کنید و یافته های خود را در کلاس ارائه دهید. </a:t>
            </a:r>
          </a:p>
          <a:p>
            <a:pPr marL="0" indent="0" algn="just">
              <a:buNone/>
            </a:pPr>
            <a:r>
              <a:rPr lang="fa-IR" sz="2800" b="1" dirty="0">
                <a:solidFill>
                  <a:srgbClr val="FF0000"/>
                </a:solidFill>
                <a:cs typeface="B Nazanin" panose="00000400000000000000" pitchFamily="2" charset="-78"/>
              </a:rPr>
              <a:t>جواب</a:t>
            </a:r>
          </a:p>
          <a:p>
            <a:pPr marL="0" indent="0" algn="just">
              <a:buNone/>
            </a:pPr>
            <a:endParaRPr lang="fa-IR" dirty="0">
              <a:solidFill>
                <a:schemeClr val="tx1"/>
              </a:solidFill>
              <a:cs typeface="B Nazanin" panose="00000400000000000000" pitchFamily="2" charset="-78"/>
            </a:endParaRPr>
          </a:p>
        </p:txBody>
      </p:sp>
      <p:sp>
        <p:nvSpPr>
          <p:cNvPr id="5" name="Rectangle 4"/>
          <p:cNvSpPr/>
          <p:nvPr/>
        </p:nvSpPr>
        <p:spPr>
          <a:xfrm>
            <a:off x="251520" y="2492896"/>
            <a:ext cx="8636412" cy="3970318"/>
          </a:xfrm>
          <a:prstGeom prst="rect">
            <a:avLst/>
          </a:prstGeom>
        </p:spPr>
        <p:txBody>
          <a:bodyPr wrap="square">
            <a:spAutoFit/>
          </a:bodyPr>
          <a:lstStyle/>
          <a:p>
            <a:pPr algn="just"/>
            <a:r>
              <a:rPr lang="fa-IR" sz="2800" dirty="0">
                <a:cs typeface="B Nazanin" panose="00000400000000000000" pitchFamily="2" charset="-78"/>
              </a:rPr>
              <a:t>هرزنامه یا </a:t>
            </a:r>
            <a:r>
              <a:rPr lang="en-US" sz="2800" dirty="0">
                <a:cs typeface="B Nazanin" panose="00000400000000000000" pitchFamily="2" charset="-78"/>
              </a:rPr>
              <a:t> </a:t>
            </a:r>
            <a:r>
              <a:rPr lang="en-US" sz="2800" dirty="0">
                <a:solidFill>
                  <a:srgbClr val="FF0000"/>
                </a:solidFill>
                <a:cs typeface="B Nazanin" panose="00000400000000000000" pitchFamily="2" charset="-78"/>
              </a:rPr>
              <a:t>Spam</a:t>
            </a:r>
            <a:r>
              <a:rPr lang="en-US" sz="2800" dirty="0">
                <a:cs typeface="B Nazanin" panose="00000400000000000000" pitchFamily="2" charset="-78"/>
              </a:rPr>
              <a:t> </a:t>
            </a:r>
            <a:r>
              <a:rPr lang="fa-IR" sz="2800" dirty="0">
                <a:cs typeface="B Nazanin" panose="00000400000000000000" pitchFamily="2" charset="-78"/>
              </a:rPr>
              <a:t>به نامه هایی می گویند که بیشتر جنبه تبلیغاتی و مزاحمت دارند و حاوی کلمات فریبنده و جالبی است تا شخصی که وارد صندوق پستی خود شده را مجذوب خود کند و آن شخص بر روی آن کلیک نماید و بعد از آن سیلی از پیام های بیشتر و بیشتر. این پیام ها هرز و بدون اهمیت هستند و در مواجه با آنها به نکات زیر باید توجه نمود.</a:t>
            </a:r>
          </a:p>
          <a:p>
            <a:pPr algn="just"/>
            <a:endParaRPr lang="fa-IR" sz="2800" dirty="0">
              <a:cs typeface="B Nazanin" panose="00000400000000000000" pitchFamily="2" charset="-78"/>
            </a:endParaRPr>
          </a:p>
          <a:p>
            <a:pPr algn="just"/>
            <a:r>
              <a:rPr lang="fa-IR" sz="2800" dirty="0">
                <a:cs typeface="B Nazanin" panose="00000400000000000000" pitchFamily="2" charset="-78"/>
              </a:rPr>
              <a:t>1- روى هر لینکى کلیک نکنید.</a:t>
            </a:r>
          </a:p>
          <a:p>
            <a:pPr algn="just"/>
            <a:r>
              <a:rPr lang="fa-IR" sz="2800" dirty="0">
                <a:cs typeface="B Nazanin" panose="00000400000000000000" pitchFamily="2" charset="-78"/>
              </a:rPr>
              <a:t>2- هرگز به یک ایمیل ناخواسته و مشکوک پاسخ ندهید، زیرا اینکار باعث خواهد شد که در آینده پیام هاى ناخواسته بیشترى براى شما ارسال شود.</a:t>
            </a:r>
          </a:p>
        </p:txBody>
      </p:sp>
    </p:spTree>
    <p:extLst>
      <p:ext uri="{BB962C8B-B14F-4D97-AF65-F5344CB8AC3E}">
        <p14:creationId xmlns:p14="http://schemas.microsoft.com/office/powerpoint/2010/main" val="1736583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420" y="980728"/>
            <a:ext cx="8636412" cy="3970318"/>
          </a:xfrm>
          <a:prstGeom prst="rect">
            <a:avLst/>
          </a:prstGeom>
        </p:spPr>
        <p:txBody>
          <a:bodyPr wrap="square">
            <a:spAutoFit/>
          </a:bodyPr>
          <a:lstStyle/>
          <a:p>
            <a:pPr algn="just"/>
            <a:r>
              <a:rPr lang="fa-IR" sz="2800" dirty="0">
                <a:cs typeface="B Nazanin" panose="00000400000000000000" pitchFamily="2" charset="-78"/>
              </a:rPr>
              <a:t>3- به هیچ وجه روى لینکها و ایمیل ها با عناوین فریبنده و غیر واقعى و ناشناس کلیک نکنید.</a:t>
            </a:r>
          </a:p>
          <a:p>
            <a:pPr algn="just"/>
            <a:r>
              <a:rPr lang="fa-IR" sz="2800" dirty="0">
                <a:cs typeface="B Nazanin" panose="00000400000000000000" pitchFamily="2" charset="-78"/>
              </a:rPr>
              <a:t>4- از ثبت ایمیل خود در وبلاگ و سایتهاى غیر ضرورى، جهت عضویت و غیره خوددارى نمایید تا از ایمیل هاى مزاحم تا حدودى در امان باشید.</a:t>
            </a:r>
          </a:p>
          <a:p>
            <a:pPr algn="just"/>
            <a:r>
              <a:rPr lang="fa-IR" sz="2800" dirty="0">
                <a:cs typeface="B Nazanin" panose="00000400000000000000" pitchFamily="2" charset="-78"/>
              </a:rPr>
              <a:t>5- از ثبت ایمیل خود در صفحات غیر ضرورى وبلاگ و سایتها خود دارى نمایید.</a:t>
            </a:r>
          </a:p>
          <a:p>
            <a:pPr algn="just"/>
            <a:r>
              <a:rPr lang="fa-IR" sz="2800" dirty="0">
                <a:cs typeface="B Nazanin" panose="00000400000000000000" pitchFamily="2" charset="-78"/>
              </a:rPr>
              <a:t>6- اگر مجبورید ایمیل خود را در یک صفحه اینترنتى ثبت نمایید، پیشنهاد مى گردد در صورت امکان آن را به صورت یک عکس کم حجم در معرض دید دیگران قرار دهید .</a:t>
            </a:r>
          </a:p>
        </p:txBody>
      </p:sp>
    </p:spTree>
    <p:extLst>
      <p:ext uri="{BB962C8B-B14F-4D97-AF65-F5344CB8AC3E}">
        <p14:creationId xmlns:p14="http://schemas.microsoft.com/office/powerpoint/2010/main" val="665198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36412" cy="3817125"/>
          </a:xfrm>
        </p:spPr>
        <p:txBody>
          <a:bodyPr>
            <a:noAutofit/>
          </a:bodyPr>
          <a:lstStyle/>
          <a:p>
            <a:pPr marL="0" indent="0" algn="just">
              <a:buNone/>
            </a:pPr>
            <a:endParaRPr lang="fa-IR" sz="2400" dirty="0">
              <a:solidFill>
                <a:schemeClr val="tx1"/>
              </a:solidFill>
              <a:cs typeface="B Nazanin" panose="00000400000000000000" pitchFamily="2" charset="-78"/>
            </a:endParaRPr>
          </a:p>
          <a:p>
            <a:pPr marL="34290" indent="0" algn="just">
              <a:buNone/>
            </a:pPr>
            <a:r>
              <a:rPr lang="fa-IR" sz="2800" b="1" dirty="0">
                <a:solidFill>
                  <a:srgbClr val="FF0000"/>
                </a:solidFill>
                <a:cs typeface="B Nazanin" panose="00000400000000000000" pitchFamily="2" charset="-78"/>
              </a:rPr>
              <a:t>نکات ایمنی :</a:t>
            </a:r>
          </a:p>
          <a:p>
            <a:pPr marL="34290" indent="0" algn="just">
              <a:buNone/>
            </a:pPr>
            <a:r>
              <a:rPr lang="fa-IR" sz="2800" dirty="0">
                <a:solidFill>
                  <a:schemeClr val="tx1"/>
                </a:solidFill>
                <a:cs typeface="B Nazanin" panose="00000400000000000000" pitchFamily="2" charset="-78"/>
              </a:rPr>
              <a:t>از بازکردن هرزنامه </a:t>
            </a:r>
            <a:r>
              <a:rPr lang="en-US" sz="2800" dirty="0">
                <a:solidFill>
                  <a:srgbClr val="FF0000"/>
                </a:solidFill>
                <a:cs typeface="B Nazanin" panose="00000400000000000000" pitchFamily="2" charset="-78"/>
              </a:rPr>
              <a:t>spam</a:t>
            </a:r>
            <a:r>
              <a:rPr lang="en-US" sz="2800" dirty="0">
                <a:solidFill>
                  <a:schemeClr val="tx1"/>
                </a:solidFill>
                <a:cs typeface="B Nazanin" panose="00000400000000000000" pitchFamily="2" charset="-78"/>
              </a:rPr>
              <a:t>)</a:t>
            </a:r>
            <a:r>
              <a:rPr lang="fa-IR" sz="2800" dirty="0">
                <a:solidFill>
                  <a:schemeClr val="tx1"/>
                </a:solidFill>
                <a:cs typeface="B Nazanin" panose="00000400000000000000" pitchFamily="2" charset="-78"/>
              </a:rPr>
              <a:t>) بپرهیزید. این نامه های الکترونیکی اغلب حاوی ویروس ها و بدافزارهای رایانه ای هستند و به رایانه و اطلاعات شما آسیب می زنند. </a:t>
            </a:r>
          </a:p>
          <a:p>
            <a:pPr marL="34290" indent="0" algn="just">
              <a:buNone/>
            </a:pPr>
            <a:endParaRPr lang="fa-IR" sz="2800" b="1" dirty="0">
              <a:solidFill>
                <a:srgbClr val="FF0000"/>
              </a:solidFill>
              <a:cs typeface="B Nazanin" panose="00000400000000000000" pitchFamily="2" charset="-78"/>
            </a:endParaRPr>
          </a:p>
          <a:p>
            <a:pPr marL="34290" indent="0" algn="just">
              <a:buNone/>
            </a:pPr>
            <a:r>
              <a:rPr lang="fa-IR" sz="2800" b="1" dirty="0">
                <a:solidFill>
                  <a:srgbClr val="FF0000"/>
                </a:solidFill>
                <a:cs typeface="B Nazanin" panose="00000400000000000000" pitchFamily="2" charset="-78"/>
              </a:rPr>
              <a:t>کارکلاسی:</a:t>
            </a:r>
          </a:p>
          <a:p>
            <a:pPr marL="34290" indent="0" algn="just">
              <a:buNone/>
            </a:pPr>
            <a:r>
              <a:rPr lang="fa-IR" sz="2800" dirty="0">
                <a:solidFill>
                  <a:schemeClr val="tx1"/>
                </a:solidFill>
                <a:cs typeface="B Nazanin" panose="00000400000000000000" pitchFamily="2" charset="-78"/>
              </a:rPr>
              <a:t>به نشانى پست الکترونیکى خود مراجعه کنید و یک رایانامه براى چند نفر از دوستان خود بنویسید و از آنان بخواهید به صورت یک رایانامه سفید پاسخ دهند. سپس رایانامه هاى دریافتى را ببینید و از بین آن ها تعدادى را حذف کنید.</a:t>
            </a:r>
          </a:p>
        </p:txBody>
      </p:sp>
    </p:spTree>
    <p:extLst>
      <p:ext uri="{BB962C8B-B14F-4D97-AF65-F5344CB8AC3E}">
        <p14:creationId xmlns:p14="http://schemas.microsoft.com/office/powerpoint/2010/main" val="965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658962" cy="2656286"/>
          </a:xfrm>
        </p:spPr>
        <p:txBody>
          <a:bodyPr>
            <a:noAutofit/>
          </a:bodyPr>
          <a:lstStyle/>
          <a:p>
            <a:pPr marL="34290" indent="0" algn="just">
              <a:buNone/>
            </a:pPr>
            <a:r>
              <a:rPr lang="fa-IR" sz="2800" dirty="0">
                <a:solidFill>
                  <a:schemeClr val="tx1"/>
                </a:solidFill>
                <a:cs typeface="B Nazanin" panose="00000400000000000000" pitchFamily="2" charset="-78"/>
              </a:rPr>
              <a:t>می توانید تعدادی پوشه، متناسب با پروژه هایی که در درس کاروفناوری دارید، ایجاد کنید. مانند پروژه قاب عکس، پروژه جعبه آهنگین، پروژه ساخت ماکت مسجد و پروژه پرورش بلدرچین و سپس اطلاعات خود را در هر پوشه بریزید.</a:t>
            </a:r>
          </a:p>
          <a:p>
            <a:pPr marL="34290" indent="0" algn="just">
              <a:buNone/>
            </a:pPr>
            <a:endParaRPr lang="fa-IR" sz="2800" dirty="0">
              <a:solidFill>
                <a:schemeClr val="tx1"/>
              </a:solidFill>
              <a:cs typeface="B Nazanin" panose="00000400000000000000" pitchFamily="2" charset="-78"/>
            </a:endParaRPr>
          </a:p>
          <a:p>
            <a:pPr marL="34290" indent="0" algn="just">
              <a:buNone/>
            </a:pPr>
            <a:r>
              <a:rPr lang="fa-IR" sz="2800" dirty="0">
                <a:solidFill>
                  <a:schemeClr val="tx1"/>
                </a:solidFill>
                <a:cs typeface="B Nazanin" panose="00000400000000000000" pitchFamily="2" charset="-78"/>
              </a:rPr>
              <a:t>برای جابه جایی نامه ها بین پوشه ها چند روش وجود دارد. به کمک دبیر خود آن ها را پیدا کنید و از این روش ها برای دسته بندی نامه هایتان استفاده کنید.</a:t>
            </a:r>
          </a:p>
        </p:txBody>
      </p:sp>
      <p:sp>
        <p:nvSpPr>
          <p:cNvPr id="9" name="Title 1"/>
          <p:cNvSpPr txBox="1">
            <a:spLocks/>
          </p:cNvSpPr>
          <p:nvPr/>
        </p:nvSpPr>
        <p:spPr>
          <a:xfrm>
            <a:off x="7262793" y="548680"/>
            <a:ext cx="1647689" cy="640876"/>
          </a:xfrm>
          <a:prstGeom prst="rect">
            <a:avLst/>
          </a:prstGeom>
        </p:spPr>
        <p:txBody>
          <a:bodyPr vert="horz" lIns="91440" tIns="45720" rIns="91440" bIns="45720" rtlCol="0" anchor="ctr">
            <a:normAutofit lnSpcReduction="10000"/>
          </a:bodyPr>
          <a:lst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a:lstStyle>
          <a:p>
            <a:pPr algn="r"/>
            <a:r>
              <a:rPr lang="fa-IR" dirty="0">
                <a:cs typeface="B Nazanin" panose="00000400000000000000" pitchFamily="2" charset="-78"/>
              </a:rPr>
              <a:t> </a:t>
            </a:r>
            <a:r>
              <a:rPr lang="fa-IR" sz="2800" b="1" dirty="0">
                <a:solidFill>
                  <a:srgbClr val="FF0000"/>
                </a:solidFill>
                <a:cs typeface="B Nazanin" panose="00000400000000000000" pitchFamily="2" charset="-78"/>
              </a:rPr>
              <a:t>کارکلاسی</a:t>
            </a:r>
          </a:p>
        </p:txBody>
      </p:sp>
    </p:spTree>
    <p:extLst>
      <p:ext uri="{BB962C8B-B14F-4D97-AF65-F5344CB8AC3E}">
        <p14:creationId xmlns:p14="http://schemas.microsoft.com/office/powerpoint/2010/main" val="3447033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9143" y="470552"/>
            <a:ext cx="1647689" cy="640876"/>
          </a:xfrm>
          <a:prstGeom prst="rect">
            <a:avLst/>
          </a:prstGeom>
        </p:spPr>
        <p:txBody>
          <a:bodyPr vert="horz" lIns="91440" tIns="45720" rIns="91440" bIns="45720" rtlCol="0" anchor="ctr">
            <a:normAutofit lnSpcReduction="10000"/>
          </a:bodyPr>
          <a:lst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a:lstStyle>
          <a:p>
            <a:pPr algn="r"/>
            <a:r>
              <a:rPr lang="fa-IR" dirty="0">
                <a:cs typeface="B Nazanin" panose="00000400000000000000" pitchFamily="2" charset="-78"/>
              </a:rPr>
              <a:t> </a:t>
            </a:r>
            <a:r>
              <a:rPr lang="fa-IR" sz="2800" b="1" dirty="0">
                <a:solidFill>
                  <a:srgbClr val="FF0000"/>
                </a:solidFill>
                <a:cs typeface="B Nazanin" panose="00000400000000000000" pitchFamily="2" charset="-78"/>
              </a:rPr>
              <a:t>کارکلاسی</a:t>
            </a:r>
          </a:p>
        </p:txBody>
      </p:sp>
      <p:sp>
        <p:nvSpPr>
          <p:cNvPr id="5" name="Content Placeholder 2"/>
          <p:cNvSpPr txBox="1">
            <a:spLocks/>
          </p:cNvSpPr>
          <p:nvPr/>
        </p:nvSpPr>
        <p:spPr>
          <a:xfrm>
            <a:off x="251519" y="862998"/>
            <a:ext cx="8645313" cy="3286081"/>
          </a:xfrm>
          <a:prstGeom prst="rect">
            <a:avLst/>
          </a:prstGeom>
        </p:spPr>
        <p:txBody>
          <a:bodyPr vert="horz" lIns="91440" tIns="45720" rIns="91440" bIns="45720" rtlCol="0">
            <a:normAutofit/>
          </a:bodyPr>
          <a:lst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lgn="just">
              <a:buNone/>
            </a:pPr>
            <a:endParaRPr lang="fa-IR" sz="2800" dirty="0">
              <a:solidFill>
                <a:schemeClr val="tx1"/>
              </a:solidFill>
              <a:cs typeface="B Nazanin" panose="00000400000000000000" pitchFamily="2" charset="-78"/>
            </a:endParaRPr>
          </a:p>
          <a:p>
            <a:pPr marL="34290" indent="0" algn="just">
              <a:buNone/>
            </a:pPr>
            <a:r>
              <a:rPr lang="fa-IR" sz="2800" dirty="0">
                <a:solidFill>
                  <a:schemeClr val="tx1"/>
                </a:solidFill>
                <a:cs typeface="B Nazanin" panose="00000400000000000000" pitchFamily="2" charset="-78"/>
              </a:rPr>
              <a:t>سه طرح واره آموزشی (اینفوگرافیک) با عنوان های شبکه چیست انواع شبکه اینترنت و شبکه جهانی وب برای کار کلاسی شما در پایان این پودمان تولید شده است. با اسکن رمزینه پایین، به این طرح واره ها دسترسی پیدا می کنید. </a:t>
            </a:r>
          </a:p>
          <a:p>
            <a:pPr marL="34290" indent="0" algn="just">
              <a:buNone/>
            </a:pPr>
            <a:endParaRPr lang="fa-IR" sz="2800" dirty="0">
              <a:solidFill>
                <a:schemeClr val="tx1"/>
              </a:solidFill>
              <a:cs typeface="B Nazanin" panose="00000400000000000000" pitchFamily="2" charset="-78"/>
            </a:endParaRPr>
          </a:p>
          <a:p>
            <a:pPr marL="34290" indent="0" algn="just">
              <a:buNone/>
            </a:pPr>
            <a:r>
              <a:rPr lang="fa-IR" sz="2800" dirty="0">
                <a:solidFill>
                  <a:schemeClr val="tx1"/>
                </a:solidFill>
                <a:cs typeface="B Nazanin" panose="00000400000000000000" pitchFamily="2" charset="-78"/>
              </a:rPr>
              <a:t>در گروه درسی خود، در خصوص هر یک از این طرح واره های آموزشی، بحث و گفت وگو کنید و نتیجه را به کلاس درس ارائه دهید.</a:t>
            </a:r>
          </a:p>
        </p:txBody>
      </p:sp>
    </p:spTree>
    <p:extLst>
      <p:ext uri="{BB962C8B-B14F-4D97-AF65-F5344CB8AC3E}">
        <p14:creationId xmlns:p14="http://schemas.microsoft.com/office/powerpoint/2010/main" val="2126396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424936" cy="5184576"/>
          </a:xfrm>
        </p:spPr>
        <p:txBody>
          <a:bodyPr>
            <a:normAutofit lnSpcReduction="10000"/>
          </a:bodyPr>
          <a:lstStyle/>
          <a:p>
            <a:pPr marL="0" indent="0" algn="just">
              <a:lnSpc>
                <a:spcPct val="160000"/>
              </a:lnSpc>
              <a:buNone/>
            </a:pPr>
            <a:r>
              <a:rPr lang="fa-IR" sz="2400" dirty="0">
                <a:solidFill>
                  <a:schemeClr val="tx1"/>
                </a:solidFill>
                <a:cs typeface="B Nazanin" panose="00000400000000000000" pitchFamily="2" charset="-78"/>
              </a:rPr>
              <a:t>انسان در زندگى اجتماعى خود نقش هاى متفاوت و متعددی مانند، فرزند، مادر، پدر، تاجر، کارمند و کارگر بودن را ایفا می کند. براى داشتن اجتماعى مناسب و پویا باید در هر نقشى که دارید وظایف خود را به بهترین شکل ممکن انجام دهید. شهروند الکترونیکی به کسى گفته می شود که با استفاده از ابزارهاى الکترونیکى بتواند وظایف خود را ساده تر، سریع تر و ارزان تر انجام دهد. براى این منظور لازم است دانش و مهارت کافى در زمینه هاى مختلف کار با ابزار مرتبط و تجارت الکترونیکى داشته باشد.</a:t>
            </a:r>
          </a:p>
          <a:p>
            <a:pPr marL="0" indent="0" algn="just">
              <a:lnSpc>
                <a:spcPct val="160000"/>
              </a:lnSpc>
              <a:buNone/>
            </a:pPr>
            <a:r>
              <a:rPr lang="fa-IR" sz="2400" dirty="0">
                <a:solidFill>
                  <a:schemeClr val="tx1"/>
                </a:solidFill>
                <a:cs typeface="B Nazanin" panose="00000400000000000000" pitchFamily="2" charset="-78"/>
              </a:rPr>
              <a:t>امروزه از امکانات فناوری اطلاعات و ارتباطات در ساده سازی کارها استفاده می شود. شما نیز می توانید با استفاده از امکان ارتباط با اینترنت و بهره مندی از امکانات پست الکترونیکی، از مزایای آن در زندگی خود بهره مند شوید.</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1000"/>
                                        <p:tgtEl>
                                          <p:spTgt spid="3">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24" y="260648"/>
            <a:ext cx="8676456" cy="3970318"/>
          </a:xfrm>
          <a:prstGeom prst="rect">
            <a:avLst/>
          </a:prstGeom>
        </p:spPr>
        <p:txBody>
          <a:bodyPr wrap="square">
            <a:spAutoFit/>
          </a:bodyPr>
          <a:lstStyle/>
          <a:p>
            <a:pPr algn="just">
              <a:lnSpc>
                <a:spcPct val="150000"/>
              </a:lnSpc>
            </a:pPr>
            <a:r>
              <a:rPr lang="fa-IR" sz="2400" dirty="0">
                <a:cs typeface="B Nazanin" panose="00000400000000000000" pitchFamily="2" charset="-78"/>
              </a:rPr>
              <a:t>در زندگی روز مره یا در محیط کار همواره شرایطی پیش می اید که نیاز دارید پیام یا اسنادی را در زمان بسیار کوتاه به فرد مورد نظر برسانید.خوشبختانه اینترنت بستری اماده کرده است که که می توانید بسیارى از این نوع کارها را با سرعت بیشتری انجام دهید. از این رو در این پودمان تعدادى از مهارت های مورد نیاز را برای به کار گرفتن این امکانات فرا می گیرید، ایجاد پست الکترونیکى و به کارگیری آن نمونه هایى از این مهارتهاست</a:t>
            </a:r>
            <a:r>
              <a:rPr lang="en-US" sz="2400" dirty="0">
                <a:cs typeface="B Nazanin" panose="00000400000000000000" pitchFamily="2" charset="-78"/>
              </a:rPr>
              <a:t>. </a:t>
            </a:r>
            <a:r>
              <a:rPr lang="fa-IR" sz="2400" dirty="0">
                <a:cs typeface="B Nazanin" panose="00000400000000000000" pitchFamily="2" charset="-78"/>
              </a:rPr>
              <a:t>هر دانش آموزى با مراجعه به یکى از شبکه هاى مجازى مانند شبکه رشد، می تواند پس از دریافت مجوز به نام خود پست الکترونیکى ثبت کند.</a:t>
            </a:r>
          </a:p>
        </p:txBody>
      </p:sp>
      <p:pic>
        <p:nvPicPr>
          <p:cNvPr id="2" name="Picture 1"/>
          <p:cNvPicPr>
            <a:picLocks noChangeAspect="1"/>
          </p:cNvPicPr>
          <p:nvPr/>
        </p:nvPicPr>
        <p:blipFill>
          <a:blip r:embed="rId3"/>
          <a:stretch>
            <a:fillRect/>
          </a:stretch>
        </p:blipFill>
        <p:spPr>
          <a:xfrm>
            <a:off x="216024" y="3865416"/>
            <a:ext cx="5220072" cy="273943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190" y="404664"/>
            <a:ext cx="2605150" cy="648072"/>
          </a:xfrm>
        </p:spPr>
        <p:txBody>
          <a:bodyPr>
            <a:normAutofit/>
          </a:bodyPr>
          <a:lstStyle/>
          <a:p>
            <a:pPr algn="r"/>
            <a:r>
              <a:rPr lang="fa-IR" sz="2800" b="1" dirty="0">
                <a:solidFill>
                  <a:srgbClr val="FF0000"/>
                </a:solidFill>
                <a:cs typeface="B Nazanin" panose="00000400000000000000" pitchFamily="2" charset="-78"/>
              </a:rPr>
              <a:t>اتصال به شبکه </a:t>
            </a:r>
          </a:p>
        </p:txBody>
      </p:sp>
      <p:sp>
        <p:nvSpPr>
          <p:cNvPr id="3" name="Content Placeholder 2"/>
          <p:cNvSpPr>
            <a:spLocks noGrp="1"/>
          </p:cNvSpPr>
          <p:nvPr>
            <p:ph idx="1"/>
          </p:nvPr>
        </p:nvSpPr>
        <p:spPr>
          <a:xfrm>
            <a:off x="251520" y="1151995"/>
            <a:ext cx="8653822" cy="2695193"/>
          </a:xfrm>
        </p:spPr>
        <p:txBody>
          <a:bodyPr>
            <a:noAutofit/>
          </a:bodyPr>
          <a:lstStyle/>
          <a:p>
            <a:pPr marL="34290" indent="0" algn="just">
              <a:lnSpc>
                <a:spcPct val="150000"/>
              </a:lnSpc>
              <a:buNone/>
            </a:pPr>
            <a:r>
              <a:rPr lang="fa-IR" sz="2400" dirty="0">
                <a:solidFill>
                  <a:schemeClr val="tx1"/>
                </a:solidFill>
                <a:cs typeface="B Nazanin" panose="00000400000000000000" pitchFamily="2" charset="-78"/>
              </a:rPr>
              <a:t>اینترنت شبکه ای است که مجموعه اى از شبکه ها را در بر میگیرد. در نظر بگیرید که رایانه های مدرسه را به سیم با هم شبکه کرده اند. علاوه بر این، رایانه های مدرسه دوستتان را نیز شبکه کرده اند. اگر این دو شبکه را به هم متصل کنند یک شبکه بزرگتر درست کرده اند. اگر مدارس شهر به هم متصل شوند شبکه باز هم بزرگتر می شود اگر همه شبکه های موجود در دنیا به هم وصل شوند. به آن شبکه بزرگ اینترنت یا شبکه بین المللی می گویند. شکل زیر نمونه اى از این نوع شبکه را نشان می دهد.</a:t>
            </a:r>
          </a:p>
        </p:txBody>
      </p:sp>
      <p:pic>
        <p:nvPicPr>
          <p:cNvPr id="6" name="Picture 5"/>
          <p:cNvPicPr>
            <a:picLocks noChangeAspect="1"/>
          </p:cNvPicPr>
          <p:nvPr/>
        </p:nvPicPr>
        <p:blipFill>
          <a:blip r:embed="rId3"/>
          <a:stretch>
            <a:fillRect/>
          </a:stretch>
        </p:blipFill>
        <p:spPr>
          <a:xfrm>
            <a:off x="261296" y="3933056"/>
            <a:ext cx="3518616" cy="2722913"/>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377" y="266761"/>
            <a:ext cx="2101094" cy="649700"/>
          </a:xfrm>
        </p:spPr>
        <p:txBody>
          <a:bodyPr>
            <a:normAutofit/>
          </a:bodyPr>
          <a:lstStyle/>
          <a:p>
            <a:pPr algn="r"/>
            <a:r>
              <a:rPr lang="fa-IR" sz="2800" b="1" dirty="0">
                <a:solidFill>
                  <a:srgbClr val="FF0000"/>
                </a:solidFill>
                <a:cs typeface="B Nazanin" panose="00000400000000000000" pitchFamily="2" charset="-78"/>
              </a:rPr>
              <a:t>بارش فکری</a:t>
            </a:r>
          </a:p>
        </p:txBody>
      </p:sp>
      <p:sp>
        <p:nvSpPr>
          <p:cNvPr id="3" name="Content Placeholder 2"/>
          <p:cNvSpPr>
            <a:spLocks noGrp="1"/>
          </p:cNvSpPr>
          <p:nvPr>
            <p:ph idx="1"/>
          </p:nvPr>
        </p:nvSpPr>
        <p:spPr>
          <a:xfrm>
            <a:off x="306070" y="916461"/>
            <a:ext cx="8568951" cy="2656286"/>
          </a:xfrm>
        </p:spPr>
        <p:txBody>
          <a:bodyPr>
            <a:normAutofit/>
          </a:bodyPr>
          <a:lstStyle/>
          <a:p>
            <a:pPr marL="0" indent="0" algn="just">
              <a:buNone/>
            </a:pPr>
            <a:r>
              <a:rPr lang="fa-IR" sz="2400" dirty="0">
                <a:solidFill>
                  <a:schemeClr val="tx1"/>
                </a:solidFill>
                <a:cs typeface="B Nazanin" panose="00000400000000000000" pitchFamily="2" charset="-78"/>
              </a:rPr>
              <a:t>اگر اینترنت را شبکه ای از شبکه ها بدانید، به نظر شما کاربرهای خانگی،که فاقد شبکه رایانه ای هستند، چگونه می توانند به اینترنت متصل شوند؟ آن را در جدول بنویسید.</a:t>
            </a:r>
          </a:p>
          <a:p>
            <a:pPr marL="0" indent="0" algn="just">
              <a:buNone/>
            </a:pPr>
            <a:r>
              <a:rPr lang="fa-IR" sz="2800" dirty="0">
                <a:solidFill>
                  <a:srgbClr val="FF0000"/>
                </a:solidFill>
                <a:cs typeface="B Nazanin" panose="00000400000000000000" pitchFamily="2" charset="-78"/>
              </a:rPr>
              <a:t>جواب</a:t>
            </a:r>
            <a:endParaRPr lang="fa-IR" sz="2400" dirty="0">
              <a:solidFill>
                <a:srgbClr val="FF0000"/>
              </a:solidFill>
              <a:cs typeface="B Nazanin" panose="00000400000000000000" pitchFamily="2" charset="-78"/>
            </a:endParaRPr>
          </a:p>
        </p:txBody>
      </p:sp>
      <p:pic>
        <p:nvPicPr>
          <p:cNvPr id="5" name="Picture 4" descr="A white paper with black text and red text&#10;&#10;Description automatically generated">
            <a:extLst>
              <a:ext uri="{FF2B5EF4-FFF2-40B4-BE49-F238E27FC236}">
                <a16:creationId xmlns:a16="http://schemas.microsoft.com/office/drawing/2014/main" id="{099C0F62-3A4C-B9CC-BD21-4B140F8BD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31" y="2589113"/>
            <a:ext cx="8771428" cy="326666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18113" y="1817878"/>
            <a:ext cx="5769957" cy="487682"/>
          </a:xfrm>
        </p:spPr>
        <p:txBody>
          <a:bodyPr>
            <a:noAutofit/>
          </a:bodyPr>
          <a:lstStyle/>
          <a:p>
            <a:pPr algn="r"/>
            <a:r>
              <a:rPr lang="fa-IR" sz="3200" b="1" dirty="0">
                <a:solidFill>
                  <a:srgbClr val="FF0000"/>
                </a:solidFill>
                <a:cs typeface="B Nazanin" panose="00000400000000000000" pitchFamily="2" charset="-78"/>
              </a:rPr>
              <a:t>پژوهش</a:t>
            </a:r>
          </a:p>
        </p:txBody>
      </p:sp>
      <p:sp>
        <p:nvSpPr>
          <p:cNvPr id="3" name="Content Placeholder 2"/>
          <p:cNvSpPr>
            <a:spLocks noGrp="1"/>
          </p:cNvSpPr>
          <p:nvPr>
            <p:ph idx="1"/>
          </p:nvPr>
        </p:nvSpPr>
        <p:spPr>
          <a:xfrm>
            <a:off x="395536" y="782741"/>
            <a:ext cx="8392534" cy="1027719"/>
          </a:xfrm>
        </p:spPr>
        <p:txBody>
          <a:bodyPr>
            <a:normAutofit/>
          </a:bodyPr>
          <a:lstStyle/>
          <a:p>
            <a:pPr marL="0" indent="0" algn="just">
              <a:buNone/>
            </a:pPr>
            <a:r>
              <a:rPr lang="fa-IR" sz="2400" dirty="0">
                <a:solidFill>
                  <a:srgbClr val="002060"/>
                </a:solidFill>
                <a:cs typeface="B Nazanin" panose="00000400000000000000" pitchFamily="2" charset="-78"/>
              </a:rPr>
              <a:t>امروزه در هر کشوری تعدادی سرویس دهنده اینترنت وجود دارد. این سرویس دهندگان با دریافت هزینه اشتراک، امکان اتصال به اینترنت را برای کاربران فراهم می کنند.</a:t>
            </a:r>
          </a:p>
          <a:p>
            <a:pPr marL="0" indent="0">
              <a:buNone/>
            </a:pPr>
            <a:endParaRPr lang="fa-IR" sz="2400" dirty="0">
              <a:cs typeface="B Nazanin" panose="00000400000000000000" pitchFamily="2" charset="-78"/>
            </a:endParaRPr>
          </a:p>
        </p:txBody>
      </p:sp>
      <p:pic>
        <p:nvPicPr>
          <p:cNvPr id="4" name="Picture 3" descr="3.PNG"/>
          <p:cNvPicPr>
            <a:picLocks noChangeAspect="1"/>
          </p:cNvPicPr>
          <p:nvPr/>
        </p:nvPicPr>
        <p:blipFill rotWithShape="1">
          <a:blip r:embed="rId3"/>
          <a:srcRect t="-4971" r="5759"/>
          <a:stretch/>
        </p:blipFill>
        <p:spPr>
          <a:xfrm>
            <a:off x="251520" y="3717032"/>
            <a:ext cx="8648744" cy="2954203"/>
          </a:xfrm>
          <a:prstGeom prst="rect">
            <a:avLst/>
          </a:prstGeom>
        </p:spPr>
      </p:pic>
      <p:sp>
        <p:nvSpPr>
          <p:cNvPr id="9" name="Rectangle 8"/>
          <p:cNvSpPr/>
          <p:nvPr/>
        </p:nvSpPr>
        <p:spPr>
          <a:xfrm>
            <a:off x="395537" y="2582273"/>
            <a:ext cx="8392534" cy="1200329"/>
          </a:xfrm>
          <a:prstGeom prst="rect">
            <a:avLst/>
          </a:prstGeom>
        </p:spPr>
        <p:txBody>
          <a:bodyPr wrap="square">
            <a:spAutoFit/>
          </a:bodyPr>
          <a:lstStyle/>
          <a:p>
            <a:pPr algn="just"/>
            <a:r>
              <a:rPr lang="fa-IR" sz="2400" dirty="0">
                <a:cs typeface="B Nazanin" panose="00000400000000000000" pitchFamily="2" charset="-78"/>
              </a:rPr>
              <a:t>نام و مشخصات سرویس دهنده هاى اینترنت و انواع سرویس هاى اشتراک اینترنت را که در شهرتان فعال بنویسید.</a:t>
            </a:r>
          </a:p>
          <a:p>
            <a:pPr algn="just"/>
            <a:r>
              <a:rPr lang="fa-IR" sz="2400" dirty="0">
                <a:solidFill>
                  <a:srgbClr val="FF0000"/>
                </a:solidFill>
                <a:cs typeface="B Nazanin" panose="00000400000000000000" pitchFamily="2" charset="-78"/>
              </a:rPr>
              <a:t>جواب با شما</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49721"/>
            <a:ext cx="8640959" cy="1519240"/>
          </a:xfrm>
        </p:spPr>
        <p:txBody>
          <a:bodyPr>
            <a:normAutofit/>
          </a:bodyPr>
          <a:lstStyle/>
          <a:p>
            <a:pPr marL="0" indent="0" algn="just">
              <a:lnSpc>
                <a:spcPct val="120000"/>
              </a:lnSpc>
              <a:buNone/>
            </a:pPr>
            <a:r>
              <a:rPr lang="fa-IR" sz="2400" dirty="0">
                <a:solidFill>
                  <a:schemeClr val="tx1"/>
                </a:solidFill>
                <a:cs typeface="B Nazanin" panose="00000400000000000000" pitchFamily="2" charset="-78"/>
              </a:rPr>
              <a:t>برای استفاده از اینترنت به کمک تجهیزات شبکه مخابرات از وسیله ای به نام مودم استفاده می شود.انواع مودم های رایج در بازار را برای کاربرد های خانگی و اداری در اینترنت جست و جو معایب وکاربری هر کدام را بررسی کنید و آن ها را در جدول بنویسید.     </a:t>
            </a:r>
            <a:r>
              <a:rPr lang="fa-IR" sz="2400" dirty="0">
                <a:solidFill>
                  <a:srgbClr val="FF0000"/>
                </a:solidFill>
                <a:cs typeface="B Nazanin" panose="00000400000000000000" pitchFamily="2" charset="-78"/>
              </a:rPr>
              <a:t>جواب</a:t>
            </a:r>
          </a:p>
        </p:txBody>
      </p:sp>
      <p:sp>
        <p:nvSpPr>
          <p:cNvPr id="5" name="Rectangle 4"/>
          <p:cNvSpPr/>
          <p:nvPr/>
        </p:nvSpPr>
        <p:spPr>
          <a:xfrm>
            <a:off x="251520" y="315148"/>
            <a:ext cx="8640959" cy="1200329"/>
          </a:xfrm>
          <a:prstGeom prst="rect">
            <a:avLst/>
          </a:prstGeom>
        </p:spPr>
        <p:txBody>
          <a:bodyPr wrap="square">
            <a:spAutoFit/>
          </a:bodyPr>
          <a:lstStyle/>
          <a:p>
            <a:pPr algn="just"/>
            <a:r>
              <a:rPr lang="fa-IR" sz="2400" dirty="0">
                <a:cs typeface="B Nazanin" panose="00000400000000000000" pitchFamily="2" charset="-78"/>
              </a:rPr>
              <a:t>این سرویس دهنده ها نیز با استفاده از امکانات شرکت مخابرات رایانه شما را به اینترنت وصل می کنند.استفاده از سیم کشی تلفن ثابت موجود در خانه همچنین استفاده از سرویس بی سیم تلفن های همراه از راه های اتصال به اینترنت است. </a:t>
            </a:r>
          </a:p>
        </p:txBody>
      </p:sp>
      <p:pic>
        <p:nvPicPr>
          <p:cNvPr id="4" name="Picture 3" descr="A white paper with black text and red text&#10;&#10;Description automatically generated">
            <a:extLst>
              <a:ext uri="{FF2B5EF4-FFF2-40B4-BE49-F238E27FC236}">
                <a16:creationId xmlns:a16="http://schemas.microsoft.com/office/drawing/2014/main" id="{C29CAD69-9674-B5E9-0098-3FADDF27C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94" y="3284984"/>
            <a:ext cx="8523809" cy="309523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7" y="666759"/>
            <a:ext cx="3096345" cy="411216"/>
          </a:xfrm>
        </p:spPr>
        <p:txBody>
          <a:bodyPr>
            <a:noAutofit/>
          </a:bodyPr>
          <a:lstStyle/>
          <a:p>
            <a:pPr algn="r"/>
            <a:r>
              <a:rPr lang="fa-IR" sz="2800" b="1" dirty="0">
                <a:solidFill>
                  <a:srgbClr val="FF0000"/>
                </a:solidFill>
                <a:cs typeface="B Nazanin" panose="00000400000000000000" pitchFamily="2" charset="-78"/>
              </a:rPr>
              <a:t>پست الکترونیکى </a:t>
            </a:r>
          </a:p>
        </p:txBody>
      </p:sp>
      <p:sp>
        <p:nvSpPr>
          <p:cNvPr id="3" name="Content Placeholder 2"/>
          <p:cNvSpPr>
            <a:spLocks noGrp="1"/>
          </p:cNvSpPr>
          <p:nvPr>
            <p:ph idx="1"/>
          </p:nvPr>
        </p:nvSpPr>
        <p:spPr>
          <a:xfrm>
            <a:off x="323528" y="1431855"/>
            <a:ext cx="8496944" cy="2656286"/>
          </a:xfrm>
        </p:spPr>
        <p:txBody>
          <a:bodyPr/>
          <a:lstStyle/>
          <a:p>
            <a:pPr marL="34290" indent="0" algn="just">
              <a:buNone/>
            </a:pPr>
            <a:r>
              <a:rPr lang="fa-IR" sz="2400" dirty="0">
                <a:solidFill>
                  <a:schemeClr val="tx1"/>
                </a:solidFill>
                <a:cs typeface="B Nazanin" panose="00000400000000000000" pitchFamily="2" charset="-78"/>
              </a:rPr>
              <a:t>یکی از امکانات دسترسی به اینترنت، جست و جوی موضوعات مورد نظر در شبکه جهانی است، که در سال گذشته با آن آشنا شده اید. در ادامه این پودمان، با بهره گیری از فیلم و نرم افزار آموزشی، با پست الکترونیکى که یکی دیگر از امکانات موجود در اینترنت و کاربری آن است،آشنا خواهید شد.  </a:t>
            </a:r>
          </a:p>
        </p:txBody>
      </p:sp>
      <p:sp>
        <p:nvSpPr>
          <p:cNvPr id="4" name="Title 1"/>
          <p:cNvSpPr txBox="1">
            <a:spLocks/>
          </p:cNvSpPr>
          <p:nvPr/>
        </p:nvSpPr>
        <p:spPr>
          <a:xfrm>
            <a:off x="6665210" y="3084907"/>
            <a:ext cx="2155262" cy="487682"/>
          </a:xfrm>
          <a:prstGeom prst="rect">
            <a:avLst/>
          </a:prstGeom>
        </p:spPr>
        <p:txBody>
          <a:bodyPr vert="horz" lIns="68580" tIns="34290" rIns="68580" bIns="34290" rtlCol="0" anchor="ctr">
            <a:normAutofit/>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sz="2800" b="1" dirty="0">
                <a:solidFill>
                  <a:srgbClr val="FF0000"/>
                </a:solidFill>
                <a:cs typeface="B Nazanin" panose="00000400000000000000" pitchFamily="2" charset="-78"/>
              </a:rPr>
              <a:t>بارش فکری </a:t>
            </a:r>
          </a:p>
        </p:txBody>
      </p:sp>
      <p:sp>
        <p:nvSpPr>
          <p:cNvPr id="5" name="Content Placeholder 2"/>
          <p:cNvSpPr txBox="1">
            <a:spLocks/>
          </p:cNvSpPr>
          <p:nvPr/>
        </p:nvSpPr>
        <p:spPr>
          <a:xfrm>
            <a:off x="323528" y="3843586"/>
            <a:ext cx="8548040" cy="2177702"/>
          </a:xfrm>
          <a:prstGeom prst="rect">
            <a:avLst/>
          </a:prstGeom>
        </p:spPr>
        <p:txBody>
          <a:bodyPr vert="horz" lIns="68580" tIns="34290" rIns="68580" bIns="3429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fa-IR" dirty="0">
                <a:cs typeface="B Nazanin" panose="00000400000000000000" pitchFamily="2" charset="-78"/>
              </a:rPr>
              <a:t>در گروه خود درباره مزایا و معایب استفاده از پست الکترونیکى صحبت کنید و نتیجه را در جدول بنویسید</a:t>
            </a:r>
          </a:p>
          <a:p>
            <a:pPr marL="0" indent="0" algn="just">
              <a:buNone/>
            </a:pPr>
            <a:endParaRPr lang="fa-IR" dirty="0">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67" y="4538446"/>
            <a:ext cx="5517260" cy="1961426"/>
          </a:xfrm>
          <a:prstGeom prst="rect">
            <a:avLst/>
          </a:prstGeom>
        </p:spPr>
      </p:pic>
      <p:sp>
        <p:nvSpPr>
          <p:cNvPr id="7" name="Title 1"/>
          <p:cNvSpPr txBox="1">
            <a:spLocks/>
          </p:cNvSpPr>
          <p:nvPr/>
        </p:nvSpPr>
        <p:spPr>
          <a:xfrm>
            <a:off x="5199160" y="5253511"/>
            <a:ext cx="3672408" cy="487682"/>
          </a:xfrm>
          <a:prstGeom prst="rect">
            <a:avLst/>
          </a:prstGeom>
        </p:spPr>
        <p:txBody>
          <a:bodyPr vert="horz" lIns="68580" tIns="34290" rIns="68580" bIns="34290" rtlCol="0" anchor="ctr">
            <a:noAutofit/>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b="1" dirty="0">
                <a:cs typeface="B Nazanin" panose="00000400000000000000" pitchFamily="2" charset="-78"/>
              </a:rPr>
              <a:t>جواب در صفحه بعد</a:t>
            </a:r>
            <a:endParaRPr lang="fa-IR" sz="3200" b="1" dirty="0">
              <a:cs typeface="B Nazanin" panose="00000400000000000000" pitchFamily="2" charset="-78"/>
            </a:endParaRPr>
          </a:p>
        </p:txBody>
      </p:sp>
    </p:spTree>
    <p:extLst>
      <p:ext uri="{BB962C8B-B14F-4D97-AF65-F5344CB8AC3E}">
        <p14:creationId xmlns:p14="http://schemas.microsoft.com/office/powerpoint/2010/main" val="3361984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par>
                          <p:cTn id="13" fill="hold">
                            <p:stCondLst>
                              <p:cond delay="25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5500"/>
                            </p:stCondLst>
                            <p:childTnLst>
                              <p:par>
                                <p:cTn id="41" presetID="26"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Circuit</Template>
  <TotalTime>672</TotalTime>
  <Words>2369</Words>
  <Application>Microsoft Office PowerPoint</Application>
  <PresentationFormat>On-screen Show (4:3)</PresentationFormat>
  <Paragraphs>120</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B Nazanin</vt:lpstr>
      <vt:lpstr>Garamond</vt:lpstr>
      <vt:lpstr>Arial</vt:lpstr>
      <vt:lpstr>Agency FB</vt:lpstr>
      <vt:lpstr>Calibri</vt:lpstr>
      <vt:lpstr>Corbel</vt:lpstr>
      <vt:lpstr>Baasem</vt:lpstr>
      <vt:lpstr>AmuzehNewNormalPS</vt:lpstr>
      <vt:lpstr>Basis</vt:lpstr>
      <vt:lpstr>Organic</vt:lpstr>
      <vt:lpstr>PowerPoint Presentation</vt:lpstr>
      <vt:lpstr>PowerPoint Presentation</vt:lpstr>
      <vt:lpstr>PowerPoint Presentation</vt:lpstr>
      <vt:lpstr>PowerPoint Presentation</vt:lpstr>
      <vt:lpstr>اتصال به شبکه </vt:lpstr>
      <vt:lpstr>بارش فکری</vt:lpstr>
      <vt:lpstr>پژوهش</vt:lpstr>
      <vt:lpstr>PowerPoint Presentation</vt:lpstr>
      <vt:lpstr>پست الکترونیکى </vt:lpstr>
      <vt:lpstr>PowerPoint Presentation</vt:lpstr>
      <vt:lpstr>ایجاد پست الکترونیکی</vt:lpstr>
      <vt:lpstr> بارش فکری</vt:lpstr>
      <vt:lpstr>کارکلاسی</vt:lpstr>
      <vt:lpstr>جدول 6 _3 برخی از مزایا و معایب رمزهای عبور را نشان می دهد.</vt:lpstr>
      <vt:lpstr>نکات ایمنی </vt:lpstr>
      <vt:lpstr>‌اخلاق اینترنتی:</vt:lpstr>
      <vt:lpstr>کار غیر کلاسی </vt:lpstr>
      <vt:lpstr>پرسش</vt:lpstr>
      <vt:lpstr>پرسش</vt:lpstr>
      <vt:lpstr>PowerPoint Presentation</vt:lpstr>
      <vt:lpstr>PowerPoint Presentation</vt:lpstr>
      <vt:lpstr>PowerPoint Presentation</vt:lpstr>
      <vt:lpstr>پژوهش</vt:lpstr>
      <vt:lpstr>کار غیر کلاسی</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1-shahrvand.1.suherfe.blog.ir</dc:title>
  <dc:subject>1-shahrvand.1.suherfe.blog.ir</dc:subject>
  <dc:creator>suherfe.blog.ir</dc:creator>
  <cp:keywords>1-shahrvand.1.suherfe.blog.ir</cp:keywords>
  <dc:description>1-shahrvand.1.suherfe.blog.ir</dc:description>
  <cp:lastModifiedBy>HP</cp:lastModifiedBy>
  <cp:revision>108</cp:revision>
  <dcterms:created xsi:type="dcterms:W3CDTF">2020-01-09T13:23:12Z</dcterms:created>
  <dcterms:modified xsi:type="dcterms:W3CDTF">2024-09-06T14:00:47Z</dcterms:modified>
  <cp:category>1-shahrvand.1.suherfe.blog.ir</cp:category>
  <cp:version>8-3</cp:version>
</cp:coreProperties>
</file>