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heme/themeOverride3.xml" ContentType="application/vnd.openxmlformats-officedocument.themeOverride+xml"/>
  <Override PartName="/ppt/tags/tag3.xml" ContentType="application/vnd.openxmlformats-officedocument.presentationml.tags+xml"/>
  <Override PartName="/ppt/theme/themeOverride4.xml" ContentType="application/vnd.openxmlformats-officedocument.themeOverride+xml"/>
  <Override PartName="/ppt/tags/tag4.xml" ContentType="application/vnd.openxmlformats-officedocument.presentationml.tags+xml"/>
  <Override PartName="/ppt/theme/themeOverride5.xml" ContentType="application/vnd.openxmlformats-officedocument.themeOverride+xml"/>
  <Override PartName="/ppt/tags/tag5.xml" ContentType="application/vnd.openxmlformats-officedocument.presentationml.tags+xml"/>
  <Override PartName="/ppt/theme/themeOverride6.xml" ContentType="application/vnd.openxmlformats-officedocument.themeOverride+xml"/>
  <Override PartName="/ppt/tags/tag6.xml" ContentType="application/vnd.openxmlformats-officedocument.presentationml.tags+xml"/>
  <Override PartName="/ppt/theme/themeOverride7.xml" ContentType="application/vnd.openxmlformats-officedocument.themeOverride+xml"/>
  <Override PartName="/ppt/tags/tag7.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ags/tag8.xml" ContentType="application/vnd.openxmlformats-officedocument.presentationml.tags+xml"/>
  <Override PartName="/ppt/theme/themeOverride10.xml" ContentType="application/vnd.openxmlformats-officedocument.themeOverride+xml"/>
  <Override PartName="/ppt/tags/tag9.xml" ContentType="application/vnd.openxmlformats-officedocument.presentationml.tags+xml"/>
  <Override PartName="/ppt/theme/themeOverride11.xml" ContentType="application/vnd.openxmlformats-officedocument.themeOverride+xml"/>
  <Override PartName="/ppt/tags/tag10.xml" ContentType="application/vnd.openxmlformats-officedocument.presentationml.tags+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75" r:id="rId1"/>
    <p:sldMasterId id="2147484305" r:id="rId2"/>
  </p:sldMasterIdLst>
  <p:notesMasterIdLst>
    <p:notesMasterId r:id="rId57"/>
  </p:notesMasterIdLst>
  <p:sldIdLst>
    <p:sldId id="323" r:id="rId3"/>
    <p:sldId id="320" r:id="rId4"/>
    <p:sldId id="259" r:id="rId5"/>
    <p:sldId id="260" r:id="rId6"/>
    <p:sldId id="326" r:id="rId7"/>
    <p:sldId id="273" r:id="rId8"/>
    <p:sldId id="274" r:id="rId9"/>
    <p:sldId id="327" r:id="rId10"/>
    <p:sldId id="275" r:id="rId11"/>
    <p:sldId id="261" r:id="rId12"/>
    <p:sldId id="328" r:id="rId13"/>
    <p:sldId id="354" r:id="rId14"/>
    <p:sldId id="276" r:id="rId15"/>
    <p:sldId id="277" r:id="rId16"/>
    <p:sldId id="329" r:id="rId17"/>
    <p:sldId id="278" r:id="rId18"/>
    <p:sldId id="279" r:id="rId19"/>
    <p:sldId id="330" r:id="rId20"/>
    <p:sldId id="280" r:id="rId21"/>
    <p:sldId id="281" r:id="rId22"/>
    <p:sldId id="355" r:id="rId23"/>
    <p:sldId id="331" r:id="rId24"/>
    <p:sldId id="349" r:id="rId25"/>
    <p:sldId id="304" r:id="rId26"/>
    <p:sldId id="333" r:id="rId27"/>
    <p:sldId id="356" r:id="rId28"/>
    <p:sldId id="305" r:id="rId29"/>
    <p:sldId id="306" r:id="rId30"/>
    <p:sldId id="307" r:id="rId31"/>
    <p:sldId id="308" r:id="rId32"/>
    <p:sldId id="334" r:id="rId33"/>
    <p:sldId id="335" r:id="rId34"/>
    <p:sldId id="310" r:id="rId35"/>
    <p:sldId id="321" r:id="rId36"/>
    <p:sldId id="311" r:id="rId37"/>
    <p:sldId id="336" r:id="rId38"/>
    <p:sldId id="312" r:id="rId39"/>
    <p:sldId id="337" r:id="rId40"/>
    <p:sldId id="313" r:id="rId41"/>
    <p:sldId id="338" r:id="rId42"/>
    <p:sldId id="314" r:id="rId43"/>
    <p:sldId id="315" r:id="rId44"/>
    <p:sldId id="339" r:id="rId45"/>
    <p:sldId id="340" r:id="rId46"/>
    <p:sldId id="316" r:id="rId47"/>
    <p:sldId id="341" r:id="rId48"/>
    <p:sldId id="317" r:id="rId49"/>
    <p:sldId id="342" r:id="rId50"/>
    <p:sldId id="318" r:id="rId51"/>
    <p:sldId id="343" r:id="rId52"/>
    <p:sldId id="345" r:id="rId53"/>
    <p:sldId id="319" r:id="rId54"/>
    <p:sldId id="344" r:id="rId55"/>
    <p:sldId id="346" r:id="rId56"/>
  </p:sldIdLst>
  <p:sldSz cx="9144000" cy="6858000" type="screen4x3"/>
  <p:notesSz cx="6858000" cy="9144000"/>
  <p:embeddedFontLst>
    <p:embeddedFont>
      <p:font typeface="AbdoMaster-Bold" panose="02000500030000020004" pitchFamily="50" charset="-78"/>
      <p:regular r:id="rId58"/>
    </p:embeddedFont>
    <p:embeddedFont>
      <p:font typeface="Aviny" panose="020B0506030804020204" pitchFamily="34" charset="-78"/>
      <p:regular r:id="rId59"/>
    </p:embeddedFont>
    <p:embeddedFont>
      <p:font typeface="B Koodak" panose="00000700000000000000" pitchFamily="2" charset="-78"/>
      <p:bold r:id="rId60"/>
    </p:embeddedFont>
    <p:embeddedFont>
      <p:font typeface="B Nazanin" panose="00000400000000000000" pitchFamily="2" charset="-78"/>
      <p:regular r:id="rId61"/>
      <p:bold r:id="rId62"/>
    </p:embeddedFont>
    <p:embeddedFont>
      <p:font typeface="B Titr" panose="00000700000000000000" pitchFamily="2" charset="-78"/>
      <p:bold r:id="rId63"/>
    </p:embeddedFont>
    <p:embeddedFont>
      <p:font typeface="Corbel" panose="020B0503020204020204" pitchFamily="34" charset="0"/>
      <p:regular r:id="rId64"/>
      <p:bold r:id="rId65"/>
      <p:italic r:id="rId66"/>
      <p:boldItalic r:id="rId67"/>
    </p:embeddedFont>
    <p:embeddedFont>
      <p:font typeface="Garamond" panose="02020404030301010803" pitchFamily="18" charset="0"/>
      <p:regular r:id="rId68"/>
      <p:bold r:id="rId69"/>
      <p:italic r:id="rId70"/>
    </p:embeddedFont>
    <p:embeddedFont>
      <p:font typeface="Tahoma" panose="020B0604030504040204" pitchFamily="34" charset="0"/>
      <p:regular r:id="rId71"/>
      <p:bold r:id="rId72"/>
    </p:embeddedFont>
    <p:embeddedFont>
      <p:font typeface="Tahoma" panose="020B0604030504040204" pitchFamily="34" charset="0"/>
      <p:regular r:id="rId71"/>
      <p:bold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86323" autoAdjust="0"/>
  </p:normalViewPr>
  <p:slideViewPr>
    <p:cSldViewPr>
      <p:cViewPr varScale="1">
        <p:scale>
          <a:sx n="82" d="100"/>
          <a:sy n="82" d="100"/>
        </p:scale>
        <p:origin x="15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03/03/1446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166959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0676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83714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30006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a:xfrm>
            <a:off x="6717677" y="5037663"/>
            <a:ext cx="413375" cy="279400"/>
          </a:xfrm>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346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845411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516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247149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8" name="Footer Placeholder 7"/>
          <p:cNvSpPr>
            <a:spLocks noGrp="1"/>
          </p:cNvSpPr>
          <p:nvPr>
            <p:ph type="ftr" sz="quarter" idx="11"/>
          </p:nvPr>
        </p:nvSpPr>
        <p:spPr/>
        <p:txBody>
          <a:bodyPr/>
          <a:lstStyle/>
          <a:p>
            <a:pPr defTabSz="342900"/>
            <a:endParaRPr lang="en-US" dirty="0">
              <a:solidFill>
                <a:srgbClr val="000000"/>
              </a:solidFill>
            </a:endParaRPr>
          </a:p>
        </p:txBody>
      </p:sp>
      <p:sp>
        <p:nvSpPr>
          <p:cNvPr id="9" name="Slide Number Placeholder 8"/>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461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4" name="Footer Placeholder 3"/>
          <p:cNvSpPr>
            <a:spLocks noGrp="1"/>
          </p:cNvSpPr>
          <p:nvPr>
            <p:ph type="ftr" sz="quarter" idx="11"/>
          </p:nvPr>
        </p:nvSpPr>
        <p:spPr/>
        <p:txBody>
          <a:bodyPr/>
          <a:lstStyle/>
          <a:p>
            <a:pPr defTabSz="342900"/>
            <a:endParaRPr lang="en-US" dirty="0">
              <a:solidFill>
                <a:srgbClr val="000000"/>
              </a:solidFill>
            </a:endParaRPr>
          </a:p>
        </p:txBody>
      </p:sp>
      <p:sp>
        <p:nvSpPr>
          <p:cNvPr id="5" name="Slide Number Placeholder 4"/>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72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3" name="Footer Placeholder 2"/>
          <p:cNvSpPr>
            <a:spLocks noGrp="1"/>
          </p:cNvSpPr>
          <p:nvPr>
            <p:ph type="ftr" sz="quarter" idx="11"/>
          </p:nvPr>
        </p:nvSpPr>
        <p:spPr/>
        <p:txBody>
          <a:bodyPr/>
          <a:lstStyle/>
          <a:p>
            <a:pPr defTabSz="342900"/>
            <a:endParaRPr lang="en-US" dirty="0">
              <a:solidFill>
                <a:srgbClr val="000000"/>
              </a:solidFill>
            </a:endParaRPr>
          </a:p>
        </p:txBody>
      </p:sp>
      <p:sp>
        <p:nvSpPr>
          <p:cNvPr id="4" name="Slide Number Placeholder 3"/>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1716772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0841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1684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313346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1137680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858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299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2472456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746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522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00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40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55753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6027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93849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71969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683691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50800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63971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342900"/>
            <a:fld id="{4509A250-FF31-4206-8172-F9D3106AACB1}" type="datetimeFigureOut">
              <a:rPr lang="en-US" smtClean="0"/>
              <a:pPr defTabSz="342900"/>
              <a:t>9/6/2024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342900"/>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516858958"/>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48A87A34-81AB-432B-8DAE-1953F412C126}" type="datetimeFigureOut">
              <a:rPr lang="en-US" smtClean="0">
                <a:solidFill>
                  <a:srgbClr val="000000"/>
                </a:solidFill>
              </a:rPr>
              <a:pPr defTabSz="342900"/>
              <a:t>9/6/2024</a:t>
            </a:fld>
            <a:endParaRPr lang="en-US" dirty="0">
              <a:solidFill>
                <a:srgbClr val="000000"/>
              </a:solidFill>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srgbClr val="000000"/>
              </a:solidFill>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3549514317"/>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9.xml"/><Relationship Id="rId5" Type="http://schemas.openxmlformats.org/officeDocument/2006/relationships/image" Target="../media/image1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10.xml"/><Relationship Id="rId5" Type="http://schemas.openxmlformats.org/officeDocument/2006/relationships/image" Target="../media/image21.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1.xml"/><Relationship Id="rId5" Type="http://schemas.openxmlformats.org/officeDocument/2006/relationships/image" Target="../media/image22.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uherfe.blogfa.com/"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8.png"/><Relationship Id="rId4" Type="http://schemas.openxmlformats.org/officeDocument/2006/relationships/hyperlink" Target="http://suherfe.blog.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8.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18.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31.xml"/><Relationship Id="rId5" Type="http://schemas.openxmlformats.org/officeDocument/2006/relationships/image" Target="../media/image36.jp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image" Target="../media/image18.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hemeOverride" Target="../theme/themeOverride40.xml"/><Relationship Id="rId5" Type="http://schemas.openxmlformats.org/officeDocument/2006/relationships/image" Target="../media/image18.png"/><Relationship Id="rId4" Type="http://schemas.openxmlformats.org/officeDocument/2006/relationships/image" Target="../media/image45.e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4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themeOverride" Target="../theme/themeOverride43.xml"/><Relationship Id="rId6" Type="http://schemas.openxmlformats.org/officeDocument/2006/relationships/image" Target="../media/image18.png"/><Relationship Id="rId5" Type="http://schemas.openxmlformats.org/officeDocument/2006/relationships/image" Target="../media/image52.jpeg"/><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3" Type="http://schemas.openxmlformats.org/officeDocument/2006/relationships/hyperlink" Target="https://donyayemaharat.ir/blog-masonry-5-columns" TargetMode="External"/><Relationship Id="rId2" Type="http://schemas.openxmlformats.org/officeDocument/2006/relationships/slideLayout" Target="../slideLayouts/slideLayout2.xml"/><Relationship Id="rId1" Type="http://schemas.openxmlformats.org/officeDocument/2006/relationships/themeOverride" Target="../theme/themeOverride48.xml"/><Relationship Id="rId5" Type="http://schemas.openxmlformats.org/officeDocument/2006/relationships/image" Target="../media/image18.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55.jp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56.jp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6.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7.xml"/><Relationship Id="rId5" Type="http://schemas.openxmlformats.org/officeDocument/2006/relationships/image" Target="../media/image18.png"/><Relationship Id="rId4" Type="http://schemas.openxmlformats.org/officeDocument/2006/relationships/hyperlink" Target="http://suherfe.blog.ir/post/kar.7..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67544" y="692696"/>
            <a:ext cx="8123183" cy="5472608"/>
          </a:xfrm>
          <a:prstGeom prst="bevel">
            <a:avLst>
              <a:gd name="adj" fmla="val 1228"/>
            </a:avLst>
          </a:prstGeom>
        </p:spPr>
        <p:style>
          <a:lnRef idx="1">
            <a:schemeClr val="accent5"/>
          </a:lnRef>
          <a:fillRef idx="2">
            <a:schemeClr val="accent5"/>
          </a:fillRef>
          <a:effectRef idx="1">
            <a:schemeClr val="accent5"/>
          </a:effectRef>
          <a:fontRef idx="minor">
            <a:schemeClr val="dk1"/>
          </a:fontRef>
        </p:style>
        <p:txBody>
          <a:bodyPr rtlCol="1" anchor="ctr"/>
          <a:lstStyle/>
          <a:p>
            <a:pPr algn="ctr" defTabSz="342892">
              <a:defRPr/>
            </a:pPr>
            <a:r>
              <a:rPr lang="fa-IR" sz="6600" dirty="0">
                <a:solidFill>
                  <a:srgbClr val="002060"/>
                </a:solidFill>
                <a:latin typeface="Aviny" panose="020B0506030804020204" pitchFamily="34" charset="-78"/>
                <a:cs typeface="2  Titr" panose="00000700000000000000" pitchFamily="2" charset="-78"/>
              </a:rPr>
              <a:t>پاورپوینت پـودمان</a:t>
            </a:r>
          </a:p>
          <a:p>
            <a:pPr algn="ctr" defTabSz="342892">
              <a:defRPr/>
            </a:pPr>
            <a:endParaRPr lang="fa-IR" sz="750" dirty="0">
              <a:solidFill>
                <a:srgbClr val="FFFF00"/>
              </a:solidFill>
              <a:latin typeface="Baasem" panose="020B7200000000000000" pitchFamily="34" charset="0"/>
              <a:cs typeface="B Titr" panose="00000700000000000000" pitchFamily="2" charset="-78"/>
            </a:endParaRPr>
          </a:p>
          <a:p>
            <a:pPr algn="ctr" defTabSz="342892">
              <a:defRPr/>
            </a:pPr>
            <a:endParaRPr lang="fa-IR" sz="1200" dirty="0">
              <a:solidFill>
                <a:srgbClr val="7030A0"/>
              </a:solidFill>
              <a:latin typeface="Baasem" panose="020B7200000000000000" pitchFamily="34" charset="0"/>
              <a:cs typeface="B Titr" panose="00000700000000000000" pitchFamily="2" charset="-78"/>
            </a:endParaRPr>
          </a:p>
          <a:p>
            <a:pPr algn="ctr" defTabSz="342892">
              <a:defRPr/>
            </a:pPr>
            <a:r>
              <a:rPr lang="fa-IR" sz="6600" dirty="0">
                <a:solidFill>
                  <a:srgbClr val="FF0000"/>
                </a:solidFill>
                <a:latin typeface="Baasem" panose="020B7200000000000000" pitchFamily="34" charset="0"/>
                <a:cs typeface="B Titr" panose="00000700000000000000" pitchFamily="2" charset="-78"/>
              </a:rPr>
              <a:t>نوآوری و فناوری</a:t>
            </a:r>
          </a:p>
          <a:p>
            <a:pPr algn="ctr" defTabSz="342892">
              <a:defRPr/>
            </a:pPr>
            <a:endParaRPr lang="fa-IR" sz="2000" dirty="0">
              <a:solidFill>
                <a:srgbClr val="0070C0"/>
              </a:solidFill>
              <a:latin typeface="Baasem" panose="020B7200000000000000" pitchFamily="34" charset="0"/>
              <a:cs typeface="B Titr" panose="00000700000000000000" pitchFamily="2" charset="-78"/>
            </a:endParaRPr>
          </a:p>
          <a:p>
            <a:pPr algn="ctr" defTabSz="342892">
              <a:defRPr/>
            </a:pPr>
            <a:r>
              <a:rPr lang="fa-IR" sz="4000" dirty="0">
                <a:solidFill>
                  <a:srgbClr val="0070C0"/>
                </a:solidFill>
                <a:latin typeface="AbdoMaster-Bold" panose="02000500030000020004" pitchFamily="50" charset="-78"/>
                <a:cs typeface="2  Titr" panose="00000700000000000000" pitchFamily="2" charset="-78"/>
              </a:rPr>
              <a:t>کاروفناوری هفتم</a:t>
            </a:r>
          </a:p>
        </p:txBody>
      </p:sp>
    </p:spTree>
    <p:extLst>
      <p:ext uri="{BB962C8B-B14F-4D97-AF65-F5344CB8AC3E}">
        <p14:creationId xmlns:p14="http://schemas.microsoft.com/office/powerpoint/2010/main" val="25702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p:cNvSpPr/>
          <p:nvPr/>
        </p:nvSpPr>
        <p:spPr>
          <a:xfrm>
            <a:off x="179512" y="620688"/>
            <a:ext cx="8763000" cy="3046988"/>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باز و بستن و شناسایی اجزای یک وسیله</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با راهنمایی دبیر خود و پس از باز و بستن یک وسیله دلخواه، جدول را پر کنید.                   </a:t>
            </a:r>
          </a:p>
          <a:p>
            <a:pPr algn="just" rtl="1"/>
            <a:r>
              <a:rPr lang="fa-IR" sz="2400" dirty="0">
                <a:latin typeface="AmuzehNewNormalPS"/>
                <a:cs typeface="B Nazanin" panose="00000400000000000000" pitchFamily="2" charset="-78"/>
              </a:rPr>
              <a:t>                                                       </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                                                  جدول بخش ها واجزای یک وسیله</a:t>
            </a:r>
          </a:p>
        </p:txBody>
      </p:sp>
      <p:pic>
        <p:nvPicPr>
          <p:cNvPr id="2" name="Picture 1"/>
          <p:cNvPicPr>
            <a:picLocks noChangeAspect="1"/>
          </p:cNvPicPr>
          <p:nvPr/>
        </p:nvPicPr>
        <p:blipFill>
          <a:blip r:embed="rId4"/>
          <a:stretch>
            <a:fillRect/>
          </a:stretch>
        </p:blipFill>
        <p:spPr>
          <a:xfrm>
            <a:off x="205270" y="3789040"/>
            <a:ext cx="6192688" cy="1582244"/>
          </a:xfrm>
          <a:prstGeom prst="rect">
            <a:avLst/>
          </a:prstGeom>
        </p:spPr>
      </p:pic>
      <p:sp>
        <p:nvSpPr>
          <p:cNvPr id="3" name="Rectangle 2"/>
          <p:cNvSpPr/>
          <p:nvPr/>
        </p:nvSpPr>
        <p:spPr>
          <a:xfrm>
            <a:off x="6027142" y="5949280"/>
            <a:ext cx="2893741" cy="584775"/>
          </a:xfrm>
          <a:prstGeom prst="rect">
            <a:avLst/>
          </a:prstGeom>
        </p:spPr>
        <p:txBody>
          <a:bodyPr wrap="none">
            <a:spAutoFit/>
          </a:bodyPr>
          <a:lstStyle/>
          <a:p>
            <a:pPr lvl="0"/>
            <a:r>
              <a:rPr lang="fa-IR" sz="3200" b="1" dirty="0">
                <a:solidFill>
                  <a:prstClr val="black"/>
                </a:solidFill>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47974AB7-2A73-7A24-0E4B-BD3F40E028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custDataLst>
      <p:tags r:id="rId2"/>
    </p:custDataLst>
    <p:extLst>
      <p:ext uri="{BB962C8B-B14F-4D97-AF65-F5344CB8AC3E}">
        <p14:creationId xmlns:p14="http://schemas.microsoft.com/office/powerpoint/2010/main" val="3508822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p:cNvSpPr/>
          <p:nvPr/>
        </p:nvSpPr>
        <p:spPr>
          <a:xfrm>
            <a:off x="216026" y="260648"/>
            <a:ext cx="8763000" cy="120032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باز و بستن و شناسایی اجزای یک وسیله</a:t>
            </a:r>
          </a:p>
          <a:p>
            <a:pPr algn="just" rtl="1"/>
            <a:r>
              <a:rPr lang="fa-IR" sz="2400" dirty="0">
                <a:latin typeface="AmuzehNewNormalPS"/>
                <a:cs typeface="B Nazanin" panose="00000400000000000000" pitchFamily="2" charset="-78"/>
              </a:rPr>
              <a:t>مثال : </a:t>
            </a:r>
            <a:r>
              <a:rPr lang="fa-IR" sz="2400" dirty="0">
                <a:solidFill>
                  <a:srgbClr val="FF0000"/>
                </a:solidFill>
                <a:latin typeface="AmuzehNewNormalPS"/>
                <a:cs typeface="B Nazanin" panose="00000400000000000000" pitchFamily="2" charset="-78"/>
              </a:rPr>
              <a:t>دوچرخه</a:t>
            </a:r>
          </a:p>
        </p:txBody>
      </p:sp>
      <p:pic>
        <p:nvPicPr>
          <p:cNvPr id="2" name="Picture 1" descr="A purple letters on a black background&#10;&#10;Description automatically generated">
            <a:extLst>
              <a:ext uri="{FF2B5EF4-FFF2-40B4-BE49-F238E27FC236}">
                <a16:creationId xmlns:a16="http://schemas.microsoft.com/office/drawing/2014/main" id="{AEA67538-2EE9-120F-37ED-8C7A2DCCC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pic>
        <p:nvPicPr>
          <p:cNvPr id="4" name="Picture 3" descr="A white board with green and blue writing&#10;&#10;Description automatically generated">
            <a:extLst>
              <a:ext uri="{FF2B5EF4-FFF2-40B4-BE49-F238E27FC236}">
                <a16:creationId xmlns:a16="http://schemas.microsoft.com/office/drawing/2014/main" id="{A7069D82-5C5C-9A48-439E-10E9899016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1620738"/>
            <a:ext cx="7488832" cy="4400550"/>
          </a:xfrm>
          <a:prstGeom prst="rect">
            <a:avLst/>
          </a:prstGeom>
        </p:spPr>
      </p:pic>
    </p:spTree>
    <p:custDataLst>
      <p:tags r:id="rId2"/>
    </p:custDataLst>
    <p:extLst>
      <p:ext uri="{BB962C8B-B14F-4D97-AF65-F5344CB8AC3E}">
        <p14:creationId xmlns:p14="http://schemas.microsoft.com/office/powerpoint/2010/main" val="3738859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p:cNvSpPr/>
          <p:nvPr/>
        </p:nvSpPr>
        <p:spPr>
          <a:xfrm>
            <a:off x="216026" y="260648"/>
            <a:ext cx="8763000" cy="120032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باز و بستن و شناسایی اجزای یک وسیله</a:t>
            </a:r>
          </a:p>
          <a:p>
            <a:pPr algn="just" rtl="1"/>
            <a:r>
              <a:rPr lang="fa-IR" sz="2400" dirty="0">
                <a:latin typeface="AmuzehNewNormalPS"/>
                <a:cs typeface="B Nazanin" panose="00000400000000000000" pitchFamily="2" charset="-78"/>
              </a:rPr>
              <a:t>مثال : </a:t>
            </a:r>
            <a:r>
              <a:rPr lang="fa-IR" sz="2400" dirty="0">
                <a:solidFill>
                  <a:srgbClr val="FF0000"/>
                </a:solidFill>
                <a:latin typeface="AmuzehNewNormalPS"/>
                <a:cs typeface="B Nazanin" panose="00000400000000000000" pitchFamily="2" charset="-78"/>
              </a:rPr>
              <a:t>پنکه</a:t>
            </a:r>
          </a:p>
        </p:txBody>
      </p:sp>
      <p:pic>
        <p:nvPicPr>
          <p:cNvPr id="2" name="Picture 1" descr="A purple letters on a black background&#10;&#10;Description automatically generated">
            <a:extLst>
              <a:ext uri="{FF2B5EF4-FFF2-40B4-BE49-F238E27FC236}">
                <a16:creationId xmlns:a16="http://schemas.microsoft.com/office/drawing/2014/main" id="{F27CFEF7-E4AF-5C9D-B145-57A7082C87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pic>
        <p:nvPicPr>
          <p:cNvPr id="7" name="Picture 6" descr="A table with black and white text&#10;&#10;Description automatically generated">
            <a:extLst>
              <a:ext uri="{FF2B5EF4-FFF2-40B4-BE49-F238E27FC236}">
                <a16:creationId xmlns:a16="http://schemas.microsoft.com/office/drawing/2014/main" id="{F1081614-ECE4-A5AE-AC57-C80979979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588" y="1700808"/>
            <a:ext cx="8724900" cy="3600450"/>
          </a:xfrm>
          <a:prstGeom prst="rect">
            <a:avLst/>
          </a:prstGeom>
        </p:spPr>
      </p:pic>
    </p:spTree>
    <p:custDataLst>
      <p:tags r:id="rId2"/>
    </p:custDataLst>
    <p:extLst>
      <p:ext uri="{BB962C8B-B14F-4D97-AF65-F5344CB8AC3E}">
        <p14:creationId xmlns:p14="http://schemas.microsoft.com/office/powerpoint/2010/main" val="1200256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617175"/>
            <a:ext cx="8587680" cy="3046988"/>
          </a:xfrm>
          <a:prstGeom prst="rect">
            <a:avLst/>
          </a:prstGeom>
        </p:spPr>
        <p:txBody>
          <a:bodyPr wrap="square">
            <a:spAutoFit/>
          </a:bodyPr>
          <a:lstStyle/>
          <a:p>
            <a:pPr algn="r" rtl="1"/>
            <a:r>
              <a:rPr lang="fa-IR" sz="2400" b="1" dirty="0">
                <a:solidFill>
                  <a:schemeClr val="accent1"/>
                </a:solidFill>
                <a:latin typeface="AmuzehNewNormalPS"/>
                <a:cs typeface="B Nazanin" panose="00000400000000000000" pitchFamily="2" charset="-78"/>
              </a:rPr>
              <a:t>بررسی زندگی مخترعان و نوآوران: </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شاه عباس صفوی برای رفاه مردم و لشکریان خود، که در هنگام سفر از شهری به شهر دیگر می رفتند و احتیاج به نان داشتند، از شیخ بهایی که یکی از دانشمندان آن زمان بود، خواست چاره ای بیابد. شیخ بهایی برای نیاز به وجود آمده،با امکانات موجود در شهرها، اختراع و نوآوری جالبی را ارائه کرد. اختراع و نوآوری او تنورنان سنگک بود و پیش بینی شد نانوایان شهرها، برای مصرف مردم و نیاز سربازان نان بپزند. نان سنگک از نظر مزه و بهداشتی بودن یکی از بهترین نان های ایرانی است.</a:t>
            </a:r>
          </a:p>
        </p:txBody>
      </p:sp>
      <p:pic>
        <p:nvPicPr>
          <p:cNvPr id="2" name="Picture 1"/>
          <p:cNvPicPr>
            <a:picLocks noChangeAspect="1"/>
          </p:cNvPicPr>
          <p:nvPr/>
        </p:nvPicPr>
        <p:blipFill>
          <a:blip r:embed="rId3"/>
          <a:stretch>
            <a:fillRect/>
          </a:stretch>
        </p:blipFill>
        <p:spPr>
          <a:xfrm>
            <a:off x="284174" y="3563750"/>
            <a:ext cx="2631642" cy="3057430"/>
          </a:xfrm>
          <a:prstGeom prst="rect">
            <a:avLst/>
          </a:prstGeom>
        </p:spPr>
      </p:pic>
      <p:sp>
        <p:nvSpPr>
          <p:cNvPr id="3" name="Rectangle 2"/>
          <p:cNvSpPr/>
          <p:nvPr/>
        </p:nvSpPr>
        <p:spPr>
          <a:xfrm>
            <a:off x="3164494" y="4221088"/>
            <a:ext cx="5674706" cy="1200329"/>
          </a:xfrm>
          <a:prstGeom prst="rect">
            <a:avLst/>
          </a:prstGeom>
        </p:spPr>
        <p:txBody>
          <a:bodyPr wrap="square">
            <a:spAutoFit/>
          </a:bodyPr>
          <a:lstStyle/>
          <a:p>
            <a:pPr lvl="0" algn="just" rtl="1"/>
            <a:r>
              <a:rPr lang="fa-IR" sz="2400" dirty="0">
                <a:latin typeface="AmuzehNewNormalPS"/>
                <a:cs typeface="B Nazanin" panose="00000400000000000000" pitchFamily="2" charset="-78"/>
              </a:rPr>
              <a:t>من نیز با بررسی اختراع و زندگی مخترعان می توانم روش و ایده های آنها را به کارببرم و در اختراع و نوآوری خود از آنها بهره برداری کنم.</a:t>
            </a:r>
            <a:endParaRPr lang="fa-IR" sz="2400" dirty="0">
              <a:cs typeface="B Nazanin" panose="00000400000000000000" pitchFamily="2" charset="-78"/>
            </a:endParaRPr>
          </a:p>
        </p:txBody>
      </p:sp>
      <p:pic>
        <p:nvPicPr>
          <p:cNvPr id="5" name="Picture 4" descr="A purple letters on a black background&#10;&#10;Description automatically generated">
            <a:extLst>
              <a:ext uri="{FF2B5EF4-FFF2-40B4-BE49-F238E27FC236}">
                <a16:creationId xmlns:a16="http://schemas.microsoft.com/office/drawing/2014/main" id="{EBA87C9E-CEF7-893A-7B8F-48B4AB33C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140105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620688"/>
            <a:ext cx="8582721" cy="2492990"/>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بررسی</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های چند نفری زندگی نامه چند مخترع ایرانی را که اختراعات و نوآوری هایی داشته اند، بررسی و جدول را کامل کنید.</a:t>
            </a:r>
          </a:p>
          <a:p>
            <a:pPr algn="r" rtl="1"/>
            <a:r>
              <a:rPr lang="fa-IR" sz="2000" dirty="0">
                <a:solidFill>
                  <a:srgbClr val="FF0000"/>
                </a:solidFill>
                <a:latin typeface="AmuzehNewNormalPS"/>
                <a:cs typeface="B Nazanin" panose="00000400000000000000" pitchFamily="2" charset="-78"/>
              </a:rPr>
              <a:t>                </a:t>
            </a:r>
          </a:p>
          <a:p>
            <a:pPr algn="r" rtl="1"/>
            <a:endParaRPr lang="fa-IR" sz="2000" dirty="0">
              <a:solidFill>
                <a:srgbClr val="FF0000"/>
              </a:solidFill>
              <a:latin typeface="AmuzehNewNormalPS"/>
              <a:cs typeface="B Nazanin" panose="00000400000000000000" pitchFamily="2" charset="-78"/>
            </a:endParaRPr>
          </a:p>
          <a:p>
            <a:pPr algn="r" rtl="1"/>
            <a:r>
              <a:rPr lang="fa-IR" sz="2000" b="1" dirty="0">
                <a:solidFill>
                  <a:srgbClr val="FF0000"/>
                </a:solidFill>
                <a:latin typeface="AmuzehNewNormalPS"/>
                <a:cs typeface="B Nazanin" panose="00000400000000000000" pitchFamily="2" charset="-78"/>
              </a:rPr>
              <a:t>                                                         جدول مخترعین و اختراعات آنها</a:t>
            </a:r>
            <a:endParaRPr lang="fa-IR" sz="2000" b="1" dirty="0">
              <a:solidFill>
                <a:srgbClr val="FF0000"/>
              </a:solidFill>
              <a:latin typeface="Amuzeh-New-Bold"/>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225925" y="3429000"/>
            <a:ext cx="8608316" cy="1847292"/>
          </a:xfrm>
          <a:prstGeom prst="rect">
            <a:avLst/>
          </a:prstGeom>
        </p:spPr>
      </p:pic>
      <p:sp>
        <p:nvSpPr>
          <p:cNvPr id="7" name="Rectangle 6"/>
          <p:cNvSpPr/>
          <p:nvPr/>
        </p:nvSpPr>
        <p:spPr>
          <a:xfrm>
            <a:off x="6027142" y="5949280"/>
            <a:ext cx="2893741" cy="584775"/>
          </a:xfrm>
          <a:prstGeom prst="rect">
            <a:avLst/>
          </a:prstGeom>
        </p:spPr>
        <p:txBody>
          <a:bodyPr wrap="none">
            <a:spAutoFit/>
          </a:bodyPr>
          <a:lstStyle/>
          <a:p>
            <a:pPr lvl="0"/>
            <a:r>
              <a:rPr lang="fa-IR" sz="3200" b="1" dirty="0">
                <a:solidFill>
                  <a:prstClr val="black"/>
                </a:solidFill>
                <a:cs typeface="B Nazanin" panose="00000400000000000000" pitchFamily="2" charset="-78"/>
              </a:rPr>
              <a:t>جواب در صفحه بعد</a:t>
            </a:r>
          </a:p>
        </p:txBody>
      </p:sp>
      <p:pic>
        <p:nvPicPr>
          <p:cNvPr id="3" name="Picture 2" descr="A purple letters on a black background&#10;&#10;Description automatically generated">
            <a:extLst>
              <a:ext uri="{FF2B5EF4-FFF2-40B4-BE49-F238E27FC236}">
                <a16:creationId xmlns:a16="http://schemas.microsoft.com/office/drawing/2014/main" id="{ECBC04CB-CEB1-FF59-567C-204E2E5005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15332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582721" cy="1938992"/>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بررسی</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های چند نفری زندگی نامه چند مخترع ایرانی را که اختراعات و نوآوری هایی داشته اند، بررسی و جدول را کامل کنید.</a:t>
            </a:r>
            <a:endParaRPr lang="fa-IR" sz="2800" dirty="0">
              <a:latin typeface="AmuzehNewNormalPS"/>
              <a:cs typeface="B Nazanin" panose="00000400000000000000" pitchFamily="2" charset="-78"/>
            </a:endParaRPr>
          </a:p>
          <a:p>
            <a:pPr algn="r" rtl="1"/>
            <a:r>
              <a:rPr lang="fa-IR" sz="2800" dirty="0">
                <a:latin typeface="AmuzehNewNormalPS"/>
                <a:cs typeface="B Nazanin" panose="00000400000000000000" pitchFamily="2" charset="-78"/>
              </a:rPr>
              <a:t>                                              </a:t>
            </a:r>
          </a:p>
          <a:p>
            <a:pPr algn="r" rtl="1"/>
            <a:r>
              <a:rPr lang="fa-IR" sz="2000" dirty="0">
                <a:solidFill>
                  <a:srgbClr val="FF0000"/>
                </a:solidFill>
                <a:latin typeface="AmuzehNewNormalPS"/>
                <a:cs typeface="B Nazanin" panose="00000400000000000000" pitchFamily="2" charset="-78"/>
              </a:rPr>
              <a:t>                                                             </a:t>
            </a:r>
          </a:p>
        </p:txBody>
      </p:sp>
      <p:graphicFrame>
        <p:nvGraphicFramePr>
          <p:cNvPr id="3" name="Table 2"/>
          <p:cNvGraphicFramePr>
            <a:graphicFrameLocks noGrp="1"/>
          </p:cNvGraphicFramePr>
          <p:nvPr>
            <p:extLst>
              <p:ext uri="{D42A27DB-BD31-4B8C-83A1-F6EECF244321}">
                <p14:modId xmlns:p14="http://schemas.microsoft.com/office/powerpoint/2010/main" val="944189522"/>
              </p:ext>
            </p:extLst>
          </p:nvPr>
        </p:nvGraphicFramePr>
        <p:xfrm>
          <a:off x="251520" y="1685088"/>
          <a:ext cx="8582721" cy="4038600"/>
        </p:xfrm>
        <a:graphic>
          <a:graphicData uri="http://schemas.openxmlformats.org/drawingml/2006/table">
            <a:tbl>
              <a:tblPr/>
              <a:tblGrid>
                <a:gridCol w="3240360">
                  <a:extLst>
                    <a:ext uri="{9D8B030D-6E8A-4147-A177-3AD203B41FA5}">
                      <a16:colId xmlns:a16="http://schemas.microsoft.com/office/drawing/2014/main" val="721880016"/>
                    </a:ext>
                  </a:extLst>
                </a:gridCol>
                <a:gridCol w="3600400">
                  <a:extLst>
                    <a:ext uri="{9D8B030D-6E8A-4147-A177-3AD203B41FA5}">
                      <a16:colId xmlns:a16="http://schemas.microsoft.com/office/drawing/2014/main" val="3705712774"/>
                    </a:ext>
                  </a:extLst>
                </a:gridCol>
                <a:gridCol w="1741961">
                  <a:extLst>
                    <a:ext uri="{9D8B030D-6E8A-4147-A177-3AD203B41FA5}">
                      <a16:colId xmlns:a16="http://schemas.microsoft.com/office/drawing/2014/main" val="28798667"/>
                    </a:ext>
                  </a:extLst>
                </a:gridCol>
              </a:tblGrid>
              <a:tr h="807720">
                <a:tc>
                  <a:txBody>
                    <a:bodyPr/>
                    <a:lstStyle/>
                    <a:p>
                      <a:pPr marL="342900" marR="0" lvl="1" indent="0" algn="ct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هدف از اختراع و نوآوری</a:t>
                      </a:r>
                      <a:endParaRPr lang="fa-IR" sz="2000" dirty="0">
                        <a:effectLst/>
                        <a:cs typeface="B Titr"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ctr"/>
                      <a:r>
                        <a:rPr lang="fa-IR" sz="2000" dirty="0">
                          <a:solidFill>
                            <a:srgbClr val="FF0000"/>
                          </a:solidFill>
                          <a:effectLst/>
                          <a:latin typeface="tahoma" panose="020B0604030504040204" pitchFamily="34" charset="0"/>
                          <a:cs typeface="B Titr" panose="00000700000000000000" pitchFamily="2" charset="-78"/>
                        </a:rPr>
                        <a:t>اختراع و نوآوری</a:t>
                      </a:r>
                      <a:endParaRPr lang="fa-IR" sz="2000" dirty="0">
                        <a:effectLst/>
                        <a:cs typeface="B Titr"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 مخترع و نوآور</a:t>
                      </a:r>
                      <a:endParaRPr lang="fa-IR" sz="2000" dirty="0">
                        <a:effectLst/>
                        <a:cs typeface="B Titr"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833505"/>
                  </a:ext>
                </a:extLst>
              </a:tr>
              <a:tr h="807720">
                <a:tc>
                  <a:txBody>
                    <a:bodyPr/>
                    <a:lstStyle/>
                    <a:p>
                      <a:pPr lvl="0" algn="ctr"/>
                      <a:r>
                        <a:rPr lang="fa-IR" sz="2400" dirty="0">
                          <a:effectLst/>
                          <a:latin typeface="tahoma" panose="020B0604030504040204" pitchFamily="34" charset="0"/>
                          <a:cs typeface="B Koodak" panose="00000700000000000000" pitchFamily="2" charset="-78"/>
                        </a:rPr>
                        <a:t>استفاده از گازهای </a:t>
                      </a:r>
                      <a:r>
                        <a:rPr lang="fa-IR" sz="2400" dirty="0">
                          <a:solidFill>
                            <a:srgbClr val="000000"/>
                          </a:solidFill>
                          <a:effectLst/>
                          <a:latin typeface="tahoma" panose="020B0604030504040204" pitchFamily="34" charset="0"/>
                          <a:cs typeface="B Koodak" panose="00000700000000000000" pitchFamily="2" charset="-78"/>
                          <a:hlinkClick r:id="rId3"/>
                        </a:rPr>
                        <a:t>فاضلاب </a:t>
                      </a:r>
                      <a:endParaRPr lang="fa-IR" sz="2400" dirty="0">
                        <a:solidFill>
                          <a:srgbClr val="000000"/>
                        </a:solidFill>
                        <a:effectLst/>
                        <a:latin typeface="tahoma" panose="020B0604030504040204" pitchFamily="34" charset="0"/>
                        <a:cs typeface="B Koodak" panose="00000700000000000000" pitchFamily="2" charset="-78"/>
                      </a:endParaRPr>
                    </a:p>
                    <a:p>
                      <a:pPr lvl="0" algn="ctr"/>
                      <a:r>
                        <a:rPr lang="fa-IR" sz="2400" dirty="0">
                          <a:effectLst/>
                          <a:latin typeface="tahoma" panose="020B0604030504040204" pitchFamily="34" charset="0"/>
                          <a:cs typeface="B Koodak" panose="00000700000000000000" pitchFamily="2" charset="-78"/>
                        </a:rPr>
                        <a:t>در گرم کردن حمام </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effectLst/>
                          <a:latin typeface="tahoma" panose="020B0604030504040204" pitchFamily="34" charset="0"/>
                          <a:cs typeface="B Koodak" panose="00000700000000000000" pitchFamily="2" charset="-78"/>
                        </a:rPr>
                        <a:t>حمامی که با یک </a:t>
                      </a:r>
                      <a:r>
                        <a:rPr lang="fa-IR" sz="2400" dirty="0">
                          <a:solidFill>
                            <a:srgbClr val="000000"/>
                          </a:solidFill>
                          <a:effectLst/>
                          <a:latin typeface="tahoma" panose="020B0604030504040204" pitchFamily="34" charset="0"/>
                          <a:cs typeface="B Koodak" panose="00000700000000000000" pitchFamily="2" charset="-78"/>
                          <a:hlinkClick r:id="rId3"/>
                        </a:rPr>
                        <a:t>شمع </a:t>
                      </a:r>
                      <a:r>
                        <a:rPr lang="fa-IR" sz="2400" dirty="0">
                          <a:effectLst/>
                          <a:latin typeface="tahoma" panose="020B0604030504040204" pitchFamily="34" charset="0"/>
                          <a:cs typeface="B Koodak" panose="00000700000000000000" pitchFamily="2" charset="-78"/>
                        </a:rPr>
                        <a:t>گرم می‌شد</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شیخ بهایی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64477"/>
                  </a:ext>
                </a:extLst>
              </a:tr>
              <a:tr h="807720">
                <a:tc>
                  <a:txBody>
                    <a:bodyPr/>
                    <a:lstStyle/>
                    <a:p>
                      <a:pPr lvl="0" algn="ctr"/>
                      <a:r>
                        <a:rPr lang="fa-IR" sz="2400" dirty="0">
                          <a:effectLst/>
                          <a:latin typeface="tahoma" panose="020B0604030504040204" pitchFamily="34" charset="0"/>
                          <a:cs typeface="B Koodak" panose="00000700000000000000" pitchFamily="2" charset="-78"/>
                        </a:rPr>
                        <a:t>استفاده از لعاب برای </a:t>
                      </a:r>
                    </a:p>
                    <a:p>
                      <a:pPr lvl="0" algn="ctr"/>
                      <a:r>
                        <a:rPr lang="fa-IR" sz="2400" dirty="0">
                          <a:effectLst/>
                          <a:latin typeface="tahoma" panose="020B0604030504040204" pitchFamily="34" charset="0"/>
                          <a:cs typeface="B Koodak" panose="00000700000000000000" pitchFamily="2" charset="-78"/>
                        </a:rPr>
                        <a:t>دوام و زیبایی ظروف</a:t>
                      </a:r>
                      <a:r>
                        <a:rPr lang="fa-IR" sz="2400" baseline="0" dirty="0">
                          <a:effectLst/>
                          <a:latin typeface="tahoma" panose="020B0604030504040204" pitchFamily="34" charset="0"/>
                          <a:cs typeface="B Koodak" panose="00000700000000000000" pitchFamily="2" charset="-78"/>
                        </a:rPr>
                        <a:t> سفالی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solidFill>
                            <a:srgbClr val="333333"/>
                          </a:solidFill>
                          <a:effectLst/>
                          <a:latin typeface="tahoma" panose="020B0604030504040204" pitchFamily="34" charset="0"/>
                          <a:cs typeface="B Koodak" panose="00000700000000000000" pitchFamily="2" charset="-78"/>
                        </a:rPr>
                        <a:t>ظروف سفالی</a:t>
                      </a:r>
                      <a:r>
                        <a:rPr lang="fa-IR" sz="2400" dirty="0">
                          <a:effectLst/>
                          <a:latin typeface="tahoma" panose="020B0604030504040204" pitchFamily="34" charset="0"/>
                          <a:cs typeface="B Koodak" panose="00000700000000000000" pitchFamily="2" charset="-78"/>
                        </a:rPr>
                        <a:t> </a:t>
                      </a:r>
                      <a:r>
                        <a:rPr lang="fa-IR" sz="2400" dirty="0">
                          <a:solidFill>
                            <a:srgbClr val="333333"/>
                          </a:solidFill>
                          <a:effectLst/>
                          <a:latin typeface="tahoma" panose="020B0604030504040204" pitchFamily="34" charset="0"/>
                          <a:cs typeface="B Koodak" panose="00000700000000000000" pitchFamily="2" charset="-78"/>
                          <a:hlinkClick r:id="rId3"/>
                        </a:rPr>
                        <a:t>براق</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جابر بن حیان</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477190"/>
                  </a:ext>
                </a:extLst>
              </a:tr>
              <a:tr h="807720">
                <a:tc>
                  <a:txBody>
                    <a:bodyPr/>
                    <a:lstStyle/>
                    <a:p>
                      <a:pPr lvl="0" algn="ctr"/>
                      <a:r>
                        <a:rPr lang="fa-IR" sz="2400" dirty="0">
                          <a:effectLst/>
                          <a:latin typeface="tahoma" panose="020B0604030504040204" pitchFamily="34" charset="0"/>
                          <a:cs typeface="B Koodak" panose="00000700000000000000" pitchFamily="2" charset="-78"/>
                        </a:rPr>
                        <a:t>جدا نمودن روغن  از آب</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effectLst/>
                          <a:latin typeface="tahoma" panose="020B0604030504040204" pitchFamily="34" charset="0"/>
                          <a:cs typeface="B Koodak" panose="00000700000000000000" pitchFamily="2" charset="-78"/>
                        </a:rPr>
                        <a:t>وسیله ای برای جدایی روغن از آب </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بنو موسی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746359"/>
                  </a:ext>
                </a:extLst>
              </a:tr>
              <a:tr h="807720">
                <a:tc>
                  <a:txBody>
                    <a:bodyPr/>
                    <a:lstStyle/>
                    <a:p>
                      <a:pPr lvl="0" algn="ctr"/>
                      <a:r>
                        <a:rPr lang="fa-IR" sz="2400" dirty="0">
                          <a:effectLst/>
                          <a:latin typeface="tahoma" panose="020B0604030504040204" pitchFamily="34" charset="0"/>
                          <a:cs typeface="B Koodak" panose="00000700000000000000" pitchFamily="2" charset="-78"/>
                        </a:rPr>
                        <a:t>جداولی برای ستاره شناسی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solidFill>
                            <a:srgbClr val="000000"/>
                          </a:solidFill>
                          <a:effectLst/>
                          <a:latin typeface="tahoma" panose="020B0604030504040204" pitchFamily="34" charset="0"/>
                          <a:cs typeface="B Koodak" panose="00000700000000000000" pitchFamily="2" charset="-78"/>
                          <a:hlinkClick r:id="rId4"/>
                        </a:rPr>
                        <a:t>زیج </a:t>
                      </a:r>
                      <a:r>
                        <a:rPr lang="fa-IR" sz="2400" dirty="0">
                          <a:effectLst/>
                          <a:latin typeface="tahoma" panose="020B0604030504040204" pitchFamily="34" charset="0"/>
                          <a:cs typeface="B Koodak" panose="00000700000000000000" pitchFamily="2" charset="-78"/>
                          <a:hlinkClick r:id="rId4"/>
                        </a:rPr>
                        <a:t>خوارزمی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خوارزمی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78461"/>
                  </a:ext>
                </a:extLst>
              </a:tr>
            </a:tbl>
          </a:graphicData>
        </a:graphic>
      </p:graphicFrame>
      <p:pic>
        <p:nvPicPr>
          <p:cNvPr id="4" name="Picture 3" descr="A purple letters on a black background&#10;&#10;Description automatically generated">
            <a:extLst>
              <a:ext uri="{FF2B5EF4-FFF2-40B4-BE49-F238E27FC236}">
                <a16:creationId xmlns:a16="http://schemas.microsoft.com/office/drawing/2014/main" id="{C06CE0E9-46EC-C223-EA3C-455212CE4F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301877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07504" y="404664"/>
            <a:ext cx="8856984" cy="5324535"/>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پرورش خلاقیت:</a:t>
            </a:r>
          </a:p>
          <a:p>
            <a:pPr algn="r"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برای اینکه مخترع و نوآور خوبی باشید باید خلاقیت خود را پرورش دهید. چندین روش برای پرورش خلاقیت وجود دارد.سه شیوه زیر را بررسی و آنها را تمرین کنید.</a:t>
            </a:r>
          </a:p>
          <a:p>
            <a:pPr algn="just" rtl="1"/>
            <a:endParaRPr lang="fa-IR" sz="2400" dirty="0">
              <a:latin typeface="Amuzeh-New-Bold"/>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الف : ارتباط اجباری: </a:t>
            </a:r>
            <a:r>
              <a:rPr lang="fa-IR" sz="2400" dirty="0">
                <a:latin typeface="Amuzeh-New-Bold"/>
                <a:cs typeface="B Nazanin" panose="00000400000000000000" pitchFamily="2" charset="-78"/>
              </a:rPr>
              <a:t>در این روش شما بین دو یا چند چیز ارتباط اجباری به وجود می آورید. این ارتباط باعث می شود ایده های جدیدی برای حل مسائل به وجود آید.</a:t>
            </a:r>
          </a:p>
          <a:p>
            <a:pPr algn="r" rtl="1"/>
            <a:r>
              <a:rPr lang="fa-IR" sz="2400" dirty="0">
                <a:latin typeface="Amuzeh-New-Bold"/>
                <a:cs typeface="B Nazanin" panose="00000400000000000000" pitchFamily="2" charset="-78"/>
              </a:rPr>
              <a:t>نمونه: چگونه می توان بین چرخ و صندلی ارتباط اجباری برقرار کرد:</a:t>
            </a:r>
          </a:p>
          <a:p>
            <a:pPr algn="r" rtl="1"/>
            <a:r>
              <a:rPr lang="fa-IR" sz="2400" dirty="0">
                <a:latin typeface="Amuzeh-New-Bold"/>
                <a:cs typeface="B Nazanin" panose="00000400000000000000" pitchFamily="2" charset="-78"/>
              </a:rPr>
              <a:t>صندلی چرخ دار</a:t>
            </a:r>
          </a:p>
          <a:p>
            <a:pPr algn="r" rtl="1"/>
            <a:r>
              <a:rPr lang="fa-IR" sz="2400" dirty="0">
                <a:latin typeface="Amuzeh-New-Bold"/>
                <a:cs typeface="B Nazanin" panose="00000400000000000000" pitchFamily="2" charset="-78"/>
              </a:rPr>
              <a:t>چرخ صندلی دار</a:t>
            </a:r>
          </a:p>
          <a:p>
            <a:pPr algn="r" rtl="1"/>
            <a:r>
              <a:rPr lang="fa-IR" sz="2400" dirty="0">
                <a:latin typeface="Amuzeh-New-Bold"/>
                <a:cs typeface="B Nazanin" panose="00000400000000000000" pitchFamily="2" charset="-78"/>
              </a:rPr>
              <a:t>صندلی به شکل چرخ</a:t>
            </a:r>
          </a:p>
          <a:p>
            <a:pPr algn="r" rtl="1"/>
            <a:r>
              <a:rPr lang="fa-IR" sz="2400" dirty="0">
                <a:latin typeface="Amuzeh-New-Bold"/>
                <a:cs typeface="B Nazanin" panose="00000400000000000000" pitchFamily="2" charset="-78"/>
              </a:rPr>
              <a:t>......................................................) ایده شما</a:t>
            </a:r>
          </a:p>
          <a:p>
            <a:pPr algn="r" rtl="1"/>
            <a:endParaRPr lang="fa-IR" sz="2400" dirty="0">
              <a:latin typeface="Amuzeh-New-Bold"/>
              <a:cs typeface="B Nazanin" panose="00000400000000000000" pitchFamily="2" charset="-78"/>
            </a:endParaRPr>
          </a:p>
          <a:p>
            <a:pPr algn="just" rtl="1"/>
            <a:r>
              <a:rPr lang="fa-IR" sz="2800" dirty="0">
                <a:latin typeface="Amuzeh-New-Bold"/>
                <a:cs typeface="B Nazanin" panose="00000400000000000000" pitchFamily="2" charset="-78"/>
              </a:rPr>
              <a:t>ایده خود را، برای ایجاد ارتباط بین چرخ و صندلی، در شکل صفحه بعد بکشید.</a:t>
            </a:r>
            <a:endParaRPr lang="fa-IR" sz="2800" dirty="0">
              <a:cs typeface="B Nazanin" panose="00000400000000000000" pitchFamily="2" charset="-78"/>
            </a:endParaRPr>
          </a:p>
        </p:txBody>
      </p:sp>
      <p:pic>
        <p:nvPicPr>
          <p:cNvPr id="3" name="Picture 2" descr="A purple letters on a black background&#10;&#10;Description automatically generated">
            <a:extLst>
              <a:ext uri="{FF2B5EF4-FFF2-40B4-BE49-F238E27FC236}">
                <a16:creationId xmlns:a16="http://schemas.microsoft.com/office/drawing/2014/main" id="{D2C1A24C-8403-8B71-4289-71935701C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195109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5698"/>
            <a:ext cx="8640960" cy="1938992"/>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r>
              <a:rPr lang="fa-IR" sz="2400" dirty="0">
                <a:solidFill>
                  <a:srgbClr val="00B050"/>
                </a:solidFill>
                <a:latin typeface="AmuzehNewNormalPS"/>
                <a:cs typeface="B Nazanin" panose="00000400000000000000" pitchFamily="2" charset="-78"/>
              </a:rPr>
              <a:t>ارتباط اجباری برای پرورش خلاقیت</a:t>
            </a:r>
          </a:p>
          <a:p>
            <a:pPr algn="just" rtl="1"/>
            <a:r>
              <a:rPr lang="fa-IR" sz="2400" dirty="0">
                <a:latin typeface="AmuzehNewNormalPS"/>
                <a:cs typeface="B Nazanin" panose="00000400000000000000" pitchFamily="2" charset="-78"/>
              </a:rPr>
              <a:t>با کمک دبیر جدول را پر کنید. در این جدول با روشی که دوست دارید بین گزینه های ستون اول و ردیف اول ارتباط برقرار کنید. چیزهایی را به جدول بیفزایید یا یک بازی اختراع کنید.                              </a:t>
            </a:r>
          </a:p>
        </p:txBody>
      </p:sp>
      <p:pic>
        <p:nvPicPr>
          <p:cNvPr id="3" name="Picture 2"/>
          <p:cNvPicPr>
            <a:picLocks noChangeAspect="1"/>
          </p:cNvPicPr>
          <p:nvPr/>
        </p:nvPicPr>
        <p:blipFill>
          <a:blip r:embed="rId3"/>
          <a:stretch>
            <a:fillRect/>
          </a:stretch>
        </p:blipFill>
        <p:spPr>
          <a:xfrm>
            <a:off x="211686" y="4426072"/>
            <a:ext cx="8680794" cy="2243288"/>
          </a:xfrm>
          <a:prstGeom prst="rect">
            <a:avLst/>
          </a:prstGeom>
        </p:spPr>
      </p:pic>
      <p:pic>
        <p:nvPicPr>
          <p:cNvPr id="4" name="Picture 3"/>
          <p:cNvPicPr>
            <a:picLocks noChangeAspect="1"/>
          </p:cNvPicPr>
          <p:nvPr/>
        </p:nvPicPr>
        <p:blipFill>
          <a:blip r:embed="rId4"/>
          <a:stretch>
            <a:fillRect/>
          </a:stretch>
        </p:blipFill>
        <p:spPr>
          <a:xfrm>
            <a:off x="211686" y="1916832"/>
            <a:ext cx="6757292" cy="2009430"/>
          </a:xfrm>
          <a:prstGeom prst="rect">
            <a:avLst/>
          </a:prstGeom>
        </p:spPr>
      </p:pic>
      <p:sp>
        <p:nvSpPr>
          <p:cNvPr id="5" name="Rectangle 4"/>
          <p:cNvSpPr/>
          <p:nvPr/>
        </p:nvSpPr>
        <p:spPr>
          <a:xfrm>
            <a:off x="6676809" y="4077072"/>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pic>
        <p:nvPicPr>
          <p:cNvPr id="6" name="Picture 5" descr="A purple letters on a black background&#10;&#10;Description automatically generated">
            <a:extLst>
              <a:ext uri="{FF2B5EF4-FFF2-40B4-BE49-F238E27FC236}">
                <a16:creationId xmlns:a16="http://schemas.microsoft.com/office/drawing/2014/main" id="{DA8ED480-102E-0A45-881C-E97CD3FB8F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99479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5698"/>
            <a:ext cx="8640960" cy="83099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r>
              <a:rPr lang="fa-IR" sz="2400" dirty="0">
                <a:solidFill>
                  <a:srgbClr val="00B050"/>
                </a:solidFill>
                <a:latin typeface="AmuzehNewNormalPS"/>
                <a:cs typeface="B Nazanin" panose="00000400000000000000" pitchFamily="2" charset="-78"/>
              </a:rPr>
              <a:t>ارتباط اجباری برای پرورش خلاقیت</a:t>
            </a:r>
            <a:endParaRPr lang="fa-IR" sz="2400" dirty="0">
              <a:latin typeface="AmuzehNewNormalPS"/>
              <a:cs typeface="B Nazanin" panose="00000400000000000000" pitchFamily="2" charset="-78"/>
            </a:endParaRPr>
          </a:p>
        </p:txBody>
      </p:sp>
      <p:pic>
        <p:nvPicPr>
          <p:cNvPr id="3" name="Picture 2" descr="A purple letters on a black background&#10;&#10;Description automatically generated">
            <a:extLst>
              <a:ext uri="{FF2B5EF4-FFF2-40B4-BE49-F238E27FC236}">
                <a16:creationId xmlns:a16="http://schemas.microsoft.com/office/drawing/2014/main" id="{784EB4C4-AF37-C641-D2F4-15031DB7A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pic>
        <p:nvPicPr>
          <p:cNvPr id="5" name="Picture 4" descr="A white grid with black writing&#10;&#10;Description automatically generated">
            <a:extLst>
              <a:ext uri="{FF2B5EF4-FFF2-40B4-BE49-F238E27FC236}">
                <a16:creationId xmlns:a16="http://schemas.microsoft.com/office/drawing/2014/main" id="{B1A569DC-1094-73D9-B99D-9B0034F68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14" y="1301661"/>
            <a:ext cx="8828571" cy="4647619"/>
          </a:xfrm>
          <a:prstGeom prst="rect">
            <a:avLst/>
          </a:prstGeom>
        </p:spPr>
      </p:pic>
    </p:spTree>
    <p:extLst>
      <p:ext uri="{BB962C8B-B14F-4D97-AF65-F5344CB8AC3E}">
        <p14:creationId xmlns:p14="http://schemas.microsoft.com/office/powerpoint/2010/main" val="3888741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2" y="476672"/>
            <a:ext cx="8784976" cy="2308324"/>
          </a:xfrm>
          <a:prstGeom prst="rect">
            <a:avLst/>
          </a:prstGeom>
        </p:spPr>
        <p:txBody>
          <a:bodyPr wrap="square">
            <a:spAutoFit/>
          </a:bodyPr>
          <a:lstStyle/>
          <a:p>
            <a:pPr algn="r" rtl="1"/>
            <a:endParaRPr lang="fa-IR" sz="2400" dirty="0">
              <a:latin typeface="Amir-New"/>
              <a:cs typeface="B Nazanin" panose="00000400000000000000" pitchFamily="2" charset="-78"/>
            </a:endParaRPr>
          </a:p>
          <a:p>
            <a:pPr algn="r" rtl="1"/>
            <a:r>
              <a:rPr lang="fa-IR" sz="2400" b="1" dirty="0">
                <a:solidFill>
                  <a:srgbClr val="FF0000"/>
                </a:solidFill>
                <a:latin typeface="Amuzeh-New-Bold"/>
                <a:cs typeface="B Nazanin" panose="00000400000000000000" pitchFamily="2" charset="-78"/>
              </a:rPr>
              <a:t>ب: هم اندیشی (بارش فکری)</a:t>
            </a:r>
          </a:p>
          <a:p>
            <a:pPr algn="r"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این روش یک گروه درباره مسئله ای ایده ها و فکرهای جدیدی پیشنهاد می کنند. افرادگروه نباید از همدیگر ایراد بگیرند. آنها باید کمک کنند تا ایده ها و فکرهای بیشتر، هرچند عجیب و متفاوت، ایجاد شود.</a:t>
            </a:r>
            <a:endParaRPr lang="fa-IR" sz="24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79512" y="3588345"/>
            <a:ext cx="4349552" cy="3081015"/>
          </a:xfrm>
          <a:prstGeom prst="rect">
            <a:avLst/>
          </a:prstGeom>
        </p:spPr>
      </p:pic>
      <p:sp>
        <p:nvSpPr>
          <p:cNvPr id="6" name="Rectangle 5"/>
          <p:cNvSpPr/>
          <p:nvPr/>
        </p:nvSpPr>
        <p:spPr>
          <a:xfrm>
            <a:off x="4716016" y="4898019"/>
            <a:ext cx="2085827" cy="461665"/>
          </a:xfrm>
          <a:prstGeom prst="rect">
            <a:avLst/>
          </a:prstGeom>
        </p:spPr>
        <p:txBody>
          <a:bodyPr wrap="none">
            <a:spAutoFit/>
          </a:bodyPr>
          <a:lstStyle/>
          <a:p>
            <a:r>
              <a:rPr lang="fa-IR" sz="2400" dirty="0">
                <a:cs typeface="B Nazanin" panose="00000400000000000000" pitchFamily="2" charset="-78"/>
              </a:rPr>
              <a:t>نمادی از هم اندیشی</a:t>
            </a:r>
          </a:p>
        </p:txBody>
      </p:sp>
      <p:pic>
        <p:nvPicPr>
          <p:cNvPr id="3" name="Picture 2" descr="A purple letters on a black background&#10;&#10;Description automatically generated">
            <a:extLst>
              <a:ext uri="{FF2B5EF4-FFF2-40B4-BE49-F238E27FC236}">
                <a16:creationId xmlns:a16="http://schemas.microsoft.com/office/drawing/2014/main" id="{CEF02696-A348-672E-C550-B0B1747CF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819637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14064" y="1556792"/>
            <a:ext cx="8660582" cy="4185761"/>
          </a:xfrm>
          <a:prstGeom prst="rect">
            <a:avLst/>
          </a:prstGeom>
        </p:spPr>
        <p:txBody>
          <a:bodyPr wrap="square">
            <a:spAutoFit/>
          </a:bodyPr>
          <a:lstStyle/>
          <a:p>
            <a:pPr algn="r" rtl="1"/>
            <a:r>
              <a:rPr lang="fa-IR" sz="2800" b="1" dirty="0">
                <a:solidFill>
                  <a:schemeClr val="accent1"/>
                </a:solidFill>
                <a:latin typeface="Amuzeh-New-Bold"/>
                <a:cs typeface="B Nazanin" panose="00000400000000000000" pitchFamily="2" charset="-78"/>
              </a:rPr>
              <a:t>برخی از شایستگی هایی که در این پودمان به دست می آورید:</a:t>
            </a:r>
          </a:p>
          <a:p>
            <a:pPr algn="r" rtl="1"/>
            <a:endParaRPr lang="fa-IR" sz="2400" b="1" dirty="0">
              <a:latin typeface="Amuzeh-New-Bold"/>
              <a:cs typeface="B Nazanin" panose="00000400000000000000" pitchFamily="2" charset="-78"/>
            </a:endParaRPr>
          </a:p>
          <a:p>
            <a:pPr algn="r" rtl="1"/>
            <a:r>
              <a:rPr lang="fa-IR" sz="2400" dirty="0">
                <a:latin typeface="AmuzehNewNormalPS"/>
                <a:cs typeface="B Nazanin" panose="00000400000000000000" pitchFamily="2" charset="-78"/>
              </a:rPr>
              <a:t>به کارگیری مهارت هایی مانند اجرای کارهای گروهی،تفکر انتقادی، پرسش گری و ..؛</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ایده پردازی ، نوآوری و خلاقیت؛</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انجام دادن کارها بر پایه نگرش سیستمی؛</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بهره گیری درست از فناوری ها؛</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مدیریت زمان و اجرای درست فرایند کارها.</a:t>
            </a:r>
            <a:endParaRPr lang="fa-IR" sz="2600" dirty="0">
              <a:cs typeface="B Nazanin" panose="000004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476672"/>
            <a:ext cx="6390878" cy="552450"/>
          </a:xfrm>
          <a:prstGeom prst="rect">
            <a:avLst/>
          </a:prstGeom>
        </p:spPr>
      </p:pic>
      <p:pic>
        <p:nvPicPr>
          <p:cNvPr id="3" name="Picture 2" descr="A purple letters on a black background&#10;&#10;Description automatically generated">
            <a:extLst>
              <a:ext uri="{FF2B5EF4-FFF2-40B4-BE49-F238E27FC236}">
                <a16:creationId xmlns:a16="http://schemas.microsoft.com/office/drawing/2014/main" id="{54BC4C04-A0C1-7D1B-568A-97048199D2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6385095"/>
            <a:ext cx="1152128" cy="356273"/>
          </a:xfrm>
          <a:prstGeom prst="rect">
            <a:avLst/>
          </a:prstGeom>
        </p:spPr>
      </p:pic>
    </p:spTree>
    <p:custDataLst>
      <p:tags r:id="rId2"/>
    </p:custDataLst>
    <p:extLst>
      <p:ext uri="{BB962C8B-B14F-4D97-AF65-F5344CB8AC3E}">
        <p14:creationId xmlns:p14="http://schemas.microsoft.com/office/powerpoint/2010/main" val="970624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2677656"/>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بارش فکری</a:t>
            </a:r>
          </a:p>
          <a:p>
            <a:pPr algn="r" rtl="1"/>
            <a:endParaRPr lang="fa-IR" sz="2400" dirty="0">
              <a:solidFill>
                <a:srgbClr val="00B05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گروهی تشکیل دهید و با کمک دبیر خود درباره یکی از موارد زیر و ایده های دیگر، روش بارش فکری را به کار برید و نتیجه را در زیر بنویسید.</a:t>
            </a:r>
          </a:p>
          <a:p>
            <a:pPr algn="r" rtl="1"/>
            <a:r>
              <a:rPr lang="fa-IR" sz="2400" dirty="0">
                <a:latin typeface="Amuzeh-New-Bold"/>
                <a:cs typeface="B Nazanin" panose="00000400000000000000" pitchFamily="2" charset="-78"/>
              </a:rPr>
              <a:t>1 - چگونه می توانید در حیاط، بازی های بهتری داشته باشید؟</a:t>
            </a:r>
          </a:p>
          <a:p>
            <a:pPr algn="r" rtl="1"/>
            <a:r>
              <a:rPr lang="fa-IR" sz="2400" dirty="0">
                <a:latin typeface="Amuzeh-New-Bold"/>
                <a:cs typeface="B Nazanin" panose="00000400000000000000" pitchFamily="2" charset="-78"/>
              </a:rPr>
              <a:t>2 - برای اینکه خودکار خود را تا پایان یافتن جوهرش، گم نکنید، چه باید کرد؟</a:t>
            </a:r>
          </a:p>
          <a:p>
            <a:pPr algn="r" rtl="1"/>
            <a:r>
              <a:rPr lang="fa-IR" sz="2400" dirty="0">
                <a:latin typeface="Amuzeh-New-Bold"/>
                <a:cs typeface="B Nazanin" panose="00000400000000000000" pitchFamily="2" charset="-78"/>
              </a:rPr>
              <a:t>3 - ........................................................................................</a:t>
            </a:r>
          </a:p>
        </p:txBody>
      </p:sp>
      <p:pic>
        <p:nvPicPr>
          <p:cNvPr id="4" name="Picture 3"/>
          <p:cNvPicPr>
            <a:picLocks noChangeAspect="1"/>
          </p:cNvPicPr>
          <p:nvPr/>
        </p:nvPicPr>
        <p:blipFill>
          <a:blip r:embed="rId3"/>
          <a:stretch>
            <a:fillRect/>
          </a:stretch>
        </p:blipFill>
        <p:spPr>
          <a:xfrm>
            <a:off x="179513" y="3471977"/>
            <a:ext cx="6624736" cy="3168089"/>
          </a:xfrm>
          <a:prstGeom prst="rect">
            <a:avLst/>
          </a:prstGeom>
        </p:spPr>
      </p:pic>
      <p:sp>
        <p:nvSpPr>
          <p:cNvPr id="3" name="Rectangle 2"/>
          <p:cNvSpPr/>
          <p:nvPr/>
        </p:nvSpPr>
        <p:spPr>
          <a:xfrm>
            <a:off x="6681729" y="3010312"/>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131202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بارش فکری</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
        <p:nvSpPr>
          <p:cNvPr id="3" name="Rectangle 2"/>
          <p:cNvSpPr/>
          <p:nvPr/>
        </p:nvSpPr>
        <p:spPr>
          <a:xfrm>
            <a:off x="323528" y="1052736"/>
            <a:ext cx="8596564" cy="101566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rPr>
              <a:t>(نمونه ای تکمیل شده) 1</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چگونه می‌توانیم در حیاط، بازی‌های بهتری داشته باشیم؟</a:t>
            </a:r>
            <a:endParaRPr kumimoji="0" lang="fa-IR" sz="2000" b="0" i="0" u="none" strike="noStrike" kern="1200" cap="none" spc="0" normalizeH="0" baseline="0" noProof="0" dirty="0">
              <a:ln>
                <a:noFill/>
              </a:ln>
              <a:solidFill>
                <a:prstClr val="black"/>
              </a:solidFill>
              <a:effectLst/>
              <a:uLnTx/>
              <a:uFillTx/>
              <a:latin typeface="Corbel" panose="020B0503020204020204"/>
              <a:ea typeface="+mn-ea"/>
              <a:cs typeface="B Titr" panose="00000700000000000000" pitchFamily="2" charset="-78"/>
            </a:endParaRPr>
          </a:p>
        </p:txBody>
      </p:sp>
      <p:graphicFrame>
        <p:nvGraphicFramePr>
          <p:cNvPr id="5" name="Table 4"/>
          <p:cNvGraphicFramePr>
            <a:graphicFrameLocks noGrp="1"/>
          </p:cNvGraphicFramePr>
          <p:nvPr/>
        </p:nvGraphicFramePr>
        <p:xfrm>
          <a:off x="323528" y="2420888"/>
          <a:ext cx="8569026" cy="3096344"/>
        </p:xfrm>
        <a:graphic>
          <a:graphicData uri="http://schemas.openxmlformats.org/drawingml/2006/table">
            <a:tbl>
              <a:tblPr/>
              <a:tblGrid>
                <a:gridCol w="8569026">
                  <a:extLst>
                    <a:ext uri="{9D8B030D-6E8A-4147-A177-3AD203B41FA5}">
                      <a16:colId xmlns:a16="http://schemas.microsoft.com/office/drawing/2014/main" val="3652184335"/>
                    </a:ext>
                  </a:extLst>
                </a:gridCol>
              </a:tblGrid>
              <a:tr h="3096344">
                <a:tc>
                  <a:txBody>
                    <a:bodyPr/>
                    <a:lstStyle/>
                    <a:p>
                      <a:pPr lvl="0" algn="just"/>
                      <a:r>
                        <a:rPr lang="fa-IR" sz="2000" dirty="0">
                          <a:solidFill>
                            <a:srgbClr val="FF0000"/>
                          </a:solidFill>
                          <a:effectLst/>
                          <a:latin typeface="tahoma" panose="020B0604030504040204" pitchFamily="34" charset="0"/>
                          <a:cs typeface="B Koodak" panose="00000700000000000000" pitchFamily="2" charset="-78"/>
                        </a:rPr>
                        <a:t> برگۀ ایده پردازی با روش بارش فکر</a:t>
                      </a:r>
                    </a:p>
                    <a:p>
                      <a:pPr lvl="0" algn="just"/>
                      <a:r>
                        <a:rPr lang="fa-IR" sz="2000" baseline="0" dirty="0">
                          <a:solidFill>
                            <a:srgbClr val="FF0000"/>
                          </a:solidFill>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rPr>
                        <a:t>اعضای گروه: .................. تاریخ: ................. ساعت: ...........</a:t>
                      </a:r>
                      <a:endParaRPr lang="fa-IR" sz="2000" dirty="0">
                        <a:effectLst/>
                        <a:cs typeface="B Koodak" panose="00000700000000000000" pitchFamily="2" charset="-78"/>
                      </a:endParaRPr>
                    </a:p>
                    <a:p>
                      <a:pPr lvl="0" algn="just" rtl="1"/>
                      <a:r>
                        <a:rPr lang="fa-IR" sz="2000" dirty="0">
                          <a:solidFill>
                            <a:srgbClr val="FF0000"/>
                          </a:solidFill>
                          <a:effectLst/>
                          <a:latin typeface="tahoma" panose="020B0604030504040204" pitchFamily="34" charset="0"/>
                          <a:cs typeface="B Koodak" panose="00000700000000000000" pitchFamily="2" charset="-78"/>
                        </a:rPr>
                        <a:t> موضوع:</a:t>
                      </a:r>
                      <a:r>
                        <a:rPr lang="fa-IR" sz="2000" dirty="0">
                          <a:effectLst/>
                          <a:latin typeface="tahoma" panose="020B0604030504040204" pitchFamily="34" charset="0"/>
                          <a:cs typeface="B Koodak" panose="00000700000000000000" pitchFamily="2" charset="-78"/>
                        </a:rPr>
                        <a:t> </a:t>
                      </a:r>
                      <a:r>
                        <a:rPr lang="fa-IR" sz="2000" dirty="0">
                          <a:solidFill>
                            <a:srgbClr val="0000FF"/>
                          </a:solidFill>
                          <a:effectLst/>
                          <a:latin typeface="tahoma" panose="020B0604030504040204" pitchFamily="34" charset="0"/>
                          <a:cs typeface="B Koodak" panose="00000700000000000000" pitchFamily="2" charset="-78"/>
                        </a:rPr>
                        <a:t>چگونه می‌توانیم در حیاط، بازی‌های بهتری داشته باشیم؟</a:t>
                      </a:r>
                      <a:endParaRPr lang="fa-IR" sz="2000" dirty="0">
                        <a:effectLst/>
                        <a:cs typeface="B Koodak" panose="00000700000000000000" pitchFamily="2" charset="-78"/>
                      </a:endParaRPr>
                    </a:p>
                    <a:p>
                      <a:pPr lvl="0" algn="just" rtl="1"/>
                      <a:r>
                        <a:rPr lang="fa-IR" sz="2000" dirty="0">
                          <a:solidFill>
                            <a:srgbClr val="008000"/>
                          </a:solidFill>
                          <a:effectLst/>
                          <a:latin typeface="tahoma" panose="020B0604030504040204" pitchFamily="34" charset="0"/>
                          <a:cs typeface="B Koodak" panose="00000700000000000000" pitchFamily="2" charset="-78"/>
                        </a:rPr>
                        <a:t> ایده های ارائه شده:</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1-</a:t>
                      </a:r>
                      <a:r>
                        <a:rPr lang="fa-IR" sz="2000" dirty="0">
                          <a:effectLst/>
                          <a:latin typeface="tahoma" panose="020B0604030504040204" pitchFamily="34" charset="0"/>
                          <a:cs typeface="B Koodak" panose="00000700000000000000" pitchFamily="2" charset="-78"/>
                        </a:rPr>
                        <a:t> انجام بازی های گروهی</a:t>
                      </a:r>
                    </a:p>
                    <a:p>
                      <a:pPr lvl="1" algn="just" rtl="1"/>
                      <a:r>
                        <a:rPr lang="fa-IR" sz="2000" dirty="0">
                          <a:solidFill>
                            <a:srgbClr val="FF0000"/>
                          </a:solidFill>
                          <a:effectLst/>
                          <a:latin typeface="tahoma" panose="020B0604030504040204" pitchFamily="34" charset="0"/>
                          <a:cs typeface="B Koodak" panose="00000700000000000000" pitchFamily="2" charset="-78"/>
                        </a:rPr>
                        <a:t>2-</a:t>
                      </a:r>
                      <a:r>
                        <a:rPr lang="fa-IR" sz="2000" dirty="0">
                          <a:effectLst/>
                          <a:latin typeface="tahoma" panose="020B0604030504040204" pitchFamily="34" charset="0"/>
                          <a:cs typeface="B Koodak" panose="00000700000000000000" pitchFamily="2" charset="-78"/>
                        </a:rPr>
                        <a:t> پرهیز از انجام بازی های خطرناک</a:t>
                      </a:r>
                    </a:p>
                    <a:p>
                      <a:pPr lvl="1" algn="just" rtl="1"/>
                      <a:r>
                        <a:rPr lang="fa-IR" sz="2000" dirty="0">
                          <a:solidFill>
                            <a:srgbClr val="FF0000"/>
                          </a:solidFill>
                          <a:effectLst/>
                          <a:latin typeface="tahoma" panose="020B0604030504040204" pitchFamily="34" charset="0"/>
                          <a:cs typeface="B Koodak" panose="00000700000000000000" pitchFamily="2" charset="-78"/>
                        </a:rPr>
                        <a:t>3-</a:t>
                      </a:r>
                      <a:r>
                        <a:rPr lang="fa-IR" sz="2000" dirty="0">
                          <a:effectLst/>
                          <a:latin typeface="tahoma" panose="020B0604030504040204" pitchFamily="34" charset="0"/>
                          <a:cs typeface="B Koodak" panose="00000700000000000000" pitchFamily="2" charset="-78"/>
                        </a:rPr>
                        <a:t> پرهیز از دویدن های بی جا</a:t>
                      </a:r>
                    </a:p>
                    <a:p>
                      <a:pPr lvl="1" algn="just" rtl="1"/>
                      <a:r>
                        <a:rPr lang="fa-IR" sz="2000" dirty="0">
                          <a:solidFill>
                            <a:srgbClr val="FF0000"/>
                          </a:solidFill>
                          <a:effectLst/>
                          <a:latin typeface="tahoma" panose="020B0604030504040204" pitchFamily="34" charset="0"/>
                          <a:cs typeface="B Koodak" panose="00000700000000000000" pitchFamily="2" charset="-78"/>
                        </a:rPr>
                        <a:t>4-</a:t>
                      </a:r>
                      <a:r>
                        <a:rPr lang="fa-IR" sz="2000" dirty="0">
                          <a:effectLst/>
                          <a:latin typeface="tahoma" panose="020B0604030504040204" pitchFamily="34" charset="0"/>
                          <a:cs typeface="B Koodak" panose="00000700000000000000" pitchFamily="2" charset="-78"/>
                        </a:rPr>
                        <a:t> نداشتن حس برتری و رقابت بیجا در بازی</a:t>
                      </a:r>
                    </a:p>
                    <a:p>
                      <a:pPr lvl="1" algn="just" rtl="1"/>
                      <a:r>
                        <a:rPr lang="fa-IR" sz="2000" dirty="0">
                          <a:effectLst/>
                          <a:latin typeface="tahoma" panose="020B0604030504040204" pitchFamily="34" charset="0"/>
                          <a:cs typeface="B Koodak" panose="00000700000000000000" pitchFamily="2" charset="-78"/>
                        </a:rPr>
                        <a:t>و ..............................................</a:t>
                      </a:r>
                      <a:endParaRPr lang="fa-IR" sz="2000" dirty="0">
                        <a:effectLst/>
                        <a:cs typeface="B Koodak" panose="00000700000000000000" pitchFamily="2" charset="-78"/>
                      </a:endParaRPr>
                    </a:p>
                  </a:txBody>
                  <a:tcPr marL="19050" marR="19050"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259813"/>
                  </a:ext>
                </a:extLst>
              </a:tr>
            </a:tbl>
          </a:graphicData>
        </a:graphic>
      </p:graphicFrame>
      <p:sp>
        <p:nvSpPr>
          <p:cNvPr id="6" name="Rectangle 5"/>
          <p:cNvSpPr/>
          <p:nvPr/>
        </p:nvSpPr>
        <p:spPr>
          <a:xfrm>
            <a:off x="6160404" y="5877272"/>
            <a:ext cx="27879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ادامه 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224DFCC1-CAB5-6A49-28BE-603C28283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498869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461665"/>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بارش فکری</a:t>
            </a:r>
            <a:endParaRPr lang="fa-IR" sz="2400" dirty="0">
              <a:latin typeface="Amuzeh-New-Bold"/>
              <a:cs typeface="B Nazanin" panose="00000400000000000000" pitchFamily="2" charset="-78"/>
            </a:endParaRPr>
          </a:p>
        </p:txBody>
      </p:sp>
      <p:sp>
        <p:nvSpPr>
          <p:cNvPr id="3" name="Rectangle 2"/>
          <p:cNvSpPr/>
          <p:nvPr/>
        </p:nvSpPr>
        <p:spPr>
          <a:xfrm>
            <a:off x="323528" y="1052736"/>
            <a:ext cx="8596564" cy="1015663"/>
          </a:xfrm>
          <a:prstGeom prst="rect">
            <a:avLst/>
          </a:prstGeom>
        </p:spPr>
        <p:txBody>
          <a:bodyPr wrap="square">
            <a:spAutoFit/>
          </a:bodyPr>
          <a:lstStyle/>
          <a:p>
            <a:pPr algn="just" rtl="1"/>
            <a:r>
              <a:rPr lang="fa-IR" sz="2000" dirty="0">
                <a:solidFill>
                  <a:srgbClr val="0000FF"/>
                </a:solidFill>
                <a:latin typeface="tahoma" panose="020B0604030504040204" pitchFamily="34" charset="0"/>
                <a:cs typeface="B Titr" panose="00000700000000000000" pitchFamily="2" charset="-78"/>
              </a:rPr>
              <a:t>(نمونه ای تکمیل شده) 2</a:t>
            </a:r>
          </a:p>
          <a:p>
            <a:pPr algn="just" rtl="1"/>
            <a:endParaRPr lang="fa-IR" sz="2000" dirty="0">
              <a:solidFill>
                <a:srgbClr val="0000FF"/>
              </a:solidFill>
              <a:latin typeface="tahoma" panose="020B0604030504040204" pitchFamily="34" charset="0"/>
              <a:cs typeface="B Titr" panose="00000700000000000000" pitchFamily="2" charset="-78"/>
            </a:endParaRPr>
          </a:p>
          <a:p>
            <a:pPr algn="just" rtl="1"/>
            <a:r>
              <a:rPr lang="fa-IR" sz="2000" dirty="0">
                <a:solidFill>
                  <a:srgbClr val="FF0000"/>
                </a:solidFill>
                <a:latin typeface="tahoma" panose="020B0604030504040204" pitchFamily="34" charset="0"/>
                <a:cs typeface="B Titr" panose="00000700000000000000" pitchFamily="2" charset="-78"/>
              </a:rPr>
              <a:t>برای اینکه خودکار خود را تا پایان یافتن جوهرش، گم نکنیم، چه باید کرد؟</a:t>
            </a:r>
            <a:endParaRPr lang="fa-IR" sz="2000" dirty="0">
              <a:effectLst/>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231396795"/>
              </p:ext>
            </p:extLst>
          </p:nvPr>
        </p:nvGraphicFramePr>
        <p:xfrm>
          <a:off x="323528" y="2420888"/>
          <a:ext cx="8569026" cy="3096344"/>
        </p:xfrm>
        <a:graphic>
          <a:graphicData uri="http://schemas.openxmlformats.org/drawingml/2006/table">
            <a:tbl>
              <a:tblPr/>
              <a:tblGrid>
                <a:gridCol w="8569026">
                  <a:extLst>
                    <a:ext uri="{9D8B030D-6E8A-4147-A177-3AD203B41FA5}">
                      <a16:colId xmlns:a16="http://schemas.microsoft.com/office/drawing/2014/main" val="3652184335"/>
                    </a:ext>
                  </a:extLst>
                </a:gridCol>
              </a:tblGrid>
              <a:tr h="3096344">
                <a:tc>
                  <a:txBody>
                    <a:bodyPr/>
                    <a:lstStyle/>
                    <a:p>
                      <a:pPr lvl="0" algn="just"/>
                      <a:r>
                        <a:rPr lang="fa-IR" sz="2000" dirty="0">
                          <a:solidFill>
                            <a:srgbClr val="FF0000"/>
                          </a:solidFill>
                          <a:effectLst/>
                          <a:latin typeface="tahoma" panose="020B0604030504040204" pitchFamily="34" charset="0"/>
                          <a:cs typeface="B Koodak" panose="00000700000000000000" pitchFamily="2" charset="-78"/>
                        </a:rPr>
                        <a:t> برگۀ ایده پردازی با روش بارش فکر</a:t>
                      </a:r>
                    </a:p>
                    <a:p>
                      <a:pPr lvl="0" algn="just"/>
                      <a:r>
                        <a:rPr lang="fa-IR" sz="2000" baseline="0" dirty="0">
                          <a:solidFill>
                            <a:srgbClr val="FF0000"/>
                          </a:solidFill>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rPr>
                        <a:t>اعضای گروه: .................. تاریخ: ................. ساعت: ...........</a:t>
                      </a:r>
                      <a:endParaRPr lang="fa-IR" sz="2000" dirty="0">
                        <a:effectLst/>
                        <a:cs typeface="B Koodak" panose="00000700000000000000" pitchFamily="2" charset="-78"/>
                      </a:endParaRPr>
                    </a:p>
                    <a:p>
                      <a:pPr lvl="0" algn="just" rtl="1"/>
                      <a:r>
                        <a:rPr lang="fa-IR" sz="2000" dirty="0">
                          <a:solidFill>
                            <a:srgbClr val="FF0000"/>
                          </a:solidFill>
                          <a:effectLst/>
                          <a:latin typeface="tahoma" panose="020B0604030504040204" pitchFamily="34" charset="0"/>
                          <a:cs typeface="B Koodak" panose="00000700000000000000" pitchFamily="2" charset="-78"/>
                        </a:rPr>
                        <a:t> موضوع:</a:t>
                      </a:r>
                      <a:r>
                        <a:rPr lang="fa-IR" sz="2000" dirty="0">
                          <a:effectLst/>
                          <a:latin typeface="tahoma" panose="020B0604030504040204" pitchFamily="34" charset="0"/>
                          <a:cs typeface="B Koodak" panose="00000700000000000000" pitchFamily="2" charset="-78"/>
                        </a:rPr>
                        <a:t> </a:t>
                      </a:r>
                      <a:r>
                        <a:rPr lang="fa-IR" sz="2000" dirty="0">
                          <a:solidFill>
                            <a:srgbClr val="0000FF"/>
                          </a:solidFill>
                          <a:effectLst/>
                          <a:latin typeface="tahoma" panose="020B0604030504040204" pitchFamily="34" charset="0"/>
                          <a:cs typeface="B Koodak" panose="00000700000000000000" pitchFamily="2" charset="-78"/>
                        </a:rPr>
                        <a:t>برای اینکه خودکار خود را تا پایان یافتن جوهرش، گم نکنیم، چه باید کرد</a:t>
                      </a:r>
                      <a:endParaRPr lang="fa-IR" sz="2000" dirty="0">
                        <a:effectLst/>
                        <a:cs typeface="B Koodak" panose="00000700000000000000" pitchFamily="2" charset="-78"/>
                      </a:endParaRPr>
                    </a:p>
                    <a:p>
                      <a:pPr lvl="0" algn="just" rtl="1"/>
                      <a:r>
                        <a:rPr lang="fa-IR" sz="2000" dirty="0">
                          <a:solidFill>
                            <a:srgbClr val="008000"/>
                          </a:solidFill>
                          <a:effectLst/>
                          <a:latin typeface="tahoma" panose="020B0604030504040204" pitchFamily="34" charset="0"/>
                          <a:cs typeface="B Koodak" panose="00000700000000000000" pitchFamily="2" charset="-78"/>
                        </a:rPr>
                        <a:t> ایده های ارائه شده:</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1-</a:t>
                      </a:r>
                      <a:r>
                        <a:rPr lang="fa-IR" sz="2000" dirty="0">
                          <a:effectLst/>
                          <a:latin typeface="tahoma" panose="020B0604030504040204" pitchFamily="34" charset="0"/>
                          <a:cs typeface="B Koodak" panose="00000700000000000000" pitchFamily="2" charset="-78"/>
                        </a:rPr>
                        <a:t> بستن نخ به خودکار و اتصال به کیف</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2-</a:t>
                      </a:r>
                      <a:r>
                        <a:rPr lang="fa-IR" sz="2000" dirty="0">
                          <a:effectLst/>
                          <a:latin typeface="tahoma" panose="020B0604030504040204" pitchFamily="34" charset="0"/>
                          <a:cs typeface="B Koodak" panose="00000700000000000000" pitchFamily="2" charset="-78"/>
                        </a:rPr>
                        <a:t> روی خودکار اسم خود را بنویسیم.</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3-</a:t>
                      </a:r>
                      <a:r>
                        <a:rPr lang="fa-IR" sz="2000" dirty="0">
                          <a:effectLst/>
                          <a:latin typeface="tahoma" panose="020B0604030504040204" pitchFamily="34" charset="0"/>
                          <a:cs typeface="B Koodak" panose="00000700000000000000" pitchFamily="2" charset="-78"/>
                        </a:rPr>
                        <a:t> یک جاخودکاری ثابت درست کنیم.</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4-</a:t>
                      </a:r>
                      <a:r>
                        <a:rPr lang="fa-IR" sz="2000" dirty="0">
                          <a:effectLst/>
                          <a:latin typeface="tahoma" panose="020B0604030504040204" pitchFamily="34" charset="0"/>
                          <a:cs typeface="B Koodak" panose="00000700000000000000" pitchFamily="2" charset="-78"/>
                        </a:rPr>
                        <a:t> یک فرستنده به خودکار وصل کنیم.</a:t>
                      </a:r>
                      <a:endParaRPr lang="fa-IR" sz="2000" dirty="0">
                        <a:effectLst/>
                        <a:cs typeface="B Koodak" panose="00000700000000000000" pitchFamily="2" charset="-78"/>
                      </a:endParaRPr>
                    </a:p>
                    <a:p>
                      <a:pPr lvl="1" algn="just" rtl="1"/>
                      <a:r>
                        <a:rPr lang="fa-IR" sz="2000" dirty="0">
                          <a:effectLst/>
                          <a:latin typeface="tahoma" panose="020B0604030504040204" pitchFamily="34" charset="0"/>
                          <a:cs typeface="B Koodak" panose="00000700000000000000" pitchFamily="2" charset="-78"/>
                        </a:rPr>
                        <a:t>و ..............................................</a:t>
                      </a:r>
                      <a:endParaRPr lang="fa-IR" sz="2000" dirty="0">
                        <a:effectLst/>
                        <a:cs typeface="B Koodak" panose="00000700000000000000" pitchFamily="2" charset="-78"/>
                      </a:endParaRPr>
                    </a:p>
                  </a:txBody>
                  <a:tcPr marL="19050" marR="19050"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259813"/>
                  </a:ext>
                </a:extLst>
              </a:tr>
            </a:tbl>
          </a:graphicData>
        </a:graphic>
      </p:graphicFrame>
      <p:sp>
        <p:nvSpPr>
          <p:cNvPr id="6" name="Rectangle 5"/>
          <p:cNvSpPr/>
          <p:nvPr/>
        </p:nvSpPr>
        <p:spPr>
          <a:xfrm>
            <a:off x="6160404" y="5877272"/>
            <a:ext cx="2787943" cy="461665"/>
          </a:xfrm>
          <a:prstGeom prst="rect">
            <a:avLst/>
          </a:prstGeom>
        </p:spPr>
        <p:txBody>
          <a:bodyPr wrap="none">
            <a:spAutoFit/>
          </a:bodyPr>
          <a:lstStyle/>
          <a:p>
            <a:pPr lvl="0"/>
            <a:r>
              <a:rPr lang="fa-IR" sz="2400" b="1" dirty="0">
                <a:solidFill>
                  <a:prstClr val="black"/>
                </a:solidFill>
                <a:cs typeface="B Nazanin" panose="00000400000000000000" pitchFamily="2" charset="-78"/>
              </a:rPr>
              <a:t>ادامه 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7C27CA8A-8C93-85EA-6228-66E9D3382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869941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بارش فکری</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
        <p:nvSpPr>
          <p:cNvPr id="3" name="Rectangle 2"/>
          <p:cNvSpPr/>
          <p:nvPr/>
        </p:nvSpPr>
        <p:spPr>
          <a:xfrm>
            <a:off x="323528" y="1052736"/>
            <a:ext cx="8596564" cy="101566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rPr>
              <a:t>(نمونه ای تکمیل شده) 3</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چگونه می توان از اتلاف وقت در طول روز جلوگیری کرد؟</a:t>
            </a:r>
            <a:endParaRPr kumimoji="0" lang="fa-IR" sz="2000" b="0" i="0" u="none" strike="noStrike" kern="1200" cap="none" spc="0" normalizeH="0" baseline="0" noProof="0" dirty="0">
              <a:ln>
                <a:noFill/>
              </a:ln>
              <a:solidFill>
                <a:srgbClr val="FF0000"/>
              </a:solidFill>
              <a:effectLst/>
              <a:uLnTx/>
              <a:uFillTx/>
              <a:latin typeface="Corbel" panose="020B0503020204020204"/>
              <a:ea typeface="+mn-ea"/>
              <a:cs typeface="B Titr" panose="00000700000000000000" pitchFamily="2" charset="-78"/>
            </a:endParaRPr>
          </a:p>
        </p:txBody>
      </p:sp>
      <p:graphicFrame>
        <p:nvGraphicFramePr>
          <p:cNvPr id="5" name="Table 4"/>
          <p:cNvGraphicFramePr>
            <a:graphicFrameLocks noGrp="1"/>
          </p:cNvGraphicFramePr>
          <p:nvPr/>
        </p:nvGraphicFramePr>
        <p:xfrm>
          <a:off x="323528" y="2420888"/>
          <a:ext cx="8569026" cy="3384376"/>
        </p:xfrm>
        <a:graphic>
          <a:graphicData uri="http://schemas.openxmlformats.org/drawingml/2006/table">
            <a:tbl>
              <a:tblPr/>
              <a:tblGrid>
                <a:gridCol w="8569026">
                  <a:extLst>
                    <a:ext uri="{9D8B030D-6E8A-4147-A177-3AD203B41FA5}">
                      <a16:colId xmlns:a16="http://schemas.microsoft.com/office/drawing/2014/main" val="3652184335"/>
                    </a:ext>
                  </a:extLst>
                </a:gridCol>
              </a:tblGrid>
              <a:tr h="3384376">
                <a:tc>
                  <a:txBody>
                    <a:bodyPr/>
                    <a:lstStyle/>
                    <a:p>
                      <a:pPr lvl="0" algn="just"/>
                      <a:r>
                        <a:rPr lang="fa-IR" sz="2000" dirty="0">
                          <a:solidFill>
                            <a:srgbClr val="FF0000"/>
                          </a:solidFill>
                          <a:effectLst/>
                          <a:latin typeface="tahoma" panose="020B0604030504040204" pitchFamily="34" charset="0"/>
                          <a:cs typeface="B Koodak" panose="00000700000000000000" pitchFamily="2" charset="-78"/>
                        </a:rPr>
                        <a:t> برگۀ ایده پردازی با روش بارش فکر</a:t>
                      </a:r>
                    </a:p>
                    <a:p>
                      <a:pPr lvl="0" algn="just"/>
                      <a:r>
                        <a:rPr lang="fa-IR" sz="2000" baseline="0" dirty="0">
                          <a:solidFill>
                            <a:srgbClr val="FF0000"/>
                          </a:solidFill>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rPr>
                        <a:t>اعضای گروه: .................. تاریخ: ................. ساعت: ...........</a:t>
                      </a:r>
                      <a:endParaRPr lang="fa-IR" sz="2000" dirty="0">
                        <a:effectLst/>
                        <a:cs typeface="B Koodak" panose="00000700000000000000" pitchFamily="2" charset="-78"/>
                      </a:endParaRPr>
                    </a:p>
                    <a:p>
                      <a:pPr lvl="0" algn="just" rtl="1"/>
                      <a:r>
                        <a:rPr lang="fa-IR" sz="2000" dirty="0">
                          <a:solidFill>
                            <a:srgbClr val="FF0000"/>
                          </a:solidFill>
                          <a:effectLst/>
                          <a:latin typeface="tahoma" panose="020B0604030504040204" pitchFamily="34" charset="0"/>
                          <a:cs typeface="B Koodak" panose="00000700000000000000" pitchFamily="2" charset="-78"/>
                        </a:rPr>
                        <a:t> موضوع:</a:t>
                      </a:r>
                      <a:r>
                        <a:rPr lang="fa-IR" sz="2000" dirty="0">
                          <a:effectLst/>
                          <a:latin typeface="tahoma" panose="020B0604030504040204" pitchFamily="34" charset="0"/>
                          <a:cs typeface="B Koodak" panose="00000700000000000000" pitchFamily="2" charset="-78"/>
                        </a:rPr>
                        <a:t> </a:t>
                      </a:r>
                      <a:r>
                        <a:rPr lang="fa-IR" sz="2000" dirty="0">
                          <a:solidFill>
                            <a:srgbClr val="0000FF"/>
                          </a:solidFill>
                          <a:effectLst/>
                          <a:latin typeface="tahoma" panose="020B0604030504040204" pitchFamily="34" charset="0"/>
                          <a:cs typeface="B Koodak" panose="00000700000000000000" pitchFamily="2" charset="-78"/>
                        </a:rPr>
                        <a:t>چگونه می توان از اتلاف وقت در طول روز جلوگیری کرد؟</a:t>
                      </a:r>
                    </a:p>
                    <a:p>
                      <a:pPr lvl="0" algn="just" rtl="1"/>
                      <a:r>
                        <a:rPr lang="fa-IR" sz="2000" dirty="0">
                          <a:solidFill>
                            <a:srgbClr val="008000"/>
                          </a:solidFill>
                          <a:effectLst/>
                          <a:latin typeface="tahoma" panose="020B0604030504040204" pitchFamily="34" charset="0"/>
                          <a:cs typeface="B Koodak" panose="00000700000000000000" pitchFamily="2" charset="-78"/>
                        </a:rPr>
                        <a:t> ایده های ارائه شده:</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1-</a:t>
                      </a:r>
                      <a:r>
                        <a:rPr lang="fa-IR" sz="2000" dirty="0">
                          <a:effectLst/>
                          <a:latin typeface="tahoma" panose="020B0604030504040204" pitchFamily="34" charset="0"/>
                          <a:cs typeface="B Koodak" panose="00000700000000000000" pitchFamily="2" charset="-78"/>
                        </a:rPr>
                        <a:t> برنامه ریزی صحیح و مستمر.</a:t>
                      </a:r>
                    </a:p>
                    <a:p>
                      <a:pPr lvl="1" algn="just" rtl="1"/>
                      <a:r>
                        <a:rPr lang="fa-IR" sz="2000" dirty="0">
                          <a:solidFill>
                            <a:srgbClr val="FF0000"/>
                          </a:solidFill>
                          <a:effectLst/>
                          <a:latin typeface="tahoma" panose="020B0604030504040204" pitchFamily="34" charset="0"/>
                          <a:cs typeface="B Koodak" panose="00000700000000000000" pitchFamily="2" charset="-78"/>
                        </a:rPr>
                        <a:t>2-</a:t>
                      </a:r>
                      <a:r>
                        <a:rPr lang="fa-IR" sz="2000" dirty="0">
                          <a:effectLst/>
                          <a:latin typeface="tahoma" panose="020B0604030504040204" pitchFamily="34" charset="0"/>
                          <a:cs typeface="B Koodak" panose="00000700000000000000" pitchFamily="2" charset="-78"/>
                        </a:rPr>
                        <a:t> تنظیم برنامه ها در طول روز.</a:t>
                      </a:r>
                    </a:p>
                    <a:p>
                      <a:pPr lvl="1" algn="just" rtl="1"/>
                      <a:r>
                        <a:rPr lang="fa-IR" sz="2000" dirty="0">
                          <a:solidFill>
                            <a:srgbClr val="FF0000"/>
                          </a:solidFill>
                          <a:effectLst/>
                          <a:latin typeface="tahoma" panose="020B0604030504040204" pitchFamily="34" charset="0"/>
                          <a:cs typeface="B Koodak" panose="00000700000000000000" pitchFamily="2" charset="-78"/>
                        </a:rPr>
                        <a:t>3-</a:t>
                      </a:r>
                      <a:r>
                        <a:rPr lang="fa-IR" sz="2000" dirty="0">
                          <a:effectLst/>
                          <a:latin typeface="tahoma" panose="020B0604030504040204" pitchFamily="34" charset="0"/>
                          <a:cs typeface="B Koodak" panose="00000700000000000000" pitchFamily="2" charset="-78"/>
                        </a:rPr>
                        <a:t> داشتن برنامه متنوع.</a:t>
                      </a:r>
                    </a:p>
                    <a:p>
                      <a:pPr lvl="1" algn="just" rtl="1"/>
                      <a:r>
                        <a:rPr lang="fa-IR" sz="2000" dirty="0">
                          <a:solidFill>
                            <a:srgbClr val="FF0000"/>
                          </a:solidFill>
                          <a:effectLst/>
                          <a:latin typeface="tahoma" panose="020B0604030504040204" pitchFamily="34" charset="0"/>
                          <a:cs typeface="B Koodak" panose="00000700000000000000" pitchFamily="2" charset="-78"/>
                        </a:rPr>
                        <a:t>4-</a:t>
                      </a:r>
                      <a:r>
                        <a:rPr lang="fa-IR" sz="2000" dirty="0">
                          <a:effectLst/>
                          <a:latin typeface="tahoma" panose="020B0604030504040204" pitchFamily="34" charset="0"/>
                          <a:cs typeface="B Koodak" panose="00000700000000000000" pitchFamily="2" charset="-78"/>
                        </a:rPr>
                        <a:t> کتاب خوانی - ورزش - درس خواندن - تماشای تلوزیون - کمک به اعضای خانواده - کار با رایانه - بازی - تفریح و سرگرمی - عبادت - دورهمی خانوادگی</a:t>
                      </a:r>
                    </a:p>
                    <a:p>
                      <a:pPr lvl="1" algn="just" rtl="1"/>
                      <a:r>
                        <a:rPr lang="fa-IR" sz="2000" dirty="0">
                          <a:effectLst/>
                          <a:latin typeface="tahoma" panose="020B0604030504040204" pitchFamily="34" charset="0"/>
                          <a:cs typeface="B Koodak" panose="00000700000000000000" pitchFamily="2" charset="-78"/>
                        </a:rPr>
                        <a:t>و ..............................................</a:t>
                      </a:r>
                      <a:endParaRPr lang="fa-IR" sz="2000" dirty="0">
                        <a:effectLst/>
                        <a:cs typeface="B Koodak" panose="00000700000000000000" pitchFamily="2" charset="-78"/>
                      </a:endParaRPr>
                    </a:p>
                  </a:txBody>
                  <a:tcPr marL="19050" marR="19050"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259813"/>
                  </a:ext>
                </a:extLst>
              </a:tr>
            </a:tbl>
          </a:graphicData>
        </a:graphic>
      </p:graphicFrame>
      <p:pic>
        <p:nvPicPr>
          <p:cNvPr id="4" name="Picture 3" descr="A purple letters on a black background&#10;&#10;Description automatically generated">
            <a:extLst>
              <a:ext uri="{FF2B5EF4-FFF2-40B4-BE49-F238E27FC236}">
                <a16:creationId xmlns:a16="http://schemas.microsoft.com/office/drawing/2014/main" id="{6163767F-CAAF-AFC9-BC3F-1B151E217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751380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611683"/>
            <a:ext cx="8658708" cy="1569660"/>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پرسش</a:t>
            </a:r>
          </a:p>
          <a:p>
            <a:pPr algn="r" rtl="1"/>
            <a:endParaRPr lang="fa-IR" sz="2400" dirty="0">
              <a:solidFill>
                <a:srgbClr val="FFFF0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اگر تنها دو ظرف ٣ و 10 لیتری داشته باشید چگونه می توانید با این دو ظرف، 8 لیتر آب از رودخانه بردارید؟</a:t>
            </a:r>
          </a:p>
        </p:txBody>
      </p:sp>
      <p:pic>
        <p:nvPicPr>
          <p:cNvPr id="3" name="Picture 2">
            <a:hlinkClick r:id="rId3"/>
          </p:cNvPr>
          <p:cNvPicPr>
            <a:picLocks noChangeAspect="1"/>
          </p:cNvPicPr>
          <p:nvPr/>
        </p:nvPicPr>
        <p:blipFill>
          <a:blip r:embed="rId4"/>
          <a:stretch>
            <a:fillRect/>
          </a:stretch>
        </p:blipFill>
        <p:spPr>
          <a:xfrm>
            <a:off x="233772" y="2336458"/>
            <a:ext cx="5562364" cy="4248420"/>
          </a:xfrm>
          <a:prstGeom prst="rect">
            <a:avLst/>
          </a:prstGeom>
        </p:spPr>
      </p:pic>
      <p:sp>
        <p:nvSpPr>
          <p:cNvPr id="4" name="Rectangle 3"/>
          <p:cNvSpPr/>
          <p:nvPr/>
        </p:nvSpPr>
        <p:spPr>
          <a:xfrm>
            <a:off x="6694557" y="2708920"/>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pic>
        <p:nvPicPr>
          <p:cNvPr id="5" name="Picture 4" descr="A purple letters on a black background&#10;&#10;Description automatically generated">
            <a:extLst>
              <a:ext uri="{FF2B5EF4-FFF2-40B4-BE49-F238E27FC236}">
                <a16:creationId xmlns:a16="http://schemas.microsoft.com/office/drawing/2014/main" id="{4846AF7D-00B7-8E80-38DC-D54064C33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119383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3563" y="460985"/>
            <a:ext cx="8658708" cy="5847755"/>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پرسش</a:t>
            </a:r>
            <a:endParaRPr lang="fa-IR" sz="2400" dirty="0">
              <a:solidFill>
                <a:srgbClr val="FFFF00"/>
              </a:solidFill>
              <a:latin typeface="Amuzeh-New-Bold"/>
              <a:cs typeface="B Nazanin" panose="00000400000000000000" pitchFamily="2" charset="-78"/>
            </a:endParaRPr>
          </a:p>
          <a:p>
            <a:pPr algn="just" rtl="1"/>
            <a:r>
              <a:rPr lang="fa-IR" sz="3200" dirty="0">
                <a:solidFill>
                  <a:srgbClr val="0070C0"/>
                </a:solidFill>
                <a:latin typeface="Amuzeh-New-Bold"/>
                <a:cs typeface="B Nazanin" panose="00000400000000000000" pitchFamily="2" charset="-78"/>
              </a:rPr>
              <a:t>اگر تنها دو ظرف ٣ و 10 لیتری داشته باشید چگونه می توانید با این دو ظرف، 8 لیتر آب از رودخانه بردارید؟</a:t>
            </a:r>
          </a:p>
          <a:p>
            <a:pPr algn="just" rtl="1"/>
            <a:endParaRPr lang="fa-IR" sz="1000" dirty="0">
              <a:solidFill>
                <a:srgbClr val="FF0000"/>
              </a:solidFill>
              <a:latin typeface="Amuzeh-New-Bold"/>
              <a:cs typeface="B Nazanin" panose="00000400000000000000" pitchFamily="2" charset="-78"/>
            </a:endParaRPr>
          </a:p>
          <a:p>
            <a:pPr algn="just" rtl="1"/>
            <a:r>
              <a:rPr lang="fa-IR" sz="3200" dirty="0">
                <a:solidFill>
                  <a:srgbClr val="FF0000"/>
                </a:solidFill>
                <a:latin typeface="Amuzeh-New-Bold"/>
                <a:cs typeface="B Nazanin" panose="00000400000000000000" pitchFamily="2" charset="-78"/>
              </a:rPr>
              <a:t>راه حل اول:</a:t>
            </a:r>
          </a:p>
          <a:p>
            <a:pPr algn="just" rtl="1"/>
            <a:endParaRPr lang="fa-IR" sz="2000" dirty="0">
              <a:solidFill>
                <a:srgbClr val="FF0000"/>
              </a:solidFill>
              <a:latin typeface="Amuzeh-New-Bold"/>
              <a:cs typeface="B Nazanin" panose="00000400000000000000" pitchFamily="2" charset="-78"/>
            </a:endParaRPr>
          </a:p>
          <a:p>
            <a:pPr algn="just" rtl="1"/>
            <a:r>
              <a:rPr lang="fa-IR" sz="3200" dirty="0">
                <a:latin typeface="Amuzeh-New-Bold"/>
                <a:cs typeface="B Nazanin" panose="00000400000000000000" pitchFamily="2" charset="-78"/>
              </a:rPr>
              <a:t>برای ساخت یک ظرف دو لیتری ابتدا ظرف 10 لیتری را پر کرده و با ظرف 3 لیتری خالی سه بار از آب آن را خالی می کنیم. در نهایت یک لیتر آب در ظرف 10 لیتری باقی می ماند. آن یک لیتر را در ظرف 3 لیتری خالی می ریزیم یک ظرف با گنجایش 2 لیتر بوجود می آید.ظرف 10 لیتری خالی شده را کاملا پر می کنیم و سپس مقداری از آن را در ظرف 2 لیتری می ریزیم تا پر شود حجم آب باقی ماند 8 لیتر می باشد.</a:t>
            </a:r>
          </a:p>
        </p:txBody>
      </p:sp>
      <p:pic>
        <p:nvPicPr>
          <p:cNvPr id="3" name="Picture 2" descr="A purple letters on a black background&#10;&#10;Description automatically generated">
            <a:extLst>
              <a:ext uri="{FF2B5EF4-FFF2-40B4-BE49-F238E27FC236}">
                <a16:creationId xmlns:a16="http://schemas.microsoft.com/office/drawing/2014/main" id="{0CCE3B72-E75F-A697-D308-0D947B191E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239470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3563" y="460985"/>
            <a:ext cx="8658708" cy="4893647"/>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پرسش</a:t>
            </a:r>
            <a:endParaRPr lang="fa-IR" sz="2400" dirty="0">
              <a:solidFill>
                <a:srgbClr val="FFFF00"/>
              </a:solidFill>
              <a:latin typeface="Amuzeh-New-Bold"/>
              <a:cs typeface="B Nazanin" panose="00000400000000000000" pitchFamily="2" charset="-78"/>
            </a:endParaRPr>
          </a:p>
          <a:p>
            <a:pPr algn="just" rtl="1"/>
            <a:r>
              <a:rPr lang="fa-IR" sz="3200" dirty="0">
                <a:solidFill>
                  <a:srgbClr val="0070C0"/>
                </a:solidFill>
                <a:latin typeface="Amuzeh-New-Bold"/>
                <a:cs typeface="B Nazanin" panose="00000400000000000000" pitchFamily="2" charset="-78"/>
              </a:rPr>
              <a:t>اگر تنها دو ظرف ٣ و 10 لیتری داشته باشید چگونه می توانید با این دو ظرف، 8 لیتر آب از رودخانه بردارید؟</a:t>
            </a:r>
          </a:p>
          <a:p>
            <a:pPr algn="just" rtl="1"/>
            <a:endParaRPr lang="fa-IR" sz="1200" dirty="0">
              <a:solidFill>
                <a:srgbClr val="FF0000"/>
              </a:solidFill>
              <a:latin typeface="Amuzeh-New-Bold"/>
              <a:cs typeface="B Nazanin" panose="00000400000000000000" pitchFamily="2" charset="-78"/>
            </a:endParaRPr>
          </a:p>
          <a:p>
            <a:pPr algn="just" rtl="1"/>
            <a:r>
              <a:rPr lang="fa-IR" sz="3200" dirty="0">
                <a:solidFill>
                  <a:srgbClr val="FF0000"/>
                </a:solidFill>
                <a:latin typeface="Amuzeh-New-Bold"/>
                <a:cs typeface="B Nazanin" panose="00000400000000000000" pitchFamily="2" charset="-78"/>
              </a:rPr>
              <a:t>راه حل دوم :</a:t>
            </a:r>
          </a:p>
          <a:p>
            <a:pPr algn="just" rtl="1"/>
            <a:endParaRPr lang="fa-IR" sz="2000" dirty="0">
              <a:solidFill>
                <a:srgbClr val="FF0000"/>
              </a:solidFill>
              <a:latin typeface="Amuzeh-New-Bold"/>
              <a:cs typeface="B Nazanin" panose="00000400000000000000" pitchFamily="2" charset="-78"/>
            </a:endParaRPr>
          </a:p>
          <a:p>
            <a:pPr algn="just" rtl="1"/>
            <a:r>
              <a:rPr lang="fa-IR" sz="3200" dirty="0">
                <a:latin typeface="Amuzeh-New-Bold"/>
                <a:cs typeface="B Nazanin" panose="00000400000000000000" pitchFamily="2" charset="-78"/>
              </a:rPr>
              <a:t>ابتدا چهار بار با طرف 3 لیتری آب در طرف 10 لیتری می ریزیم دفعه چهارم دو لیتر آب در ظرف 3 لیتری باقی می ماند.سپس ظرف 10 لیتری را خالی می کنیم بعد دو لیتر آب باقی مانده را داخل ظرف 10 لیتری می ریزیم وسپس دو مرتبه ی دیگر با طرف 3 لیتری آب در طرف 10 لیتری می ریزیم که نهایتا 8 لیتر آب جدا می شود.</a:t>
            </a:r>
          </a:p>
        </p:txBody>
      </p:sp>
      <p:pic>
        <p:nvPicPr>
          <p:cNvPr id="3" name="Picture 2" descr="A purple letters on a black background&#10;&#10;Description automatically generated">
            <a:extLst>
              <a:ext uri="{FF2B5EF4-FFF2-40B4-BE49-F238E27FC236}">
                <a16:creationId xmlns:a16="http://schemas.microsoft.com/office/drawing/2014/main" id="{18C1D3D6-3B15-C259-1388-B2211F014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158995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2308324"/>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b="1" dirty="0">
              <a:solidFill>
                <a:srgbClr val="FFFF00"/>
              </a:solidFill>
              <a:latin typeface="Amuzeh-New-Bold"/>
              <a:cs typeface="B Nazanin" panose="00000400000000000000" pitchFamily="2" charset="-78"/>
            </a:endParaRPr>
          </a:p>
          <a:p>
            <a:pPr algn="r" rtl="1"/>
            <a:r>
              <a:rPr lang="fa-IR" sz="2400" b="1" dirty="0">
                <a:solidFill>
                  <a:srgbClr val="00B050"/>
                </a:solidFill>
                <a:latin typeface="Amuzeh-New-Bold"/>
                <a:cs typeface="B Nazanin" panose="00000400000000000000" pitchFamily="2" charset="-78"/>
              </a:rPr>
              <a:t>پ : روش سوم پرورش خلاقیت</a:t>
            </a:r>
          </a:p>
          <a:p>
            <a:pPr algn="r" rtl="1"/>
            <a:endParaRPr lang="fa-IR" sz="2400" dirty="0">
              <a:solidFill>
                <a:srgbClr val="00B0F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روش سومی را که دبیر سر کلاس آموزش می دهد در گروه اجرا کنید، سپس آن را در برگه صفحه بعد بنویسید.</a:t>
            </a:r>
          </a:p>
        </p:txBody>
      </p:sp>
      <p:pic>
        <p:nvPicPr>
          <p:cNvPr id="3" name="Picture 2"/>
          <p:cNvPicPr>
            <a:picLocks noChangeAspect="1"/>
          </p:cNvPicPr>
          <p:nvPr/>
        </p:nvPicPr>
        <p:blipFill>
          <a:blip r:embed="rId3"/>
          <a:stretch>
            <a:fillRect/>
          </a:stretch>
        </p:blipFill>
        <p:spPr>
          <a:xfrm>
            <a:off x="236292" y="3429000"/>
            <a:ext cx="7479035" cy="3032878"/>
          </a:xfrm>
          <a:prstGeom prst="rect">
            <a:avLst/>
          </a:prstGeom>
          <a:ln>
            <a:noFill/>
          </a:ln>
          <a:effectLst>
            <a:softEdge rad="112500"/>
          </a:effectLst>
        </p:spPr>
      </p:pic>
      <p:pic>
        <p:nvPicPr>
          <p:cNvPr id="4" name="Picture 3" descr="A purple letters on a black background&#10;&#10;Description automatically generated">
            <a:extLst>
              <a:ext uri="{FF2B5EF4-FFF2-40B4-BE49-F238E27FC236}">
                <a16:creationId xmlns:a16="http://schemas.microsoft.com/office/drawing/2014/main" id="{6BDF209C-660C-1727-F069-2CD36B7DF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662605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19" y="548680"/>
            <a:ext cx="8640961" cy="1569660"/>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روش کاربرد مراحل طراحی و ساخت: </a:t>
            </a:r>
          </a:p>
          <a:p>
            <a:pPr algn="r" rtl="1"/>
            <a:endParaRPr lang="fa-IR" sz="2400" b="1" dirty="0">
              <a:solidFill>
                <a:schemeClr val="accent3"/>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یکی دیگر از روش هایی که برای اختراع و تولید محصول جدید به کار می رود، کاربرد مراحل طراحی و ساخت است.فرایند طراحی و ساخت در شکل ٧ -١ نشان داده شده است.</a:t>
            </a:r>
          </a:p>
        </p:txBody>
      </p:sp>
      <p:pic>
        <p:nvPicPr>
          <p:cNvPr id="4" name="Picture 3"/>
          <p:cNvPicPr>
            <a:picLocks noChangeAspect="1"/>
          </p:cNvPicPr>
          <p:nvPr/>
        </p:nvPicPr>
        <p:blipFill>
          <a:blip r:embed="rId3"/>
          <a:stretch>
            <a:fillRect/>
          </a:stretch>
        </p:blipFill>
        <p:spPr>
          <a:xfrm>
            <a:off x="3629345" y="2420888"/>
            <a:ext cx="5256584" cy="4158974"/>
          </a:xfrm>
          <a:prstGeom prst="rect">
            <a:avLst/>
          </a:prstGeom>
        </p:spPr>
      </p:pic>
      <p:pic>
        <p:nvPicPr>
          <p:cNvPr id="3" name="Picture 2" descr="A purple letters on a black background&#10;&#10;Description automatically generated">
            <a:extLst>
              <a:ext uri="{FF2B5EF4-FFF2-40B4-BE49-F238E27FC236}">
                <a16:creationId xmlns:a16="http://schemas.microsoft.com/office/drawing/2014/main" id="{63A25CB6-664F-AD0B-CFCC-575BC0DD1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851358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2" y="331921"/>
            <a:ext cx="8820472" cy="6294031"/>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نمونۀ طراحی و ساخت ساک دستی</a:t>
            </a:r>
          </a:p>
          <a:p>
            <a:pPr algn="just" rtl="1"/>
            <a:endParaRPr lang="fa-IR" sz="1000" dirty="0">
              <a:latin typeface="Amuzeh-New-Bold"/>
              <a:cs typeface="B Nazanin" panose="00000400000000000000" pitchFamily="2" charset="-78"/>
            </a:endParaRPr>
          </a:p>
          <a:p>
            <a:pPr algn="just" rtl="1"/>
            <a:r>
              <a:rPr lang="fa-IR" sz="2000" b="1" dirty="0">
                <a:latin typeface="Amuzeh-New-Bold"/>
                <a:cs typeface="B Nazanin" panose="00000400000000000000" pitchFamily="2" charset="-78"/>
              </a:rPr>
              <a:t>علیرضا برای طراحی و ساخت ساک دستی برای خانواده خود روش زیر را به کار برده است:</a:t>
            </a:r>
          </a:p>
          <a:p>
            <a:pPr algn="just" rtl="1">
              <a:lnSpc>
                <a:spcPct val="150000"/>
              </a:lnSpc>
            </a:pPr>
            <a:endParaRPr lang="fa-IR" sz="1000" dirty="0">
              <a:latin typeface="Amuzeh-New-Bold"/>
              <a:cs typeface="B Nazanin" panose="00000400000000000000" pitchFamily="2" charset="-78"/>
            </a:endParaRPr>
          </a:p>
          <a:p>
            <a:pPr algn="just" rtl="1">
              <a:lnSpc>
                <a:spcPct val="150000"/>
              </a:lnSpc>
            </a:pPr>
            <a:r>
              <a:rPr lang="fa-IR" sz="2000" dirty="0">
                <a:solidFill>
                  <a:srgbClr val="FF0000"/>
                </a:solidFill>
                <a:latin typeface="Amuzeh-New-Bold"/>
                <a:cs typeface="B Nazanin" panose="00000400000000000000" pitchFamily="2" charset="-78"/>
              </a:rPr>
              <a:t>1</a:t>
            </a:r>
            <a:r>
              <a:rPr lang="fa-IR" sz="2000" dirty="0">
                <a:latin typeface="Amuzeh-New-Bold"/>
                <a:cs typeface="B Nazanin" panose="00000400000000000000" pitchFamily="2" charset="-78"/>
              </a:rPr>
              <a:t> تعریف نیاز : چرا ساک دستی را می خواهد و ............؛</a:t>
            </a:r>
          </a:p>
          <a:p>
            <a:pPr algn="just" rtl="1">
              <a:lnSpc>
                <a:spcPct val="150000"/>
              </a:lnSpc>
            </a:pPr>
            <a:r>
              <a:rPr lang="fa-IR" sz="2000" dirty="0">
                <a:solidFill>
                  <a:srgbClr val="FF0000"/>
                </a:solidFill>
                <a:latin typeface="Amuzeh-New-Bold"/>
                <a:cs typeface="B Nazanin" panose="00000400000000000000" pitchFamily="2" charset="-78"/>
              </a:rPr>
              <a:t>2</a:t>
            </a:r>
            <a:r>
              <a:rPr lang="fa-IR" sz="2000" dirty="0">
                <a:latin typeface="Amuzeh-New-Bold"/>
                <a:cs typeface="B Nazanin" panose="00000400000000000000" pitchFamily="2" charset="-78"/>
              </a:rPr>
              <a:t> بررسی نیاز و مسئله : ساک دستی باید چقدر جا داشته باشد و چه وزنی را تحمل کند و ......؛</a:t>
            </a:r>
          </a:p>
          <a:p>
            <a:pPr algn="just" rtl="1">
              <a:lnSpc>
                <a:spcPct val="150000"/>
              </a:lnSpc>
            </a:pPr>
            <a:r>
              <a:rPr lang="fa-IR" sz="2000" dirty="0">
                <a:solidFill>
                  <a:srgbClr val="FF0000"/>
                </a:solidFill>
                <a:latin typeface="Amuzeh-New-Bold"/>
                <a:cs typeface="B Nazanin" panose="00000400000000000000" pitchFamily="2" charset="-78"/>
              </a:rPr>
              <a:t>3</a:t>
            </a:r>
            <a:r>
              <a:rPr lang="fa-IR" sz="2000" dirty="0">
                <a:latin typeface="Amuzeh-New-Bold"/>
                <a:cs typeface="B Nazanin" panose="00000400000000000000" pitchFamily="2" charset="-78"/>
              </a:rPr>
              <a:t> برنامه ریزی اجرای کار : برای ساخت، نخست به مطالعه می پردازد، بعد جنس ساک را انتخاب می کند</a:t>
            </a:r>
          </a:p>
          <a:p>
            <a:pPr algn="just" rtl="1">
              <a:lnSpc>
                <a:spcPct val="150000"/>
              </a:lnSpc>
            </a:pPr>
            <a:r>
              <a:rPr lang="fa-IR" sz="2000" dirty="0">
                <a:solidFill>
                  <a:srgbClr val="FF0000"/>
                </a:solidFill>
                <a:latin typeface="Amuzeh-New-Bold"/>
                <a:cs typeface="B Nazanin" panose="00000400000000000000" pitchFamily="2" charset="-78"/>
              </a:rPr>
              <a:t>4</a:t>
            </a:r>
            <a:r>
              <a:rPr lang="fa-IR" sz="2000" dirty="0">
                <a:latin typeface="Amuzeh-New-Bold"/>
                <a:cs typeface="B Nazanin" panose="00000400000000000000" pitchFamily="2" charset="-78"/>
              </a:rPr>
              <a:t> بررسی اطلاعات : نمونه های ساک دستی را از نظر اندازه، شکل و جنس بررسی می کند؛</a:t>
            </a:r>
          </a:p>
          <a:p>
            <a:pPr algn="just" rtl="1">
              <a:lnSpc>
                <a:spcPct val="150000"/>
              </a:lnSpc>
            </a:pPr>
            <a:r>
              <a:rPr lang="fa-IR" sz="2000" dirty="0">
                <a:solidFill>
                  <a:srgbClr val="FF0000"/>
                </a:solidFill>
                <a:latin typeface="Amuzeh-New-Bold"/>
                <a:cs typeface="B Nazanin" panose="00000400000000000000" pitchFamily="2" charset="-78"/>
              </a:rPr>
              <a:t>5</a:t>
            </a:r>
            <a:r>
              <a:rPr lang="fa-IR" sz="2000" dirty="0">
                <a:latin typeface="Amuzeh-New-Bold"/>
                <a:cs typeface="B Nazanin" panose="00000400000000000000" pitchFamily="2" charset="-78"/>
              </a:rPr>
              <a:t> بررسی و ارائه راه حل ها : چند پیشنهاد جدید برای شکل، اندازه و جنس ساک می دهد؛</a:t>
            </a:r>
          </a:p>
          <a:p>
            <a:pPr algn="just" rtl="1">
              <a:lnSpc>
                <a:spcPct val="150000"/>
              </a:lnSpc>
            </a:pPr>
            <a:r>
              <a:rPr lang="fa-IR" sz="2000" dirty="0">
                <a:solidFill>
                  <a:srgbClr val="FF0000"/>
                </a:solidFill>
                <a:latin typeface="Amuzeh-New-Bold"/>
                <a:cs typeface="B Nazanin" panose="00000400000000000000" pitchFamily="2" charset="-78"/>
              </a:rPr>
              <a:t>6</a:t>
            </a:r>
            <a:r>
              <a:rPr lang="fa-IR" sz="2000" dirty="0">
                <a:latin typeface="Amuzeh-New-Bold"/>
                <a:cs typeface="B Nazanin" panose="00000400000000000000" pitchFamily="2" charset="-78"/>
              </a:rPr>
              <a:t> انتخاب راه حل : براساس اندازه موردنیاز، قیمت و قدرت تحمل، یک شکل و جنس نمونه مناسب را انتخاب می کند و نقشه آن را می کشد؛</a:t>
            </a:r>
          </a:p>
          <a:p>
            <a:pPr algn="just" rtl="1">
              <a:lnSpc>
                <a:spcPct val="150000"/>
              </a:lnSpc>
            </a:pPr>
            <a:r>
              <a:rPr lang="fa-IR" sz="2000" dirty="0">
                <a:solidFill>
                  <a:srgbClr val="FF0000"/>
                </a:solidFill>
                <a:latin typeface="Amuzeh-New-Bold"/>
                <a:cs typeface="B Nazanin" panose="00000400000000000000" pitchFamily="2" charset="-78"/>
              </a:rPr>
              <a:t>7</a:t>
            </a:r>
            <a:r>
              <a:rPr lang="fa-IR" sz="2000" dirty="0">
                <a:latin typeface="Amuzeh-New-Bold"/>
                <a:cs typeface="B Nazanin" panose="00000400000000000000" pitchFamily="2" charset="-78"/>
              </a:rPr>
              <a:t> تولید : فراهم کردن مواد و ابزار لازم و ساخت یک نمونه، ساخت ساک دستی را شروع می کند</a:t>
            </a:r>
          </a:p>
          <a:p>
            <a:pPr algn="just" rtl="1">
              <a:lnSpc>
                <a:spcPct val="150000"/>
              </a:lnSpc>
            </a:pPr>
            <a:r>
              <a:rPr lang="fa-IR" sz="2000" dirty="0">
                <a:solidFill>
                  <a:srgbClr val="FF0000"/>
                </a:solidFill>
                <a:latin typeface="Amuzeh-New-Bold"/>
                <a:cs typeface="B Nazanin" panose="00000400000000000000" pitchFamily="2" charset="-78"/>
              </a:rPr>
              <a:t>8</a:t>
            </a:r>
            <a:r>
              <a:rPr lang="fa-IR" sz="2000" dirty="0">
                <a:latin typeface="Amuzeh-New-Bold"/>
                <a:cs typeface="B Nazanin" panose="00000400000000000000" pitchFamily="2" charset="-78"/>
              </a:rPr>
              <a:t> آزمایش و بهبود : آزمایش و بررسی کار ساخته شده و اینکه آیا نیاز خانواده را برآورده است؟ </a:t>
            </a:r>
          </a:p>
          <a:p>
            <a:pPr algn="just" rtl="1">
              <a:lnSpc>
                <a:spcPct val="150000"/>
              </a:lnSpc>
            </a:pPr>
            <a:r>
              <a:rPr lang="fa-IR" sz="2000" dirty="0">
                <a:latin typeface="Amuzeh-New-Bold"/>
                <a:cs typeface="B Nazanin" panose="00000400000000000000" pitchFamily="2" charset="-78"/>
              </a:rPr>
              <a:t>ساک دستی ساخته شده را آزمایش می کند که ببیند آیا قدرت تحمل بار را دارد ؛</a:t>
            </a:r>
          </a:p>
          <a:p>
            <a:pPr algn="just" rtl="1">
              <a:lnSpc>
                <a:spcPct val="150000"/>
              </a:lnSpc>
            </a:pPr>
            <a:r>
              <a:rPr lang="fa-IR" sz="2000" dirty="0">
                <a:solidFill>
                  <a:srgbClr val="FF0000"/>
                </a:solidFill>
                <a:latin typeface="Amuzeh-New-Bold"/>
                <a:cs typeface="B Nazanin" panose="00000400000000000000" pitchFamily="2" charset="-78"/>
              </a:rPr>
              <a:t>9</a:t>
            </a:r>
            <a:r>
              <a:rPr lang="fa-IR" sz="2000" dirty="0">
                <a:latin typeface="Amuzeh-New-Bold"/>
                <a:cs typeface="B Nazanin" panose="00000400000000000000" pitchFamily="2" charset="-78"/>
              </a:rPr>
              <a:t> ارائه و ثبت محصول : ارائه نمونه در صورت نیاز و تحویل ساک دستی به خانواده</a:t>
            </a:r>
          </a:p>
        </p:txBody>
      </p:sp>
      <p:pic>
        <p:nvPicPr>
          <p:cNvPr id="3" name="Picture 2" descr="A purple letters on a black background&#10;&#10;Description automatically generated">
            <a:extLst>
              <a:ext uri="{FF2B5EF4-FFF2-40B4-BE49-F238E27FC236}">
                <a16:creationId xmlns:a16="http://schemas.microsoft.com/office/drawing/2014/main" id="{90315243-4498-C526-4DE2-F3A3DC8A5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797390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51521" y="836712"/>
            <a:ext cx="8640960" cy="4154984"/>
          </a:xfrm>
          <a:prstGeom prst="rect">
            <a:avLst/>
          </a:prstGeom>
        </p:spPr>
        <p:txBody>
          <a:bodyPr wrap="square">
            <a:spAutoFit/>
          </a:bodyPr>
          <a:lstStyle/>
          <a:p>
            <a:pPr algn="just" rtl="1"/>
            <a:r>
              <a:rPr lang="fa-IR" sz="2400" b="1" dirty="0">
                <a:solidFill>
                  <a:schemeClr val="accent1"/>
                </a:solidFill>
                <a:latin typeface="AmuzehNewNormalPS"/>
                <a:cs typeface="B Nazanin" panose="00000400000000000000" pitchFamily="2" charset="-78"/>
              </a:rPr>
              <a:t>اختراع و نوآوری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هنگامی که به وسایل پیرامون خود نگاه می کنم ، پیش خود می اندیشم آنها چرا و چگونه به وجود آمده اند و چه کسی آن ها را برای اولین بار اختراع کرده است. من باور دارم اگر من هم مانند مخترع این وسایل ، ایده نو، خلاقیت، همت و تلاش داشته باشم، یک مخترع خواهم شد.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اختراع یا آفرینش، نتیجه فکر و ایده افراد است. افرادى که روش یا چیزی را برای اولین بار به وجودمی آورند یا می آفرینند تا یک کار دشوار را آسان یا یک مسئله را حل کنند.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اختراعی که به تولید رسیده باشد، </a:t>
            </a:r>
            <a:r>
              <a:rPr lang="fa-IR" sz="2400" dirty="0">
                <a:solidFill>
                  <a:srgbClr val="FF0000"/>
                </a:solidFill>
                <a:latin typeface="AmuzehNewNormalPS"/>
                <a:cs typeface="B Nazanin" panose="00000400000000000000" pitchFamily="2" charset="-78"/>
              </a:rPr>
              <a:t>نوآوری</a:t>
            </a:r>
            <a:r>
              <a:rPr lang="fa-IR" sz="2400" dirty="0">
                <a:latin typeface="AmuzehNewNormalPS"/>
                <a:cs typeface="B Nazanin" panose="00000400000000000000" pitchFamily="2" charset="-78"/>
              </a:rPr>
              <a:t> نامیده می شود.</a:t>
            </a:r>
            <a:endParaRPr lang="fa-IR" sz="2400" dirty="0">
              <a:cs typeface="B Nazanin" panose="00000400000000000000" pitchFamily="2" charset="-78"/>
            </a:endParaRPr>
          </a:p>
        </p:txBody>
      </p:sp>
      <p:pic>
        <p:nvPicPr>
          <p:cNvPr id="2" name="Picture 1" descr="A purple letters on a black background&#10;&#10;Description automatically generated">
            <a:extLst>
              <a:ext uri="{FF2B5EF4-FFF2-40B4-BE49-F238E27FC236}">
                <a16:creationId xmlns:a16="http://schemas.microsoft.com/office/drawing/2014/main" id="{E55A538D-A964-6033-47DE-6D78EE1A1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381328"/>
            <a:ext cx="1080120" cy="334006"/>
          </a:xfrm>
          <a:prstGeom prst="rect">
            <a:avLst/>
          </a:prstGeom>
        </p:spPr>
      </p:pic>
    </p:spTree>
    <p:custDataLst>
      <p:tags r:id="rId2"/>
    </p:custDataLst>
    <p:extLst>
      <p:ext uri="{BB962C8B-B14F-4D97-AF65-F5344CB8AC3E}">
        <p14:creationId xmlns:p14="http://schemas.microsoft.com/office/powerpoint/2010/main" val="871663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3" y="244961"/>
            <a:ext cx="8784975" cy="3354765"/>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طراحی و ساخت</a:t>
            </a:r>
          </a:p>
          <a:p>
            <a:pPr algn="just" rtl="1"/>
            <a:endParaRPr lang="fa-IR" sz="2000" b="1"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گروه ما می خواهد وسیله ای بسازد که .......................... برای این کار می توانیم از نخ، چسب، کاغذ،کِش لاستیکی ، مقوا، آهن ربا و هر آنچه در دسترس است استفاده کنیم. این اختراع ما خواهد بود و در آینده کار مردم را آسا نتر می کند و به نوآوری تبدیل خواهد شد.</a:t>
            </a:r>
          </a:p>
          <a:p>
            <a:pPr algn="just" rtl="1"/>
            <a:r>
              <a:rPr lang="fa-IR" sz="2400" dirty="0">
                <a:latin typeface="Amuzeh-New-Bold"/>
                <a:cs typeface="B Nazanin" panose="00000400000000000000" pitchFamily="2" charset="-78"/>
              </a:rPr>
              <a:t>جدول 6-1 فرم خلاصه گزارش طراحی و ساخت ........................ را در دفتر می کشیم و آن را تکمیل می کنیم.</a:t>
            </a:r>
          </a:p>
          <a:p>
            <a:pPr algn="just" rtl="1"/>
            <a:r>
              <a:rPr lang="fa-IR" sz="2400" b="1" dirty="0">
                <a:solidFill>
                  <a:srgbClr val="FF0000"/>
                </a:solidFill>
                <a:latin typeface="Amuzeh-New-Bold"/>
                <a:cs typeface="B Nazanin" panose="00000400000000000000" pitchFamily="2" charset="-78"/>
              </a:rPr>
              <a:t>توجه: </a:t>
            </a:r>
            <a:r>
              <a:rPr lang="fa-IR" sz="2400" dirty="0">
                <a:latin typeface="Amuzeh-New-Bold"/>
                <a:cs typeface="B Nazanin" panose="00000400000000000000" pitchFamily="2" charset="-78"/>
              </a:rPr>
              <a:t>برای تکمیل این کارکلاسی دانش آموزان می توانند هر پروژه دلخواهی را تعریف و بسازند سپس مراحل ساخت آن را در جداول زیر بنویسند.</a:t>
            </a:r>
          </a:p>
        </p:txBody>
      </p:sp>
      <p:pic>
        <p:nvPicPr>
          <p:cNvPr id="3" name="Picture 2"/>
          <p:cNvPicPr>
            <a:picLocks noChangeAspect="1"/>
          </p:cNvPicPr>
          <p:nvPr/>
        </p:nvPicPr>
        <p:blipFill>
          <a:blip r:embed="rId3"/>
          <a:stretch>
            <a:fillRect/>
          </a:stretch>
        </p:blipFill>
        <p:spPr>
          <a:xfrm>
            <a:off x="251520" y="3717032"/>
            <a:ext cx="5232200" cy="2874669"/>
          </a:xfrm>
          <a:prstGeom prst="rect">
            <a:avLst/>
          </a:prstGeom>
        </p:spPr>
      </p:pic>
      <p:sp>
        <p:nvSpPr>
          <p:cNvPr id="4" name="Rectangle 3"/>
          <p:cNvSpPr/>
          <p:nvPr/>
        </p:nvSpPr>
        <p:spPr>
          <a:xfrm>
            <a:off x="6392122" y="4293096"/>
            <a:ext cx="2555508" cy="523220"/>
          </a:xfrm>
          <a:prstGeom prst="rect">
            <a:avLst/>
          </a:prstGeom>
        </p:spPr>
        <p:txBody>
          <a:bodyPr wrap="none">
            <a:spAutoFit/>
          </a:bodyPr>
          <a:lstStyle/>
          <a:p>
            <a:pPr lvl="0"/>
            <a:r>
              <a:rPr lang="fa-IR" sz="2800" b="1" dirty="0">
                <a:solidFill>
                  <a:prstClr val="black"/>
                </a:solidFill>
                <a:cs typeface="B Nazanin" panose="00000400000000000000" pitchFamily="2" charset="-78"/>
              </a:rPr>
              <a:t>جواب در صفحه بعد</a:t>
            </a:r>
          </a:p>
        </p:txBody>
      </p:sp>
      <p:pic>
        <p:nvPicPr>
          <p:cNvPr id="5" name="Picture 4" descr="A purple letters on a black background&#10;&#10;Description automatically generated">
            <a:extLst>
              <a:ext uri="{FF2B5EF4-FFF2-40B4-BE49-F238E27FC236}">
                <a16:creationId xmlns:a16="http://schemas.microsoft.com/office/drawing/2014/main" id="{BCC9A1C9-2EA6-1C98-D016-7DCD69406E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818973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54176"/>
            <a:ext cx="8712968" cy="2246769"/>
          </a:xfrm>
          <a:prstGeom prst="rect">
            <a:avLst/>
          </a:prstGeom>
        </p:spPr>
        <p:txBody>
          <a:bodyPr wrap="square">
            <a:spAutoFit/>
          </a:bodyPr>
          <a:lstStyle/>
          <a:p>
            <a:pPr algn="just" rtl="1"/>
            <a:r>
              <a:rPr lang="fa-IR" sz="2000" dirty="0">
                <a:cs typeface="B Koodak" panose="00000700000000000000" pitchFamily="2" charset="-78"/>
              </a:rPr>
              <a:t>دانش آموز گرامی شما با خلاقیت هر وسیله ای می توانید بسازید مثال زیر فقط یک نمونه است. حتما لازم نیست این پروژه را بسازید این یک نمونه است شما هر پروژه دیگری را هم می توانید بسازید و مراحل ساخت و کارکردش را در جدول تایپ کنید.</a:t>
            </a:r>
          </a:p>
          <a:p>
            <a:pPr algn="just" rtl="1"/>
            <a:r>
              <a:rPr lang="fa-IR" sz="2000" dirty="0">
                <a:solidFill>
                  <a:srgbClr val="FF0000"/>
                </a:solidFill>
                <a:cs typeface="B Koodak" panose="00000700000000000000" pitchFamily="2" charset="-78"/>
              </a:rPr>
              <a:t>مثال :</a:t>
            </a:r>
          </a:p>
          <a:p>
            <a:pPr algn="just" rtl="1"/>
            <a:r>
              <a:rPr lang="fa-IR" sz="2000" dirty="0">
                <a:cs typeface="B Koodak" panose="00000700000000000000" pitchFamily="2" charset="-78"/>
              </a:rPr>
              <a:t>گروه ما می خواهد وسیله ای بسازد که بتوانیم اجسام خطرناک را برداریم برای این کار می توانیم از مواد و ابزاری مثل چسب، لوله نایلونی ،کارتن ، مقوا ، نخ و کش و .... استفاده نماییم.</a:t>
            </a:r>
          </a:p>
          <a:p>
            <a:pPr algn="just" rtl="1"/>
            <a:r>
              <a:rPr lang="fa-IR" sz="2000" dirty="0">
                <a:cs typeface="B Koodak" panose="00000700000000000000" pitchFamily="2" charset="-78"/>
              </a:rPr>
              <a:t>این اختراع از فرایندهای طبیعی الهام گرفته است.</a:t>
            </a:r>
          </a:p>
        </p:txBody>
      </p:sp>
      <p:sp>
        <p:nvSpPr>
          <p:cNvPr id="6" name="Rectangle 5"/>
          <p:cNvSpPr/>
          <p:nvPr/>
        </p:nvSpPr>
        <p:spPr>
          <a:xfrm>
            <a:off x="7361319" y="4869160"/>
            <a:ext cx="1552028" cy="830997"/>
          </a:xfrm>
          <a:prstGeom prst="rect">
            <a:avLst/>
          </a:prstGeom>
        </p:spPr>
        <p:txBody>
          <a:bodyPr wrap="none">
            <a:spAutoFit/>
          </a:bodyPr>
          <a:lstStyle/>
          <a:p>
            <a:pPr lvl="0" algn="ctr"/>
            <a:r>
              <a:rPr lang="fa-IR" sz="2400" b="1" dirty="0">
                <a:solidFill>
                  <a:srgbClr val="FF0000"/>
                </a:solidFill>
                <a:cs typeface="B Nazanin" panose="00000400000000000000" pitchFamily="2" charset="-78"/>
              </a:rPr>
              <a:t>ادامه جواب</a:t>
            </a:r>
          </a:p>
          <a:p>
            <a:pPr lvl="0" algn="ctr"/>
            <a:r>
              <a:rPr lang="fa-IR" sz="2400" b="1" dirty="0">
                <a:solidFill>
                  <a:srgbClr val="FF0000"/>
                </a:solidFill>
                <a:cs typeface="B Nazanin" panose="00000400000000000000" pitchFamily="2" charset="-78"/>
              </a:rPr>
              <a:t>در صفحه بعد</a:t>
            </a:r>
          </a:p>
        </p:txBody>
      </p:sp>
      <p:pic>
        <p:nvPicPr>
          <p:cNvPr id="2" name="Picture 1" descr="A purple letters on a black background&#10;&#10;Description automatically generated">
            <a:extLst>
              <a:ext uri="{FF2B5EF4-FFF2-40B4-BE49-F238E27FC236}">
                <a16:creationId xmlns:a16="http://schemas.microsoft.com/office/drawing/2014/main" id="{F84D8328-9860-DC24-215B-CA281E9D6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258051"/>
            <a:ext cx="1283728" cy="396968"/>
          </a:xfrm>
          <a:prstGeom prst="rect">
            <a:avLst/>
          </a:prstGeom>
        </p:spPr>
      </p:pic>
      <p:pic>
        <p:nvPicPr>
          <p:cNvPr id="5" name="Picture 4" descr="A cardboard box with a cat on it&#10;&#10;Description automatically generated">
            <a:extLst>
              <a:ext uri="{FF2B5EF4-FFF2-40B4-BE49-F238E27FC236}">
                <a16:creationId xmlns:a16="http://schemas.microsoft.com/office/drawing/2014/main" id="{A95F799E-B885-BCA8-F37B-AE3C7BBADF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564904"/>
            <a:ext cx="6336704" cy="3567724"/>
          </a:xfrm>
          <a:prstGeom prst="rect">
            <a:avLst/>
          </a:prstGeom>
        </p:spPr>
      </p:pic>
    </p:spTree>
    <p:extLst>
      <p:ext uri="{BB962C8B-B14F-4D97-AF65-F5344CB8AC3E}">
        <p14:creationId xmlns:p14="http://schemas.microsoft.com/office/powerpoint/2010/main" val="2357635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1268" name="Picture 4" descr="کارکلاسی صفحه 8 کاروفناوری هفتم طراحی و ساخت پروژه"/>
          <p:cNvPicPr>
            <a:picLocks noChangeAspect="1" noChangeArrowheads="1"/>
          </p:cNvPicPr>
          <p:nvPr/>
        </p:nvPicPr>
        <p:blipFill rotWithShape="1">
          <a:blip r:embed="rId3">
            <a:extLst>
              <a:ext uri="{28A0092B-C50C-407E-A947-70E740481C1C}">
                <a14:useLocalDpi xmlns:a14="http://schemas.microsoft.com/office/drawing/2010/main" val="0"/>
              </a:ext>
            </a:extLst>
          </a:blip>
          <a:srcRect b="12404"/>
          <a:stretch/>
        </p:blipFill>
        <p:spPr bwMode="auto">
          <a:xfrm>
            <a:off x="211672" y="2996953"/>
            <a:ext cx="870167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urple letters on a black background&#10;&#10;Description automatically generated">
            <a:extLst>
              <a:ext uri="{FF2B5EF4-FFF2-40B4-BE49-F238E27FC236}">
                <a16:creationId xmlns:a16="http://schemas.microsoft.com/office/drawing/2014/main" id="{5FEB9D7A-6458-09E1-BB57-832801BBA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pic>
        <p:nvPicPr>
          <p:cNvPr id="4" name="Picture 3" descr="A close-up of a computer screen&#10;&#10;Description automatically generated">
            <a:extLst>
              <a:ext uri="{FF2B5EF4-FFF2-40B4-BE49-F238E27FC236}">
                <a16:creationId xmlns:a16="http://schemas.microsoft.com/office/drawing/2014/main" id="{6C75A69F-D6E8-36DB-6A93-BC8A0CF62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432" y="192384"/>
            <a:ext cx="8734425" cy="2809875"/>
          </a:xfrm>
          <a:prstGeom prst="rect">
            <a:avLst/>
          </a:prstGeom>
        </p:spPr>
      </p:pic>
    </p:spTree>
    <p:extLst>
      <p:ext uri="{BB962C8B-B14F-4D97-AF65-F5344CB8AC3E}">
        <p14:creationId xmlns:p14="http://schemas.microsoft.com/office/powerpoint/2010/main" val="3124037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304698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فناوری و سیستم</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روزی مخترعی توانست با ایده گرفتن و دقت در طبیعت، فناوری ساده ای را اختراع کند.او هنگامی که دید دانه های خاردار گیاهانی مانند بابا آدم (زردان) به شلوار و جوراب هایش چسبیده است، آنها را زیر ذرّه بین گذاشت و قلاب هایی در سر خارهای روی دانه دید. این قلاب ها با گیرکردن به حلقه های پارچه لباس به آن می چسبند و دانه ها با این روش از جایی به جای دیگر منتقل می شوند. آن مخترع توانست، با بررسی این روش و به کمک ایده خود، فناوری جدیدی که خیلی کاربرد دارد، اختراع کند.</a:t>
            </a:r>
          </a:p>
        </p:txBody>
      </p:sp>
      <p:pic>
        <p:nvPicPr>
          <p:cNvPr id="3" name="Picture 2"/>
          <p:cNvPicPr>
            <a:picLocks noChangeAspect="1"/>
          </p:cNvPicPr>
          <p:nvPr/>
        </p:nvPicPr>
        <p:blipFill>
          <a:blip r:embed="rId3"/>
          <a:stretch>
            <a:fillRect/>
          </a:stretch>
        </p:blipFill>
        <p:spPr>
          <a:xfrm>
            <a:off x="217999" y="3261406"/>
            <a:ext cx="2697817" cy="3394845"/>
          </a:xfrm>
          <a:prstGeom prst="rect">
            <a:avLst/>
          </a:prstGeom>
        </p:spPr>
      </p:pic>
      <p:pic>
        <p:nvPicPr>
          <p:cNvPr id="4" name="Picture 3" descr="A purple letters on a black background&#10;&#10;Description automatically generated">
            <a:extLst>
              <a:ext uri="{FF2B5EF4-FFF2-40B4-BE49-F238E27FC236}">
                <a16:creationId xmlns:a16="http://schemas.microsoft.com/office/drawing/2014/main" id="{560ACA87-5D1A-9FE3-8D82-DE3A9E950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84958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04048" y="3028309"/>
            <a:ext cx="3752798" cy="2238571"/>
          </a:xfrm>
          <a:prstGeom prst="rect">
            <a:avLst/>
          </a:prstGeom>
        </p:spPr>
      </p:pic>
      <p:pic>
        <p:nvPicPr>
          <p:cNvPr id="5" name="Picture 4"/>
          <p:cNvPicPr>
            <a:picLocks noChangeAspect="1"/>
          </p:cNvPicPr>
          <p:nvPr/>
        </p:nvPicPr>
        <p:blipFill>
          <a:blip r:embed="rId4"/>
          <a:stretch>
            <a:fillRect/>
          </a:stretch>
        </p:blipFill>
        <p:spPr>
          <a:xfrm>
            <a:off x="467544" y="3028309"/>
            <a:ext cx="3744416" cy="2233571"/>
          </a:xfrm>
          <a:prstGeom prst="rect">
            <a:avLst/>
          </a:prstGeom>
        </p:spPr>
      </p:pic>
      <p:sp>
        <p:nvSpPr>
          <p:cNvPr id="6" name="Rectangle 5"/>
          <p:cNvSpPr/>
          <p:nvPr/>
        </p:nvSpPr>
        <p:spPr>
          <a:xfrm>
            <a:off x="251519" y="836712"/>
            <a:ext cx="8640961" cy="156966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فناوری چیست؟ </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کاربرد عملی دانش در یک موضوع را فناوری می گویند.هنگامی که شما دانش و ابزاری را برای زندگی بهتر به کار می برید در حال تولید فناوری هستید.</a:t>
            </a:r>
          </a:p>
        </p:txBody>
      </p:sp>
      <p:sp>
        <p:nvSpPr>
          <p:cNvPr id="7" name="Rectangle 6"/>
          <p:cNvSpPr/>
          <p:nvPr/>
        </p:nvSpPr>
        <p:spPr>
          <a:xfrm>
            <a:off x="6044320" y="5746189"/>
            <a:ext cx="1672253" cy="400110"/>
          </a:xfrm>
          <a:prstGeom prst="rect">
            <a:avLst/>
          </a:prstGeom>
        </p:spPr>
        <p:txBody>
          <a:bodyPr wrap="none">
            <a:spAutoFit/>
          </a:bodyPr>
          <a:lstStyle/>
          <a:p>
            <a:r>
              <a:rPr lang="fa-IR" sz="2000" dirty="0">
                <a:latin typeface="Amuzeh-New-Bold"/>
                <a:cs typeface="B Nazanin" panose="00000400000000000000" pitchFamily="2" charset="-78"/>
              </a:rPr>
              <a:t>الف  فناوری فضایی</a:t>
            </a:r>
            <a:endParaRPr lang="fa-IR" sz="2000" dirty="0">
              <a:cs typeface="B Nazanin" panose="00000400000000000000" pitchFamily="2" charset="-78"/>
            </a:endParaRPr>
          </a:p>
        </p:txBody>
      </p:sp>
      <p:sp>
        <p:nvSpPr>
          <p:cNvPr id="8" name="Rectangle 7"/>
          <p:cNvSpPr/>
          <p:nvPr/>
        </p:nvSpPr>
        <p:spPr>
          <a:xfrm>
            <a:off x="1449123" y="5746189"/>
            <a:ext cx="1781257" cy="400110"/>
          </a:xfrm>
          <a:prstGeom prst="rect">
            <a:avLst/>
          </a:prstGeom>
        </p:spPr>
        <p:txBody>
          <a:bodyPr wrap="none">
            <a:spAutoFit/>
          </a:bodyPr>
          <a:lstStyle/>
          <a:p>
            <a:r>
              <a:rPr lang="fa-IR" sz="2000" dirty="0">
                <a:latin typeface="Amuzeh-New-Bold"/>
                <a:cs typeface="B Nazanin" panose="00000400000000000000" pitchFamily="2" charset="-78"/>
              </a:rPr>
              <a:t>ب  فناوری هسته ای</a:t>
            </a:r>
            <a:endParaRPr lang="fa-IR" sz="2000" dirty="0">
              <a:cs typeface="B Nazanin" panose="00000400000000000000" pitchFamily="2" charset="-78"/>
            </a:endParaRPr>
          </a:p>
        </p:txBody>
      </p:sp>
    </p:spTree>
    <p:extLst>
      <p:ext uri="{BB962C8B-B14F-4D97-AF65-F5344CB8AC3E}">
        <p14:creationId xmlns:p14="http://schemas.microsoft.com/office/powerpoint/2010/main" val="3258447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9206" y="332656"/>
            <a:ext cx="8916038" cy="267765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تعیین چند فناوری برای یادسپاری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با هم اندیشی در گروه خود، برای آسان شدن یادسپاریِ پنج کلمه،</a:t>
            </a:r>
          </a:p>
          <a:p>
            <a:pPr algn="just" rtl="1"/>
            <a:r>
              <a:rPr lang="fa-IR" sz="2400" dirty="0">
                <a:solidFill>
                  <a:srgbClr val="FF0000"/>
                </a:solidFill>
                <a:latin typeface="Amuzeh-New-Bold"/>
                <a:cs typeface="B Nazanin" panose="00000400000000000000" pitchFamily="2" charset="-78"/>
              </a:rPr>
              <a:t>[ زنبور، یک، نوآوری، گیاه، دانه ] </a:t>
            </a:r>
          </a:p>
          <a:p>
            <a:pPr algn="just" rtl="1"/>
            <a:r>
              <a:rPr lang="fa-IR" sz="2400" dirty="0">
                <a:latin typeface="Amuzeh-New-Bold"/>
                <a:cs typeface="B Nazanin" panose="00000400000000000000" pitchFamily="2" charset="-78"/>
              </a:rPr>
              <a:t>سه فناوری ارائه کنید و در جدول بنویسید.</a:t>
            </a:r>
          </a:p>
        </p:txBody>
      </p:sp>
      <p:pic>
        <p:nvPicPr>
          <p:cNvPr id="9" name="Picture 8"/>
          <p:cNvPicPr>
            <a:picLocks noChangeAspect="1"/>
          </p:cNvPicPr>
          <p:nvPr/>
        </p:nvPicPr>
        <p:blipFill>
          <a:blip r:embed="rId3"/>
          <a:stretch>
            <a:fillRect/>
          </a:stretch>
        </p:blipFill>
        <p:spPr>
          <a:xfrm>
            <a:off x="179512" y="4293096"/>
            <a:ext cx="8649365" cy="2020992"/>
          </a:xfrm>
          <a:prstGeom prst="rect">
            <a:avLst/>
          </a:prstGeom>
        </p:spPr>
      </p:pic>
      <p:sp>
        <p:nvSpPr>
          <p:cNvPr id="5" name="Rectangle 4"/>
          <p:cNvSpPr/>
          <p:nvPr/>
        </p:nvSpPr>
        <p:spPr>
          <a:xfrm>
            <a:off x="6273369" y="3390094"/>
            <a:ext cx="2555508" cy="523220"/>
          </a:xfrm>
          <a:prstGeom prst="rect">
            <a:avLst/>
          </a:prstGeom>
        </p:spPr>
        <p:txBody>
          <a:bodyPr wrap="none">
            <a:spAutoFit/>
          </a:bodyPr>
          <a:lstStyle/>
          <a:p>
            <a:pPr lvl="0"/>
            <a:r>
              <a:rPr lang="fa-IR" sz="2800" b="1" dirty="0">
                <a:solidFill>
                  <a:prstClr val="black"/>
                </a:solidFill>
                <a:cs typeface="B Nazanin" panose="00000400000000000000" pitchFamily="2" charset="-78"/>
              </a:rPr>
              <a:t>جواب در صفحه بعد</a:t>
            </a:r>
          </a:p>
        </p:txBody>
      </p:sp>
      <p:pic>
        <p:nvPicPr>
          <p:cNvPr id="3" name="Picture 2" descr="A purple letters on a black background&#10;&#10;Description automatically generated">
            <a:extLst>
              <a:ext uri="{FF2B5EF4-FFF2-40B4-BE49-F238E27FC236}">
                <a16:creationId xmlns:a16="http://schemas.microsoft.com/office/drawing/2014/main" id="{074FBCFE-FA4A-466F-0F08-E75082A1DA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717245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9206" y="332656"/>
            <a:ext cx="8916038" cy="1200329"/>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تعیین چند فناوری برای یادسپاری</a:t>
            </a:r>
          </a:p>
        </p:txBody>
      </p:sp>
      <p:graphicFrame>
        <p:nvGraphicFramePr>
          <p:cNvPr id="3" name="Table 2"/>
          <p:cNvGraphicFramePr>
            <a:graphicFrameLocks noGrp="1"/>
          </p:cNvGraphicFramePr>
          <p:nvPr>
            <p:extLst>
              <p:ext uri="{D42A27DB-BD31-4B8C-83A1-F6EECF244321}">
                <p14:modId xmlns:p14="http://schemas.microsoft.com/office/powerpoint/2010/main" val="452063441"/>
              </p:ext>
            </p:extLst>
          </p:nvPr>
        </p:nvGraphicFramePr>
        <p:xfrm>
          <a:off x="251520" y="188640"/>
          <a:ext cx="5376490" cy="6347800"/>
        </p:xfrm>
        <a:graphic>
          <a:graphicData uri="http://schemas.openxmlformats.org/drawingml/2006/table">
            <a:tbl>
              <a:tblPr/>
              <a:tblGrid>
                <a:gridCol w="5376490">
                  <a:extLst>
                    <a:ext uri="{9D8B030D-6E8A-4147-A177-3AD203B41FA5}">
                      <a16:colId xmlns:a16="http://schemas.microsoft.com/office/drawing/2014/main" val="1416717687"/>
                    </a:ext>
                  </a:extLst>
                </a:gridCol>
              </a:tblGrid>
              <a:tr h="635335">
                <a:tc>
                  <a:txBody>
                    <a:bodyPr/>
                    <a:lstStyle/>
                    <a:p>
                      <a:pPr algn="r"/>
                      <a:r>
                        <a:rPr lang="fa-IR" sz="2000" b="1" dirty="0">
                          <a:solidFill>
                            <a:srgbClr val="FF0000"/>
                          </a:solidFill>
                          <a:effectLst/>
                          <a:latin typeface="tahoma" panose="020B0604030504040204" pitchFamily="34" charset="0"/>
                          <a:cs typeface="B Koodak" panose="00000700000000000000" pitchFamily="2" charset="-78"/>
                          <a:hlinkClick r:id="rId3"/>
                        </a:rPr>
                        <a:t>توضیح</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137250"/>
                  </a:ext>
                </a:extLst>
              </a:tr>
              <a:tr h="1350088">
                <a:tc>
                  <a:txBody>
                    <a:bodyPr/>
                    <a:lstStyle/>
                    <a:p>
                      <a:pPr algn="r" rtl="1"/>
                      <a:r>
                        <a:rPr lang="fa-IR" sz="2000" dirty="0">
                          <a:solidFill>
                            <a:srgbClr val="0000FF"/>
                          </a:solidFill>
                          <a:effectLst/>
                          <a:latin typeface="tahoma" panose="020B0604030504040204" pitchFamily="34" charset="0"/>
                          <a:cs typeface="B Koodak" panose="00000700000000000000" pitchFamily="2" charset="-78"/>
                        </a:rPr>
                        <a:t>1- استفاده از فناوری سر واژه نویسی:</a:t>
                      </a:r>
                      <a:endParaRPr lang="fa-IR" sz="2000" dirty="0">
                        <a:effectLst/>
                        <a:cs typeface="B Koodak" panose="00000700000000000000" pitchFamily="2" charset="-78"/>
                      </a:endParaRPr>
                    </a:p>
                    <a:p>
                      <a:pPr algn="r" rtl="1"/>
                      <a:r>
                        <a:rPr lang="fa-IR" sz="2000" dirty="0">
                          <a:solidFill>
                            <a:srgbClr val="008000"/>
                          </a:solidFill>
                          <a:effectLst/>
                          <a:latin typeface="tahoma" panose="020B0604030504040204" pitchFamily="34" charset="0"/>
                          <a:cs typeface="B Koodak" panose="00000700000000000000" pitchFamily="2" charset="-78"/>
                        </a:rPr>
                        <a:t> واژه </a:t>
                      </a:r>
                      <a:r>
                        <a:rPr lang="fa-IR" sz="2000" dirty="0">
                          <a:solidFill>
                            <a:srgbClr val="FF0000"/>
                          </a:solidFill>
                          <a:effectLst/>
                          <a:latin typeface="tahoma" panose="020B0604030504040204" pitchFamily="34" charset="0"/>
                          <a:cs typeface="B Koodak" panose="00000700000000000000" pitchFamily="2" charset="-78"/>
                        </a:rPr>
                        <a:t>زندگی</a:t>
                      </a:r>
                      <a:endParaRPr lang="fa-IR" sz="2000" dirty="0">
                        <a:solidFill>
                          <a:srgbClr val="FF0000"/>
                        </a:solidFill>
                        <a:effectLst/>
                        <a:cs typeface="B Koodak" panose="00000700000000000000" pitchFamily="2" charset="-78"/>
                      </a:endParaRPr>
                    </a:p>
                    <a:p>
                      <a:pPr algn="r" rtl="1"/>
                      <a:r>
                        <a:rPr lang="fa-IR" sz="2000" b="1" dirty="0">
                          <a:solidFill>
                            <a:srgbClr val="FF0000"/>
                          </a:solidFill>
                          <a:effectLst/>
                          <a:latin typeface="tahoma" panose="020B0604030504040204" pitchFamily="34" charset="0"/>
                          <a:cs typeface="B Koodak" panose="00000700000000000000" pitchFamily="2" charset="-78"/>
                        </a:rPr>
                        <a:t> ز</a:t>
                      </a:r>
                      <a:r>
                        <a:rPr lang="fa-IR" sz="2000" dirty="0">
                          <a:effectLst/>
                          <a:latin typeface="tahoma" panose="020B0604030504040204" pitchFamily="34" charset="0"/>
                          <a:cs typeface="B Koodak" panose="00000700000000000000" pitchFamily="2" charset="-78"/>
                        </a:rPr>
                        <a:t>: زنبور </a:t>
                      </a:r>
                      <a:r>
                        <a:rPr lang="fa-IR" sz="2000" b="1" dirty="0">
                          <a:solidFill>
                            <a:srgbClr val="FF0000"/>
                          </a:solidFill>
                          <a:effectLst/>
                          <a:latin typeface="tahoma" panose="020B0604030504040204" pitchFamily="34" charset="0"/>
                          <a:cs typeface="B Koodak" panose="00000700000000000000" pitchFamily="2" charset="-78"/>
                        </a:rPr>
                        <a:t>ن</a:t>
                      </a:r>
                      <a:r>
                        <a:rPr lang="fa-IR" sz="2000" dirty="0">
                          <a:effectLst/>
                          <a:latin typeface="tahoma" panose="020B0604030504040204" pitchFamily="34" charset="0"/>
                          <a:cs typeface="B Koodak" panose="00000700000000000000" pitchFamily="2" charset="-78"/>
                        </a:rPr>
                        <a:t>: نوآوری </a:t>
                      </a:r>
                      <a:r>
                        <a:rPr lang="fa-IR" sz="2000" b="1" dirty="0">
                          <a:solidFill>
                            <a:srgbClr val="FF0000"/>
                          </a:solidFill>
                          <a:effectLst/>
                          <a:latin typeface="tahoma" panose="020B0604030504040204" pitchFamily="34" charset="0"/>
                          <a:cs typeface="B Koodak" panose="00000700000000000000" pitchFamily="2" charset="-78"/>
                        </a:rPr>
                        <a:t>د</a:t>
                      </a:r>
                      <a:r>
                        <a:rPr lang="fa-IR" sz="2000" dirty="0">
                          <a:effectLst/>
                          <a:latin typeface="tahoma" panose="020B0604030504040204" pitchFamily="34" charset="0"/>
                          <a:cs typeface="B Koodak" panose="00000700000000000000" pitchFamily="2" charset="-78"/>
                        </a:rPr>
                        <a:t>: دانه </a:t>
                      </a:r>
                      <a:r>
                        <a:rPr lang="fa-IR" sz="2000" b="1" dirty="0">
                          <a:solidFill>
                            <a:srgbClr val="FF0000"/>
                          </a:solidFill>
                          <a:effectLst/>
                          <a:latin typeface="tahoma" panose="020B0604030504040204" pitchFamily="34" charset="0"/>
                          <a:cs typeface="B Koodak" panose="00000700000000000000" pitchFamily="2" charset="-78"/>
                        </a:rPr>
                        <a:t>گ</a:t>
                      </a:r>
                      <a:r>
                        <a:rPr lang="fa-IR" sz="2000" dirty="0">
                          <a:effectLst/>
                          <a:latin typeface="tahoma" panose="020B0604030504040204" pitchFamily="34" charset="0"/>
                          <a:cs typeface="B Koodak" panose="00000700000000000000" pitchFamily="2" charset="-78"/>
                        </a:rPr>
                        <a:t>: گیاه </a:t>
                      </a:r>
                      <a:r>
                        <a:rPr lang="fa-IR" sz="2000" b="1" dirty="0">
                          <a:solidFill>
                            <a:srgbClr val="FF0000"/>
                          </a:solidFill>
                          <a:effectLst/>
                          <a:latin typeface="tahoma" panose="020B0604030504040204" pitchFamily="34" charset="0"/>
                          <a:cs typeface="B Koodak" panose="00000700000000000000" pitchFamily="2" charset="-78"/>
                        </a:rPr>
                        <a:t>ی</a:t>
                      </a:r>
                      <a:r>
                        <a:rPr lang="fa-IR" sz="2000" dirty="0">
                          <a:effectLst/>
                          <a:latin typeface="tahoma" panose="020B0604030504040204" pitchFamily="34" charset="0"/>
                          <a:cs typeface="B Koodak" panose="00000700000000000000" pitchFamily="2" charset="-78"/>
                        </a:rPr>
                        <a:t>: یک </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937105"/>
                  </a:ext>
                </a:extLst>
              </a:tr>
              <a:tr h="894897">
                <a:tc>
                  <a:txBody>
                    <a:bodyPr/>
                    <a:lstStyle/>
                    <a:p>
                      <a:pPr algn="r" rtl="1"/>
                      <a:r>
                        <a:rPr lang="fa-IR" sz="2000" dirty="0">
                          <a:solidFill>
                            <a:srgbClr val="0000FF"/>
                          </a:solidFill>
                          <a:effectLst/>
                          <a:latin typeface="tahoma" panose="020B0604030504040204" pitchFamily="34" charset="0"/>
                          <a:cs typeface="B Koodak" panose="00000700000000000000" pitchFamily="2" charset="-78"/>
                        </a:rPr>
                        <a:t>2- نوشتن جمله یا داستان کوتاه:</a:t>
                      </a:r>
                      <a:endParaRPr lang="fa-IR" sz="2000" dirty="0">
                        <a:effectLst/>
                        <a:cs typeface="B Koodak" panose="00000700000000000000" pitchFamily="2" charset="-78"/>
                      </a:endParaRPr>
                    </a:p>
                    <a:p>
                      <a:pPr algn="r" rtl="1"/>
                      <a:r>
                        <a:rPr lang="fa-IR" sz="2000" dirty="0">
                          <a:solidFill>
                            <a:srgbClr val="FF0000"/>
                          </a:solidFill>
                          <a:effectLst/>
                          <a:latin typeface="tahoma" panose="020B0604030504040204" pitchFamily="34" charset="0"/>
                          <a:cs typeface="B Koodak" panose="00000700000000000000" pitchFamily="2" charset="-78"/>
                        </a:rPr>
                        <a:t> یک زنبور </a:t>
                      </a:r>
                      <a:r>
                        <a:rPr lang="fa-IR" sz="2000" dirty="0">
                          <a:effectLst/>
                          <a:latin typeface="tahoma" panose="020B0604030504040204" pitchFamily="34" charset="0"/>
                          <a:cs typeface="B Koodak" panose="00000700000000000000" pitchFamily="2" charset="-78"/>
                        </a:rPr>
                        <a:t>با </a:t>
                      </a:r>
                      <a:r>
                        <a:rPr lang="fa-IR" sz="2000" dirty="0">
                          <a:solidFill>
                            <a:srgbClr val="FF0000"/>
                          </a:solidFill>
                          <a:effectLst/>
                          <a:latin typeface="tahoma" panose="020B0604030504040204" pitchFamily="34" charset="0"/>
                          <a:cs typeface="B Koodak" panose="00000700000000000000" pitchFamily="2" charset="-78"/>
                        </a:rPr>
                        <a:t>نوآوری دانه </a:t>
                      </a:r>
                      <a:r>
                        <a:rPr lang="fa-IR" sz="2000" dirty="0">
                          <a:effectLst/>
                          <a:latin typeface="tahoma" panose="020B0604030504040204" pitchFamily="34" charset="0"/>
                          <a:cs typeface="B Koodak" panose="00000700000000000000" pitchFamily="2" charset="-78"/>
                        </a:rPr>
                        <a:t>یک </a:t>
                      </a:r>
                      <a:r>
                        <a:rPr lang="fa-IR" sz="2000" dirty="0">
                          <a:solidFill>
                            <a:srgbClr val="FF0000"/>
                          </a:solidFill>
                          <a:effectLst/>
                          <a:latin typeface="tahoma" panose="020B0604030504040204" pitchFamily="34" charset="0"/>
                          <a:cs typeface="B Koodak" panose="00000700000000000000" pitchFamily="2" charset="-78"/>
                        </a:rPr>
                        <a:t>گیاه </a:t>
                      </a:r>
                      <a:r>
                        <a:rPr lang="fa-IR" sz="2000" dirty="0">
                          <a:effectLst/>
                          <a:latin typeface="tahoma" panose="020B0604030504040204" pitchFamily="34" charset="0"/>
                          <a:cs typeface="B Koodak" panose="00000700000000000000" pitchFamily="2" charset="-78"/>
                        </a:rPr>
                        <a:t>را به شکل کندو در می آورد.</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2005314"/>
                  </a:ext>
                </a:extLst>
              </a:tr>
              <a:tr h="1429504">
                <a:tc>
                  <a:txBody>
                    <a:bodyPr/>
                    <a:lstStyle/>
                    <a:p>
                      <a:pPr algn="r" rtl="1"/>
                      <a:r>
                        <a:rPr lang="fa-IR" sz="2000" dirty="0">
                          <a:solidFill>
                            <a:srgbClr val="0000FF"/>
                          </a:solidFill>
                          <a:effectLst/>
                          <a:latin typeface="tahoma" panose="020B0604030504040204" pitchFamily="34" charset="0"/>
                          <a:cs typeface="B Koodak" panose="00000700000000000000" pitchFamily="2" charset="-78"/>
                        </a:rPr>
                        <a:t>3- نوشتن یک شعر</a:t>
                      </a:r>
                      <a:r>
                        <a:rPr lang="fa-IR" sz="2000" dirty="0">
                          <a:solidFill>
                            <a:srgbClr val="FF0000"/>
                          </a:solidFill>
                          <a:effectLst/>
                          <a:latin typeface="tahoma" panose="020B0604030504040204" pitchFamily="34" charset="0"/>
                          <a:cs typeface="B Koodak" panose="00000700000000000000" pitchFamily="2" charset="-78"/>
                        </a:rPr>
                        <a:t> </a:t>
                      </a:r>
                      <a:endParaRPr lang="fa-IR" sz="2000" dirty="0">
                        <a:effectLst/>
                        <a:cs typeface="B Koodak" panose="00000700000000000000" pitchFamily="2" charset="-78"/>
                      </a:endParaRPr>
                    </a:p>
                    <a:p>
                      <a:pPr algn="r" rtl="1"/>
                      <a:r>
                        <a:rPr lang="fa-IR" sz="2000" dirty="0">
                          <a:solidFill>
                            <a:srgbClr val="FF0000"/>
                          </a:solidFill>
                          <a:effectLst/>
                          <a:latin typeface="tahoma" panose="020B0604030504040204" pitchFamily="34" charset="0"/>
                          <a:cs typeface="B Koodak" panose="00000700000000000000" pitchFamily="2" charset="-78"/>
                        </a:rPr>
                        <a:t> یک زنبور</a:t>
                      </a:r>
                      <a:r>
                        <a:rPr lang="fa-IR" sz="2000" dirty="0">
                          <a:effectLst/>
                          <a:latin typeface="tahoma" panose="020B0604030504040204" pitchFamily="34" charset="0"/>
                          <a:cs typeface="B Koodak" panose="00000700000000000000" pitchFamily="2" charset="-78"/>
                        </a:rPr>
                        <a:t> توانا، با </a:t>
                      </a:r>
                      <a:r>
                        <a:rPr lang="fa-IR" sz="2000" dirty="0">
                          <a:solidFill>
                            <a:srgbClr val="FF0000"/>
                          </a:solidFill>
                          <a:effectLst/>
                          <a:latin typeface="tahoma" panose="020B0604030504040204" pitchFamily="34" charset="0"/>
                          <a:cs typeface="B Koodak" panose="00000700000000000000" pitchFamily="2" charset="-78"/>
                        </a:rPr>
                        <a:t>نوآوری</a:t>
                      </a:r>
                      <a:r>
                        <a:rPr lang="fa-IR" sz="2000" dirty="0">
                          <a:effectLst/>
                          <a:latin typeface="tahoma" panose="020B0604030504040204" pitchFamily="34" charset="0"/>
                          <a:cs typeface="B Koodak" panose="00000700000000000000" pitchFamily="2" charset="-78"/>
                        </a:rPr>
                        <a:t> خود</a:t>
                      </a:r>
                      <a:endParaRPr lang="fa-IR" sz="2000" dirty="0">
                        <a:effectLst/>
                        <a:cs typeface="B Koodak" panose="00000700000000000000" pitchFamily="2" charset="-78"/>
                      </a:endParaRPr>
                    </a:p>
                    <a:p>
                      <a:pPr algn="r" rtl="1"/>
                      <a:r>
                        <a:rPr lang="fa-IR" sz="2000" dirty="0">
                          <a:solidFill>
                            <a:srgbClr val="000000"/>
                          </a:solidFill>
                          <a:effectLst/>
                          <a:latin typeface="tahoma" panose="020B0604030504040204" pitchFamily="34" charset="0"/>
                          <a:cs typeface="B Koodak" panose="00000700000000000000" pitchFamily="2" charset="-78"/>
                        </a:rPr>
                        <a:t> با</a:t>
                      </a:r>
                      <a:r>
                        <a:rPr lang="fa-IR" sz="2000" dirty="0">
                          <a:solidFill>
                            <a:srgbClr val="FF0000"/>
                          </a:solidFill>
                          <a:effectLst/>
                          <a:latin typeface="tahoma" panose="020B0604030504040204" pitchFamily="34" charset="0"/>
                          <a:cs typeface="B Koodak" panose="00000700000000000000" pitchFamily="2" charset="-78"/>
                        </a:rPr>
                        <a:t> دانه</a:t>
                      </a:r>
                      <a:r>
                        <a:rPr lang="fa-IR" sz="2000" dirty="0">
                          <a:effectLst/>
                          <a:latin typeface="tahoma" panose="020B0604030504040204" pitchFamily="34" charset="0"/>
                          <a:cs typeface="B Koodak" panose="00000700000000000000" pitchFamily="2" charset="-78"/>
                        </a:rPr>
                        <a:t> های </a:t>
                      </a:r>
                      <a:r>
                        <a:rPr lang="fa-IR" sz="2000" dirty="0">
                          <a:solidFill>
                            <a:srgbClr val="FF0000"/>
                          </a:solidFill>
                          <a:effectLst/>
                          <a:latin typeface="tahoma" panose="020B0604030504040204" pitchFamily="34" charset="0"/>
                          <a:cs typeface="B Koodak" panose="00000700000000000000" pitchFamily="2" charset="-78"/>
                        </a:rPr>
                        <a:t>گیاه</a:t>
                      </a:r>
                      <a:r>
                        <a:rPr lang="fa-IR" sz="2000" dirty="0">
                          <a:effectLst/>
                          <a:latin typeface="tahoma" panose="020B0604030504040204" pitchFamily="34" charset="0"/>
                          <a:cs typeface="B Koodak" panose="00000700000000000000" pitchFamily="2" charset="-78"/>
                        </a:rPr>
                        <a:t> کندویش را می سازد</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272284"/>
                  </a:ext>
                </a:extLst>
              </a:tr>
              <a:tr h="2037976">
                <a:tc>
                  <a:txBody>
                    <a:bodyPr/>
                    <a:lstStyle/>
                    <a:p>
                      <a:pPr algn="r"/>
                      <a:r>
                        <a:rPr lang="fa-IR" sz="2000" dirty="0">
                          <a:solidFill>
                            <a:srgbClr val="0000FF"/>
                          </a:solidFill>
                          <a:effectLst/>
                          <a:latin typeface="tahoma" panose="020B0604030504040204" pitchFamily="34" charset="0"/>
                          <a:cs typeface="B Koodak" panose="00000700000000000000" pitchFamily="2" charset="-78"/>
                        </a:rPr>
                        <a:t>4- استفاده از یک </a:t>
                      </a:r>
                      <a:r>
                        <a:rPr lang="fa-IR" sz="2000" dirty="0">
                          <a:solidFill>
                            <a:srgbClr val="0000FF"/>
                          </a:solidFill>
                          <a:effectLst/>
                          <a:latin typeface="tahoma" panose="020B0604030504040204" pitchFamily="34" charset="0"/>
                          <a:cs typeface="B Koodak" panose="00000700000000000000" pitchFamily="2" charset="-78"/>
                          <a:hlinkClick r:id="rId3"/>
                        </a:rPr>
                        <a:t>نقاشی </a:t>
                      </a:r>
                      <a:r>
                        <a:rPr lang="fa-IR" sz="2000" dirty="0">
                          <a:solidFill>
                            <a:srgbClr val="0000FF"/>
                          </a:solidFill>
                          <a:effectLst/>
                          <a:latin typeface="tahoma" panose="020B0604030504040204" pitchFamily="34" charset="0"/>
                          <a:cs typeface="B Koodak" panose="00000700000000000000" pitchFamily="2" charset="-78"/>
                        </a:rPr>
                        <a:t>و تصویر</a:t>
                      </a:r>
                      <a:endParaRPr lang="fa-IR" sz="2000" dirty="0">
                        <a:effectLst/>
                        <a:cs typeface="B Koodak" panose="00000700000000000000" pitchFamily="2" charset="-78"/>
                      </a:endParaRPr>
                    </a:p>
                    <a:p>
                      <a:pPr algn="r"/>
                      <a:br>
                        <a:rPr lang="fa-IR" sz="2000" dirty="0">
                          <a:effectLst/>
                          <a:cs typeface="B Koodak" panose="00000700000000000000" pitchFamily="2" charset="-78"/>
                        </a:rPr>
                      </a:br>
                      <a:endParaRPr lang="fa-IR" sz="2000" dirty="0">
                        <a:effectLst/>
                        <a:cs typeface="B Koodak" panose="00000700000000000000" pitchFamily="2" charset="-78"/>
                      </a:endParaRPr>
                    </a:p>
                    <a:p>
                      <a:pPr algn="r"/>
                      <a:endParaRPr lang="fa-IR" sz="2000" dirty="0">
                        <a:effectLst/>
                        <a:cs typeface="B Koodak" panose="00000700000000000000" pitchFamily="2" charset="-78"/>
                      </a:endParaRPr>
                    </a:p>
                    <a:p>
                      <a:pPr algn="r"/>
                      <a:endParaRPr lang="fa-IR" sz="2000" dirty="0">
                        <a:effectLst/>
                        <a:cs typeface="B Koodak" panose="00000700000000000000" pitchFamily="2" charset="-78"/>
                      </a:endParaRPr>
                    </a:p>
                    <a:p>
                      <a:pPr algn="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324335"/>
                  </a:ext>
                </a:extLst>
              </a:tr>
            </a:tbl>
          </a:graphicData>
        </a:graphic>
      </p:graphicFrame>
      <p:pic>
        <p:nvPicPr>
          <p:cNvPr id="12289" name="Picture 1" descr="کارکلاسی صفحه 9 کاروفناوری هفتم تعیین چند فناوری برای یادسپار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42" y="4581128"/>
            <a:ext cx="2232248" cy="1852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urple letters on a black background&#10;&#10;Description automatically generated">
            <a:extLst>
              <a:ext uri="{FF2B5EF4-FFF2-40B4-BE49-F238E27FC236}">
                <a16:creationId xmlns:a16="http://schemas.microsoft.com/office/drawing/2014/main" id="{4EE0C509-6A4D-44BB-C653-854DF0C4C8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4091503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341632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انواع فناوری: </a:t>
            </a:r>
          </a:p>
          <a:p>
            <a:pPr algn="just" rtl="1"/>
            <a:r>
              <a:rPr lang="fa-IR" sz="2400" dirty="0">
                <a:latin typeface="Amuzeh-New-Bold"/>
                <a:cs typeface="B Nazanin" panose="00000400000000000000" pitchFamily="2" charset="-78"/>
              </a:rPr>
              <a:t>فناوری از نظر پیچیدگی به سه سطح ساده، متوسط و پیشرفته تقسیم بندی می شود. برخی از فناوری ها عبارت اند از فناوری ارتباطات و اطلاعات، فناوری نانو، فناوری فضایی و زیست فناوری. با شناخت و کاربرد درست فناوری ها، می توان آ نها را برای زندگی سودمندتر کرد.</a:t>
            </a:r>
          </a:p>
          <a:p>
            <a:pPr algn="just" rtl="1"/>
            <a:endParaRPr lang="fa-IR" sz="2400" b="1" dirty="0">
              <a:solidFill>
                <a:srgbClr val="FF0000"/>
              </a:solidFill>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r>
              <a:rPr lang="fa-IR" sz="2400" dirty="0">
                <a:latin typeface="Amuzeh-New-Bold"/>
                <a:cs typeface="B Nazanin" panose="00000400000000000000" pitchFamily="2" charset="-78"/>
              </a:rPr>
              <a:t>بیان چند راه حل برای پیشرفت کشور</a:t>
            </a:r>
          </a:p>
          <a:p>
            <a:pPr algn="just" rtl="1"/>
            <a:r>
              <a:rPr lang="fa-IR" sz="2400" dirty="0">
                <a:latin typeface="Amuzeh-New-Bold"/>
                <a:cs typeface="B Nazanin" panose="00000400000000000000" pitchFamily="2" charset="-78"/>
              </a:rPr>
              <a:t>به صورت گروهی برای پیشرفت کشور در بخش فناوری، راه حل هایی را ارائه دهید و درجدول بنویسید.</a:t>
            </a:r>
          </a:p>
        </p:txBody>
      </p:sp>
      <p:pic>
        <p:nvPicPr>
          <p:cNvPr id="3" name="Picture 2"/>
          <p:cNvPicPr>
            <a:picLocks noChangeAspect="1"/>
          </p:cNvPicPr>
          <p:nvPr/>
        </p:nvPicPr>
        <p:blipFill>
          <a:blip r:embed="rId3"/>
          <a:stretch>
            <a:fillRect/>
          </a:stretch>
        </p:blipFill>
        <p:spPr>
          <a:xfrm>
            <a:off x="251520" y="3965000"/>
            <a:ext cx="6283882" cy="2560017"/>
          </a:xfrm>
          <a:prstGeom prst="rect">
            <a:avLst/>
          </a:prstGeom>
        </p:spPr>
      </p:pic>
      <p:sp>
        <p:nvSpPr>
          <p:cNvPr id="5" name="Rectangle 4"/>
          <p:cNvSpPr/>
          <p:nvPr/>
        </p:nvSpPr>
        <p:spPr>
          <a:xfrm>
            <a:off x="6676809" y="4365104"/>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0AC9A46E-09E3-FE83-C6D5-47D0A9A66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688681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6228183" y="404664"/>
            <a:ext cx="2679673" cy="304698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b="1" dirty="0">
              <a:solidFill>
                <a:srgbClr val="FF000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بیان چند راه حل برای پیشرفت کشور به صورت گروهی برای پیشرفت کشور در بخش فناوری، راه حل هایی را ارائه دهید و درجدول بنویسید.</a:t>
            </a:r>
          </a:p>
        </p:txBody>
      </p:sp>
      <p:graphicFrame>
        <p:nvGraphicFramePr>
          <p:cNvPr id="5" name="Table 4"/>
          <p:cNvGraphicFramePr>
            <a:graphicFrameLocks noGrp="1"/>
          </p:cNvGraphicFramePr>
          <p:nvPr>
            <p:extLst>
              <p:ext uri="{D42A27DB-BD31-4B8C-83A1-F6EECF244321}">
                <p14:modId xmlns:p14="http://schemas.microsoft.com/office/powerpoint/2010/main" val="831002618"/>
              </p:ext>
            </p:extLst>
          </p:nvPr>
        </p:nvGraphicFramePr>
        <p:xfrm>
          <a:off x="251519" y="218299"/>
          <a:ext cx="5976663" cy="6352219"/>
        </p:xfrm>
        <a:graphic>
          <a:graphicData uri="http://schemas.openxmlformats.org/drawingml/2006/table">
            <a:tbl>
              <a:tblPr rtl="1"/>
              <a:tblGrid>
                <a:gridCol w="704994">
                  <a:extLst>
                    <a:ext uri="{9D8B030D-6E8A-4147-A177-3AD203B41FA5}">
                      <a16:colId xmlns:a16="http://schemas.microsoft.com/office/drawing/2014/main" val="1813706407"/>
                    </a:ext>
                  </a:extLst>
                </a:gridCol>
                <a:gridCol w="5271669">
                  <a:extLst>
                    <a:ext uri="{9D8B030D-6E8A-4147-A177-3AD203B41FA5}">
                      <a16:colId xmlns:a16="http://schemas.microsoft.com/office/drawing/2014/main" val="313654416"/>
                    </a:ext>
                  </a:extLst>
                </a:gridCol>
              </a:tblGrid>
              <a:tr h="559117">
                <a:tc>
                  <a:txBody>
                    <a:bodyPr/>
                    <a:lstStyle/>
                    <a:p>
                      <a:pPr algn="ctr" rtl="1"/>
                      <a:r>
                        <a:rPr lang="fa-IR" sz="2000" dirty="0">
                          <a:solidFill>
                            <a:srgbClr val="0000FF"/>
                          </a:solidFill>
                          <a:effectLst/>
                          <a:latin typeface="tahoma" panose="020B0604030504040204" pitchFamily="34" charset="0"/>
                          <a:cs typeface="B Koodak" panose="00000700000000000000" pitchFamily="2" charset="-78"/>
                        </a:rPr>
                        <a:t>ردیف</a:t>
                      </a:r>
                      <a:endParaRPr lang="fa-IR" sz="2000" dirty="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solidFill>
                            <a:srgbClr val="0000FF"/>
                          </a:solidFill>
                          <a:effectLst/>
                          <a:latin typeface="tahoma" panose="020B0604030504040204" pitchFamily="34" charset="0"/>
                          <a:cs typeface="B Koodak" panose="00000700000000000000" pitchFamily="2" charset="-78"/>
                        </a:rPr>
                        <a:t>   نمونه‌</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013923"/>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1</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تحقیق و کار در زمینه فناوری های هوا و فضا</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971311"/>
                  </a:ext>
                </a:extLst>
              </a:tr>
              <a:tr h="559117">
                <a:tc>
                  <a:txBody>
                    <a:bodyPr/>
                    <a:lstStyle/>
                    <a:p>
                      <a:pPr algn="ctr" rtl="1"/>
                      <a:r>
                        <a:rPr lang="fa-IR" sz="2000" dirty="0">
                          <a:solidFill>
                            <a:srgbClr val="FF0000"/>
                          </a:solidFill>
                          <a:effectLst/>
                          <a:latin typeface="tahoma" panose="020B0604030504040204" pitchFamily="34" charset="0"/>
                          <a:cs typeface="B Koodak" panose="00000700000000000000" pitchFamily="2" charset="-78"/>
                        </a:rPr>
                        <a:t>2</a:t>
                      </a:r>
                      <a:endParaRPr lang="fa-IR" sz="2000" dirty="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پیشرفت در فناوری هسته ای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499883"/>
                  </a:ext>
                </a:extLst>
              </a:tr>
              <a:tr h="559117">
                <a:tc>
                  <a:txBody>
                    <a:bodyPr/>
                    <a:lstStyle/>
                    <a:p>
                      <a:pPr algn="ctr" rtl="1"/>
                      <a:r>
                        <a:rPr lang="fa-IR" sz="2000" dirty="0">
                          <a:solidFill>
                            <a:srgbClr val="FF0000"/>
                          </a:solidFill>
                          <a:effectLst/>
                          <a:latin typeface="tahoma" panose="020B0604030504040204" pitchFamily="34" charset="0"/>
                          <a:cs typeface="B Koodak" panose="00000700000000000000" pitchFamily="2" charset="-78"/>
                        </a:rPr>
                        <a:t>3</a:t>
                      </a:r>
                      <a:endParaRPr lang="fa-IR" sz="2000" dirty="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hlinkClick r:id="rId3"/>
                        </a:rPr>
                        <a:t>تحقیق و کار در زمینه فناوری های پزشکی و بهداشتی جهت تولید دارو  و کشف روش های نو درمان</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135641"/>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4</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کار و سرمایه گذاری و پیشرفت در فناوری های زیست محیطی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50572"/>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5</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پیشرفت و انجام کار دقیق و بدون توقف در فناوری موشکی و نظامی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069366"/>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6</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کار و تحقیق در فناوری نانو تکنولوژی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565487"/>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7</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کار و تحقیق در زمینه تولید بهینه و پربازده محصولات کشاورزی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99777"/>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8</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hlinkClick r:id="rId3"/>
                        </a:rPr>
                        <a:t>تحقیق در زمینه صنایع تبدیلی به منظور جلوگیری از خام فروشی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832180"/>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9</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ساخت نرم افزار و سخت افزار و پیشرفت در زمینه علوم رایانه</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918208"/>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10</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کار در زمینه اقتصادی و کارآفرینی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340614"/>
                  </a:ext>
                </a:extLst>
              </a:tr>
            </a:tbl>
          </a:graphicData>
        </a:graphic>
      </p:graphicFrame>
      <p:pic>
        <p:nvPicPr>
          <p:cNvPr id="3" name="Picture 2" descr="A purple letters on a black background&#10;&#10;Description automatically generated">
            <a:extLst>
              <a:ext uri="{FF2B5EF4-FFF2-40B4-BE49-F238E27FC236}">
                <a16:creationId xmlns:a16="http://schemas.microsoft.com/office/drawing/2014/main" id="{D4DB2DC0-C4BE-4178-4DBB-848598F7D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649721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563888" y="476672"/>
            <a:ext cx="5348245" cy="267765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انواع فناوری: </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محصولات فناوری طبیعی و فناوری مصنوعی: در خلقت و طبیعت، محصولات فناوری های بسیار زیادی وجود دارد که بشر توانسته است برخی از آن ها را شبیه سازی کند. به ابزار، روش ها و وسایلی که انسان ها می سازند  محصول فناوری می گویند. </a:t>
            </a:r>
          </a:p>
        </p:txBody>
      </p:sp>
      <p:pic>
        <p:nvPicPr>
          <p:cNvPr id="4" name="Picture 3"/>
          <p:cNvPicPr>
            <a:picLocks noChangeAspect="1"/>
          </p:cNvPicPr>
          <p:nvPr/>
        </p:nvPicPr>
        <p:blipFill>
          <a:blip r:embed="rId3"/>
          <a:stretch>
            <a:fillRect/>
          </a:stretch>
        </p:blipFill>
        <p:spPr>
          <a:xfrm>
            <a:off x="521388" y="423458"/>
            <a:ext cx="2919023" cy="3149558"/>
          </a:xfrm>
          <a:prstGeom prst="rect">
            <a:avLst/>
          </a:prstGeom>
        </p:spPr>
      </p:pic>
      <p:sp>
        <p:nvSpPr>
          <p:cNvPr id="5" name="Rectangle 4"/>
          <p:cNvSpPr/>
          <p:nvPr/>
        </p:nvSpPr>
        <p:spPr>
          <a:xfrm>
            <a:off x="235070" y="3768059"/>
            <a:ext cx="3491661" cy="369332"/>
          </a:xfrm>
          <a:prstGeom prst="rect">
            <a:avLst/>
          </a:prstGeom>
        </p:spPr>
        <p:txBody>
          <a:bodyPr wrap="none">
            <a:spAutoFit/>
          </a:bodyPr>
          <a:lstStyle/>
          <a:p>
            <a:r>
              <a:rPr lang="fa-IR" b="1" dirty="0">
                <a:latin typeface="Amuzeh-New-Bold"/>
                <a:cs typeface="B Nazanin" panose="00000400000000000000" pitchFamily="2" charset="-78"/>
              </a:rPr>
              <a:t> محصول فناوری طبیعی و فناوری مصنوعی</a:t>
            </a:r>
            <a:endParaRPr lang="fa-IR" dirty="0">
              <a:cs typeface="B Nazanin" panose="00000400000000000000" pitchFamily="2" charset="-78"/>
            </a:endParaRPr>
          </a:p>
        </p:txBody>
      </p:sp>
      <p:sp>
        <p:nvSpPr>
          <p:cNvPr id="6" name="Rectangle 5"/>
          <p:cNvSpPr/>
          <p:nvPr/>
        </p:nvSpPr>
        <p:spPr>
          <a:xfrm>
            <a:off x="1568379" y="3573016"/>
            <a:ext cx="7343754" cy="3046988"/>
          </a:xfrm>
          <a:prstGeom prst="rect">
            <a:avLst/>
          </a:prstGeom>
        </p:spPr>
        <p:txBody>
          <a:bodyPr wrap="square">
            <a:spAutoFit/>
          </a:bodyPr>
          <a:lstStyle/>
          <a:p>
            <a:pPr algn="r" rtl="1"/>
            <a:r>
              <a:rPr lang="fa-IR" sz="2400" b="1" dirty="0">
                <a:solidFill>
                  <a:srgbClr val="FF0000"/>
                </a:solidFill>
                <a:cs typeface="B Nazanin" panose="00000400000000000000" pitchFamily="2" charset="-78"/>
              </a:rPr>
              <a:t>کارکلاسی</a:t>
            </a:r>
          </a:p>
          <a:p>
            <a:pPr algn="r" rtl="1"/>
            <a:r>
              <a:rPr lang="fa-IR" sz="2400" dirty="0">
                <a:cs typeface="B Nazanin" panose="00000400000000000000" pitchFamily="2" charset="-78"/>
              </a:rPr>
              <a:t>فناوری طبیعی و فناوری مصنوعی</a:t>
            </a:r>
          </a:p>
          <a:p>
            <a:pPr algn="r" rtl="1"/>
            <a:endParaRPr lang="fa-IR" sz="2400" dirty="0">
              <a:cs typeface="B Nazanin" panose="00000400000000000000" pitchFamily="2" charset="-78"/>
            </a:endParaRPr>
          </a:p>
          <a:p>
            <a:pPr algn="r" rtl="1"/>
            <a:r>
              <a:rPr lang="fa-IR" sz="2400" dirty="0">
                <a:solidFill>
                  <a:srgbClr val="0070C0"/>
                </a:solidFill>
                <a:cs typeface="B Nazanin" panose="00000400000000000000" pitchFamily="2" charset="-78"/>
              </a:rPr>
              <a:t>با بررسی شکل و راهنمایی دبیر به پرسش های زیر پاسخ دهید: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1 - دانه چه گیاهی نشان داده شده است؟</a:t>
            </a:r>
          </a:p>
          <a:p>
            <a:pPr algn="r" rtl="1"/>
            <a:r>
              <a:rPr lang="fa-IR" sz="2400" dirty="0">
                <a:cs typeface="B Nazanin" panose="00000400000000000000" pitchFamily="2" charset="-78"/>
              </a:rPr>
              <a:t>2 - از روی این دانه چه محصول فناوری مصنوعی ساخته شده است؟ </a:t>
            </a:r>
          </a:p>
          <a:p>
            <a:pPr algn="r" rtl="1"/>
            <a:r>
              <a:rPr lang="fa-IR" sz="2400" dirty="0">
                <a:cs typeface="B Nazanin" panose="00000400000000000000" pitchFamily="2" charset="-78"/>
              </a:rPr>
              <a:t>3 - کاربرد محصول فناوری نشان داده شده چیست؟.............</a:t>
            </a:r>
          </a:p>
        </p:txBody>
      </p:sp>
      <p:sp>
        <p:nvSpPr>
          <p:cNvPr id="3" name="Rectangle 2"/>
          <p:cNvSpPr/>
          <p:nvPr/>
        </p:nvSpPr>
        <p:spPr>
          <a:xfrm>
            <a:off x="235070" y="6093296"/>
            <a:ext cx="2215671" cy="461665"/>
          </a:xfrm>
          <a:prstGeom prst="rect">
            <a:avLst/>
          </a:prstGeom>
        </p:spPr>
        <p:txBody>
          <a:bodyPr wrap="none">
            <a:spAutoFit/>
          </a:bodyPr>
          <a:lstStyle/>
          <a:p>
            <a:pPr lvl="0"/>
            <a:r>
              <a:rPr lang="fa-IR" sz="2400" b="1" dirty="0">
                <a:solidFill>
                  <a:srgbClr val="FF0000"/>
                </a:solidFill>
                <a:cs typeface="B Nazanin" panose="00000400000000000000" pitchFamily="2" charset="-78"/>
              </a:rPr>
              <a:t>جواب در صفحه بعد</a:t>
            </a:r>
          </a:p>
        </p:txBody>
      </p:sp>
      <p:pic>
        <p:nvPicPr>
          <p:cNvPr id="7" name="Picture 6" descr="A purple letters on a black background&#10;&#10;Description automatically generated">
            <a:extLst>
              <a:ext uri="{FF2B5EF4-FFF2-40B4-BE49-F238E27FC236}">
                <a16:creationId xmlns:a16="http://schemas.microsoft.com/office/drawing/2014/main" id="{4F0D843A-662A-07AE-BBE5-8A802E19D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78843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548680"/>
            <a:ext cx="8789328" cy="2308324"/>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p>
          <a:p>
            <a:pPr algn="just" rtl="1"/>
            <a:endParaRPr lang="fa-IR" sz="2400" dirty="0">
              <a:latin typeface="Amir-New"/>
              <a:cs typeface="B Nazanin" panose="00000400000000000000" pitchFamily="2" charset="-78"/>
            </a:endParaRPr>
          </a:p>
          <a:p>
            <a:pPr algn="just" rtl="1"/>
            <a:r>
              <a:rPr lang="fa-IR" sz="2400" dirty="0">
                <a:solidFill>
                  <a:srgbClr val="002060"/>
                </a:solidFill>
                <a:latin typeface="Amuzeh-New-Bold"/>
                <a:cs typeface="B Nazanin" panose="00000400000000000000" pitchFamily="2" charset="-78"/>
              </a:rPr>
              <a:t>بررسی چند اختراع و نوآوری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با کمک دوستان خود، یک گروه تشکیل دهید و چند اختراع را که در پیرامونتان وجود دارد در جدول به همراه هدف از اختراع آنها، بنویسید.</a:t>
            </a:r>
          </a:p>
        </p:txBody>
      </p:sp>
      <p:pic>
        <p:nvPicPr>
          <p:cNvPr id="2" name="Picture 1"/>
          <p:cNvPicPr>
            <a:picLocks noChangeAspect="1"/>
          </p:cNvPicPr>
          <p:nvPr/>
        </p:nvPicPr>
        <p:blipFill>
          <a:blip r:embed="rId4"/>
          <a:stretch>
            <a:fillRect/>
          </a:stretch>
        </p:blipFill>
        <p:spPr>
          <a:xfrm>
            <a:off x="234651" y="2996952"/>
            <a:ext cx="7272808" cy="1950164"/>
          </a:xfrm>
          <a:prstGeom prst="rect">
            <a:avLst/>
          </a:prstGeom>
        </p:spPr>
      </p:pic>
      <p:sp>
        <p:nvSpPr>
          <p:cNvPr id="5" name="TextBox 4"/>
          <p:cNvSpPr txBox="1"/>
          <p:nvPr/>
        </p:nvSpPr>
        <p:spPr>
          <a:xfrm>
            <a:off x="6060589" y="5373216"/>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EB4BD7A0-40B3-7E53-59DB-93BAB81FEE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6309320"/>
            <a:ext cx="1224136" cy="378541"/>
          </a:xfrm>
          <a:prstGeom prst="rect">
            <a:avLst/>
          </a:prstGeom>
        </p:spPr>
      </p:pic>
    </p:spTree>
    <p:custDataLst>
      <p:tags r:id="rId2"/>
    </p:custDataLst>
    <p:extLst>
      <p:ext uri="{BB962C8B-B14F-4D97-AF65-F5344CB8AC3E}">
        <p14:creationId xmlns:p14="http://schemas.microsoft.com/office/powerpoint/2010/main" val="4150141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563888" y="476672"/>
            <a:ext cx="5348245" cy="461665"/>
          </a:xfrm>
          <a:prstGeom prst="rect">
            <a:avLst/>
          </a:prstGeom>
        </p:spPr>
        <p:txBody>
          <a:bodyPr wrap="square">
            <a:spAutoFit/>
          </a:bodyPr>
          <a:lstStyle/>
          <a:p>
            <a:pPr algn="just" rtl="1"/>
            <a:endParaRPr lang="fa-IR" sz="2400" dirty="0">
              <a:latin typeface="Amuzeh-New-Bold"/>
              <a:cs typeface="B Nazanin" panose="00000400000000000000" pitchFamily="2" charset="-78"/>
            </a:endParaRPr>
          </a:p>
        </p:txBody>
      </p:sp>
      <p:sp>
        <p:nvSpPr>
          <p:cNvPr id="3" name="Rectangle 2"/>
          <p:cNvSpPr/>
          <p:nvPr/>
        </p:nvSpPr>
        <p:spPr>
          <a:xfrm>
            <a:off x="251520" y="404664"/>
            <a:ext cx="8660613" cy="4893647"/>
          </a:xfrm>
          <a:prstGeom prst="rect">
            <a:avLst/>
          </a:prstGeom>
        </p:spPr>
        <p:txBody>
          <a:bodyPr wrap="square">
            <a:spAutoFit/>
          </a:bodyPr>
          <a:lstStyle/>
          <a:p>
            <a:pPr algn="r" rtl="1"/>
            <a:r>
              <a:rPr lang="fa-IR" sz="2400" dirty="0">
                <a:solidFill>
                  <a:srgbClr val="FF0000"/>
                </a:solidFill>
                <a:cs typeface="B Koodak" panose="00000700000000000000" pitchFamily="2" charset="-78"/>
              </a:rPr>
              <a:t>جواب این پرسش ها را در ادامه مطلب ببینید.</a:t>
            </a:r>
          </a:p>
          <a:p>
            <a:pPr algn="r" rtl="1"/>
            <a:endParaRPr lang="fa-IR" sz="2400" dirty="0">
              <a:cs typeface="B Koodak" panose="00000700000000000000" pitchFamily="2" charset="-78"/>
            </a:endParaRPr>
          </a:p>
          <a:p>
            <a:pPr algn="r" rtl="1"/>
            <a:r>
              <a:rPr lang="fa-IR" sz="2400" dirty="0">
                <a:cs typeface="B Koodak" panose="00000700000000000000" pitchFamily="2" charset="-78"/>
              </a:rPr>
              <a:t>1 - دانۀ چه گیاهی در شکل نشان داده‌شده است؟</a:t>
            </a:r>
          </a:p>
          <a:p>
            <a:pPr algn="r" rtl="1"/>
            <a:endParaRPr lang="fa-IR" sz="2400" dirty="0">
              <a:cs typeface="B Koodak" panose="00000700000000000000" pitchFamily="2" charset="-78"/>
            </a:endParaRPr>
          </a:p>
          <a:p>
            <a:pPr algn="just" rtl="1"/>
            <a:r>
              <a:rPr lang="fa-IR" sz="2400" dirty="0">
                <a:solidFill>
                  <a:schemeClr val="accent2"/>
                </a:solidFill>
                <a:cs typeface="B Nazanin" panose="00000400000000000000" pitchFamily="2" charset="-78"/>
              </a:rPr>
              <a:t> گیاه بابا آدم یا زردان تصویر این گیاه در ابتدای قسمت فناوری و نوآوری آورده شده است.</a:t>
            </a:r>
          </a:p>
          <a:p>
            <a:pPr algn="r" rtl="1"/>
            <a:endParaRPr lang="fa-IR" sz="2400" dirty="0">
              <a:cs typeface="B Koodak" panose="00000700000000000000" pitchFamily="2" charset="-78"/>
            </a:endParaRPr>
          </a:p>
          <a:p>
            <a:pPr algn="r" rtl="1"/>
            <a:r>
              <a:rPr lang="fa-IR" sz="2400" dirty="0">
                <a:cs typeface="B Koodak" panose="00000700000000000000" pitchFamily="2" charset="-78"/>
              </a:rPr>
              <a:t>2 - چه محصول فناوری مصنوعی از روی این دانه ساخته‌شده است؟ </a:t>
            </a:r>
          </a:p>
          <a:p>
            <a:pPr algn="r" rtl="1"/>
            <a:endParaRPr lang="fa-IR" sz="2400" dirty="0">
              <a:cs typeface="B Koodak" panose="00000700000000000000" pitchFamily="2" charset="-78"/>
            </a:endParaRPr>
          </a:p>
          <a:p>
            <a:pPr algn="r" rtl="1"/>
            <a:r>
              <a:rPr lang="fa-IR" sz="2400" dirty="0">
                <a:solidFill>
                  <a:schemeClr val="accent2"/>
                </a:solidFill>
                <a:cs typeface="B Nazanin" panose="00000400000000000000" pitchFamily="2" charset="-78"/>
              </a:rPr>
              <a:t> چسب خود چسب یا چسب نر و ماده یا ولکرو </a:t>
            </a:r>
            <a:r>
              <a:rPr lang="en-US" sz="2400" dirty="0">
                <a:solidFill>
                  <a:schemeClr val="accent2"/>
                </a:solidFill>
                <a:cs typeface="B Nazanin" panose="00000400000000000000" pitchFamily="2" charset="-78"/>
              </a:rPr>
              <a:t>Velcro</a:t>
            </a:r>
          </a:p>
          <a:p>
            <a:pPr algn="r" rtl="1"/>
            <a:endParaRPr lang="en-US" sz="2400" dirty="0">
              <a:cs typeface="B Koodak" panose="00000700000000000000" pitchFamily="2" charset="-78"/>
            </a:endParaRPr>
          </a:p>
          <a:p>
            <a:pPr algn="r" rtl="1"/>
            <a:r>
              <a:rPr lang="fa-IR" sz="2400" dirty="0">
                <a:cs typeface="B Koodak" panose="00000700000000000000" pitchFamily="2" charset="-78"/>
              </a:rPr>
              <a:t>3- کاربرد محصول فناوری نشان داده‌شده چیست؟</a:t>
            </a:r>
          </a:p>
          <a:p>
            <a:pPr algn="r" rtl="1"/>
            <a:endParaRPr lang="fa-IR" sz="2400" dirty="0">
              <a:cs typeface="B Koodak" panose="00000700000000000000" pitchFamily="2" charset="-78"/>
            </a:endParaRPr>
          </a:p>
          <a:p>
            <a:pPr algn="r" rtl="1"/>
            <a:r>
              <a:rPr lang="fa-IR" sz="2400" dirty="0">
                <a:solidFill>
                  <a:schemeClr val="accent2"/>
                </a:solidFill>
                <a:cs typeface="B Nazanin" panose="00000400000000000000" pitchFamily="2" charset="-78"/>
              </a:rPr>
              <a:t>در لباس ها و وسایل مختلف ورزشی پزشکی، کفش ها،فشارسنج،کمربند طبی و ...........</a:t>
            </a:r>
          </a:p>
        </p:txBody>
      </p:sp>
      <p:pic>
        <p:nvPicPr>
          <p:cNvPr id="4" name="Picture 3" descr="A purple letters on a black background&#10;&#10;Description automatically generated">
            <a:extLst>
              <a:ext uri="{FF2B5EF4-FFF2-40B4-BE49-F238E27FC236}">
                <a16:creationId xmlns:a16="http://schemas.microsoft.com/office/drawing/2014/main" id="{10E10433-8CD7-64CD-174A-0BC5CA73E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003814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76672"/>
            <a:ext cx="8659216" cy="4154984"/>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نمونه ای از فناوری طبیعت: </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فناوری مصنوعی آجرها و تیرهای کم وزن از فناوری کندوهای عسل الهام گرفته است. یکی از رازهای آفرینش این است که خانه زنبور عسل شش ضلعی است. محاسبات دانشمندان نشان داده است که شش ضلعی مناسب ترین شکل هندسی برای داشتن بیشترین فضای ممکن برای جمع آوری شیره و داشتن بیشترین استحکام با کمترین مصالح است.</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دستاوردهای انسان، نشان می دهد که وی از پدیده ها و محصول فناوری های طبیعی بسیار بهره برده است. امروزه ساختارکندوی عسل الگوی ساخت آجرهای کم وزن و در عین حال با استحکام شده است. همچنین، این ساختار برای سبک کردن تیرآهن های ساختمان به کار می رود.</a:t>
            </a:r>
          </a:p>
        </p:txBody>
      </p:sp>
      <p:pic>
        <p:nvPicPr>
          <p:cNvPr id="3" name="Picture 2"/>
          <p:cNvPicPr>
            <a:picLocks noChangeAspect="1"/>
          </p:cNvPicPr>
          <p:nvPr/>
        </p:nvPicPr>
        <p:blipFill>
          <a:blip r:embed="rId3"/>
          <a:stretch>
            <a:fillRect/>
          </a:stretch>
        </p:blipFill>
        <p:spPr>
          <a:xfrm>
            <a:off x="4105021" y="4293096"/>
            <a:ext cx="3283110" cy="1732279"/>
          </a:xfrm>
          <a:prstGeom prst="rect">
            <a:avLst/>
          </a:prstGeom>
        </p:spPr>
      </p:pic>
      <p:pic>
        <p:nvPicPr>
          <p:cNvPr id="4" name="Picture 3"/>
          <p:cNvPicPr>
            <a:picLocks noChangeAspect="1"/>
          </p:cNvPicPr>
          <p:nvPr/>
        </p:nvPicPr>
        <p:blipFill>
          <a:blip r:embed="rId4"/>
          <a:stretch>
            <a:fillRect/>
          </a:stretch>
        </p:blipFill>
        <p:spPr>
          <a:xfrm>
            <a:off x="516064" y="4293096"/>
            <a:ext cx="3588957" cy="1754061"/>
          </a:xfrm>
          <a:prstGeom prst="rect">
            <a:avLst/>
          </a:prstGeom>
        </p:spPr>
      </p:pic>
      <p:sp>
        <p:nvSpPr>
          <p:cNvPr id="5" name="Rectangle 4"/>
          <p:cNvSpPr/>
          <p:nvPr/>
        </p:nvSpPr>
        <p:spPr>
          <a:xfrm>
            <a:off x="827584" y="6165304"/>
            <a:ext cx="6264857" cy="461665"/>
          </a:xfrm>
          <a:prstGeom prst="rect">
            <a:avLst/>
          </a:prstGeom>
        </p:spPr>
        <p:txBody>
          <a:bodyPr wrap="none">
            <a:spAutoFit/>
          </a:bodyPr>
          <a:lstStyle/>
          <a:p>
            <a:pPr algn="just" rtl="1"/>
            <a:r>
              <a:rPr lang="fa-IR" sz="2400" dirty="0">
                <a:latin typeface="Amuzeh-New-Bold"/>
                <a:cs typeface="B Nazanin" panose="00000400000000000000" pitchFamily="2" charset="-78"/>
              </a:rPr>
              <a:t>الف: کندوی عسل                                              ب: تیرآهن</a:t>
            </a:r>
          </a:p>
        </p:txBody>
      </p:sp>
      <p:pic>
        <p:nvPicPr>
          <p:cNvPr id="6" name="Picture 5" descr="A purple letters on a black background&#10;&#10;Description automatically generated">
            <a:extLst>
              <a:ext uri="{FF2B5EF4-FFF2-40B4-BE49-F238E27FC236}">
                <a16:creationId xmlns:a16="http://schemas.microsoft.com/office/drawing/2014/main" id="{6CD8564D-4F02-2B1F-7354-AC9B810FBF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302859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569386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نمونه ای از محصولات فناوری طبیعی و مصنوعی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گروه خود نمونه ای از محصولات فناوری طبیعی را، که مصنوعی آن نیز وجود دارد، تعیین کنید و ویژگی آن را بنویسید.</a:t>
            </a:r>
          </a:p>
          <a:p>
            <a:pPr algn="just" rtl="1"/>
            <a:endParaRPr lang="fa-IR" sz="2400" dirty="0">
              <a:latin typeface="Amuzeh-New-Bold"/>
              <a:cs typeface="B Nazanin" panose="00000400000000000000" pitchFamily="2" charset="-78"/>
            </a:endParaRPr>
          </a:p>
          <a:p>
            <a:pPr algn="just" rtl="1"/>
            <a:r>
              <a:rPr lang="fa-IR" sz="2800" b="1" dirty="0">
                <a:solidFill>
                  <a:srgbClr val="FF0000"/>
                </a:solidFill>
                <a:latin typeface="Amuzeh-New-Bold"/>
                <a:cs typeface="B Nazanin" panose="00000400000000000000" pitchFamily="2" charset="-78"/>
              </a:rPr>
              <a:t>جواب در صفحه بعد</a:t>
            </a:r>
          </a:p>
          <a:p>
            <a:pPr algn="just" rtl="1"/>
            <a:endParaRPr lang="fa-IR" sz="2400" dirty="0">
              <a:latin typeface="Amuzeh-New-Bold"/>
              <a:cs typeface="B Nazanin" panose="00000400000000000000" pitchFamily="2" charset="-78"/>
            </a:endParaRPr>
          </a:p>
          <a:p>
            <a:pPr algn="just" rtl="1"/>
            <a:r>
              <a:rPr lang="fa-IR" sz="2400" b="1" dirty="0">
                <a:solidFill>
                  <a:srgbClr val="002060"/>
                </a:solidFill>
                <a:latin typeface="Amuzeh-New-Bold"/>
                <a:cs typeface="B Nazanin" panose="00000400000000000000" pitchFamily="2" charset="-78"/>
              </a:rPr>
              <a:t>سیستم: </a:t>
            </a:r>
            <a:r>
              <a:rPr lang="fa-IR" sz="2400" dirty="0">
                <a:latin typeface="Amuzeh-New-Bold"/>
                <a:cs typeface="B Nazanin" panose="00000400000000000000" pitchFamily="2" charset="-78"/>
              </a:rPr>
              <a:t>سیستم مجموعه ای است که اجزای آن باهم در ارتباط اند. این اجزاء با فرایندهایی، ورود  ها را به خروجی ها تبدیل می کنند. برای نمونه، پنکه یک سیستم است که از اجزای مختلف تشکیل شده است. برق در واقع ورودی پنکه است و به وسیله موتور و پره ها سبب می شود که خروجی آن، یعنی وزش باد تولید گردد. اجزای پنکه اگر باهم ارتباط درستی نداشته باشند سیستم پنکه را به وجود نمی آورند و خروجی وزش باد تولید نمی شود.</a:t>
            </a:r>
          </a:p>
        </p:txBody>
      </p:sp>
    </p:spTree>
    <p:extLst>
      <p:ext uri="{BB962C8B-B14F-4D97-AF65-F5344CB8AC3E}">
        <p14:creationId xmlns:p14="http://schemas.microsoft.com/office/powerpoint/2010/main" val="1266701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4844" y="308460"/>
            <a:ext cx="8640960"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نمونه ای از محصولات فناوری طبیعی و مصنوعی</a:t>
            </a:r>
          </a:p>
        </p:txBody>
      </p:sp>
      <p:sp>
        <p:nvSpPr>
          <p:cNvPr id="4" name="Rectangle 1"/>
          <p:cNvSpPr>
            <a:spLocks noChangeArrowheads="1"/>
          </p:cNvSpPr>
          <p:nvPr/>
        </p:nvSpPr>
        <p:spPr bwMode="auto">
          <a:xfrm>
            <a:off x="4672835" y="1636077"/>
            <a:ext cx="35477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باران</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مصنوعی</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با بارورکردن ابرها</a:t>
            </a:r>
            <a:endPar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endParaRPr>
          </a:p>
        </p:txBody>
      </p:sp>
      <p:sp>
        <p:nvSpPr>
          <p:cNvPr id="6" name="Rectangle 4"/>
          <p:cNvSpPr>
            <a:spLocks noChangeArrowheads="1"/>
          </p:cNvSpPr>
          <p:nvPr/>
        </p:nvSpPr>
        <p:spPr bwMode="auto">
          <a:xfrm>
            <a:off x="4189694" y="2928863"/>
            <a:ext cx="4237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رادار از فناوری مسیر یابی خفاش</a:t>
            </a:r>
            <a:endParaRPr kumimoji="0" lang="fa-IR"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12" name="Rectangle 13"/>
          <p:cNvSpPr>
            <a:spLocks noChangeArrowheads="1"/>
          </p:cNvSpPr>
          <p:nvPr/>
        </p:nvSpPr>
        <p:spPr bwMode="auto">
          <a:xfrm>
            <a:off x="4189694" y="4126357"/>
            <a:ext cx="45140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چسب ولکرو با ایده گرفتن از گیاهان چسبنده طبیعت</a:t>
            </a:r>
            <a:endParaRPr kumimoji="0" lang="fa-IR" altLang="fa-IR" sz="2400" b="0" i="0" u="none" strike="noStrike" cap="none" normalizeH="0" baseline="0" dirty="0">
              <a:ln>
                <a:noFill/>
              </a:ln>
              <a:solidFill>
                <a:srgbClr val="003300"/>
              </a:solidFill>
              <a:effectLst/>
              <a:latin typeface="Tahoma" panose="020B0604030504040204" pitchFamily="34" charset="0"/>
              <a:cs typeface="B Koodak" panose="00000700000000000000" pitchFamily="2" charset="-78"/>
            </a:endParaRPr>
          </a:p>
        </p:txBody>
      </p:sp>
      <p:sp>
        <p:nvSpPr>
          <p:cNvPr id="14" name="Rectangle 16"/>
          <p:cNvSpPr>
            <a:spLocks noChangeArrowheads="1"/>
          </p:cNvSpPr>
          <p:nvPr/>
        </p:nvSpPr>
        <p:spPr bwMode="auto">
          <a:xfrm>
            <a:off x="4260599" y="5585401"/>
            <a:ext cx="43722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قطار سریع السیر آئرودینامیک با ایده گرفتن از نوک پرندگان</a:t>
            </a:r>
            <a:endParaRPr kumimoji="0" lang="fa-IR" altLang="fa-IR" sz="2400" b="0" i="0" u="none" strike="noStrike" cap="none" normalizeH="0" baseline="0" dirty="0">
              <a:ln>
                <a:noFill/>
              </a:ln>
              <a:solidFill>
                <a:srgbClr val="003300"/>
              </a:solidFill>
              <a:effectLst/>
              <a:latin typeface="Tahoma" panose="020B0604030504040204" pitchFamily="34" charset="0"/>
              <a:cs typeface="B Koodak" panose="00000700000000000000" pitchFamily="2" charset="-78"/>
            </a:endParaRPr>
          </a:p>
        </p:txBody>
      </p:sp>
      <p:pic>
        <p:nvPicPr>
          <p:cNvPr id="1026" name="Picture 2" descr="کارکلاسی صفحه 11 کاروفناوری هفتم محصولات فناوری طبیعی و مصنوع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4" y="723958"/>
            <a:ext cx="3810000" cy="16953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کارکلاسی صفحه 11 کاروفناوری هفتم محصولات فناوری طبیعی و مصنوع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64" y="2466950"/>
            <a:ext cx="38100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کارکلاسی صفحه 11 کاروفناوری هفتم محصولات فناوری طبیعی و مصنوع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64" y="3739403"/>
            <a:ext cx="3835360" cy="15014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کارکلاسی صفحه 11 کاروفناوری هفتم محصولات فناوری طبیعی و مصنوعی"/>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44" y="5362725"/>
            <a:ext cx="3835733"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urple letters on a black background&#10;&#10;Description automatically generated">
            <a:extLst>
              <a:ext uri="{FF2B5EF4-FFF2-40B4-BE49-F238E27FC236}">
                <a16:creationId xmlns:a16="http://schemas.microsoft.com/office/drawing/2014/main" id="{0481A1F1-A622-B8E5-41DF-EC698E4985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712911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4844" y="308460"/>
            <a:ext cx="8640960" cy="830997"/>
          </a:xfrm>
          <a:prstGeom prst="rect">
            <a:avLst/>
          </a:prstGeom>
        </p:spPr>
        <p:txBody>
          <a:bodyPr wrap="square">
            <a:spAutoFit/>
          </a:bodyPr>
          <a:lstStyle/>
          <a:p>
            <a:pPr algn="just" rtl="1"/>
            <a:r>
              <a:rPr lang="fa-IR" sz="2400" b="1" dirty="0">
                <a:solidFill>
                  <a:srgbClr val="FF0000"/>
                </a:solidFill>
                <a:latin typeface="Amuzeh-New-Bold"/>
                <a:cs typeface="B Koodak" panose="00000700000000000000" pitchFamily="2" charset="-78"/>
              </a:rPr>
              <a:t>کارکلاسی</a:t>
            </a:r>
            <a:endParaRPr lang="fa-IR" sz="2400" dirty="0">
              <a:latin typeface="Amuzeh-New-Bold"/>
              <a:cs typeface="B Koodak" panose="00000700000000000000" pitchFamily="2" charset="-78"/>
            </a:endParaRPr>
          </a:p>
          <a:p>
            <a:pPr algn="just" rtl="1"/>
            <a:r>
              <a:rPr lang="fa-IR" sz="2400" dirty="0">
                <a:solidFill>
                  <a:srgbClr val="0070C0"/>
                </a:solidFill>
                <a:latin typeface="Amuzeh-New-Bold"/>
                <a:cs typeface="B Koodak" panose="00000700000000000000" pitchFamily="2" charset="-78"/>
              </a:rPr>
              <a:t>نمونه ای از محصولات فناوری طبیعی و مصنوعی</a:t>
            </a:r>
          </a:p>
        </p:txBody>
      </p:sp>
      <p:sp>
        <p:nvSpPr>
          <p:cNvPr id="8" name="Rectangle 7"/>
          <p:cNvSpPr>
            <a:spLocks noChangeArrowheads="1"/>
          </p:cNvSpPr>
          <p:nvPr/>
        </p:nvSpPr>
        <p:spPr bwMode="auto">
          <a:xfrm>
            <a:off x="4475599" y="4932593"/>
            <a:ext cx="40446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انواع تور با الهام از تار عنکبوت</a:t>
            </a:r>
            <a:endParaRPr kumimoji="0" lang="fa-IR"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10" name="Rectangle 10"/>
          <p:cNvSpPr>
            <a:spLocks noChangeArrowheads="1"/>
          </p:cNvSpPr>
          <p:nvPr/>
        </p:nvSpPr>
        <p:spPr bwMode="auto">
          <a:xfrm>
            <a:off x="4340318" y="3482648"/>
            <a:ext cx="43152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تیر آهن های</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لانه زنبوری</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با الهام از شکل ساخت کندو</a:t>
            </a:r>
            <a:endParaRPr kumimoji="0" lang="fa-IR"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16" name="Rectangle 19"/>
          <p:cNvSpPr>
            <a:spLocks noChangeArrowheads="1"/>
          </p:cNvSpPr>
          <p:nvPr/>
        </p:nvSpPr>
        <p:spPr bwMode="auto">
          <a:xfrm>
            <a:off x="4130092" y="1937672"/>
            <a:ext cx="47357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خودرو جادار و خاص از روی انواع ماهی بادکنکی</a:t>
            </a:r>
            <a:endParaRPr kumimoji="0" lang="fa-IR" altLang="fa-IR" sz="2400" b="0" i="0" u="none" strike="noStrike" cap="none" normalizeH="0" baseline="0" dirty="0">
              <a:ln>
                <a:noFill/>
              </a:ln>
              <a:solidFill>
                <a:schemeClr val="tx1"/>
              </a:solidFill>
              <a:effectLst/>
              <a:cs typeface="B Koodak" panose="00000700000000000000" pitchFamily="2" charset="-78"/>
            </a:endParaRPr>
          </a:p>
        </p:txBody>
      </p:sp>
      <p:pic>
        <p:nvPicPr>
          <p:cNvPr id="1032" name="Picture 8" descr="کارکلاسی صفحه 11 کاروفناوری هفتم محصولات فناوری طبیعی و مصنوع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2" y="4400897"/>
            <a:ext cx="3905251"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کارکلاسی صفحه 11 کاروفناوری هفتم محصولات فناوری طبیعی و مصنوع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2" y="3155355"/>
            <a:ext cx="3905251"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کارکلاسی صفحه 11 کاروفناوری هفتم محصولات فناوری طبیعی و مصنوع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44" y="1399346"/>
            <a:ext cx="3905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urple letters on a black background&#10;&#10;Description automatically generated">
            <a:extLst>
              <a:ext uri="{FF2B5EF4-FFF2-40B4-BE49-F238E27FC236}">
                <a16:creationId xmlns:a16="http://schemas.microsoft.com/office/drawing/2014/main" id="{1E6B6D11-3070-C184-0C5E-937AA180CA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621120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640960" cy="341632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800" b="1" dirty="0">
              <a:solidFill>
                <a:srgbClr val="FF0000"/>
              </a:solidFill>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پنکه از دیدگاه سیستم</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گروه خود در مورد پنکه به پرسش های زیر پاسخ دهید: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 اگر اجزای یک سیستم این وسیله باهم ارتباط نداشته باشند این وسیله کار می کند؟</a:t>
            </a:r>
          </a:p>
          <a:p>
            <a:pPr algn="just" rtl="1"/>
            <a:r>
              <a:rPr lang="fa-IR" sz="2400" dirty="0">
                <a:latin typeface="Amuzeh-New-Bold"/>
                <a:cs typeface="B Nazanin" panose="00000400000000000000" pitchFamily="2" charset="-78"/>
              </a:rPr>
              <a:t>2 - چرا نمی توان پروانه این وسیله را، بدون تغییر دادن دیگر اجزا، بزرگ تر ساخت؟</a:t>
            </a:r>
          </a:p>
          <a:p>
            <a:pPr algn="just" rtl="1"/>
            <a:r>
              <a:rPr lang="fa-IR" sz="2400" dirty="0">
                <a:latin typeface="Amuzeh-New-Bold"/>
                <a:cs typeface="B Nazanin" panose="00000400000000000000" pitchFamily="2" charset="-78"/>
              </a:rPr>
              <a:t>3 - فرایندهایی را که در این وسیله می توانید شناسایی کنید در زیر بنویسید.</a:t>
            </a:r>
          </a:p>
        </p:txBody>
      </p:sp>
      <p:pic>
        <p:nvPicPr>
          <p:cNvPr id="3" name="Picture 2"/>
          <p:cNvPicPr>
            <a:picLocks noChangeAspect="1"/>
          </p:cNvPicPr>
          <p:nvPr/>
        </p:nvPicPr>
        <p:blipFill>
          <a:blip r:embed="rId3"/>
          <a:stretch>
            <a:fillRect/>
          </a:stretch>
        </p:blipFill>
        <p:spPr>
          <a:xfrm>
            <a:off x="323528" y="4071184"/>
            <a:ext cx="3024336" cy="2477403"/>
          </a:xfrm>
          <a:prstGeom prst="rect">
            <a:avLst/>
          </a:prstGeom>
        </p:spPr>
      </p:pic>
      <p:sp>
        <p:nvSpPr>
          <p:cNvPr id="5" name="Rectangle 4"/>
          <p:cNvSpPr/>
          <p:nvPr/>
        </p:nvSpPr>
        <p:spPr>
          <a:xfrm>
            <a:off x="6228184" y="5048275"/>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25BFFB92-D3E4-DE8A-C572-7E4230017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639673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640960"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پنکه از دیدگاه سیستم</a:t>
            </a:r>
          </a:p>
        </p:txBody>
      </p:sp>
      <p:sp>
        <p:nvSpPr>
          <p:cNvPr id="6" name="Rectangle 5"/>
          <p:cNvSpPr/>
          <p:nvPr/>
        </p:nvSpPr>
        <p:spPr>
          <a:xfrm>
            <a:off x="251520" y="1340768"/>
            <a:ext cx="8655619" cy="3785652"/>
          </a:xfrm>
          <a:prstGeom prst="rect">
            <a:avLst/>
          </a:prstGeom>
        </p:spPr>
        <p:txBody>
          <a:bodyPr wrap="square">
            <a:spAutoFit/>
          </a:bodyPr>
          <a:lstStyle/>
          <a:p>
            <a:pPr algn="r" rtl="1"/>
            <a:r>
              <a:rPr lang="fa-IR" sz="2000" dirty="0">
                <a:solidFill>
                  <a:srgbClr val="FF0000"/>
                </a:solidFill>
                <a:cs typeface="B Koodak" panose="00000700000000000000" pitchFamily="2" charset="-78"/>
              </a:rPr>
              <a:t>1. اگر اجزای یک سیستم (این وسیله ) باهم ارتباط نداشته باشند این وسیله کار می‌کند؟</a:t>
            </a:r>
          </a:p>
          <a:p>
            <a:pPr algn="just" rtl="1"/>
            <a:r>
              <a:rPr lang="fa-IR" sz="2000" dirty="0">
                <a:cs typeface="B Koodak" panose="00000700000000000000" pitchFamily="2" charset="-78"/>
              </a:rPr>
              <a:t>خیر- اگر اجزای یک سیستم با هم ارتباط نداشته باشند اصلا آن مجموعه سیستم نیست و این وسیله کار نمی کند.</a:t>
            </a:r>
          </a:p>
          <a:p>
            <a:pPr algn="r" rtl="1"/>
            <a:endParaRPr lang="fa-IR" sz="2000" dirty="0">
              <a:cs typeface="B Koodak" panose="00000700000000000000" pitchFamily="2" charset="-78"/>
            </a:endParaRPr>
          </a:p>
          <a:p>
            <a:pPr algn="r" rtl="1"/>
            <a:r>
              <a:rPr lang="fa-IR" sz="2000" dirty="0">
                <a:solidFill>
                  <a:srgbClr val="FF0000"/>
                </a:solidFill>
                <a:cs typeface="B Koodak" panose="00000700000000000000" pitchFamily="2" charset="-78"/>
              </a:rPr>
              <a:t>2. چرا نمی‌توان پروانۀ این وسیله را، بدون تغییر دادن دیگر اجزا، بزرگ‌تر ساخت؟</a:t>
            </a:r>
          </a:p>
          <a:p>
            <a:pPr algn="just" rtl="1"/>
            <a:r>
              <a:rPr lang="fa-IR" sz="2000" dirty="0">
                <a:cs typeface="B Koodak" panose="00000700000000000000" pitchFamily="2" charset="-78"/>
              </a:rPr>
              <a:t>چون اندازه پروانه به اندازه دیگر اجزاء و قدرت تولید باد توسط موتور پنکه بستگی دارد. اگر پروانه بزرگتر باشد باید دیگر قسمت های پنکه هم متناسب با سایز پروانه پنکه تغییر کنند.</a:t>
            </a:r>
          </a:p>
          <a:p>
            <a:pPr algn="r" rtl="1"/>
            <a:endParaRPr lang="fa-IR" sz="2000" dirty="0">
              <a:cs typeface="B Koodak" panose="00000700000000000000" pitchFamily="2" charset="-78"/>
            </a:endParaRPr>
          </a:p>
          <a:p>
            <a:pPr algn="r" rtl="1"/>
            <a:r>
              <a:rPr lang="fa-IR" sz="2000" dirty="0">
                <a:solidFill>
                  <a:srgbClr val="FF0000"/>
                </a:solidFill>
                <a:cs typeface="B Koodak" panose="00000700000000000000" pitchFamily="2" charset="-78"/>
              </a:rPr>
              <a:t>3. فرایندهایی را که در این وسیله می‌توانید شناسایی کنید در زیر بنویسید.</a:t>
            </a:r>
          </a:p>
          <a:p>
            <a:pPr algn="r" rtl="1"/>
            <a:r>
              <a:rPr lang="fa-IR" sz="2000" dirty="0">
                <a:cs typeface="B Koodak" panose="00000700000000000000" pitchFamily="2" charset="-78"/>
              </a:rPr>
              <a:t>تبدیل انرژی الکتریکی به انرژی مکانیکی</a:t>
            </a:r>
          </a:p>
          <a:p>
            <a:pPr algn="r" rtl="1"/>
            <a:r>
              <a:rPr lang="fa-IR" sz="2000" dirty="0">
                <a:cs typeface="B Koodak" panose="00000700000000000000" pitchFamily="2" charset="-78"/>
              </a:rPr>
              <a:t>تبدیل انرژی مکانیکی به انرژی حرکتی و دورانی</a:t>
            </a:r>
          </a:p>
          <a:p>
            <a:pPr algn="r" rtl="1"/>
            <a:r>
              <a:rPr lang="fa-IR" sz="2000" dirty="0">
                <a:cs typeface="B Koodak" panose="00000700000000000000" pitchFamily="2" charset="-78"/>
              </a:rPr>
              <a:t>و نهایتا تبدیل به انرژی باد.</a:t>
            </a:r>
          </a:p>
        </p:txBody>
      </p:sp>
      <p:pic>
        <p:nvPicPr>
          <p:cNvPr id="3" name="Picture 2" descr="A purple letters on a black background&#10;&#10;Description automatically generated">
            <a:extLst>
              <a:ext uri="{FF2B5EF4-FFF2-40B4-BE49-F238E27FC236}">
                <a16:creationId xmlns:a16="http://schemas.microsoft.com/office/drawing/2014/main" id="{275F750F-741F-2993-AD5A-8751003FF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24820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1665" y="476672"/>
            <a:ext cx="8916038" cy="304698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پرسش</a:t>
            </a:r>
            <a:endParaRPr lang="fa-IR" sz="3200" b="1" dirty="0">
              <a:solidFill>
                <a:srgbClr val="FF0000"/>
              </a:solidFill>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به پرسش های زیر که در باره تفکر سیستمی است پاسخ دهید: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 آیا در کارهایی که به صورت گروهی انجام می دهید باید با دیگران هماهنگ باشید؟</a:t>
            </a:r>
          </a:p>
          <a:p>
            <a:pPr algn="just" rtl="1"/>
            <a:r>
              <a:rPr lang="fa-IR" sz="2400" dirty="0">
                <a:latin typeface="Amuzeh-New-Bold"/>
                <a:cs typeface="B Nazanin" panose="00000400000000000000" pitchFamily="2" charset="-78"/>
              </a:rPr>
              <a:t>٢ - آیا کارهایتان را باید در زمان معینی تمام کنید؟</a:t>
            </a:r>
          </a:p>
          <a:p>
            <a:pPr algn="just" rtl="1"/>
            <a:r>
              <a:rPr lang="fa-IR" sz="2400" dirty="0">
                <a:latin typeface="Amuzeh-New-Bold"/>
                <a:cs typeface="B Nazanin" panose="00000400000000000000" pitchFamily="2" charset="-78"/>
              </a:rPr>
              <a:t>٣ - اگر شما کارتان را درست و خوب انجام ندهید آیا کار دیگران خراب می شود؟</a:t>
            </a:r>
          </a:p>
          <a:p>
            <a:pPr algn="just" rtl="1"/>
            <a:r>
              <a:rPr lang="fa-IR" sz="2400" dirty="0">
                <a:latin typeface="Amuzeh-New-Bold"/>
                <a:cs typeface="B Nazanin" panose="00000400000000000000" pitchFamily="2" charset="-78"/>
              </a:rPr>
              <a:t>٤ - چگونه می توانید با کمک دیگران به اهداف مشترک برسید؟</a:t>
            </a:r>
          </a:p>
        </p:txBody>
      </p:sp>
      <p:sp>
        <p:nvSpPr>
          <p:cNvPr id="5" name="Rectangle 4"/>
          <p:cNvSpPr/>
          <p:nvPr/>
        </p:nvSpPr>
        <p:spPr>
          <a:xfrm>
            <a:off x="6228184" y="4221088"/>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pic>
        <p:nvPicPr>
          <p:cNvPr id="3" name="Picture 2" descr="A purple letters on a black background&#10;&#10;Description automatically generated">
            <a:extLst>
              <a:ext uri="{FF2B5EF4-FFF2-40B4-BE49-F238E27FC236}">
                <a16:creationId xmlns:a16="http://schemas.microsoft.com/office/drawing/2014/main" id="{8466C1E2-1357-1424-8EEA-611C3D62C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229060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1" y="332656"/>
            <a:ext cx="8730841" cy="5262979"/>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پرسش</a:t>
            </a:r>
            <a:endParaRPr lang="fa-IR" sz="2400" dirty="0">
              <a:latin typeface="Amuzeh-New-Bold"/>
              <a:cs typeface="B Nazanin" panose="00000400000000000000" pitchFamily="2" charset="-78"/>
            </a:endParaRPr>
          </a:p>
          <a:p>
            <a:pPr algn="just" rtl="1"/>
            <a:r>
              <a:rPr lang="fa-IR" sz="2400" dirty="0">
                <a:solidFill>
                  <a:schemeClr val="accent2"/>
                </a:solidFill>
                <a:latin typeface="Amuzeh-New-Bold"/>
                <a:cs typeface="B Nazanin" panose="00000400000000000000" pitchFamily="2" charset="-78"/>
              </a:rPr>
              <a:t>به پرسش های زیر که در باره تفکر سیستمی است پاسخ دهید:</a:t>
            </a:r>
          </a:p>
          <a:p>
            <a:pPr algn="just" rtl="1"/>
            <a:r>
              <a:rPr lang="fa-IR" sz="2400" dirty="0">
                <a:solidFill>
                  <a:srgbClr val="FF0000"/>
                </a:solidFill>
                <a:latin typeface="Amuzeh-New-Bold"/>
                <a:cs typeface="B Nazanin" panose="00000400000000000000" pitchFamily="2" charset="-78"/>
              </a:rPr>
              <a:t>1-   آیا در کارهایی که به صورت گروهی انجام می‌دهم باید با دیگران هماهنگ باشم؟</a:t>
            </a:r>
          </a:p>
          <a:p>
            <a:pPr algn="just" rtl="1"/>
            <a:r>
              <a:rPr lang="fa-IR" sz="2400" dirty="0">
                <a:solidFill>
                  <a:srgbClr val="00B050"/>
                </a:solidFill>
                <a:latin typeface="Amuzeh-New-Bold"/>
                <a:cs typeface="B Nazanin" panose="00000400000000000000" pitchFamily="2" charset="-78"/>
              </a:rPr>
              <a:t>بله - هماهنگی شرط لازم برای اجرا و موفقیت کارگروهی است</a:t>
            </a:r>
          </a:p>
          <a:p>
            <a:pPr algn="just" rtl="1"/>
            <a:endParaRPr lang="fa-IR" sz="2400" dirty="0">
              <a:solidFill>
                <a:srgbClr val="00B050"/>
              </a:solidFill>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2-   آیا کارهایم را باید در زمان معینی تمام کنم؟</a:t>
            </a:r>
          </a:p>
          <a:p>
            <a:pPr algn="just" rtl="1"/>
            <a:r>
              <a:rPr lang="fa-IR" sz="2400" dirty="0">
                <a:solidFill>
                  <a:srgbClr val="00B050"/>
                </a:solidFill>
                <a:latin typeface="Amuzeh-New-Bold"/>
                <a:cs typeface="B Nazanin" panose="00000400000000000000" pitchFamily="2" charset="-78"/>
              </a:rPr>
              <a:t>بله - در برنامه ریزی باید زمان پایان کار یا پروژه تعیین شود</a:t>
            </a:r>
          </a:p>
          <a:p>
            <a:pPr algn="just" rtl="1"/>
            <a:endParaRPr lang="fa-IR" sz="2400" dirty="0">
              <a:solidFill>
                <a:srgbClr val="00B050"/>
              </a:solidFill>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3-  اگر من کارم را درست انجام ندهم آیا کار دیگران خراب می‌شود؟</a:t>
            </a:r>
          </a:p>
          <a:p>
            <a:pPr algn="just" rtl="1"/>
            <a:r>
              <a:rPr lang="fa-IR" sz="2400" dirty="0">
                <a:solidFill>
                  <a:srgbClr val="00B050"/>
                </a:solidFill>
                <a:latin typeface="Amuzeh-New-Bold"/>
                <a:cs typeface="B Nazanin" panose="00000400000000000000" pitchFamily="2" charset="-78"/>
              </a:rPr>
              <a:t>بله درکارگروهی کار همه ی اعضاء به هم وابسته است و درست کارنکردن یکی برکاردیگران تاثیر دارد</a:t>
            </a:r>
          </a:p>
          <a:p>
            <a:pPr algn="just" rtl="1"/>
            <a:endParaRPr lang="fa-IR" sz="2400" dirty="0">
              <a:solidFill>
                <a:srgbClr val="00B050"/>
              </a:solidFill>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4- چگونه می‌توانم با کمک دیگران به اهداف مشترک برسم؟</a:t>
            </a:r>
          </a:p>
          <a:p>
            <a:pPr algn="just" rtl="1"/>
            <a:r>
              <a:rPr lang="fa-IR" sz="2400" dirty="0">
                <a:solidFill>
                  <a:srgbClr val="00B050"/>
                </a:solidFill>
                <a:latin typeface="Amuzeh-New-Bold"/>
                <a:cs typeface="B Nazanin" panose="00000400000000000000" pitchFamily="2" charset="-78"/>
              </a:rPr>
              <a:t>با همکاری - تعامل - و انجام وظیفه به نحو احسن</a:t>
            </a:r>
          </a:p>
        </p:txBody>
      </p:sp>
      <p:pic>
        <p:nvPicPr>
          <p:cNvPr id="3" name="Picture 2" descr="A purple letters on a black background&#10;&#10;Description automatically generated">
            <a:extLst>
              <a:ext uri="{FF2B5EF4-FFF2-40B4-BE49-F238E27FC236}">
                <a16:creationId xmlns:a16="http://schemas.microsoft.com/office/drawing/2014/main" id="{A535A8EB-2D58-5B8D-D026-1AA8CDEA3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2865963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595" y="476672"/>
            <a:ext cx="8684885" cy="200054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چند سیستم در بدن انسان</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گروه خود، دستگاه ها و زیر سیستم های بدن انسان را در جدول بنویسید.</a:t>
            </a:r>
          </a:p>
        </p:txBody>
      </p:sp>
      <p:pic>
        <p:nvPicPr>
          <p:cNvPr id="3" name="Picture 2">
            <a:hlinkClick r:id="rId3"/>
          </p:cNvPr>
          <p:cNvPicPr>
            <a:picLocks noChangeAspect="1"/>
          </p:cNvPicPr>
          <p:nvPr/>
        </p:nvPicPr>
        <p:blipFill>
          <a:blip r:embed="rId4"/>
          <a:stretch>
            <a:fillRect/>
          </a:stretch>
        </p:blipFill>
        <p:spPr>
          <a:xfrm>
            <a:off x="915117" y="2477220"/>
            <a:ext cx="7977363" cy="2088257"/>
          </a:xfrm>
          <a:prstGeom prst="rect">
            <a:avLst/>
          </a:prstGeom>
        </p:spPr>
      </p:pic>
      <p:sp>
        <p:nvSpPr>
          <p:cNvPr id="5" name="Rectangle 4"/>
          <p:cNvSpPr/>
          <p:nvPr/>
        </p:nvSpPr>
        <p:spPr>
          <a:xfrm>
            <a:off x="6336972" y="4869160"/>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25F7770D-D589-A916-540F-C9E32A33FA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730203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260648"/>
            <a:ext cx="8789328" cy="1569660"/>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بررسی چند اختراع و نوآوری</a:t>
            </a:r>
          </a:p>
          <a:p>
            <a:pPr algn="just" rtl="1"/>
            <a:r>
              <a:rPr lang="fa-IR" sz="2400" dirty="0">
                <a:latin typeface="Amuzeh-New-Bold"/>
                <a:cs typeface="B Nazanin" panose="00000400000000000000" pitchFamily="2" charset="-78"/>
              </a:rPr>
              <a:t>با کمک دوستان خود، یک گروه تشکیل دهید و چند اختراع را که در پیرامونتان وجود دارد در جدول به همراه هدف از اختراع آنها، بنویسید.</a:t>
            </a:r>
          </a:p>
        </p:txBody>
      </p:sp>
      <p:graphicFrame>
        <p:nvGraphicFramePr>
          <p:cNvPr id="5" name="Table 4"/>
          <p:cNvGraphicFramePr>
            <a:graphicFrameLocks noGrp="1"/>
          </p:cNvGraphicFramePr>
          <p:nvPr>
            <p:extLst>
              <p:ext uri="{D42A27DB-BD31-4B8C-83A1-F6EECF244321}">
                <p14:modId xmlns:p14="http://schemas.microsoft.com/office/powerpoint/2010/main" val="2533514297"/>
              </p:ext>
            </p:extLst>
          </p:nvPr>
        </p:nvGraphicFramePr>
        <p:xfrm>
          <a:off x="251520" y="1988840"/>
          <a:ext cx="8640960" cy="4038600"/>
        </p:xfrm>
        <a:graphic>
          <a:graphicData uri="http://schemas.openxmlformats.org/drawingml/2006/table">
            <a:tbl>
              <a:tblPr/>
              <a:tblGrid>
                <a:gridCol w="4242634">
                  <a:extLst>
                    <a:ext uri="{9D8B030D-6E8A-4147-A177-3AD203B41FA5}">
                      <a16:colId xmlns:a16="http://schemas.microsoft.com/office/drawing/2014/main" val="501103052"/>
                    </a:ext>
                  </a:extLst>
                </a:gridCol>
                <a:gridCol w="4398326">
                  <a:extLst>
                    <a:ext uri="{9D8B030D-6E8A-4147-A177-3AD203B41FA5}">
                      <a16:colId xmlns:a16="http://schemas.microsoft.com/office/drawing/2014/main" val="1045440205"/>
                    </a:ext>
                  </a:extLst>
                </a:gridCol>
              </a:tblGrid>
              <a:tr h="403860">
                <a:tc>
                  <a:txBody>
                    <a:bodyPr/>
                    <a:lstStyle/>
                    <a:p>
                      <a:pPr marL="342900" marR="0" lvl="1" indent="0" algn="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هدف از اختراع و نوآوری</a:t>
                      </a:r>
                      <a:endParaRPr lang="fa-IR" sz="2000" dirty="0">
                        <a:cs typeface="B Titr"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marR="0" lvl="1" indent="0" algn="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نام اختراع </a:t>
                      </a:r>
                      <a:endParaRPr lang="fa-IR" sz="2000" dirty="0">
                        <a:cs typeface="B Titr"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82696"/>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سرعت، دقت و تنوع دوخت</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چرخ خیاطی</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2593069"/>
                  </a:ext>
                </a:extLst>
              </a:tr>
              <a:tr h="403860">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تولید سرما در مناطق مرطوب</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کولر گازی</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882710"/>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خردکردن سریع گوشت</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چرخ گوشت</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362352"/>
                  </a:ext>
                </a:extLst>
              </a:tr>
              <a:tr h="403860">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ایجاد جرقه  یا شعله کم خطر</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فندک</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515563"/>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جابجایی افراد در ساختمان</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chemeClr val="accent2"/>
                          </a:solidFill>
                          <a:effectLst/>
                          <a:latin typeface="tahoma" panose="020B0604030504040204" pitchFamily="34" charset="0"/>
                          <a:cs typeface="B Koodak" panose="00000700000000000000" pitchFamily="2" charset="-78"/>
                        </a:rPr>
                        <a:t>آسانسور</a:t>
                      </a:r>
                      <a:endParaRPr lang="fa-IR" sz="2400" dirty="0">
                        <a:solidFill>
                          <a:schemeClr val="accent2"/>
                        </a:solidFill>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56680"/>
                  </a:ext>
                </a:extLst>
              </a:tr>
              <a:tr h="403860">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جابجا کردن بار و مسافر</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خودرو</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862419"/>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کارکردن با رایانه در همه جا</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لپ تاپ</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764674"/>
                  </a:ext>
                </a:extLst>
              </a:tr>
              <a:tr h="403860">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نوشتن روان و راحت با جوهر</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خودکار</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343971"/>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انجام سریع عملیات ریاضی</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ماشین حساب</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7724176"/>
                  </a:ext>
                </a:extLst>
              </a:tr>
            </a:tbl>
          </a:graphicData>
        </a:graphic>
      </p:graphicFrame>
      <p:pic>
        <p:nvPicPr>
          <p:cNvPr id="2" name="Picture 1" descr="A purple letters on a black background&#10;&#10;Description automatically generated">
            <a:extLst>
              <a:ext uri="{FF2B5EF4-FFF2-40B4-BE49-F238E27FC236}">
                <a16:creationId xmlns:a16="http://schemas.microsoft.com/office/drawing/2014/main" id="{801E2AD2-215A-4424-B6B3-CD183CA17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 y="6385814"/>
            <a:ext cx="1368152" cy="423075"/>
          </a:xfrm>
          <a:prstGeom prst="rect">
            <a:avLst/>
          </a:prstGeom>
        </p:spPr>
      </p:pic>
    </p:spTree>
    <p:custDataLst>
      <p:tags r:id="rId2"/>
    </p:custDataLst>
    <p:extLst>
      <p:ext uri="{BB962C8B-B14F-4D97-AF65-F5344CB8AC3E}">
        <p14:creationId xmlns:p14="http://schemas.microsoft.com/office/powerpoint/2010/main" val="1006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6979" y="332656"/>
            <a:ext cx="868488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چند سیستم در بدن انسان</a:t>
            </a:r>
            <a:endParaRPr lang="fa-IR" sz="2400" dirty="0">
              <a:latin typeface="Amuzeh-New-Bold"/>
              <a:cs typeface="B Nazanin" panose="00000400000000000000" pitchFamily="2" charset="-78"/>
            </a:endParaRPr>
          </a:p>
        </p:txBody>
      </p:sp>
      <p:sp>
        <p:nvSpPr>
          <p:cNvPr id="5" name="TextBox 4"/>
          <p:cNvSpPr txBox="1"/>
          <p:nvPr/>
        </p:nvSpPr>
        <p:spPr>
          <a:xfrm>
            <a:off x="5666301" y="6003892"/>
            <a:ext cx="3225563" cy="523220"/>
          </a:xfrm>
          <a:prstGeom prst="rect">
            <a:avLst/>
          </a:prstGeom>
          <a:noFill/>
        </p:spPr>
        <p:txBody>
          <a:bodyPr wrap="none" rtlCol="1">
            <a:spAutoFit/>
          </a:bodyPr>
          <a:lstStyle/>
          <a:p>
            <a:r>
              <a:rPr lang="fa-IR" sz="2800" b="1" dirty="0">
                <a:cs typeface="B Nazanin" panose="00000400000000000000" pitchFamily="2" charset="-78"/>
              </a:rPr>
              <a:t>ادامه جواب در صفحه بعد</a:t>
            </a:r>
          </a:p>
        </p:txBody>
      </p:sp>
      <p:pic>
        <p:nvPicPr>
          <p:cNvPr id="3" name="Picture 2" descr="A purple letters on a black background&#10;&#10;Description automatically generated">
            <a:extLst>
              <a:ext uri="{FF2B5EF4-FFF2-40B4-BE49-F238E27FC236}">
                <a16:creationId xmlns:a16="http://schemas.microsoft.com/office/drawing/2014/main" id="{430D734E-0452-3783-A839-D08AADDD8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EE6FFC5-F110-3FD7-823D-28EDA5C15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136" y="1257018"/>
            <a:ext cx="8686800" cy="4610100"/>
          </a:xfrm>
          <a:prstGeom prst="rect">
            <a:avLst/>
          </a:prstGeom>
        </p:spPr>
      </p:pic>
    </p:spTree>
    <p:extLst>
      <p:ext uri="{BB962C8B-B14F-4D97-AF65-F5344CB8AC3E}">
        <p14:creationId xmlns:p14="http://schemas.microsoft.com/office/powerpoint/2010/main" val="2646169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6979" y="332656"/>
            <a:ext cx="868488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چند سیستم در بدن انسان</a:t>
            </a:r>
            <a:endParaRPr lang="fa-IR" sz="2400" dirty="0">
              <a:latin typeface="Amuzeh-New-Bold"/>
              <a:cs typeface="B Nazanin" panose="00000400000000000000" pitchFamily="2" charset="-78"/>
            </a:endParaRPr>
          </a:p>
        </p:txBody>
      </p:sp>
      <p:pic>
        <p:nvPicPr>
          <p:cNvPr id="3" name="Picture 2" descr="A purple letters on a black background&#10;&#10;Description automatically generated">
            <a:extLst>
              <a:ext uri="{FF2B5EF4-FFF2-40B4-BE49-F238E27FC236}">
                <a16:creationId xmlns:a16="http://schemas.microsoft.com/office/drawing/2014/main" id="{1A019390-8361-5552-8275-CA4D5971F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pic>
        <p:nvPicPr>
          <p:cNvPr id="8" name="Picture 7" descr="A close-up of a list of different languages&#10;&#10;Description automatically generated">
            <a:extLst>
              <a:ext uri="{FF2B5EF4-FFF2-40B4-BE49-F238E27FC236}">
                <a16:creationId xmlns:a16="http://schemas.microsoft.com/office/drawing/2014/main" id="{EDACD77B-9D86-62AB-8375-7564C0E6D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39" y="1312799"/>
            <a:ext cx="8505825" cy="4781550"/>
          </a:xfrm>
          <a:prstGeom prst="rect">
            <a:avLst/>
          </a:prstGeom>
        </p:spPr>
      </p:pic>
    </p:spTree>
    <p:extLst>
      <p:ext uri="{BB962C8B-B14F-4D97-AF65-F5344CB8AC3E}">
        <p14:creationId xmlns:p14="http://schemas.microsoft.com/office/powerpoint/2010/main" val="1756730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3805" y="384626"/>
            <a:ext cx="8648675" cy="538609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000" dirty="0">
              <a:latin typeface="Amuzeh-New-Bold"/>
              <a:cs typeface="B Nazanin" panose="00000400000000000000" pitchFamily="2" charset="-78"/>
            </a:endParaRPr>
          </a:p>
          <a:p>
            <a:pPr algn="just" rtl="1"/>
            <a:r>
              <a:rPr lang="fa-IR" sz="2400" b="1" dirty="0">
                <a:solidFill>
                  <a:srgbClr val="0070C0"/>
                </a:solidFill>
                <a:latin typeface="Amuzeh-New-Bold"/>
                <a:cs typeface="B Nazanin" panose="00000400000000000000" pitchFamily="2" charset="-78"/>
              </a:rPr>
              <a:t>بررسی سیستم در تیم ورزشی</a:t>
            </a:r>
          </a:p>
          <a:p>
            <a:pPr algn="just" rtl="1"/>
            <a:r>
              <a:rPr lang="fa-IR" sz="2400" dirty="0">
                <a:latin typeface="Amuzeh-New-Bold"/>
                <a:cs typeface="B Nazanin" panose="00000400000000000000" pitchFamily="2" charset="-78"/>
              </a:rPr>
              <a:t>اگر یک تیم ورزشی مانند ................. را یک سیستم بدانید، اعضای آن و وظایف هر یک را در جدول بنویسید، سپس به پرسش ها پاسخ دهید.   </a:t>
            </a:r>
          </a:p>
          <a:p>
            <a:pPr marL="457200" indent="-457200" algn="just" rtl="1">
              <a:buAutoNum type="arabicPlain" startAt="10"/>
            </a:pPr>
            <a:endParaRPr lang="fa-IR" sz="2400" dirty="0">
              <a:latin typeface="Amuzeh-New-Bold"/>
              <a:cs typeface="B Nazanin" panose="00000400000000000000" pitchFamily="2" charset="-78"/>
            </a:endParaRPr>
          </a:p>
          <a:p>
            <a:pPr marL="457200" indent="-457200" algn="just" rtl="1">
              <a:buAutoNum type="arabicPlain" startAt="10"/>
            </a:pPr>
            <a:endParaRPr lang="fa-IR" sz="2400" dirty="0">
              <a:latin typeface="Amuzeh-New-Bold"/>
              <a:cs typeface="B Nazanin" panose="00000400000000000000" pitchFamily="2" charset="-78"/>
            </a:endParaRPr>
          </a:p>
          <a:p>
            <a:pPr marL="457200" indent="-457200" algn="just" rtl="1">
              <a:buAutoNum type="arabicPlain" startAt="10"/>
            </a:pPr>
            <a:endParaRPr lang="fa-IR" sz="2400" dirty="0">
              <a:latin typeface="Amuzeh-New-Bold"/>
              <a:cs typeface="B Nazanin" panose="00000400000000000000" pitchFamily="2" charset="-78"/>
            </a:endParaRPr>
          </a:p>
          <a:p>
            <a:pPr marL="457200" indent="-457200" algn="just" rtl="1">
              <a:buAutoNum type="arabicPlain" startAt="10"/>
            </a:pPr>
            <a:endParaRPr lang="fa-IR" sz="2400" dirty="0">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r>
              <a:rPr lang="fa-IR" sz="2000" dirty="0">
                <a:latin typeface="Amuzeh-New-Bold"/>
                <a:cs typeface="B Nazanin" panose="00000400000000000000" pitchFamily="2" charset="-78"/>
              </a:rPr>
              <a:t>1 - چرا اگر بهترین بازیکن تیم ها نیز جمع شوند، نمی توان گفت بهترین تیم ورزشی تشکیل می شود؟</a:t>
            </a:r>
          </a:p>
          <a:p>
            <a:pPr algn="just" rtl="1"/>
            <a:r>
              <a:rPr lang="fa-IR" sz="2000" dirty="0">
                <a:latin typeface="Amuzeh-New-Bold"/>
                <a:cs typeface="B Nazanin" panose="00000400000000000000" pitchFamily="2" charset="-78"/>
              </a:rPr>
              <a:t>2 - آیا بازیکن های یک تیم می توانند مستقل از هم کار کنند؟ چرا؟</a:t>
            </a:r>
          </a:p>
          <a:p>
            <a:pPr algn="just" rtl="1"/>
            <a:r>
              <a:rPr lang="fa-IR" sz="2000" dirty="0">
                <a:latin typeface="Amuzeh-New-Bold"/>
                <a:cs typeface="B Nazanin" panose="00000400000000000000" pitchFamily="2" charset="-78"/>
              </a:rPr>
              <a:t>3 - آیا می توان گفت سیستم، هدف مشخص دارد و همه اجزا باید برای رسیدن به هدف کمک کنند؟ چرا؟</a:t>
            </a:r>
          </a:p>
          <a:p>
            <a:pPr algn="just" rtl="1"/>
            <a:r>
              <a:rPr lang="fa-IR" sz="2000" dirty="0">
                <a:latin typeface="Amuzeh-New-Bold"/>
                <a:cs typeface="B Nazanin" panose="00000400000000000000" pitchFamily="2" charset="-78"/>
              </a:rPr>
              <a:t>4 - آیا اگر یکی از اعضای تیم، وظیفه خود را به خوبی انجام ندهد تیم به هدف خود می رسد؟ چرا؟</a:t>
            </a:r>
          </a:p>
        </p:txBody>
      </p:sp>
      <p:pic>
        <p:nvPicPr>
          <p:cNvPr id="5" name="Picture 4"/>
          <p:cNvPicPr>
            <a:picLocks noChangeAspect="1"/>
          </p:cNvPicPr>
          <p:nvPr/>
        </p:nvPicPr>
        <p:blipFill>
          <a:blip r:embed="rId3"/>
          <a:stretch>
            <a:fillRect/>
          </a:stretch>
        </p:blipFill>
        <p:spPr>
          <a:xfrm>
            <a:off x="1023305" y="2268616"/>
            <a:ext cx="7868114" cy="2024480"/>
          </a:xfrm>
          <a:prstGeom prst="rect">
            <a:avLst/>
          </a:prstGeom>
        </p:spPr>
      </p:pic>
      <p:sp>
        <p:nvSpPr>
          <p:cNvPr id="6" name="Rectangle 5"/>
          <p:cNvSpPr/>
          <p:nvPr/>
        </p:nvSpPr>
        <p:spPr>
          <a:xfrm>
            <a:off x="6368863" y="5770716"/>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pic>
        <p:nvPicPr>
          <p:cNvPr id="3" name="Picture 2" descr="A purple letters on a black background&#10;&#10;Description automatically generated">
            <a:extLst>
              <a:ext uri="{FF2B5EF4-FFF2-40B4-BE49-F238E27FC236}">
                <a16:creationId xmlns:a16="http://schemas.microsoft.com/office/drawing/2014/main" id="{8746D172-2FAF-2B98-EA23-0ACE816D99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3882018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3805" y="384626"/>
            <a:ext cx="864867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000" dirty="0">
              <a:latin typeface="Amuzeh-New-Bold"/>
              <a:cs typeface="B Nazanin" panose="00000400000000000000" pitchFamily="2" charset="-78"/>
            </a:endParaRPr>
          </a:p>
          <a:p>
            <a:pPr algn="just" rtl="1"/>
            <a:r>
              <a:rPr lang="fa-IR" sz="2400" b="1" dirty="0">
                <a:solidFill>
                  <a:srgbClr val="0070C0"/>
                </a:solidFill>
                <a:latin typeface="Amuzeh-New-Bold"/>
                <a:cs typeface="B Nazanin" panose="00000400000000000000" pitchFamily="2" charset="-78"/>
              </a:rPr>
              <a:t>بررسی سیستم در تیم ورزشی</a:t>
            </a:r>
          </a:p>
        </p:txBody>
      </p:sp>
      <p:sp>
        <p:nvSpPr>
          <p:cNvPr id="7" name="TextBox 6"/>
          <p:cNvSpPr txBox="1"/>
          <p:nvPr/>
        </p:nvSpPr>
        <p:spPr>
          <a:xfrm>
            <a:off x="5662369" y="5881776"/>
            <a:ext cx="3225563" cy="523220"/>
          </a:xfrm>
          <a:prstGeom prst="rect">
            <a:avLst/>
          </a:prstGeom>
          <a:noFill/>
        </p:spPr>
        <p:txBody>
          <a:bodyPr wrap="none" rtlCol="1">
            <a:spAutoFit/>
          </a:bodyPr>
          <a:lstStyle/>
          <a:p>
            <a:r>
              <a:rPr lang="fa-IR" sz="2800" b="1" dirty="0">
                <a:cs typeface="B Nazanin" panose="00000400000000000000" pitchFamily="2" charset="-78"/>
              </a:rPr>
              <a:t>ادامه جواب در صفحه بعد</a:t>
            </a:r>
          </a:p>
        </p:txBody>
      </p:sp>
      <p:pic>
        <p:nvPicPr>
          <p:cNvPr id="3" name="Picture 2" descr="A purple letters on a black background&#10;&#10;Description automatically generated">
            <a:extLst>
              <a:ext uri="{FF2B5EF4-FFF2-40B4-BE49-F238E27FC236}">
                <a16:creationId xmlns:a16="http://schemas.microsoft.com/office/drawing/2014/main" id="{FAA08229-AB5F-7759-1D7A-C05CF6863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pic>
        <p:nvPicPr>
          <p:cNvPr id="5" name="Picture 4" descr="A white sheet with black text and red text&#10;&#10;Description automatically generated">
            <a:extLst>
              <a:ext uri="{FF2B5EF4-FFF2-40B4-BE49-F238E27FC236}">
                <a16:creationId xmlns:a16="http://schemas.microsoft.com/office/drawing/2014/main" id="{DD44BAA4-9F73-4FBF-0901-807A411DC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05" y="1234572"/>
            <a:ext cx="8676190" cy="4657143"/>
          </a:xfrm>
          <a:prstGeom prst="rect">
            <a:avLst/>
          </a:prstGeom>
        </p:spPr>
      </p:pic>
    </p:spTree>
    <p:extLst>
      <p:ext uri="{BB962C8B-B14F-4D97-AF65-F5344CB8AC3E}">
        <p14:creationId xmlns:p14="http://schemas.microsoft.com/office/powerpoint/2010/main" val="375207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3805" y="384626"/>
            <a:ext cx="864867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000" dirty="0">
              <a:latin typeface="Amuzeh-New-Bold"/>
              <a:cs typeface="B Nazanin" panose="00000400000000000000" pitchFamily="2" charset="-78"/>
            </a:endParaRPr>
          </a:p>
          <a:p>
            <a:pPr algn="just" rtl="1"/>
            <a:r>
              <a:rPr lang="fa-IR" sz="2400" b="1" dirty="0">
                <a:solidFill>
                  <a:srgbClr val="0070C0"/>
                </a:solidFill>
                <a:latin typeface="Amuzeh-New-Bold"/>
                <a:cs typeface="B Nazanin" panose="00000400000000000000" pitchFamily="2" charset="-78"/>
              </a:rPr>
              <a:t>بررسی سیستم در تیم ورزشی</a:t>
            </a:r>
          </a:p>
        </p:txBody>
      </p:sp>
      <p:sp>
        <p:nvSpPr>
          <p:cNvPr id="3" name="Rectangle 2"/>
          <p:cNvSpPr/>
          <p:nvPr/>
        </p:nvSpPr>
        <p:spPr>
          <a:xfrm>
            <a:off x="243805" y="1700808"/>
            <a:ext cx="8676659" cy="3477875"/>
          </a:xfrm>
          <a:prstGeom prst="rect">
            <a:avLst/>
          </a:prstGeom>
        </p:spPr>
        <p:txBody>
          <a:bodyPr wrap="square">
            <a:spAutoFit/>
          </a:bodyPr>
          <a:lstStyle/>
          <a:p>
            <a:pPr algn="just" rtl="1"/>
            <a:r>
              <a:rPr lang="fa-IR" sz="2000" dirty="0">
                <a:cs typeface="B Koodak" panose="00000700000000000000" pitchFamily="2" charset="-78"/>
              </a:rPr>
              <a:t>1- چرا اگر بهترین بازیکن های تیم ها نیز جمع شوند، نمیتوان بهترین تیم ورزشی تشکیل داد؟</a:t>
            </a:r>
          </a:p>
          <a:p>
            <a:pPr algn="just" rtl="1"/>
            <a:r>
              <a:rPr lang="fa-IR" sz="2000" dirty="0">
                <a:solidFill>
                  <a:srgbClr val="FF0000"/>
                </a:solidFill>
                <a:cs typeface="B Koodak" panose="00000700000000000000" pitchFamily="2" charset="-78"/>
              </a:rPr>
              <a:t>چون ممکن است در ارتباط بین اعضاء مناسب نباشند و با هم هماهنگ نباشند</a:t>
            </a:r>
          </a:p>
          <a:p>
            <a:pPr algn="just" rtl="1"/>
            <a:endParaRPr lang="fa-IR" sz="2000" dirty="0">
              <a:cs typeface="B Koodak" panose="00000700000000000000" pitchFamily="2" charset="-78"/>
            </a:endParaRPr>
          </a:p>
          <a:p>
            <a:pPr algn="just" rtl="1"/>
            <a:r>
              <a:rPr lang="fa-IR" sz="2000" dirty="0">
                <a:cs typeface="B Koodak" panose="00000700000000000000" pitchFamily="2" charset="-78"/>
              </a:rPr>
              <a:t>2 - آیا بازیکن های یک تیم میتوانند مستقل از هم کار کنند؟ چرا؟</a:t>
            </a:r>
          </a:p>
          <a:p>
            <a:pPr algn="just" rtl="1"/>
            <a:r>
              <a:rPr lang="fa-IR" sz="2000" dirty="0">
                <a:solidFill>
                  <a:srgbClr val="FF0000"/>
                </a:solidFill>
                <a:cs typeface="B Koodak" panose="00000700000000000000" pitchFamily="2" charset="-78"/>
              </a:rPr>
              <a:t>خیر زیرا هدف تیم و هدف یک سیستم از هدف بازیکنان و اجزاء مهمتر است</a:t>
            </a:r>
          </a:p>
          <a:p>
            <a:pPr algn="just" rtl="1"/>
            <a:endParaRPr lang="fa-IR" sz="2000" dirty="0">
              <a:cs typeface="B Koodak" panose="00000700000000000000" pitchFamily="2" charset="-78"/>
            </a:endParaRPr>
          </a:p>
          <a:p>
            <a:pPr algn="just" rtl="1"/>
            <a:r>
              <a:rPr lang="fa-IR" sz="2000" dirty="0">
                <a:cs typeface="B Koodak" panose="00000700000000000000" pitchFamily="2" charset="-78"/>
              </a:rPr>
              <a:t>3 - آیا سیستم، یک هدف مشخص دارد و همۀ اجزا باید برای رسیدن به آن هدف کمک کنند؟چرا؟</a:t>
            </a:r>
          </a:p>
          <a:p>
            <a:pPr algn="just" rtl="1"/>
            <a:r>
              <a:rPr lang="fa-IR" sz="2000" dirty="0">
                <a:solidFill>
                  <a:srgbClr val="FF0000"/>
                </a:solidFill>
                <a:cs typeface="B Koodak" panose="00000700000000000000" pitchFamily="2" charset="-78"/>
              </a:rPr>
              <a:t>بله سیستم یک یا چند هدف مشخص دارد و همه اجزاء باید به آن کمک نمایند</a:t>
            </a:r>
          </a:p>
          <a:p>
            <a:pPr algn="just" rtl="1"/>
            <a:endParaRPr lang="fa-IR" sz="2000" dirty="0">
              <a:cs typeface="B Koodak" panose="00000700000000000000" pitchFamily="2" charset="-78"/>
            </a:endParaRPr>
          </a:p>
          <a:p>
            <a:pPr algn="just" rtl="1"/>
            <a:r>
              <a:rPr lang="fa-IR" sz="2000" dirty="0">
                <a:cs typeface="B Koodak" panose="00000700000000000000" pitchFamily="2" charset="-78"/>
              </a:rPr>
              <a:t>4 - آیا اگر یکی از اعضای تیم ، وظیفۀ خود را به خوبی انجام ندهد تیم به هدف خود می رسد؟ چرا؟</a:t>
            </a:r>
          </a:p>
          <a:p>
            <a:pPr algn="just" rtl="1"/>
            <a:r>
              <a:rPr lang="fa-IR" sz="2000" dirty="0">
                <a:solidFill>
                  <a:srgbClr val="FF0000"/>
                </a:solidFill>
                <a:cs typeface="B Koodak" panose="00000700000000000000" pitchFamily="2" charset="-78"/>
              </a:rPr>
              <a:t>خیر زیرا رسیدن به هدف مرهون انجام خوب وظایف توسط اعضاء می باشد.</a:t>
            </a:r>
          </a:p>
        </p:txBody>
      </p:sp>
      <p:pic>
        <p:nvPicPr>
          <p:cNvPr id="4" name="Picture 3" descr="A purple letters on a black background&#10;&#10;Description automatically generated">
            <a:extLst>
              <a:ext uri="{FF2B5EF4-FFF2-40B4-BE49-F238E27FC236}">
                <a16:creationId xmlns:a16="http://schemas.microsoft.com/office/drawing/2014/main" id="{0BEB81A9-FDE6-0599-EC18-44A225DAB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101636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85120" y="677728"/>
            <a:ext cx="8750424" cy="3785652"/>
          </a:xfrm>
          <a:prstGeom prst="rect">
            <a:avLst/>
          </a:prstGeom>
        </p:spPr>
        <p:txBody>
          <a:bodyPr wrap="square">
            <a:spAutoFit/>
          </a:bodyPr>
          <a:lstStyle/>
          <a:p>
            <a:pPr algn="just" rtl="1"/>
            <a:r>
              <a:rPr lang="fa-IR" sz="2400" dirty="0">
                <a:latin typeface="AmuzehNewNormalPS"/>
                <a:cs typeface="B Nazanin" panose="00000400000000000000" pitchFamily="2" charset="-78"/>
              </a:rPr>
              <a:t>روش های گوناگونی وجود دارد تا بتوان مخترع و نوآور خوبی بود، مانندِ ایده گرفتن از آفرینش، بررسی روش کار وسایل پیرامون خود، بررسی زندگی مخترعان، افزایش قدرت خلاقیت و یادگرفتن روش طراحى و ساخت.</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ایده گرفتن از آفرینش:</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 هنگامی که در بین راه خانه و مدرسه با دقت به پیرامون خود نگاه می کنید با خود بیندیشید چگونه می توان از موجودات، آفرینش، درختان، کوه ها، آسمان و خیلی چیزهای دیگر، ایده و فکر جدید گرفت کار اصلی آنها چیست؟ چگونه کار می کنند؟ مخترع آنها کیست؟ و آیا می توان برای اختراع از طبیعت ایده گرفت؟</a:t>
            </a:r>
            <a:endParaRPr lang="fa-IR" sz="2400" dirty="0">
              <a:cs typeface="B Nazanin" panose="00000400000000000000" pitchFamily="2" charset="-78"/>
            </a:endParaRPr>
          </a:p>
        </p:txBody>
      </p:sp>
      <p:pic>
        <p:nvPicPr>
          <p:cNvPr id="3" name="Picture 2"/>
          <p:cNvPicPr>
            <a:picLocks noChangeAspect="1"/>
          </p:cNvPicPr>
          <p:nvPr/>
        </p:nvPicPr>
        <p:blipFill>
          <a:blip r:embed="rId4"/>
          <a:stretch>
            <a:fillRect/>
          </a:stretch>
        </p:blipFill>
        <p:spPr>
          <a:xfrm>
            <a:off x="2783659" y="4452025"/>
            <a:ext cx="2004365" cy="1496819"/>
          </a:xfrm>
          <a:prstGeom prst="rect">
            <a:avLst/>
          </a:prstGeom>
        </p:spPr>
      </p:pic>
      <p:pic>
        <p:nvPicPr>
          <p:cNvPr id="4" name="Picture 3"/>
          <p:cNvPicPr>
            <a:picLocks noChangeAspect="1"/>
          </p:cNvPicPr>
          <p:nvPr/>
        </p:nvPicPr>
        <p:blipFill>
          <a:blip r:embed="rId5"/>
          <a:stretch>
            <a:fillRect/>
          </a:stretch>
        </p:blipFill>
        <p:spPr>
          <a:xfrm>
            <a:off x="467544" y="4463380"/>
            <a:ext cx="2065668" cy="1485464"/>
          </a:xfrm>
          <a:prstGeom prst="rect">
            <a:avLst/>
          </a:prstGeom>
        </p:spPr>
      </p:pic>
      <p:sp>
        <p:nvSpPr>
          <p:cNvPr id="5" name="Rectangle 4"/>
          <p:cNvSpPr/>
          <p:nvPr/>
        </p:nvSpPr>
        <p:spPr>
          <a:xfrm>
            <a:off x="687156" y="6165304"/>
            <a:ext cx="3456395" cy="369332"/>
          </a:xfrm>
          <a:prstGeom prst="rect">
            <a:avLst/>
          </a:prstGeom>
        </p:spPr>
        <p:txBody>
          <a:bodyPr wrap="none">
            <a:spAutoFit/>
          </a:bodyPr>
          <a:lstStyle/>
          <a:p>
            <a:pPr algn="just" rtl="1"/>
            <a:r>
              <a:rPr lang="fa-IR" b="1" dirty="0">
                <a:solidFill>
                  <a:srgbClr val="FF0000"/>
                </a:solidFill>
                <a:latin typeface="AmuzehNewNormalPS"/>
                <a:cs typeface="B Nazanin" panose="00000400000000000000" pitchFamily="2" charset="-78"/>
              </a:rPr>
              <a:t>ایده گرفتن دوربین عکاسی از چشم انسان</a:t>
            </a:r>
          </a:p>
        </p:txBody>
      </p:sp>
    </p:spTree>
    <p:custDataLst>
      <p:tags r:id="rId2"/>
    </p:custDataLst>
    <p:extLst>
      <p:ext uri="{BB962C8B-B14F-4D97-AF65-F5344CB8AC3E}">
        <p14:creationId xmlns:p14="http://schemas.microsoft.com/office/powerpoint/2010/main" val="3078198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2677656"/>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بررسی چند اختراع الهام گرفته شده از طبیعت</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چند اختراع الهام گرفته شده از آفرینش را در جدول بنویسید.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                                            </a:t>
            </a:r>
            <a:r>
              <a:rPr lang="fa-IR" b="1" dirty="0">
                <a:solidFill>
                  <a:srgbClr val="FF0000"/>
                </a:solidFill>
                <a:latin typeface="AmuzehNewNormalPS"/>
                <a:cs typeface="B Nazanin" panose="00000400000000000000" pitchFamily="2" charset="-78"/>
              </a:rPr>
              <a:t>جدول اختراعات الهام گرفته شده از طبیعت</a:t>
            </a:r>
          </a:p>
        </p:txBody>
      </p:sp>
      <p:pic>
        <p:nvPicPr>
          <p:cNvPr id="2" name="Picture 1"/>
          <p:cNvPicPr>
            <a:picLocks noChangeAspect="1"/>
          </p:cNvPicPr>
          <p:nvPr/>
        </p:nvPicPr>
        <p:blipFill>
          <a:blip r:embed="rId4"/>
          <a:stretch>
            <a:fillRect/>
          </a:stretch>
        </p:blipFill>
        <p:spPr>
          <a:xfrm>
            <a:off x="251520" y="3082320"/>
            <a:ext cx="6984777" cy="2664296"/>
          </a:xfrm>
          <a:prstGeom prst="rect">
            <a:avLst/>
          </a:prstGeom>
        </p:spPr>
      </p:pic>
      <p:sp>
        <p:nvSpPr>
          <p:cNvPr id="5" name="Rectangle 4"/>
          <p:cNvSpPr/>
          <p:nvPr/>
        </p:nvSpPr>
        <p:spPr>
          <a:xfrm>
            <a:off x="6025065" y="5949280"/>
            <a:ext cx="2893741" cy="584775"/>
          </a:xfrm>
          <a:prstGeom prst="rect">
            <a:avLst/>
          </a:prstGeom>
        </p:spPr>
        <p:txBody>
          <a:bodyPr wrap="none">
            <a:spAutoFit/>
          </a:bodyPr>
          <a:lstStyle/>
          <a:p>
            <a:pPr lvl="0"/>
            <a:r>
              <a:rPr lang="fa-IR" sz="3200" b="1" dirty="0">
                <a:solidFill>
                  <a:prstClr val="black"/>
                </a:solidFill>
                <a:cs typeface="B Nazanin" panose="00000400000000000000" pitchFamily="2" charset="-78"/>
              </a:rPr>
              <a:t>جواب در صفحه بعد</a:t>
            </a:r>
          </a:p>
        </p:txBody>
      </p:sp>
      <p:pic>
        <p:nvPicPr>
          <p:cNvPr id="4" name="Picture 3" descr="A purple letters on a black background&#10;&#10;Description automatically generated">
            <a:extLst>
              <a:ext uri="{FF2B5EF4-FFF2-40B4-BE49-F238E27FC236}">
                <a16:creationId xmlns:a16="http://schemas.microsoft.com/office/drawing/2014/main" id="{CD4854DA-312E-D684-687C-DE28459C94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custDataLst>
      <p:tags r:id="rId2"/>
    </p:custDataLst>
    <p:extLst>
      <p:ext uri="{BB962C8B-B14F-4D97-AF65-F5344CB8AC3E}">
        <p14:creationId xmlns:p14="http://schemas.microsoft.com/office/powerpoint/2010/main" val="1447874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332656"/>
            <a:ext cx="8640960" cy="120032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بررسی چند اختراع الهام گرفته شده از طبیعت</a:t>
            </a:r>
          </a:p>
          <a:p>
            <a:pPr algn="just" rtl="1"/>
            <a:r>
              <a:rPr lang="fa-IR" sz="2400" dirty="0">
                <a:latin typeface="AmuzehNewNormalPS"/>
                <a:cs typeface="B Nazanin" panose="00000400000000000000" pitchFamily="2" charset="-78"/>
              </a:rPr>
              <a:t>در گروه خود، چند اختراع الهام گرفته شده از آفرینش را در جدول بنویسید.</a:t>
            </a:r>
            <a:endParaRPr lang="fa-IR" sz="3200" b="1" dirty="0">
              <a:latin typeface="AmuzehNewNormalPS"/>
              <a:cs typeface="B Nazanin" panose="00000400000000000000" pitchFamily="2" charset="-78"/>
              <a:hlinkClick r:id="rId4"/>
            </a:endParaRPr>
          </a:p>
        </p:txBody>
      </p:sp>
      <p:graphicFrame>
        <p:nvGraphicFramePr>
          <p:cNvPr id="6" name="Table 5"/>
          <p:cNvGraphicFramePr>
            <a:graphicFrameLocks noGrp="1"/>
          </p:cNvGraphicFramePr>
          <p:nvPr>
            <p:extLst>
              <p:ext uri="{D42A27DB-BD31-4B8C-83A1-F6EECF244321}">
                <p14:modId xmlns:p14="http://schemas.microsoft.com/office/powerpoint/2010/main" val="923619984"/>
              </p:ext>
            </p:extLst>
          </p:nvPr>
        </p:nvGraphicFramePr>
        <p:xfrm>
          <a:off x="397574" y="1705770"/>
          <a:ext cx="8492558" cy="4498207"/>
        </p:xfrm>
        <a:graphic>
          <a:graphicData uri="http://schemas.openxmlformats.org/drawingml/2006/table">
            <a:tbl>
              <a:tblPr/>
              <a:tblGrid>
                <a:gridCol w="4246279">
                  <a:extLst>
                    <a:ext uri="{9D8B030D-6E8A-4147-A177-3AD203B41FA5}">
                      <a16:colId xmlns:a16="http://schemas.microsoft.com/office/drawing/2014/main" val="36084226"/>
                    </a:ext>
                  </a:extLst>
                </a:gridCol>
                <a:gridCol w="4246279">
                  <a:extLst>
                    <a:ext uri="{9D8B030D-6E8A-4147-A177-3AD203B41FA5}">
                      <a16:colId xmlns:a16="http://schemas.microsoft.com/office/drawing/2014/main" val="2089223498"/>
                    </a:ext>
                  </a:extLst>
                </a:gridCol>
              </a:tblGrid>
              <a:tr h="487025">
                <a:tc>
                  <a:txBody>
                    <a:bodyPr/>
                    <a:lstStyle/>
                    <a:p>
                      <a:pPr marL="342900" marR="0" lvl="1" indent="0" algn="ctr" defTabSz="685800" rtl="1" eaLnBrk="1" fontAlgn="auto" latinLnBrk="0" hangingPunct="1">
                        <a:lnSpc>
                          <a:spcPct val="100000"/>
                        </a:lnSpc>
                        <a:spcBef>
                          <a:spcPts val="0"/>
                        </a:spcBef>
                        <a:spcAft>
                          <a:spcPts val="0"/>
                        </a:spcAft>
                        <a:buClrTx/>
                        <a:buSzTx/>
                        <a:buFontTx/>
                        <a:buNone/>
                        <a:tabLst/>
                        <a:defRPr/>
                      </a:pPr>
                      <a:r>
                        <a:rPr lang="fa-IR" sz="2000" dirty="0">
                          <a:solidFill>
                            <a:srgbClr val="008000"/>
                          </a:solidFill>
                          <a:effectLst/>
                          <a:latin typeface="tahoma" panose="020B0604030504040204" pitchFamily="34" charset="0"/>
                          <a:cs typeface="B Koodak" panose="00000700000000000000" pitchFamily="2" charset="-78"/>
                        </a:rPr>
                        <a:t>اختراع الهام گرفته از آن</a:t>
                      </a:r>
                      <a:endParaRPr lang="fa-IR" sz="20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1" indent="0" algn="ctr" defTabSz="685800" rtl="1" eaLnBrk="1" fontAlgn="auto" latinLnBrk="0" hangingPunct="1">
                        <a:lnSpc>
                          <a:spcPct val="100000"/>
                        </a:lnSpc>
                        <a:spcBef>
                          <a:spcPts val="0"/>
                        </a:spcBef>
                        <a:spcAft>
                          <a:spcPts val="0"/>
                        </a:spcAft>
                        <a:buClrTx/>
                        <a:buSzTx/>
                        <a:buFontTx/>
                        <a:buNone/>
                        <a:tabLst/>
                        <a:defRPr/>
                      </a:pPr>
                      <a:r>
                        <a:rPr lang="fa-IR" sz="2000" dirty="0">
                          <a:solidFill>
                            <a:srgbClr val="008000"/>
                          </a:solidFill>
                          <a:effectLst/>
                          <a:latin typeface="tahoma" panose="020B0604030504040204" pitchFamily="34" charset="0"/>
                          <a:cs typeface="B Koodak" panose="00000700000000000000" pitchFamily="2" charset="-78"/>
                        </a:rPr>
                        <a:t>نام آفریده طبیعی</a:t>
                      </a:r>
                      <a:endParaRPr lang="fa-IR" sz="20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648431"/>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دوربین عکاسی و فیلمبرداری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چشم</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197814"/>
                  </a:ext>
                </a:extLst>
              </a:tr>
              <a:tr h="173470">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ماشین های حفاری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کرم خاکی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701987"/>
                  </a:ext>
                </a:extLst>
              </a:tr>
              <a:tr h="173470">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هواپیمای بی صدا</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بال جغد</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566652"/>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چاقو - کارد</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دندان - سنگ تیز</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847456"/>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تورماهیگیری - جلیقه ضدگلوله</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a:solidFill>
                            <a:srgbClr val="0000FF"/>
                          </a:solidFill>
                          <a:effectLst/>
                          <a:latin typeface="tahoma" panose="020B0604030504040204" pitchFamily="34" charset="0"/>
                          <a:cs typeface="B Koodak" panose="00000700000000000000" pitchFamily="2" charset="-78"/>
                        </a:rPr>
                        <a:t>تار عنکبوت</a:t>
                      </a:r>
                      <a:endParaRPr lang="fa-IR" sz="160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021145"/>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دستگاه دیالیز</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کلیه</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282573"/>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رادار</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راه یابی خفاش</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210234"/>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باران مصنوعی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باران طبیعی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111934"/>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هلی کوپتر</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سنجاقک</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784330"/>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زره و سپر</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پوشش بدن حیوانات</a:t>
                      </a: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783160"/>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چسب ولکرو - خودچسب</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گیاه بابا آدم</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767338"/>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ساخت وسایل نقلیه آیرودینامیک</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نوک پرندگان</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832607"/>
                  </a:ext>
                </a:extLst>
              </a:tr>
              <a:tr h="173470">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کلنگ</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نوک پرندگان</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298276"/>
                  </a:ext>
                </a:extLst>
              </a:tr>
            </a:tbl>
          </a:graphicData>
        </a:graphic>
      </p:graphicFrame>
      <p:pic>
        <p:nvPicPr>
          <p:cNvPr id="2" name="Picture 1" descr="A purple letters on a black background&#10;&#10;Description automatically generated">
            <a:extLst>
              <a:ext uri="{FF2B5EF4-FFF2-40B4-BE49-F238E27FC236}">
                <a16:creationId xmlns:a16="http://schemas.microsoft.com/office/drawing/2014/main" id="{529FF3E5-6460-91D8-A2AE-19588DB334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custDataLst>
      <p:tags r:id="rId2"/>
    </p:custDataLst>
    <p:extLst>
      <p:ext uri="{BB962C8B-B14F-4D97-AF65-F5344CB8AC3E}">
        <p14:creationId xmlns:p14="http://schemas.microsoft.com/office/powerpoint/2010/main" val="2663560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76672"/>
            <a:ext cx="8631606" cy="2308324"/>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بررسی چگونگی کار وسایل پیرامون: </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مخترعان و نوآوران در ساخت وسایل و محصولات خود، روش ها و ایده های نو را به کار می برند. بررسی چگونگی کار وسایل می تواند موجب پدید آمدن یک ایده جدید و نو باشد و کمک کند تا بتوان وسیله دلخواه و مورد نیاز خود را اختراع کرد.</a:t>
            </a:r>
          </a:p>
          <a:p>
            <a:pPr algn="r" rtl="1"/>
            <a:endParaRPr lang="fa-IR" sz="2400" dirty="0">
              <a:latin typeface="AmuzehNewNormalPS"/>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51520" y="2929328"/>
            <a:ext cx="3200833" cy="2823516"/>
          </a:xfrm>
          <a:prstGeom prst="rect">
            <a:avLst/>
          </a:prstGeom>
        </p:spPr>
      </p:pic>
      <p:sp>
        <p:nvSpPr>
          <p:cNvPr id="3" name="Rectangle 2"/>
          <p:cNvSpPr/>
          <p:nvPr/>
        </p:nvSpPr>
        <p:spPr>
          <a:xfrm>
            <a:off x="3497251" y="3813852"/>
            <a:ext cx="5403526" cy="1938992"/>
          </a:xfrm>
          <a:prstGeom prst="rect">
            <a:avLst/>
          </a:prstGeom>
        </p:spPr>
        <p:txBody>
          <a:bodyPr wrap="square">
            <a:spAutoFit/>
          </a:bodyPr>
          <a:lstStyle/>
          <a:p>
            <a:pPr lvl="0" algn="just" rtl="1"/>
            <a:r>
              <a:rPr lang="fa-IR" sz="2400" dirty="0">
                <a:latin typeface="AmuzehNewNormalPS"/>
                <a:cs typeface="B Nazanin" panose="00000400000000000000" pitchFamily="2" charset="-78"/>
              </a:rPr>
              <a:t>برای نمونه در هنگام بررسی یک دوچرخه می توان به این موضوع پی برد که چه بخش ها و قطعاتی در دوچرخه وجود دارد، می توان برای اختراع دوچرخه ای که با باد کار کند از آن استفاده کرد. یا با باز و بسته کردن یک اسباب بازی می توان از روش کار آن آگاه شد.</a:t>
            </a:r>
            <a:endParaRPr lang="fa-IR" sz="2400" dirty="0">
              <a:cs typeface="B Nazanin" panose="00000400000000000000" pitchFamily="2" charset="-78"/>
            </a:endParaRPr>
          </a:p>
        </p:txBody>
      </p:sp>
      <p:pic>
        <p:nvPicPr>
          <p:cNvPr id="5" name="Picture 4" descr="A purple letters on a black background&#10;&#10;Description automatically generated">
            <a:extLst>
              <a:ext uri="{FF2B5EF4-FFF2-40B4-BE49-F238E27FC236}">
                <a16:creationId xmlns:a16="http://schemas.microsoft.com/office/drawing/2014/main" id="{43057725-8087-B7AA-83C4-73C48B69C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 y="6268648"/>
            <a:ext cx="1283728" cy="396968"/>
          </a:xfrm>
          <a:prstGeom prst="rect">
            <a:avLst/>
          </a:prstGeom>
        </p:spPr>
      </p:pic>
    </p:spTree>
    <p:extLst>
      <p:ext uri="{BB962C8B-B14F-4D97-AF65-F5344CB8AC3E}">
        <p14:creationId xmlns:p14="http://schemas.microsoft.com/office/powerpoint/2010/main" val="1466416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ppt_x"/>
                                          </p:val>
                                        </p:tav>
                                        <p:tav tm="100000">
                                          <p:val>
                                            <p:strVal val="#ppt_x"/>
                                          </p:val>
                                        </p:tav>
                                      </p:tavLst>
                                    </p:anim>
                                    <p:anim calcmode="lin" valueType="num">
                                      <p:cBhvr additive="base">
                                        <p:cTn id="16"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2.1|2.4|5.8"/>
</p:tagLst>
</file>

<file path=ppt/tags/tag2.xml><?xml version="1.0" encoding="utf-8"?>
<p:tagLst xmlns:a="http://schemas.openxmlformats.org/drawingml/2006/main" xmlns:r="http://schemas.openxmlformats.org/officeDocument/2006/relationships" xmlns:p="http://schemas.openxmlformats.org/presentationml/2006/main">
  <p:tag name="TIMING" val="|2.8|7.9|5.4|4.8"/>
</p:tagLst>
</file>

<file path=ppt/tags/tag3.xml><?xml version="1.0" encoding="utf-8"?>
<p:tagLst xmlns:a="http://schemas.openxmlformats.org/drawingml/2006/main" xmlns:r="http://schemas.openxmlformats.org/officeDocument/2006/relationships" xmlns:p="http://schemas.openxmlformats.org/presentationml/2006/main">
  <p:tag name="TIMING" val="|4.8"/>
</p:tagLst>
</file>

<file path=ppt/tags/tag4.xml><?xml version="1.0" encoding="utf-8"?>
<p:tagLst xmlns:a="http://schemas.openxmlformats.org/drawingml/2006/main" xmlns:r="http://schemas.openxmlformats.org/officeDocument/2006/relationships" xmlns:p="http://schemas.openxmlformats.org/presentationml/2006/main">
  <p:tag name="TIMING" val="|4.8"/>
</p:tagLst>
</file>

<file path=ppt/tags/tag5.xml><?xml version="1.0" encoding="utf-8"?>
<p:tagLst xmlns:a="http://schemas.openxmlformats.org/drawingml/2006/main" xmlns:r="http://schemas.openxmlformats.org/officeDocument/2006/relationships" xmlns:p="http://schemas.openxmlformats.org/presentationml/2006/main">
  <p:tag name="TIMING" val="|4.8"/>
</p:tagLst>
</file>

<file path=ppt/tags/tag6.xml><?xml version="1.0" encoding="utf-8"?>
<p:tagLst xmlns:a="http://schemas.openxmlformats.org/drawingml/2006/main" xmlns:r="http://schemas.openxmlformats.org/officeDocument/2006/relationships" xmlns:p="http://schemas.openxmlformats.org/presentationml/2006/main">
  <p:tag name="TIMING" val="|4.8"/>
</p:tagLst>
</file>

<file path=ppt/tags/tag7.xml><?xml version="1.0" encoding="utf-8"?>
<p:tagLst xmlns:a="http://schemas.openxmlformats.org/drawingml/2006/main" xmlns:r="http://schemas.openxmlformats.org/officeDocument/2006/relationships" xmlns:p="http://schemas.openxmlformats.org/presentationml/2006/main">
  <p:tag name="TIMING" val="|4.8"/>
</p:tagLst>
</file>

<file path=ppt/tags/tag8.xml><?xml version="1.0" encoding="utf-8"?>
<p:tagLst xmlns:a="http://schemas.openxmlformats.org/drawingml/2006/main" xmlns:r="http://schemas.openxmlformats.org/officeDocument/2006/relationships" xmlns:p="http://schemas.openxmlformats.org/presentationml/2006/main">
  <p:tag name="TIMING" val="|2.1|2.4|5.8"/>
</p:tagLst>
</file>

<file path=ppt/tags/tag9.xml><?xml version="1.0" encoding="utf-8"?>
<p:tagLst xmlns:a="http://schemas.openxmlformats.org/drawingml/2006/main" xmlns:r="http://schemas.openxmlformats.org/officeDocument/2006/relationships" xmlns:p="http://schemas.openxmlformats.org/presentationml/2006/main">
  <p:tag name="TIMING" val="|2.1|2.4|5.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788</TotalTime>
  <Words>4242</Words>
  <Application>Microsoft Office PowerPoint</Application>
  <PresentationFormat>On-screen Show (4:3)</PresentationFormat>
  <Paragraphs>472</Paragraphs>
  <Slides>54</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54</vt:i4>
      </vt:variant>
    </vt:vector>
  </HeadingPairs>
  <TitlesOfParts>
    <vt:vector size="71" baseType="lpstr">
      <vt:lpstr>Arial</vt:lpstr>
      <vt:lpstr>AbdoMaster-Bold</vt:lpstr>
      <vt:lpstr>Garamond</vt:lpstr>
      <vt:lpstr>B Koodak</vt:lpstr>
      <vt:lpstr>Tahoma</vt:lpstr>
      <vt:lpstr>Amuzeh-New-Bold</vt:lpstr>
      <vt:lpstr>Tahoma</vt:lpstr>
      <vt:lpstr>B Titr</vt:lpstr>
      <vt:lpstr>B Nazanin</vt:lpstr>
      <vt:lpstr>Amir-New</vt:lpstr>
      <vt:lpstr>AmuzehNewNormalPS</vt:lpstr>
      <vt:lpstr>Calibri</vt:lpstr>
      <vt:lpstr>Baasem</vt:lpstr>
      <vt:lpstr>Aviny</vt:lpstr>
      <vt:lpstr>Corbel</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01-fanavari.suherfe.blog.ir</dc:title>
  <dc:subject>01-fanavari.suherfe.blog.ir</dc:subject>
  <dc:creator>suherfe.blog.ir</dc:creator>
  <cp:keywords>01-fanavari.suherfe.blog.ir</cp:keywords>
  <dc:description>01-fanavari.suherfe.blog.ir</dc:description>
  <cp:lastModifiedBy>HP</cp:lastModifiedBy>
  <cp:revision>151</cp:revision>
  <dcterms:created xsi:type="dcterms:W3CDTF">2020-01-09T12:48:13Z</dcterms:created>
  <dcterms:modified xsi:type="dcterms:W3CDTF">2024-09-06T10:55:21Z</dcterms:modified>
  <cp:category>01-fanavari.suherfe.blog.ir</cp:category>
  <cp:version>7-1</cp:version>
</cp:coreProperties>
</file>