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theme/themeOverride3.xml" ContentType="application/vnd.openxmlformats-officedocument.themeOverride+xml"/>
  <Override PartName="/ppt/tags/tag3.xml" ContentType="application/vnd.openxmlformats-officedocument.presentationml.tags+xml"/>
  <Override PartName="/ppt/theme/themeOverride4.xml" ContentType="application/vnd.openxmlformats-officedocument.themeOverride+xml"/>
  <Override PartName="/ppt/tags/tag4.xml" ContentType="application/vnd.openxmlformats-officedocument.presentationml.tags+xml"/>
  <Override PartName="/ppt/theme/themeOverride5.xml" ContentType="application/vnd.openxmlformats-officedocument.themeOverride+xml"/>
  <Override PartName="/ppt/tags/tag5.xml" ContentType="application/vnd.openxmlformats-officedocument.presentationml.tags+xml"/>
  <Override PartName="/ppt/theme/themeOverride6.xml" ContentType="application/vnd.openxmlformats-officedocument.themeOverride+xml"/>
  <Override PartName="/ppt/tags/tag6.xml" ContentType="application/vnd.openxmlformats-officedocument.presentationml.tags+xml"/>
  <Override PartName="/ppt/theme/themeOverride7.xml" ContentType="application/vnd.openxmlformats-officedocument.themeOverride+xml"/>
  <Override PartName="/ppt/tags/tag7.xml" ContentType="application/vnd.openxmlformats-officedocument.presentationml.tags+xml"/>
  <Override PartName="/ppt/theme/themeOverride8.xml" ContentType="application/vnd.openxmlformats-officedocument.themeOverride+xml"/>
  <Override PartName="/ppt/tags/tag8.xml" ContentType="application/vnd.openxmlformats-officedocument.presentationml.tags+xml"/>
  <Override PartName="/ppt/theme/themeOverride9.xml" ContentType="application/vnd.openxmlformats-officedocument.themeOverride+xml"/>
  <Override PartName="/ppt/tags/tag9.xml" ContentType="application/vnd.openxmlformats-officedocument.presentationml.tags+xml"/>
  <Override PartName="/ppt/theme/themeOverride10.xml" ContentType="application/vnd.openxmlformats-officedocument.themeOverride+xml"/>
  <Override PartName="/ppt/tags/tag10.xml" ContentType="application/vnd.openxmlformats-officedocument.presentationml.tags+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82" r:id="rId1"/>
    <p:sldMasterId id="2147484012" r:id="rId2"/>
  </p:sldMasterIdLst>
  <p:notesMasterIdLst>
    <p:notesMasterId r:id="rId27"/>
  </p:notesMasterIdLst>
  <p:sldIdLst>
    <p:sldId id="308" r:id="rId3"/>
    <p:sldId id="258" r:id="rId4"/>
    <p:sldId id="259" r:id="rId5"/>
    <p:sldId id="260" r:id="rId6"/>
    <p:sldId id="313" r:id="rId7"/>
    <p:sldId id="312" r:id="rId8"/>
    <p:sldId id="314" r:id="rId9"/>
    <p:sldId id="304" r:id="rId10"/>
    <p:sldId id="325" r:id="rId11"/>
    <p:sldId id="306" r:id="rId12"/>
    <p:sldId id="274" r:id="rId13"/>
    <p:sldId id="275" r:id="rId14"/>
    <p:sldId id="316" r:id="rId15"/>
    <p:sldId id="315" r:id="rId16"/>
    <p:sldId id="276" r:id="rId17"/>
    <p:sldId id="317" r:id="rId18"/>
    <p:sldId id="318" r:id="rId19"/>
    <p:sldId id="277" r:id="rId20"/>
    <p:sldId id="278" r:id="rId21"/>
    <p:sldId id="280" r:id="rId22"/>
    <p:sldId id="319" r:id="rId23"/>
    <p:sldId id="281" r:id="rId24"/>
    <p:sldId id="282" r:id="rId25"/>
    <p:sldId id="283" r:id="rId26"/>
  </p:sldIdLst>
  <p:sldSz cx="9144000" cy="6858000" type="screen4x3"/>
  <p:notesSz cx="6858000" cy="9144000"/>
  <p:embeddedFontLst>
    <p:embeddedFont>
      <p:font typeface="B Nazanin" panose="00000400000000000000" pitchFamily="2" charset="-78"/>
      <p:regular r:id="rId28"/>
      <p:bold r:id="rId29"/>
    </p:embeddedFont>
    <p:embeddedFont>
      <p:font typeface="Corbel" panose="020B0503020204020204" pitchFamily="34" charset="0"/>
      <p:regular r:id="rId30"/>
      <p:bold r:id="rId31"/>
      <p:italic r:id="rId32"/>
      <p:boldItalic r:id="rId33"/>
    </p:embeddedFont>
    <p:embeddedFont>
      <p:font typeface="Garamond" panose="02020404030301010803" pitchFamily="18" charset="0"/>
      <p:regular r:id="rId34"/>
      <p:bold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323" autoAdjust="0"/>
  </p:normalViewPr>
  <p:slideViewPr>
    <p:cSldViewPr>
      <p:cViewPr varScale="1">
        <p:scale>
          <a:sx n="82" d="100"/>
          <a:sy n="82" d="100"/>
        </p:scale>
        <p:origin x="7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18F26CB-EDAA-45B2-B3D3-03E903D5D665}" type="datetimeFigureOut">
              <a:rPr lang="fa-IR" smtClean="0"/>
              <a:t>03/03/1446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4A750E1E-A897-4F78-9A82-15D1D46D03B1}" type="slidenum">
              <a:rPr lang="fa-IR" smtClean="0"/>
              <a:t>‹#›</a:t>
            </a:fld>
            <a:endParaRPr lang="fa-IR"/>
          </a:p>
        </p:txBody>
      </p:sp>
    </p:spTree>
    <p:extLst>
      <p:ext uri="{BB962C8B-B14F-4D97-AF65-F5344CB8AC3E}">
        <p14:creationId xmlns:p14="http://schemas.microsoft.com/office/powerpoint/2010/main" val="52848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a:t>
            </a:fld>
            <a:endParaRPr lang="fa-IR"/>
          </a:p>
        </p:txBody>
      </p:sp>
    </p:spTree>
    <p:extLst>
      <p:ext uri="{BB962C8B-B14F-4D97-AF65-F5344CB8AC3E}">
        <p14:creationId xmlns:p14="http://schemas.microsoft.com/office/powerpoint/2010/main" val="420491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08269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196228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612833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19040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126123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5872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884878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679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557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52533648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262634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689256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621231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06763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6141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6366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151279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459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4789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2822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53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13234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43163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853368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446325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880099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994735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118848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defTabSz="342900"/>
            <a:fld id="{4509A250-FF31-4206-8172-F9D3106AACB1}" type="datetimeFigureOut">
              <a:rPr lang="en-US" smtClean="0">
                <a:solidFill>
                  <a:prstClr val="black">
                    <a:tint val="75000"/>
                  </a:prstClr>
                </a:solidFill>
              </a:rPr>
              <a:pPr defTabSz="342900"/>
              <a:t>9/6/2024</a:t>
            </a:fld>
            <a:endParaRPr lang="en-US" dirty="0">
              <a:solidFill>
                <a:prstClr val="black">
                  <a:tint val="75000"/>
                </a:prstClr>
              </a:solidFill>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376796979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054311138"/>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 id="2147484029"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hemeOverride" Target="../theme/themeOverride9.xml"/><Relationship Id="rId5" Type="http://schemas.openxmlformats.org/officeDocument/2006/relationships/image" Target="../media/image9.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hemeOverride" Target="../theme/themeOverride10.xml"/><Relationship Id="rId5" Type="http://schemas.openxmlformats.org/officeDocument/2006/relationships/image" Target="../media/image9.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suherfe.blog.ir/post/kar.18.7" TargetMode="Externa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image" Target="../media/image9.png"/><Relationship Id="rId5" Type="http://schemas.openxmlformats.org/officeDocument/2006/relationships/image" Target="../media/image10.jp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hemeOverride" Target="../theme/themeOverride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hemeOverride" Target="../theme/themeOverride3.xml"/><Relationship Id="rId5" Type="http://schemas.openxmlformats.org/officeDocument/2006/relationships/image" Target="../media/image9.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hemeOverride" Target="../theme/themeOverride4.xml"/><Relationship Id="rId5" Type="http://schemas.openxmlformats.org/officeDocument/2006/relationships/image" Target="../media/image9.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hemeOverride" Target="../theme/themeOverride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hemeOverride" Target="../theme/themeOverride6.xml"/><Relationship Id="rId5" Type="http://schemas.openxmlformats.org/officeDocument/2006/relationships/image" Target="../media/image9.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hemeOverride" Target="../theme/themeOverride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hemeOverride" Target="../theme/themeOverride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p:spPr>
        <p:style>
          <a:lnRef idx="2">
            <a:schemeClr val="accent2"/>
          </a:lnRef>
          <a:fillRef idx="1">
            <a:schemeClr val="lt1"/>
          </a:fillRef>
          <a:effectRef idx="0">
            <a:schemeClr val="accent2"/>
          </a:effectRef>
          <a:fontRef idx="minor">
            <a:schemeClr val="dk1"/>
          </a:fontRef>
        </p:style>
        <p:txBody>
          <a:bodyPr rtlCol="1" anchor="ctr"/>
          <a:lstStyle/>
          <a:p>
            <a:pPr lvl="0" algn="ctr" defTabSz="342892">
              <a:defRPr/>
            </a:pPr>
            <a:r>
              <a:rPr lang="fa-IR" sz="6600" dirty="0">
                <a:solidFill>
                  <a:srgbClr val="C00000"/>
                </a:solidFill>
                <a:latin typeface="Baasem" panose="020B7200000000000000" pitchFamily="34" charset="0"/>
                <a:cs typeface="B Titr" panose="00000700000000000000" pitchFamily="2" charset="-78"/>
              </a:rPr>
              <a:t>پاورپوینت </a:t>
            </a: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8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rPr>
              <a:t>کاربرد فناوری اطلاعات و ارتباطات</a:t>
            </a:r>
          </a:p>
          <a:p>
            <a:pPr marL="0" marR="0" lvl="0" indent="0" algn="ctr" defTabSz="342892" rtl="0" eaLnBrk="1" fontAlgn="auto" latinLnBrk="0" hangingPunct="1">
              <a:lnSpc>
                <a:spcPct val="100000"/>
              </a:lnSpc>
              <a:spcBef>
                <a:spcPts val="0"/>
              </a:spcBef>
              <a:spcAft>
                <a:spcPts val="0"/>
              </a:spcAft>
              <a:buClrTx/>
              <a:buSzTx/>
              <a:buFontTx/>
              <a:buNone/>
              <a:tabLst/>
              <a:defRPr/>
            </a:pPr>
            <a:br>
              <a:rPr kumimoji="0" lang="fa-IR" sz="48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rPr>
            </a:br>
            <a:r>
              <a:rPr kumimoji="0" lang="fa-IR" sz="48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rPr>
              <a:t>پایه هفتم</a:t>
            </a:r>
          </a:p>
        </p:txBody>
      </p:sp>
      <p:pic>
        <p:nvPicPr>
          <p:cNvPr id="4" name="Picture 3" descr="A purple letters on a black background&#10;&#10;Description automatically generated">
            <a:extLst>
              <a:ext uri="{FF2B5EF4-FFF2-40B4-BE49-F238E27FC236}">
                <a16:creationId xmlns:a16="http://schemas.microsoft.com/office/drawing/2014/main" id="{B6832721-E0CF-EAEE-EAB2-68D4EDB4D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5733256"/>
            <a:ext cx="1079401" cy="333784"/>
          </a:xfrm>
          <a:prstGeom prst="rect">
            <a:avLst/>
          </a:prstGeom>
        </p:spPr>
      </p:pic>
    </p:spTree>
    <p:extLst>
      <p:ext uri="{BB962C8B-B14F-4D97-AF65-F5344CB8AC3E}">
        <p14:creationId xmlns:p14="http://schemas.microsoft.com/office/powerpoint/2010/main" val="3575341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1" y="188640"/>
            <a:ext cx="8771305" cy="6480720"/>
          </a:xfrm>
          <a:prstGeom prst="rect">
            <a:avLst/>
          </a:prstGeom>
        </p:spPr>
      </p:pic>
      <p:pic>
        <p:nvPicPr>
          <p:cNvPr id="2" name="Picture 1" descr="A purple letters on a black background&#10;&#10;Description automatically generated">
            <a:extLst>
              <a:ext uri="{FF2B5EF4-FFF2-40B4-BE49-F238E27FC236}">
                <a16:creationId xmlns:a16="http://schemas.microsoft.com/office/drawing/2014/main" id="{AA5B1032-8619-B786-AE53-ED7D4264BF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custDataLst>
      <p:tags r:id="rId2"/>
    </p:custDataLst>
    <p:extLst>
      <p:ext uri="{BB962C8B-B14F-4D97-AF65-F5344CB8AC3E}">
        <p14:creationId xmlns:p14="http://schemas.microsoft.com/office/powerpoint/2010/main" val="7463178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304801" y="332656"/>
            <a:ext cx="8534400" cy="1569660"/>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 2-2 سیر تحول و تکامل فناوری اطلاعات و ارتباطات</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فناوری اطلاعات و ارتباطات در گذر زمان تغییرات گسترده ای داشته است. </a:t>
            </a:r>
          </a:p>
          <a:p>
            <a:pPr algn="just" rtl="1"/>
            <a:r>
              <a:rPr lang="fa-IR" sz="2400" dirty="0">
                <a:latin typeface="AmuzehNewNormalPS"/>
                <a:cs typeface="B Nazanin" panose="00000400000000000000" pitchFamily="2" charset="-78"/>
              </a:rPr>
              <a:t>شکل زیر برخی از تغییرات مهم را نشان می دهد.</a:t>
            </a:r>
            <a:endParaRPr lang="fa-IR" sz="2400" dirty="0">
              <a:cs typeface="B Nazanin" panose="00000400000000000000" pitchFamily="2" charset="-78"/>
            </a:endParaRPr>
          </a:p>
        </p:txBody>
      </p:sp>
      <p:pic>
        <p:nvPicPr>
          <p:cNvPr id="2" name="Picture 1"/>
          <p:cNvPicPr>
            <a:picLocks noChangeAspect="1"/>
          </p:cNvPicPr>
          <p:nvPr/>
        </p:nvPicPr>
        <p:blipFill>
          <a:blip r:embed="rId4"/>
          <a:stretch>
            <a:fillRect/>
          </a:stretch>
        </p:blipFill>
        <p:spPr>
          <a:xfrm>
            <a:off x="539552" y="2276872"/>
            <a:ext cx="8299649" cy="4160126"/>
          </a:xfrm>
          <a:prstGeom prst="rect">
            <a:avLst/>
          </a:prstGeom>
        </p:spPr>
      </p:pic>
      <p:pic>
        <p:nvPicPr>
          <p:cNvPr id="4" name="Picture 3" descr="A purple letters on a black background&#10;&#10;Description automatically generated">
            <a:extLst>
              <a:ext uri="{FF2B5EF4-FFF2-40B4-BE49-F238E27FC236}">
                <a16:creationId xmlns:a16="http://schemas.microsoft.com/office/drawing/2014/main" id="{9ABAF463-9C22-BB17-83CB-AF2DB02829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custDataLst>
      <p:tags r:id="rId2"/>
    </p:custDataLst>
    <p:extLst>
      <p:ext uri="{BB962C8B-B14F-4D97-AF65-F5344CB8AC3E}">
        <p14:creationId xmlns:p14="http://schemas.microsoft.com/office/powerpoint/2010/main" val="14478748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411670" y="404664"/>
            <a:ext cx="8507912" cy="1938992"/>
          </a:xfrm>
          <a:prstGeom prst="rect">
            <a:avLst/>
          </a:prstGeom>
        </p:spPr>
        <p:txBody>
          <a:bodyPr wrap="square">
            <a:spAutoFit/>
          </a:bodyPr>
          <a:lstStyle/>
          <a:p>
            <a:pPr algn="r" rtl="1"/>
            <a:r>
              <a:rPr lang="fa-IR" sz="2400" b="1" dirty="0">
                <a:solidFill>
                  <a:srgbClr val="FF0000"/>
                </a:solidFill>
                <a:latin typeface="AmuzehNewNormalPS"/>
                <a:cs typeface="B Nazanin" panose="00000400000000000000" pitchFamily="2" charset="-78"/>
              </a:rPr>
              <a:t>3 -2 تأثیرات فناوری اطلاعات و ارتباطات</a:t>
            </a:r>
          </a:p>
          <a:p>
            <a:pPr algn="r" rtl="1"/>
            <a:endParaRPr lang="fa-IR" sz="2400" dirty="0">
              <a:latin typeface="AmuzehNewNormalPS"/>
              <a:cs typeface="B Nazanin" panose="00000400000000000000" pitchFamily="2" charset="-78"/>
            </a:endParaRPr>
          </a:p>
          <a:p>
            <a:pPr algn="r" rtl="1"/>
            <a:r>
              <a:rPr lang="fa-IR" sz="2400" dirty="0">
                <a:latin typeface="AmuzehNewNormalPS"/>
                <a:cs typeface="B Nazanin" panose="00000400000000000000" pitchFamily="2" charset="-78"/>
              </a:rPr>
              <a:t>فناوری اطلاعات و ارتباطات در زندگی امروزی ما نقش بسیار مهمی دارد. </a:t>
            </a:r>
          </a:p>
          <a:p>
            <a:pPr algn="r" rtl="1"/>
            <a:r>
              <a:rPr lang="fa-IR" sz="2400" dirty="0">
                <a:latin typeface="AmuzehNewNormalPS"/>
                <a:cs typeface="B Nazanin" panose="00000400000000000000" pitchFamily="2" charset="-78"/>
              </a:rPr>
              <a:t>برخی از این تأثیرات را در شکل می بینید.</a:t>
            </a:r>
          </a:p>
          <a:p>
            <a:pPr algn="r" rtl="1"/>
            <a:endParaRPr lang="fa-IR" sz="2400" dirty="0">
              <a:latin typeface="AmuzehNewNormalPS"/>
              <a:cs typeface="B Nazanin" panose="00000400000000000000" pitchFamily="2" charset="-78"/>
            </a:endParaRPr>
          </a:p>
        </p:txBody>
      </p:sp>
      <p:pic>
        <p:nvPicPr>
          <p:cNvPr id="2" name="Picture 1"/>
          <p:cNvPicPr>
            <a:picLocks noChangeAspect="1"/>
          </p:cNvPicPr>
          <p:nvPr/>
        </p:nvPicPr>
        <p:blipFill>
          <a:blip r:embed="rId3"/>
          <a:stretch>
            <a:fillRect/>
          </a:stretch>
        </p:blipFill>
        <p:spPr>
          <a:xfrm>
            <a:off x="179512" y="2404323"/>
            <a:ext cx="4304346" cy="4265037"/>
          </a:xfrm>
          <a:prstGeom prst="rect">
            <a:avLst/>
          </a:prstGeom>
        </p:spPr>
      </p:pic>
      <p:sp>
        <p:nvSpPr>
          <p:cNvPr id="3" name="Rectangle 2"/>
          <p:cNvSpPr/>
          <p:nvPr/>
        </p:nvSpPr>
        <p:spPr>
          <a:xfrm>
            <a:off x="4355976" y="2356912"/>
            <a:ext cx="4563606" cy="1938992"/>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کارکلاسی</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تأثیرات فناوری اطلاعات و ارتباطات در زندگی با هم اندیشی در گروه جاهای خالی در شکل را کامل کنید.</a:t>
            </a:r>
          </a:p>
        </p:txBody>
      </p:sp>
      <p:sp>
        <p:nvSpPr>
          <p:cNvPr id="5" name="TextBox 4"/>
          <p:cNvSpPr txBox="1"/>
          <p:nvPr/>
        </p:nvSpPr>
        <p:spPr>
          <a:xfrm>
            <a:off x="6390549" y="5390299"/>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pic>
        <p:nvPicPr>
          <p:cNvPr id="6" name="Picture 5" descr="A purple letters on a black background&#10;&#10;Description automatically generated">
            <a:extLst>
              <a:ext uri="{FF2B5EF4-FFF2-40B4-BE49-F238E27FC236}">
                <a16:creationId xmlns:a16="http://schemas.microsoft.com/office/drawing/2014/main" id="{8BC63B2D-483B-AF84-972C-986CA84632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extLst>
      <p:ext uri="{BB962C8B-B14F-4D97-AF65-F5344CB8AC3E}">
        <p14:creationId xmlns:p14="http://schemas.microsoft.com/office/powerpoint/2010/main" val="14664166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par>
                          <p:cTn id="25" fill="hold">
                            <p:stCondLst>
                              <p:cond delay="3000"/>
                            </p:stCondLst>
                            <p:childTnLst>
                              <p:par>
                                <p:cTn id="26" presetID="26"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14064" y="332656"/>
            <a:ext cx="8678416" cy="5262979"/>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کارکلاسی</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تأثیرات فناوری اطلاعات و ارتباطات در زندگی با هم اندیشی در گروه جاهای خالی در شکل را کامل کنید.</a:t>
            </a:r>
          </a:p>
          <a:p>
            <a:pPr algn="just" rtl="1"/>
            <a:r>
              <a:rPr lang="fa-IR" sz="2400" b="1" dirty="0">
                <a:solidFill>
                  <a:srgbClr val="FF0000"/>
                </a:solidFill>
                <a:cs typeface="B Nazanin" panose="00000400000000000000" pitchFamily="2" charset="-78"/>
              </a:rPr>
              <a:t>جواب</a:t>
            </a:r>
          </a:p>
          <a:p>
            <a:pPr algn="just" rtl="1"/>
            <a:r>
              <a:rPr lang="fa-IR" sz="2400" dirty="0">
                <a:cs typeface="B Nazanin" panose="00000400000000000000" pitchFamily="2" charset="-78"/>
              </a:rPr>
              <a:t>1- کاربرد در آموزش ومدرسه هوشمند</a:t>
            </a:r>
          </a:p>
          <a:p>
            <a:pPr algn="just" rtl="1"/>
            <a:r>
              <a:rPr lang="fa-IR" sz="2400" dirty="0">
                <a:cs typeface="B Nazanin" panose="00000400000000000000" pitchFamily="2" charset="-78"/>
              </a:rPr>
              <a:t>۲ - کاربرد در پزشکی</a:t>
            </a:r>
          </a:p>
          <a:p>
            <a:pPr algn="just" rtl="1"/>
            <a:r>
              <a:rPr lang="fa-IR" sz="2400" dirty="0">
                <a:cs typeface="B Nazanin" panose="00000400000000000000" pitchFamily="2" charset="-78"/>
              </a:rPr>
              <a:t>۳ - کاربرد در مسافرت و تهیه و رزرو بلیط</a:t>
            </a:r>
          </a:p>
          <a:p>
            <a:pPr algn="just" rtl="1"/>
            <a:r>
              <a:rPr lang="fa-IR" sz="2400" dirty="0">
                <a:cs typeface="B Nazanin" panose="00000400000000000000" pitchFamily="2" charset="-78"/>
              </a:rPr>
              <a:t>۴ - کاربرد در چت و گفتگو</a:t>
            </a:r>
          </a:p>
          <a:p>
            <a:pPr algn="just" rtl="1"/>
            <a:r>
              <a:rPr lang="fa-IR" sz="2400" dirty="0">
                <a:cs typeface="B Nazanin" panose="00000400000000000000" pitchFamily="2" charset="-78"/>
              </a:rPr>
              <a:t>۵ - اینترنت</a:t>
            </a:r>
          </a:p>
          <a:p>
            <a:pPr algn="just" rtl="1"/>
            <a:r>
              <a:rPr lang="fa-IR" sz="2400" dirty="0">
                <a:cs typeface="B Nazanin" panose="00000400000000000000" pitchFamily="2" charset="-78"/>
              </a:rPr>
              <a:t>و کاربرد در گفتگو و چت کردن - کاربرد در فرستادن نامه ایمیل - نوبت گیری - رزرو بلیط - کاربرد در تجارت الکترونیکی - جهت یابی - پیش بینی هوا - رزرو هتل - ثبت نام - بانکداری الکترونیکی - بورس - بازی آنلاین - ویدئو کنفرانس - دستگاه عابر بانک - رادیو - بیسیم - رادار - پخش زنده تلوزیون و ......</a:t>
            </a:r>
          </a:p>
        </p:txBody>
      </p:sp>
      <p:sp>
        <p:nvSpPr>
          <p:cNvPr id="4" name="TextBox 3"/>
          <p:cNvSpPr txBox="1"/>
          <p:nvPr/>
        </p:nvSpPr>
        <p:spPr>
          <a:xfrm>
            <a:off x="5686347" y="5877272"/>
            <a:ext cx="3225563" cy="523220"/>
          </a:xfrm>
          <a:prstGeom prst="rect">
            <a:avLst/>
          </a:prstGeom>
          <a:noFill/>
        </p:spPr>
        <p:txBody>
          <a:bodyPr wrap="none" rtlCol="1">
            <a:spAutoFit/>
          </a:bodyPr>
          <a:lstStyle/>
          <a:p>
            <a:r>
              <a:rPr lang="fa-IR" sz="2800" b="1" dirty="0">
                <a:solidFill>
                  <a:srgbClr val="FF0000"/>
                </a:solidFill>
                <a:cs typeface="B Nazanin" panose="00000400000000000000" pitchFamily="2" charset="-78"/>
              </a:rPr>
              <a:t>ادامه جواب در صفحه بعد</a:t>
            </a:r>
          </a:p>
        </p:txBody>
      </p:sp>
      <p:pic>
        <p:nvPicPr>
          <p:cNvPr id="2" name="Picture 1" descr="A purple letters on a black background&#10;&#10;Description automatically generated">
            <a:extLst>
              <a:ext uri="{FF2B5EF4-FFF2-40B4-BE49-F238E27FC236}">
                <a16:creationId xmlns:a16="http://schemas.microsoft.com/office/drawing/2014/main" id="{DAA7C301-FF65-4450-AF3C-3A78AFEEB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extLst>
      <p:ext uri="{BB962C8B-B14F-4D97-AF65-F5344CB8AC3E}">
        <p14:creationId xmlns:p14="http://schemas.microsoft.com/office/powerpoint/2010/main" val="25058007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098" name="Picture 2" descr="کارکلاسی صفحه 18 کاروفناوری هفتم تاثیرات فناوری اطلاعات وارتباطا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64" y="1268760"/>
            <a:ext cx="8715872" cy="45738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4064" y="332656"/>
            <a:ext cx="8678416" cy="1200329"/>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کارکلاسی</a:t>
            </a:r>
            <a:endParaRPr lang="fa-IR" sz="2400" dirty="0">
              <a:cs typeface="B Nazanin" panose="00000400000000000000" pitchFamily="2" charset="-78"/>
            </a:endParaRPr>
          </a:p>
          <a:p>
            <a:pPr algn="just" rtl="1"/>
            <a:r>
              <a:rPr lang="fa-IR" sz="2400" dirty="0">
                <a:cs typeface="B Nazanin" panose="00000400000000000000" pitchFamily="2" charset="-78"/>
              </a:rPr>
              <a:t>تأثیرات فناوری اطلاعات و ارتباطات در زندگی با هم اندیشی در گروه جاهای خالی در شکل را کامل کنید.</a:t>
            </a:r>
          </a:p>
        </p:txBody>
      </p:sp>
      <p:pic>
        <p:nvPicPr>
          <p:cNvPr id="2" name="Picture 1" descr="A purple letters on a black background&#10;&#10;Description automatically generated">
            <a:extLst>
              <a:ext uri="{FF2B5EF4-FFF2-40B4-BE49-F238E27FC236}">
                <a16:creationId xmlns:a16="http://schemas.microsoft.com/office/drawing/2014/main" id="{7C4AC5D0-D157-005A-F790-90BA3733CB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extLst>
      <p:ext uri="{BB962C8B-B14F-4D97-AF65-F5344CB8AC3E}">
        <p14:creationId xmlns:p14="http://schemas.microsoft.com/office/powerpoint/2010/main" val="25647820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251520" y="476672"/>
            <a:ext cx="8640960" cy="4955203"/>
          </a:xfrm>
          <a:prstGeom prst="rect">
            <a:avLst/>
          </a:prstGeom>
        </p:spPr>
        <p:txBody>
          <a:bodyPr wrap="square">
            <a:spAutoFit/>
          </a:bodyPr>
          <a:lstStyle/>
          <a:p>
            <a:pPr algn="just" rtl="1"/>
            <a:r>
              <a:rPr lang="fa-IR" sz="2400" b="1" dirty="0">
                <a:solidFill>
                  <a:srgbClr val="FF0000"/>
                </a:solidFill>
                <a:latin typeface="Amir-New"/>
                <a:cs typeface="B Nazanin" panose="00000400000000000000" pitchFamily="2" charset="-78"/>
              </a:rPr>
              <a:t>پرسش</a:t>
            </a:r>
            <a:endParaRPr lang="fa-IR" sz="2400" dirty="0">
              <a:latin typeface="Amir-New"/>
              <a:cs typeface="B Nazanin" panose="00000400000000000000" pitchFamily="2" charset="-78"/>
            </a:endParaRPr>
          </a:p>
          <a:p>
            <a:pPr algn="just" rtl="1"/>
            <a:r>
              <a:rPr lang="fa-IR" sz="2400" dirty="0">
                <a:latin typeface="Amir-New"/>
                <a:cs typeface="B Nazanin" panose="00000400000000000000" pitchFamily="2" charset="-78"/>
              </a:rPr>
              <a:t>تصور کنید فناوری اطلاعات و ارتباطات از زندگی امروزه شما خارج شود، به نظر شما چه دگرگونی هایی در زندگی شما ایجاد خواهد شد؟</a:t>
            </a:r>
          </a:p>
          <a:p>
            <a:pPr algn="just" rtl="1"/>
            <a:endParaRPr lang="fa-IR" sz="2400" dirty="0">
              <a:latin typeface="Amir-New"/>
              <a:cs typeface="B Nazanin" panose="00000400000000000000" pitchFamily="2" charset="-78"/>
            </a:endParaRPr>
          </a:p>
          <a:p>
            <a:pPr algn="just" rtl="1"/>
            <a:r>
              <a:rPr lang="fa-IR" sz="2800" b="1" dirty="0">
                <a:solidFill>
                  <a:srgbClr val="FF0000"/>
                </a:solidFill>
                <a:latin typeface="Amir-New"/>
                <a:cs typeface="B Nazanin" panose="00000400000000000000" pitchFamily="2" charset="-78"/>
              </a:rPr>
              <a:t>جواب</a:t>
            </a:r>
            <a:endParaRPr lang="fa-IR" sz="2400" dirty="0">
              <a:latin typeface="Amir-New"/>
              <a:cs typeface="B Nazanin" panose="00000400000000000000" pitchFamily="2" charset="-78"/>
            </a:endParaRPr>
          </a:p>
          <a:p>
            <a:pPr algn="just" rtl="1"/>
            <a:r>
              <a:rPr lang="fa-IR" sz="2400" dirty="0">
                <a:latin typeface="Amir-New"/>
                <a:cs typeface="B Nazanin" panose="00000400000000000000" pitchFamily="2" charset="-78"/>
              </a:rPr>
              <a:t>اگر فناوری اطلاعات و ارتباطات از زندگی ماخارج شود زندگی بسیار سخت،کند و خسته کننده می شود کارهای روزمره - ارتباطات - ارسال نامه - تبادل افکار - خرید - تجارت و................... بسیاری از کارهای دیگری که نیاز به سرعت و دقت دارند انجام پذیر نخواهند بود و پیشرفتی صورت نگرفته و جامعه عقب می ماند همچنین به علت انجام فیزیکی کارها خیابان ها شلوغ شده و ترافیک و آلودگی هوا هم افزایش می یابد در نتیجه اعصاب و اخلاق مردم تحت تأثیر این موارد به هم می خورد و چه بسا باعث ........................... شود.</a:t>
            </a:r>
          </a:p>
          <a:p>
            <a:pPr algn="just" rtl="1"/>
            <a:r>
              <a:rPr lang="fa-IR" sz="2400" dirty="0">
                <a:latin typeface="Amir-New"/>
                <a:cs typeface="B Nazanin" panose="00000400000000000000" pitchFamily="2" charset="-78"/>
              </a:rPr>
              <a:t>امروزه یکی از معیارهای رشد وپیشرفت جوامع رشد فناوری اطلاعات و ارتباطات در آن جامعه می باشد.</a:t>
            </a:r>
            <a:endParaRPr lang="fa-IR" sz="2400" b="1" dirty="0">
              <a:latin typeface="Amir-New"/>
              <a:cs typeface="B Nazanin" panose="00000400000000000000" pitchFamily="2" charset="-78"/>
              <a:hlinkClick r:id="rId3"/>
            </a:endParaRPr>
          </a:p>
        </p:txBody>
      </p:sp>
      <p:pic>
        <p:nvPicPr>
          <p:cNvPr id="2" name="Picture 1" descr="A purple letters on a black background&#10;&#10;Description automatically generated">
            <a:extLst>
              <a:ext uri="{FF2B5EF4-FFF2-40B4-BE49-F238E27FC236}">
                <a16:creationId xmlns:a16="http://schemas.microsoft.com/office/drawing/2014/main" id="{122ACF38-A0E8-EE70-CAE0-05EAB3FF0E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extLst>
      <p:ext uri="{BB962C8B-B14F-4D97-AF65-F5344CB8AC3E}">
        <p14:creationId xmlns:p14="http://schemas.microsoft.com/office/powerpoint/2010/main" val="2140105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79512" y="404664"/>
            <a:ext cx="8746232" cy="5816977"/>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کارکلاسی</a:t>
            </a:r>
          </a:p>
          <a:p>
            <a:pPr algn="r" rtl="1"/>
            <a:endParaRPr lang="fa-IR" sz="1600" b="1" dirty="0">
              <a:solidFill>
                <a:srgbClr val="FF0000"/>
              </a:solidFill>
              <a:latin typeface="Amir-New"/>
              <a:cs typeface="B Nazanin" panose="00000400000000000000" pitchFamily="2" charset="-78"/>
            </a:endParaRPr>
          </a:p>
          <a:p>
            <a:pPr algn="just" rtl="1"/>
            <a:r>
              <a:rPr lang="fa-IR" sz="2400" dirty="0">
                <a:latin typeface="Amuzeh-New-Bold"/>
                <a:cs typeface="B Nazanin" panose="00000400000000000000" pitchFamily="2" charset="-78"/>
              </a:rPr>
              <a:t>تأثیرات استفاده از فناوری اطلاعات و ارتباطات در زندگی با هم اندیشی درگروه، جدول را کامل کنید:                 </a:t>
            </a:r>
            <a:endParaRPr lang="fa-IR" sz="2400" dirty="0">
              <a:latin typeface="AmuzehNewNormalPS"/>
              <a:cs typeface="B Nazanin" panose="00000400000000000000" pitchFamily="2" charset="-78"/>
            </a:endParaRPr>
          </a:p>
          <a:p>
            <a:pPr algn="r" rtl="1"/>
            <a:endParaRPr lang="fa-IR" sz="2000" dirty="0">
              <a:latin typeface="AmuzehNewNormalPS"/>
              <a:cs typeface="B Nazanin" panose="00000400000000000000" pitchFamily="2" charset="-78"/>
            </a:endParaRPr>
          </a:p>
          <a:p>
            <a:pPr algn="just" rtl="1"/>
            <a:r>
              <a:rPr lang="fa-IR" sz="2400" b="1" dirty="0">
                <a:cs typeface="B Nazanin" panose="00000400000000000000" pitchFamily="2" charset="-78"/>
              </a:rPr>
              <a:t>جواب در صفحه بعد</a:t>
            </a: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رایانه، پرکاربردترین ابزار فناوری اطلاعات و ارتباطات است. سال گذشته با برخی از کاربردهای آن آشنا شدید. امسال نیز کاربردهای بیشتر رایانه را خواهید آموخت.</a:t>
            </a:r>
            <a:endParaRPr lang="fa-IR" sz="2400" dirty="0">
              <a:cs typeface="B Nazanin" panose="00000400000000000000" pitchFamily="2" charset="-78"/>
            </a:endParaRPr>
          </a:p>
        </p:txBody>
      </p:sp>
      <p:pic>
        <p:nvPicPr>
          <p:cNvPr id="2" name="Picture 1"/>
          <p:cNvPicPr>
            <a:picLocks noChangeAspect="1"/>
          </p:cNvPicPr>
          <p:nvPr/>
        </p:nvPicPr>
        <p:blipFill>
          <a:blip r:embed="rId3"/>
          <a:stretch>
            <a:fillRect/>
          </a:stretch>
        </p:blipFill>
        <p:spPr>
          <a:xfrm>
            <a:off x="1310331" y="2564904"/>
            <a:ext cx="7615413" cy="2659857"/>
          </a:xfrm>
          <a:prstGeom prst="rect">
            <a:avLst/>
          </a:prstGeom>
        </p:spPr>
      </p:pic>
      <p:pic>
        <p:nvPicPr>
          <p:cNvPr id="3" name="Picture 2" descr="A purple letters on a black background&#10;&#10;Description automatically generated">
            <a:extLst>
              <a:ext uri="{FF2B5EF4-FFF2-40B4-BE49-F238E27FC236}">
                <a16:creationId xmlns:a16="http://schemas.microsoft.com/office/drawing/2014/main" id="{956E7537-402B-9313-4A8F-DFA20469F9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extLst>
      <p:ext uri="{BB962C8B-B14F-4D97-AF65-F5344CB8AC3E}">
        <p14:creationId xmlns:p14="http://schemas.microsoft.com/office/powerpoint/2010/main" val="3599708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18" y="332656"/>
            <a:ext cx="8602217" cy="1877437"/>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کارکلاسی</a:t>
            </a:r>
          </a:p>
          <a:p>
            <a:pPr algn="r" rtl="1"/>
            <a:endParaRPr lang="fa-IR" sz="1600" b="1" dirty="0">
              <a:solidFill>
                <a:srgbClr val="FF0000"/>
              </a:solidFill>
              <a:latin typeface="Amir-New"/>
              <a:cs typeface="B Nazanin" panose="00000400000000000000" pitchFamily="2" charset="-78"/>
            </a:endParaRPr>
          </a:p>
          <a:p>
            <a:pPr algn="just" rtl="1"/>
            <a:r>
              <a:rPr lang="fa-IR" sz="2400" dirty="0">
                <a:latin typeface="Amuzeh-New-Bold"/>
                <a:cs typeface="B Nazanin" panose="00000400000000000000" pitchFamily="2" charset="-78"/>
              </a:rPr>
              <a:t>تأثیرات استفاده از فناوری اطلاعات و ارتباطات در زندگی با هم اندیشی درگروه، جدول را کامل کنید:                 </a:t>
            </a:r>
            <a:endParaRPr lang="fa-IR" sz="2000" dirty="0">
              <a:latin typeface="AmuzehNewNormalPS"/>
              <a:cs typeface="B Nazanin" panose="00000400000000000000" pitchFamily="2" charset="-78"/>
            </a:endParaRPr>
          </a:p>
          <a:p>
            <a:pPr algn="r" rtl="1"/>
            <a:r>
              <a:rPr lang="fa-IR" sz="2800" b="1" dirty="0">
                <a:solidFill>
                  <a:srgbClr val="FF0000"/>
                </a:solidFill>
                <a:latin typeface="AmuzehNewNormalPS"/>
                <a:cs typeface="B Nazanin" panose="00000400000000000000" pitchFamily="2" charset="-78"/>
              </a:rPr>
              <a:t>جواب</a:t>
            </a:r>
            <a:endParaRPr lang="fa-IR" sz="2400" dirty="0">
              <a:solidFill>
                <a:srgbClr val="FF0000"/>
              </a:solidFill>
              <a:latin typeface="AmuzehNewNormalPS"/>
              <a:cs typeface="B Nazanin" panose="00000400000000000000" pitchFamily="2" charset="-78"/>
            </a:endParaRPr>
          </a:p>
        </p:txBody>
      </p:sp>
      <p:pic>
        <p:nvPicPr>
          <p:cNvPr id="3" name="Picture 2" descr="A close up of a paper&#10;&#10;Description automatically generated">
            <a:extLst>
              <a:ext uri="{FF2B5EF4-FFF2-40B4-BE49-F238E27FC236}">
                <a16:creationId xmlns:a16="http://schemas.microsoft.com/office/drawing/2014/main" id="{49B82AFC-D29A-BD06-0253-C40F0A927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31" y="2348880"/>
            <a:ext cx="8676190" cy="3790476"/>
          </a:xfrm>
          <a:prstGeom prst="rect">
            <a:avLst/>
          </a:prstGeom>
        </p:spPr>
      </p:pic>
      <p:pic>
        <p:nvPicPr>
          <p:cNvPr id="6" name="Picture 5" descr="A purple letters on a black background&#10;&#10;Description automatically generated">
            <a:extLst>
              <a:ext uri="{FF2B5EF4-FFF2-40B4-BE49-F238E27FC236}">
                <a16:creationId xmlns:a16="http://schemas.microsoft.com/office/drawing/2014/main" id="{B1B41B99-C41A-1A18-028F-5185525B70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extLst>
      <p:ext uri="{BB962C8B-B14F-4D97-AF65-F5344CB8AC3E}">
        <p14:creationId xmlns:p14="http://schemas.microsoft.com/office/powerpoint/2010/main" val="7804306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65" y="555684"/>
            <a:ext cx="3936787" cy="4169460"/>
          </a:xfrm>
          <a:prstGeom prst="rect">
            <a:avLst/>
          </a:prstGeom>
        </p:spPr>
      </p:pic>
      <p:sp>
        <p:nvSpPr>
          <p:cNvPr id="2" name="Rectangle 1"/>
          <p:cNvSpPr/>
          <p:nvPr/>
        </p:nvSpPr>
        <p:spPr>
          <a:xfrm>
            <a:off x="3491880" y="260648"/>
            <a:ext cx="5400599" cy="3631763"/>
          </a:xfrm>
          <a:prstGeom prst="rect">
            <a:avLst/>
          </a:prstGeom>
        </p:spPr>
        <p:txBody>
          <a:bodyPr wrap="square">
            <a:spAutoFit/>
          </a:bodyPr>
          <a:lstStyle/>
          <a:p>
            <a:pPr algn="r" rtl="1"/>
            <a:r>
              <a:rPr lang="fa-IR" sz="2400" b="1" dirty="0">
                <a:solidFill>
                  <a:srgbClr val="FF0000"/>
                </a:solidFill>
                <a:latin typeface="Amuzeh-New-Bold"/>
                <a:cs typeface="B Nazanin" panose="00000400000000000000" pitchFamily="2" charset="-78"/>
              </a:rPr>
              <a:t>نقاشی با رایانه</a:t>
            </a:r>
          </a:p>
          <a:p>
            <a:pPr algn="r" rtl="1"/>
            <a:endParaRPr lang="fa-IR" sz="1400" b="1" dirty="0">
              <a:solidFill>
                <a:srgbClr val="FFC000"/>
              </a:solidFill>
              <a:latin typeface="Amuzeh-New-Bold"/>
              <a:cs typeface="B Nazanin" panose="00000400000000000000" pitchFamily="2" charset="-78"/>
            </a:endParaRPr>
          </a:p>
          <a:p>
            <a:pPr algn="just" rtl="1"/>
            <a:r>
              <a:rPr lang="fa-IR" sz="2400" dirty="0">
                <a:latin typeface="Amuzeh-New-Bold"/>
                <a:cs typeface="B Nazanin" panose="00000400000000000000" pitchFamily="2" charset="-78"/>
              </a:rPr>
              <a:t>در محیط برنامه </a:t>
            </a:r>
            <a:r>
              <a:rPr lang="en-US" sz="2400" dirty="0">
                <a:latin typeface="Amuzeh-New-Bold"/>
                <a:cs typeface="B Nazanin" panose="00000400000000000000" pitchFamily="2" charset="-78"/>
              </a:rPr>
              <a:t> </a:t>
            </a:r>
            <a:r>
              <a:rPr lang="en-US" sz="2000" dirty="0">
                <a:solidFill>
                  <a:srgbClr val="FF0000"/>
                </a:solidFill>
                <a:latin typeface="Amuzeh-New-Bold"/>
                <a:cs typeface="B Nazanin" panose="00000400000000000000" pitchFamily="2" charset="-78"/>
              </a:rPr>
              <a:t>paint</a:t>
            </a:r>
            <a:r>
              <a:rPr lang="fa-IR" sz="2400" dirty="0">
                <a:latin typeface="Amuzeh-New-Bold"/>
                <a:cs typeface="B Nazanin" panose="00000400000000000000" pitchFamily="2" charset="-78"/>
              </a:rPr>
              <a:t>نقاشی های بسیاری می توانید ،</a:t>
            </a:r>
            <a:r>
              <a:rPr lang="en-US" sz="2400" dirty="0">
                <a:latin typeface="Amuzeh-New-Bold"/>
                <a:cs typeface="B Nazanin" panose="00000400000000000000" pitchFamily="2" charset="-78"/>
              </a:rPr>
              <a:t>  </a:t>
            </a:r>
            <a:r>
              <a:rPr lang="fa-IR" sz="2400" dirty="0">
                <a:latin typeface="Amuzeh-New-Bold"/>
                <a:cs typeface="B Nazanin" panose="00000400000000000000" pitchFamily="2" charset="-78"/>
              </a:rPr>
              <a:t>بکشید. اینجا شکل هرم غذایی کشیده شده است. شما هم می توانید با به کارگیری امکانات این برنامه، هر نقاشی دلخواه دیگری را بکشید.</a:t>
            </a:r>
          </a:p>
          <a:p>
            <a:pPr algn="just" rtl="1"/>
            <a:endParaRPr lang="fa-IR"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برای نمونه می توانید درباره اختراعی که در پودمان نوآوری داشته اید، شکلی بکشید و توضیحاتی به آن بیفزایید.</a:t>
            </a:r>
          </a:p>
        </p:txBody>
      </p:sp>
      <p:sp>
        <p:nvSpPr>
          <p:cNvPr id="5" name="Rectangle 4"/>
          <p:cNvSpPr/>
          <p:nvPr/>
        </p:nvSpPr>
        <p:spPr>
          <a:xfrm>
            <a:off x="143149" y="4797152"/>
            <a:ext cx="8749330" cy="1384995"/>
          </a:xfrm>
          <a:prstGeom prst="rect">
            <a:avLst/>
          </a:prstGeom>
        </p:spPr>
        <p:txBody>
          <a:bodyPr wrap="square">
            <a:spAutoFit/>
          </a:bodyPr>
          <a:lstStyle/>
          <a:p>
            <a:pPr algn="just" rtl="1"/>
            <a:r>
              <a:rPr lang="fa-IR" sz="2400" dirty="0">
                <a:cs typeface="B Nazanin" panose="00000400000000000000" pitchFamily="2" charset="-78"/>
              </a:rPr>
              <a:t>پس از مشاهده فیلم نقاشی با رایانه، نقاشی بالا را بکشید و آن را روی کاغذ چاپ و با کمک برنامه </a:t>
            </a:r>
            <a:r>
              <a:rPr lang="en-US" sz="2400" dirty="0">
                <a:solidFill>
                  <a:srgbClr val="FF0000"/>
                </a:solidFill>
                <a:cs typeface="B Nazanin" panose="00000400000000000000" pitchFamily="2" charset="-78"/>
              </a:rPr>
              <a:t>paint</a:t>
            </a:r>
            <a:r>
              <a:rPr lang="fa-IR" sz="2400" dirty="0">
                <a:cs typeface="B Nazanin" panose="00000400000000000000" pitchFamily="2" charset="-78"/>
              </a:rPr>
              <a:t> در محل مناسبی در خانه نصب کنید تا به یاد داشته باشید که مواد غذایی روزانه مورد نیاز بدنتان را مصرف کنید.</a:t>
            </a:r>
          </a:p>
          <a:p>
            <a:pPr algn="just" rtl="1"/>
            <a:endParaRPr lang="fa-IR" sz="1200" dirty="0">
              <a:solidFill>
                <a:schemeClr val="accent4">
                  <a:lumMod val="20000"/>
                  <a:lumOff val="80000"/>
                </a:schemeClr>
              </a:solidFill>
              <a:cs typeface="B Nazanin" panose="00000400000000000000" pitchFamily="2" charset="-78"/>
            </a:endParaRPr>
          </a:p>
        </p:txBody>
      </p:sp>
      <p:pic>
        <p:nvPicPr>
          <p:cNvPr id="3" name="Picture 2" descr="A purple letters on a black background&#10;&#10;Description automatically generated">
            <a:extLst>
              <a:ext uri="{FF2B5EF4-FFF2-40B4-BE49-F238E27FC236}">
                <a16:creationId xmlns:a16="http://schemas.microsoft.com/office/drawing/2014/main" id="{EA7ECD50-BE49-0BA8-AAF0-0A2E9CCD96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extLst>
      <p:ext uri="{BB962C8B-B14F-4D97-AF65-F5344CB8AC3E}">
        <p14:creationId xmlns:p14="http://schemas.microsoft.com/office/powerpoint/2010/main" val="1153329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476672"/>
            <a:ext cx="8640960" cy="3108543"/>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p>
          <a:p>
            <a:pPr algn="just" rtl="1"/>
            <a:endParaRPr lang="fa-IR" sz="2400" dirty="0">
              <a:latin typeface="Amuzeh-New-Bold"/>
              <a:cs typeface="B Nazanin" panose="00000400000000000000" pitchFamily="2" charset="-78"/>
            </a:endParaRPr>
          </a:p>
          <a:p>
            <a:pPr algn="just" rtl="1"/>
            <a:r>
              <a:rPr lang="fa-IR" sz="2800" dirty="0">
                <a:solidFill>
                  <a:srgbClr val="00B050"/>
                </a:solidFill>
                <a:latin typeface="Amuzeh-New-Bold"/>
                <a:cs typeface="B Nazanin" panose="00000400000000000000" pitchFamily="2" charset="-78"/>
              </a:rPr>
              <a:t>ایجاد پوشه برای ذخیره کردن پرونده ها</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برای دسترسی ساده تر به اطلاعات و دسته بندی پرونده هایی که تهیه می کنید، در یکی از درایوهای رایانه با نظر دبیر خود، یک پوشه با نام مناسب برای گروه و در داخل آن چند پوشه با عنوان های ،تصویرگزارش،فیلم و ... ایجاد کنید. در طول سال با اجرای کارهای گروهی، پرونده های تولید شده خود را در پوشه مربوط به آن ذخیره کنید.</a:t>
            </a:r>
            <a:endParaRPr lang="fa-IR" sz="2400" dirty="0">
              <a:cs typeface="B Nazanin" panose="00000400000000000000" pitchFamily="2" charset="-78"/>
            </a:endParaRPr>
          </a:p>
        </p:txBody>
      </p:sp>
      <p:pic>
        <p:nvPicPr>
          <p:cNvPr id="3" name="Picture 2" descr="A purple letters on a black background&#10;&#10;Description automatically generated">
            <a:extLst>
              <a:ext uri="{FF2B5EF4-FFF2-40B4-BE49-F238E27FC236}">
                <a16:creationId xmlns:a16="http://schemas.microsoft.com/office/drawing/2014/main" id="{2B334BCB-3082-93ED-0FB3-DACF7A0637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extLst>
      <p:ext uri="{BB962C8B-B14F-4D97-AF65-F5344CB8AC3E}">
        <p14:creationId xmlns:p14="http://schemas.microsoft.com/office/powerpoint/2010/main" val="2195109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1700808"/>
            <a:ext cx="8640960" cy="2739211"/>
          </a:xfrm>
          <a:prstGeom prst="rect">
            <a:avLst/>
          </a:prstGeom>
        </p:spPr>
        <p:txBody>
          <a:bodyPr wrap="square">
            <a:spAutoFit/>
          </a:bodyPr>
          <a:lstStyle/>
          <a:p>
            <a:pPr algn="r" rtl="1"/>
            <a:r>
              <a:rPr lang="fa-IR" sz="2800" b="1" dirty="0">
                <a:solidFill>
                  <a:srgbClr val="FF0000"/>
                </a:solidFill>
                <a:latin typeface="Amuzeh-New-Bold"/>
                <a:cs typeface="B Nazanin" panose="00000400000000000000" pitchFamily="2" charset="-78"/>
              </a:rPr>
              <a:t>برخی از شایستگی هایی که در این پودمان به دست می آورید:</a:t>
            </a:r>
          </a:p>
          <a:p>
            <a:pPr algn="r" rtl="1"/>
            <a:endParaRPr lang="fa-IR" sz="2400" b="1" dirty="0">
              <a:latin typeface="Amuzeh-New-Bold"/>
              <a:cs typeface="B Nazanin" panose="00000400000000000000" pitchFamily="2" charset="-78"/>
            </a:endParaRPr>
          </a:p>
          <a:p>
            <a:pPr algn="r" rtl="1"/>
            <a:r>
              <a:rPr lang="fa-IR" sz="2400" dirty="0">
                <a:latin typeface="AmuzehNewNormalPS"/>
                <a:cs typeface="B Nazanin" panose="00000400000000000000" pitchFamily="2" charset="-78"/>
              </a:rPr>
              <a:t>به کارگیری مهارت هایی مانند اجرای کارهای گروهی،تفکر انتقادی، پرسش گری و ..؛</a:t>
            </a:r>
          </a:p>
          <a:p>
            <a:pPr algn="r" rtl="1"/>
            <a:r>
              <a:rPr lang="fa-IR" sz="2400" dirty="0">
                <a:latin typeface="AmuzehNewNormalPS"/>
                <a:cs typeface="B Nazanin" panose="00000400000000000000" pitchFamily="2" charset="-78"/>
              </a:rPr>
              <a:t>آشنایی با مفهوم فناوری اطلاعات و ارتباطات؛</a:t>
            </a:r>
          </a:p>
          <a:p>
            <a:pPr algn="r" rtl="1"/>
            <a:r>
              <a:rPr lang="fa-IR" sz="2400" dirty="0">
                <a:latin typeface="AmuzehNewNormalPS"/>
                <a:cs typeface="B Nazanin" panose="00000400000000000000" pitchFamily="2" charset="-78"/>
              </a:rPr>
              <a:t>آشنایی با ابزارهای فناوری اطلاعات و ارتباطات و کاربرد آنها ؛</a:t>
            </a:r>
          </a:p>
          <a:p>
            <a:pPr algn="r" rtl="1"/>
            <a:r>
              <a:rPr lang="fa-IR" sz="2400" dirty="0">
                <a:latin typeface="AmuzehNewNormalPS"/>
                <a:cs typeface="B Nazanin" panose="00000400000000000000" pitchFamily="2" charset="-78"/>
              </a:rPr>
              <a:t>آشنایی با تأثیرات فناوری اطلاعات و ارتباطات در زندگی ؛</a:t>
            </a:r>
          </a:p>
          <a:p>
            <a:pPr algn="r" rtl="1"/>
            <a:r>
              <a:rPr lang="fa-IR" sz="2400" dirty="0">
                <a:latin typeface="AmuzehNewNormalPS"/>
                <a:cs typeface="B Nazanin" panose="00000400000000000000" pitchFamily="2" charset="-78"/>
              </a:rPr>
              <a:t>ایده پردازی، نوآوری و خلاقیت.</a:t>
            </a:r>
            <a:endParaRPr lang="fa-IR" sz="2400" dirty="0">
              <a:cs typeface="B Nazanin" panose="00000400000000000000" pitchFamily="2" charset="-78"/>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1301" y="548680"/>
            <a:ext cx="7511179" cy="792088"/>
          </a:xfrm>
          <a:prstGeom prst="rect">
            <a:avLst/>
          </a:prstGeom>
        </p:spPr>
      </p:pic>
      <p:pic>
        <p:nvPicPr>
          <p:cNvPr id="2" name="Picture 1" descr="A purple letters on a black background&#10;&#10;Description automatically generated">
            <a:extLst>
              <a:ext uri="{FF2B5EF4-FFF2-40B4-BE49-F238E27FC236}">
                <a16:creationId xmlns:a16="http://schemas.microsoft.com/office/drawing/2014/main" id="{6C585C5F-104B-21D2-44C4-B3D76D2C0A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custDataLst>
      <p:tags r:id="rId2"/>
    </p:custDataLst>
    <p:extLst>
      <p:ext uri="{BB962C8B-B14F-4D97-AF65-F5344CB8AC3E}">
        <p14:creationId xmlns:p14="http://schemas.microsoft.com/office/powerpoint/2010/main" val="2826935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260648"/>
            <a:ext cx="8640960" cy="1938992"/>
          </a:xfrm>
          <a:prstGeom prst="rect">
            <a:avLst/>
          </a:prstGeom>
        </p:spPr>
        <p:txBody>
          <a:bodyPr wrap="square">
            <a:spAutoFit/>
          </a:bodyPr>
          <a:lstStyle/>
          <a:p>
            <a:pPr algn="just" rtl="1"/>
            <a:endParaRPr lang="fa-IR" sz="2400" dirty="0">
              <a:latin typeface="Amir-New"/>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نکات ایمنی</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فراموش نکنید برای حفظ نعمت سلامتی و داشتن جسمی سالم، باید هنگام کار با رایانه پشت میز به درستی بنشینید.</a:t>
            </a:r>
          </a:p>
        </p:txBody>
      </p:sp>
      <p:pic>
        <p:nvPicPr>
          <p:cNvPr id="5" name="Picture 4"/>
          <p:cNvPicPr>
            <a:picLocks noChangeAspect="1"/>
          </p:cNvPicPr>
          <p:nvPr/>
        </p:nvPicPr>
        <p:blipFill>
          <a:blip r:embed="rId3"/>
          <a:stretch>
            <a:fillRect/>
          </a:stretch>
        </p:blipFill>
        <p:spPr>
          <a:xfrm>
            <a:off x="264100" y="2218865"/>
            <a:ext cx="4379908" cy="4317592"/>
          </a:xfrm>
          <a:prstGeom prst="rect">
            <a:avLst/>
          </a:prstGeom>
        </p:spPr>
      </p:pic>
      <p:sp>
        <p:nvSpPr>
          <p:cNvPr id="6" name="Rectangle 5"/>
          <p:cNvSpPr/>
          <p:nvPr/>
        </p:nvSpPr>
        <p:spPr>
          <a:xfrm>
            <a:off x="4269384" y="3717032"/>
            <a:ext cx="4589874" cy="1569660"/>
          </a:xfrm>
          <a:prstGeom prst="rect">
            <a:avLst/>
          </a:prstGeom>
        </p:spPr>
        <p:txBody>
          <a:bodyPr wrap="square">
            <a:spAutoFit/>
          </a:bodyPr>
          <a:lstStyle/>
          <a:p>
            <a:pPr algn="just" rtl="1"/>
            <a:r>
              <a:rPr lang="fa-IR" sz="2400" b="1" dirty="0">
                <a:solidFill>
                  <a:srgbClr val="FF0000"/>
                </a:solidFill>
                <a:latin typeface="Amir-New"/>
                <a:cs typeface="B Nazanin" panose="00000400000000000000" pitchFamily="2" charset="-78"/>
              </a:rPr>
              <a:t>کارکلاسی</a:t>
            </a:r>
          </a:p>
          <a:p>
            <a:pPr lvl="0" algn="just" rtl="1"/>
            <a:endParaRPr lang="fa-IR" sz="2400" dirty="0">
              <a:latin typeface="Amuzeh-New-Bold"/>
              <a:cs typeface="B Nazanin" panose="00000400000000000000" pitchFamily="2" charset="-78"/>
            </a:endParaRPr>
          </a:p>
          <a:p>
            <a:pPr lvl="0" algn="just" rtl="1"/>
            <a:r>
              <a:rPr lang="fa-IR" sz="2400" dirty="0">
                <a:latin typeface="Amuzeh-New-Bold"/>
                <a:cs typeface="B Nazanin" panose="00000400000000000000" pitchFamily="2" charset="-78"/>
              </a:rPr>
              <a:t>در شکل ٥ - ٢ جاهای خالی را با عبارات مناسب پر کنید .</a:t>
            </a:r>
          </a:p>
        </p:txBody>
      </p:sp>
      <p:sp>
        <p:nvSpPr>
          <p:cNvPr id="3" name="Rectangle 2"/>
          <p:cNvSpPr/>
          <p:nvPr/>
        </p:nvSpPr>
        <p:spPr>
          <a:xfrm>
            <a:off x="6672411" y="5630385"/>
            <a:ext cx="2215671" cy="461665"/>
          </a:xfrm>
          <a:prstGeom prst="rect">
            <a:avLst/>
          </a:prstGeom>
        </p:spPr>
        <p:txBody>
          <a:bodyPr wrap="none">
            <a:spAutoFit/>
          </a:bodyPr>
          <a:lstStyle/>
          <a:p>
            <a:r>
              <a:rPr lang="fa-IR" sz="2400" b="1" dirty="0">
                <a:cs typeface="B Nazanin" panose="00000400000000000000" pitchFamily="2" charset="-78"/>
              </a:rPr>
              <a:t>جواب در صفحه بعد</a:t>
            </a:r>
          </a:p>
        </p:txBody>
      </p:sp>
      <p:pic>
        <p:nvPicPr>
          <p:cNvPr id="4" name="Picture 3" descr="A purple letters on a black background&#10;&#10;Description automatically generated">
            <a:extLst>
              <a:ext uri="{FF2B5EF4-FFF2-40B4-BE49-F238E27FC236}">
                <a16:creationId xmlns:a16="http://schemas.microsoft.com/office/drawing/2014/main" id="{C2C83FD9-7731-F7CB-41FD-61381A06A6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extLst>
      <p:ext uri="{BB962C8B-B14F-4D97-AF65-F5344CB8AC3E}">
        <p14:creationId xmlns:p14="http://schemas.microsoft.com/office/powerpoint/2010/main" val="28196371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0" y="332656"/>
            <a:ext cx="8694330" cy="3108543"/>
          </a:xfrm>
          <a:prstGeom prst="rect">
            <a:avLst/>
          </a:prstGeom>
        </p:spPr>
        <p:txBody>
          <a:bodyPr wrap="square">
            <a:spAutoFit/>
          </a:bodyPr>
          <a:lstStyle/>
          <a:p>
            <a:pPr algn="just" rtl="1"/>
            <a:r>
              <a:rPr lang="fa-IR" sz="2400" b="1" dirty="0">
                <a:solidFill>
                  <a:srgbClr val="FF0000"/>
                </a:solidFill>
                <a:latin typeface="Amir-New"/>
                <a:cs typeface="B Nazanin" panose="00000400000000000000" pitchFamily="2" charset="-78"/>
              </a:rPr>
              <a:t>کارکلاسی</a:t>
            </a:r>
            <a:endParaRPr lang="fa-IR" sz="2400" dirty="0">
              <a:latin typeface="Amuzeh-New-Bold"/>
              <a:cs typeface="B Nazanin" panose="00000400000000000000" pitchFamily="2" charset="-78"/>
            </a:endParaRPr>
          </a:p>
          <a:p>
            <a:pPr lvl="0" algn="just" rtl="1"/>
            <a:r>
              <a:rPr lang="fa-IR" sz="2400" dirty="0">
                <a:latin typeface="Amuzeh-New-Bold"/>
                <a:cs typeface="B Nazanin" panose="00000400000000000000" pitchFamily="2" charset="-78"/>
              </a:rPr>
              <a:t>در شکل ٥ - ٢ جاهای خالی را با عبارات مناسب پر کنید .</a:t>
            </a:r>
          </a:p>
          <a:p>
            <a:pPr lvl="0" algn="just" rtl="1"/>
            <a:r>
              <a:rPr lang="fa-IR" sz="2800" dirty="0">
                <a:solidFill>
                  <a:srgbClr val="FF0000"/>
                </a:solidFill>
                <a:latin typeface="Amuzeh-New-Bold"/>
                <a:cs typeface="B Nazanin" panose="00000400000000000000" pitchFamily="2" charset="-78"/>
              </a:rPr>
              <a:t>جواب</a:t>
            </a:r>
          </a:p>
          <a:p>
            <a:pPr lvl="0" algn="just" rtl="1"/>
            <a:r>
              <a:rPr lang="fa-IR" sz="2400" dirty="0">
                <a:latin typeface="Amuzeh-New-Bold"/>
                <a:cs typeface="B Nazanin" panose="00000400000000000000" pitchFamily="2" charset="-78"/>
              </a:rPr>
              <a:t>هنگام نشستن روی صندلی باید از صندلی مخصوص استفاده کرد و فاصله چشم از مانیتور بین 50 تا 60 سانتیمتر باشد.ارتفاع صندلی را باید متناسب با قد افراد تنظیم کرد و درهنگام نشستن بایدکمر وپشت را به پشتی صندلی چسباند.زاویه مچ دست - زانو - وکمر همواره باید 90 درجه باشد.هنگام کار با دست مچ ها را آزاد نگهدارید و به آنها فشار نیاورید. هر یک ساعت کار با رایانه مدت 15 دقیقه استراحت و به فاصله دور نگاه کنید.</a:t>
            </a:r>
          </a:p>
        </p:txBody>
      </p:sp>
      <p:pic>
        <p:nvPicPr>
          <p:cNvPr id="7170" name="Picture 2" descr="کارکلاسی صفحه 18 کاروفناوری هفتم چگونگی نشستن درست هنگام کار با رایان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79644"/>
            <a:ext cx="5453773" cy="32177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urple letters on a black background&#10;&#10;Description automatically generated">
            <a:extLst>
              <a:ext uri="{FF2B5EF4-FFF2-40B4-BE49-F238E27FC236}">
                <a16:creationId xmlns:a16="http://schemas.microsoft.com/office/drawing/2014/main" id="{DAFEE4CC-8E42-06B5-78D3-E6515E8AF8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extLst>
      <p:ext uri="{BB962C8B-B14F-4D97-AF65-F5344CB8AC3E}">
        <p14:creationId xmlns:p14="http://schemas.microsoft.com/office/powerpoint/2010/main" val="21373582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3553242" y="764704"/>
            <a:ext cx="5411246" cy="3785652"/>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نوشتن متن در رایانه و درج تصویر</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در سال گذشته، کار با برنامه واژه پرداز</a:t>
            </a:r>
            <a:r>
              <a:rPr lang="en-US" sz="2000" dirty="0">
                <a:solidFill>
                  <a:srgbClr val="FF0000"/>
                </a:solidFill>
                <a:latin typeface="Amuzeh-New-Bold"/>
                <a:cs typeface="B Nazanin" panose="00000400000000000000" pitchFamily="2" charset="-78"/>
              </a:rPr>
              <a:t>Word</a:t>
            </a:r>
            <a:r>
              <a:rPr lang="en-US" sz="2400" dirty="0">
                <a:latin typeface="Amuzeh-New-Bold"/>
                <a:cs typeface="B Nazanin" panose="00000400000000000000" pitchFamily="2" charset="-78"/>
              </a:rPr>
              <a:t> </a:t>
            </a:r>
            <a:r>
              <a:rPr lang="fa-IR" sz="2400" dirty="0">
                <a:latin typeface="Amuzeh-New-Bold"/>
                <a:cs typeface="B Nazanin" panose="00000400000000000000" pitchFamily="2" charset="-78"/>
              </a:rPr>
              <a:t> را آموختید و یاد گرفتید چگونه مى توانید درکنار آن، تصاویری درج کنید.</a:t>
            </a:r>
          </a:p>
          <a:p>
            <a:pPr algn="just" rtl="1"/>
            <a:endParaRPr lang="fa-IR" sz="2400" dirty="0">
              <a:latin typeface="Amuzeh-New-Bold"/>
              <a:cs typeface="B Nazanin" panose="00000400000000000000" pitchFamily="2" charset="-78"/>
            </a:endParaRP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اینجا درباره هرم غذایی مطالبی را در برنامه واژه پرداز </a:t>
            </a:r>
            <a:r>
              <a:rPr lang="en-US" sz="2000" dirty="0">
                <a:solidFill>
                  <a:srgbClr val="FF0000"/>
                </a:solidFill>
                <a:latin typeface="Amuzeh-New-Bold"/>
                <a:cs typeface="B Nazanin" panose="00000400000000000000" pitchFamily="2" charset="-78"/>
              </a:rPr>
              <a:t>Word</a:t>
            </a:r>
            <a:r>
              <a:rPr lang="fa-IR" sz="2400" dirty="0">
                <a:latin typeface="Amuzeh-New-Bold"/>
                <a:cs typeface="B Nazanin" panose="00000400000000000000" pitchFamily="2" charset="-78"/>
              </a:rPr>
              <a:t> می نویسید. شما می توانید به جای این مطلب، گزارشی از اختراع خود بنویسید.</a:t>
            </a:r>
          </a:p>
        </p:txBody>
      </p:sp>
      <p:pic>
        <p:nvPicPr>
          <p:cNvPr id="5" name="Picture 4"/>
          <p:cNvPicPr>
            <a:picLocks noChangeAspect="1"/>
          </p:cNvPicPr>
          <p:nvPr/>
        </p:nvPicPr>
        <p:blipFill>
          <a:blip r:embed="rId3"/>
          <a:stretch>
            <a:fillRect/>
          </a:stretch>
        </p:blipFill>
        <p:spPr>
          <a:xfrm>
            <a:off x="270742" y="1245743"/>
            <a:ext cx="3163070" cy="3790332"/>
          </a:xfrm>
          <a:prstGeom prst="rect">
            <a:avLst/>
          </a:prstGeom>
        </p:spPr>
      </p:pic>
      <p:sp>
        <p:nvSpPr>
          <p:cNvPr id="6" name="Rectangle 5"/>
          <p:cNvSpPr/>
          <p:nvPr/>
        </p:nvSpPr>
        <p:spPr>
          <a:xfrm>
            <a:off x="107504" y="5301208"/>
            <a:ext cx="8856984" cy="830997"/>
          </a:xfrm>
          <a:prstGeom prst="rect">
            <a:avLst/>
          </a:prstGeom>
        </p:spPr>
        <p:txBody>
          <a:bodyPr wrap="square">
            <a:spAutoFit/>
          </a:bodyPr>
          <a:lstStyle/>
          <a:p>
            <a:pPr lvl="0" algn="just" rtl="1"/>
            <a:r>
              <a:rPr lang="fa-IR" sz="2400" dirty="0">
                <a:latin typeface="Amuzeh-New-Bold"/>
                <a:cs typeface="B Nazanin" panose="00000400000000000000" pitchFamily="2" charset="-78"/>
              </a:rPr>
              <a:t>متن مقابل، لیست جانشینی مواد غذایی را نشان می دهد.پس از مشاهده فیلم نوشتن متن در رایانه و درج تصویر شکل 6-2 را در برنامه واژه پرداز </a:t>
            </a:r>
            <a:r>
              <a:rPr lang="en-US" sz="2000" dirty="0">
                <a:solidFill>
                  <a:srgbClr val="FF0000"/>
                </a:solidFill>
                <a:latin typeface="Amuzeh-New-Bold"/>
                <a:cs typeface="B Nazanin" panose="00000400000000000000" pitchFamily="2" charset="-78"/>
              </a:rPr>
              <a:t>word</a:t>
            </a:r>
            <a:r>
              <a:rPr lang="fa-IR" sz="2400" dirty="0">
                <a:latin typeface="Amuzeh-New-Bold"/>
                <a:cs typeface="B Nazanin" panose="00000400000000000000" pitchFamily="2" charset="-78"/>
              </a:rPr>
              <a:t> ایجاد کنید.</a:t>
            </a:r>
            <a:endParaRPr lang="fa-IR" sz="2400" dirty="0">
              <a:cs typeface="B Nazanin" panose="00000400000000000000" pitchFamily="2" charset="-78"/>
            </a:endParaRPr>
          </a:p>
        </p:txBody>
      </p:sp>
      <p:sp>
        <p:nvSpPr>
          <p:cNvPr id="7" name="Rectangle 6"/>
          <p:cNvSpPr/>
          <p:nvPr/>
        </p:nvSpPr>
        <p:spPr>
          <a:xfrm>
            <a:off x="270742" y="795944"/>
            <a:ext cx="3358612" cy="369332"/>
          </a:xfrm>
          <a:prstGeom prst="rect">
            <a:avLst/>
          </a:prstGeom>
        </p:spPr>
        <p:txBody>
          <a:bodyPr wrap="none">
            <a:spAutoFit/>
          </a:bodyPr>
          <a:lstStyle/>
          <a:p>
            <a:r>
              <a:rPr lang="fa-IR" b="1" dirty="0">
                <a:cs typeface="B Nazanin" panose="00000400000000000000" pitchFamily="2" charset="-78"/>
              </a:rPr>
              <a:t>شکل ٦ - 2  لیست جانشینی مواد غذایی</a:t>
            </a:r>
          </a:p>
        </p:txBody>
      </p:sp>
      <p:pic>
        <p:nvPicPr>
          <p:cNvPr id="3" name="Picture 2" descr="A purple letters on a black background&#10;&#10;Description automatically generated">
            <a:extLst>
              <a:ext uri="{FF2B5EF4-FFF2-40B4-BE49-F238E27FC236}">
                <a16:creationId xmlns:a16="http://schemas.microsoft.com/office/drawing/2014/main" id="{2C2F869C-677E-B0E3-F2B4-D43E526FCD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extLst>
      <p:ext uri="{BB962C8B-B14F-4D97-AF65-F5344CB8AC3E}">
        <p14:creationId xmlns:p14="http://schemas.microsoft.com/office/powerpoint/2010/main" val="131202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476672"/>
            <a:ext cx="8640960" cy="5878532"/>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جست وجو در وبگاه شبکۀ ملی مدارس ایران (رشد)</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برای درک اهمیت تغذیه در دوران نوجوانی می توانید مطالب مفیدی از وبگاه شبکه رشد جمع آوری کنید. برای انجام این کار فیلم جست وجو در وبگاه رشد را مشاهده کنید.</a:t>
            </a:r>
          </a:p>
          <a:p>
            <a:pPr algn="just" rtl="1"/>
            <a:endParaRPr lang="fa-IR" sz="2400" dirty="0">
              <a:latin typeface="AmuzehNewNormalPS"/>
              <a:cs typeface="B Nazanin" panose="00000400000000000000" pitchFamily="2" charset="-78"/>
            </a:endParaRPr>
          </a:p>
          <a:p>
            <a:pPr algn="just" rtl="1"/>
            <a:endParaRPr lang="fa-IR" sz="2400" dirty="0">
              <a:cs typeface="B Nazanin" panose="00000400000000000000" pitchFamily="2" charset="-78"/>
            </a:endParaRPr>
          </a:p>
          <a:p>
            <a:pPr algn="just" rtl="1"/>
            <a:endParaRPr lang="fa-IR" sz="2400" dirty="0">
              <a:cs typeface="B Nazanin" panose="00000400000000000000" pitchFamily="2" charset="-78"/>
            </a:endParaRPr>
          </a:p>
          <a:p>
            <a:pPr algn="just" rtl="1"/>
            <a:endParaRPr lang="fa-IR" sz="2400" dirty="0">
              <a:cs typeface="B Nazanin" panose="00000400000000000000" pitchFamily="2" charset="-78"/>
            </a:endParaRPr>
          </a:p>
          <a:p>
            <a:pPr algn="just" rtl="1"/>
            <a:endParaRPr lang="fa-IR" sz="2400" dirty="0">
              <a:cs typeface="B Nazanin" panose="00000400000000000000" pitchFamily="2" charset="-78"/>
            </a:endParaRPr>
          </a:p>
          <a:p>
            <a:pPr algn="just" rtl="1"/>
            <a:endParaRPr lang="fa-IR" sz="2400" dirty="0">
              <a:cs typeface="B Nazanin" panose="00000400000000000000" pitchFamily="2" charset="-78"/>
            </a:endParaRPr>
          </a:p>
          <a:p>
            <a:pPr algn="just" rtl="1"/>
            <a:endParaRPr lang="fa-IR" sz="2400" dirty="0">
              <a:cs typeface="B Nazanin" panose="00000400000000000000" pitchFamily="2" charset="-78"/>
            </a:endParaRPr>
          </a:p>
          <a:p>
            <a:pPr algn="just" rtl="1"/>
            <a:endParaRPr lang="fa-IR" sz="2400" dirty="0">
              <a:cs typeface="B Nazanin" panose="00000400000000000000" pitchFamily="2" charset="-78"/>
            </a:endParaRPr>
          </a:p>
          <a:p>
            <a:pPr algn="just" rtl="1"/>
            <a:endParaRPr lang="fa-IR" sz="2400" dirty="0">
              <a:cs typeface="B Nazanin" panose="00000400000000000000" pitchFamily="2" charset="-78"/>
            </a:endParaRPr>
          </a:p>
          <a:p>
            <a:pPr algn="just" rtl="1"/>
            <a:endParaRPr lang="fa-IR" sz="2400" dirty="0">
              <a:cs typeface="B Nazanin" panose="00000400000000000000" pitchFamily="2" charset="-78"/>
            </a:endParaRPr>
          </a:p>
          <a:p>
            <a:pPr algn="just" rtl="1"/>
            <a:r>
              <a:rPr lang="fa-IR" sz="2000" dirty="0">
                <a:solidFill>
                  <a:srgbClr val="FF0000"/>
                </a:solidFill>
                <a:cs typeface="B Nazanin" panose="00000400000000000000" pitchFamily="2" charset="-78"/>
              </a:rPr>
              <a:t>                                                                    </a:t>
            </a:r>
          </a:p>
          <a:p>
            <a:pPr algn="just" rtl="1"/>
            <a:r>
              <a:rPr lang="fa-IR" sz="2000" dirty="0">
                <a:solidFill>
                  <a:srgbClr val="FF0000"/>
                </a:solidFill>
                <a:cs typeface="B Nazanin" panose="00000400000000000000" pitchFamily="2" charset="-78"/>
              </a:rPr>
              <a:t>                                                                   شکل 7 -2 جست و جوی مطلب در وبگاه شبکۀ رشد</a:t>
            </a:r>
          </a:p>
        </p:txBody>
      </p:sp>
      <p:pic>
        <p:nvPicPr>
          <p:cNvPr id="3" name="Picture 2"/>
          <p:cNvPicPr>
            <a:picLocks noChangeAspect="1"/>
          </p:cNvPicPr>
          <p:nvPr/>
        </p:nvPicPr>
        <p:blipFill>
          <a:blip r:embed="rId3"/>
          <a:stretch>
            <a:fillRect/>
          </a:stretch>
        </p:blipFill>
        <p:spPr>
          <a:xfrm>
            <a:off x="251520" y="2132856"/>
            <a:ext cx="4536504" cy="3697661"/>
          </a:xfrm>
          <a:prstGeom prst="rect">
            <a:avLst/>
          </a:prstGeom>
        </p:spPr>
      </p:pic>
      <p:pic>
        <p:nvPicPr>
          <p:cNvPr id="4" name="Picture 3" descr="A purple letters on a black background&#10;&#10;Description automatically generated">
            <a:extLst>
              <a:ext uri="{FF2B5EF4-FFF2-40B4-BE49-F238E27FC236}">
                <a16:creationId xmlns:a16="http://schemas.microsoft.com/office/drawing/2014/main" id="{CD8AC211-249E-6043-93F3-2F0BD52D9B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extLst>
      <p:ext uri="{BB962C8B-B14F-4D97-AF65-F5344CB8AC3E}">
        <p14:creationId xmlns:p14="http://schemas.microsoft.com/office/powerpoint/2010/main" val="2979286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836712"/>
            <a:ext cx="8640960" cy="4893647"/>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گروه خود، لیست جانشینی مواد غذایی روزانه را تکمیل کنید از شبکه رشد استفاده کنید.</a:t>
            </a:r>
          </a:p>
          <a:p>
            <a:pPr algn="just" rtl="1"/>
            <a:endParaRPr lang="fa-IR" sz="2400" dirty="0">
              <a:latin typeface="AmuzehNewNormalPS"/>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کار غیرکلاسی</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مواد غذایی و سهم هر یک را که به طور متوسط در یک روز مصرف می کنید، بنویسید. فهرست شما با هرم راهنمای موادغذایی چقدر مطابقت دارد؟</a:t>
            </a:r>
          </a:p>
          <a:p>
            <a:pPr algn="just" rtl="1"/>
            <a:endParaRPr lang="fa-IR" sz="2400" dirty="0">
              <a:latin typeface="AmuzehNewNormalPS"/>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کار غیرکلاسی</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شبکه رشد، قسمت دانشنامه/ سرگرمی، سرگرمی فکری آدم خوارها و کتاب خوا ن ها را انجام دهید. </a:t>
            </a:r>
            <a:endParaRPr lang="fa-IR" sz="2400" dirty="0">
              <a:cs typeface="B Nazanin" panose="00000400000000000000" pitchFamily="2" charset="-78"/>
            </a:endParaRPr>
          </a:p>
        </p:txBody>
      </p:sp>
      <p:pic>
        <p:nvPicPr>
          <p:cNvPr id="4" name="Picture 3" descr="A purple letters on a black background&#10;&#10;Description automatically generated">
            <a:extLst>
              <a:ext uri="{FF2B5EF4-FFF2-40B4-BE49-F238E27FC236}">
                <a16:creationId xmlns:a16="http://schemas.microsoft.com/office/drawing/2014/main" id="{36B13884-9FF1-3AE3-C7E0-FF7B0DF8E9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extLst>
      <p:ext uri="{BB962C8B-B14F-4D97-AF65-F5344CB8AC3E}">
        <p14:creationId xmlns:p14="http://schemas.microsoft.com/office/powerpoint/2010/main" val="2834964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a:xfrm>
            <a:off x="179512" y="980728"/>
            <a:ext cx="8748464" cy="4401205"/>
          </a:xfrm>
          <a:prstGeom prst="rect">
            <a:avLst/>
          </a:prstGeom>
        </p:spPr>
        <p:txBody>
          <a:bodyPr wrap="square">
            <a:spAutoFit/>
          </a:bodyPr>
          <a:lstStyle/>
          <a:p>
            <a:pPr algn="just" rtl="1"/>
            <a:r>
              <a:rPr lang="fa-IR" sz="2800" dirty="0">
                <a:latin typeface="AmuzehNewNormalPS"/>
                <a:cs typeface="B Nazanin" panose="00000400000000000000" pitchFamily="2" charset="-78"/>
              </a:rPr>
              <a:t>یکی از فناوری هایی که در دنیای امروز، از آن در بیشتر جاها و کارها استفاده می شود، فناوری اطلاعات و ارتباطات است، که آن را به اختصار </a:t>
            </a:r>
            <a:r>
              <a:rPr lang="fa-IR" sz="2800" b="1" dirty="0">
                <a:solidFill>
                  <a:srgbClr val="FF0000"/>
                </a:solidFill>
                <a:latin typeface="AmuzehNewNormalPS"/>
                <a:cs typeface="B Nazanin" panose="00000400000000000000" pitchFamily="2" charset="-78"/>
              </a:rPr>
              <a:t>فاوا</a:t>
            </a:r>
            <a:r>
              <a:rPr lang="fa-IR" sz="2800" dirty="0">
                <a:latin typeface="AmuzehNewNormalPS"/>
                <a:cs typeface="B Nazanin" panose="00000400000000000000" pitchFamily="2" charset="-78"/>
              </a:rPr>
              <a:t> می گویند. توانایی بهره گیری از فناوری اطلاعات و ارتباطات در جامعه امروزی، یکی از مهارت های مورد نیاز زندگی است.</a:t>
            </a:r>
          </a:p>
          <a:p>
            <a:pPr algn="just" rtl="1"/>
            <a:endParaRPr lang="fa-IR" sz="2800" dirty="0">
              <a:latin typeface="AmuzehNewNormalPS"/>
              <a:cs typeface="B Nazanin" panose="00000400000000000000" pitchFamily="2" charset="-78"/>
            </a:endParaRPr>
          </a:p>
          <a:p>
            <a:pPr algn="just" rtl="1"/>
            <a:r>
              <a:rPr lang="fa-IR" sz="2800" b="1" dirty="0">
                <a:solidFill>
                  <a:srgbClr val="FF0000"/>
                </a:solidFill>
                <a:latin typeface="AmuzehNewNormalPS"/>
                <a:cs typeface="B Nazanin" panose="00000400000000000000" pitchFamily="2" charset="-78"/>
              </a:rPr>
              <a:t>فناوری اطلاعات و ارتباطات</a:t>
            </a:r>
            <a:endParaRPr lang="fa-IR" sz="2800" b="1" dirty="0">
              <a:latin typeface="AmuzehNewNormalPS"/>
              <a:cs typeface="B Nazanin" panose="00000400000000000000" pitchFamily="2" charset="-78"/>
            </a:endParaRPr>
          </a:p>
          <a:p>
            <a:pPr algn="just" rtl="1"/>
            <a:r>
              <a:rPr lang="fa-IR" sz="2800" dirty="0">
                <a:latin typeface="AmuzehNewNormalPS"/>
                <a:cs typeface="B Nazanin" panose="00000400000000000000" pitchFamily="2" charset="-78"/>
              </a:rPr>
              <a:t>به فرایندهایی که برای جمع آوری، ذخیره سازی، پردازش ، تبادل و ارائه اطلاعات به کار می روند، فناوری اطلاعات و ارتباطات یا </a:t>
            </a:r>
            <a:r>
              <a:rPr lang="en-US" sz="2800" dirty="0">
                <a:solidFill>
                  <a:srgbClr val="FF0000"/>
                </a:solidFill>
                <a:latin typeface="AmuzehNewNormalPS"/>
                <a:cs typeface="B Nazanin" panose="00000400000000000000" pitchFamily="2" charset="-78"/>
              </a:rPr>
              <a:t>ICT</a:t>
            </a:r>
            <a:r>
              <a:rPr lang="fa-IR" sz="2800" dirty="0">
                <a:latin typeface="AmuzehNewNormalPS"/>
                <a:cs typeface="B Nazanin" panose="00000400000000000000" pitchFamily="2" charset="-78"/>
              </a:rPr>
              <a:t> می گویند. فناوری اطلاعات و ارتباطات از طریق ابزارهایی مانند رایانه، اینترنت و تلفن همراه به کار می رود.</a:t>
            </a:r>
            <a:endParaRPr lang="fa-IR" sz="2800" dirty="0">
              <a:cs typeface="B Nazanin" panose="00000400000000000000" pitchFamily="2" charset="-78"/>
            </a:endParaRPr>
          </a:p>
        </p:txBody>
      </p:sp>
      <p:pic>
        <p:nvPicPr>
          <p:cNvPr id="2" name="Picture 1" descr="A purple letters on a black background&#10;&#10;Description automatically generated">
            <a:extLst>
              <a:ext uri="{FF2B5EF4-FFF2-40B4-BE49-F238E27FC236}">
                <a16:creationId xmlns:a16="http://schemas.microsoft.com/office/drawing/2014/main" id="{6B3D84E7-C300-42DD-12D0-4EF72840F0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custDataLst>
      <p:tags r:id="rId2"/>
    </p:custDataLst>
    <p:extLst>
      <p:ext uri="{BB962C8B-B14F-4D97-AF65-F5344CB8AC3E}">
        <p14:creationId xmlns:p14="http://schemas.microsoft.com/office/powerpoint/2010/main" val="8716634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404664"/>
            <a:ext cx="8640960" cy="1569660"/>
          </a:xfrm>
          <a:prstGeom prst="rect">
            <a:avLst/>
          </a:prstGeom>
        </p:spPr>
        <p:txBody>
          <a:bodyPr wrap="square">
            <a:spAutoFit/>
          </a:bodyPr>
          <a:lstStyle/>
          <a:p>
            <a:pPr algn="just" rtl="1"/>
            <a:r>
              <a:rPr lang="fa-IR" sz="2400" b="1" dirty="0">
                <a:solidFill>
                  <a:srgbClr val="FF0000"/>
                </a:solidFill>
                <a:latin typeface="Amir-New"/>
                <a:cs typeface="B Nazanin" panose="00000400000000000000" pitchFamily="2" charset="-78"/>
              </a:rPr>
              <a:t>کارکلاسی</a:t>
            </a:r>
          </a:p>
          <a:p>
            <a:pPr algn="just" rtl="1"/>
            <a:endParaRPr lang="fa-IR" sz="2400" b="1" dirty="0">
              <a:latin typeface="Amuzeh-New-Bold"/>
              <a:cs typeface="B Nazanin" panose="00000400000000000000" pitchFamily="2" charset="-78"/>
            </a:endParaRPr>
          </a:p>
          <a:p>
            <a:pPr algn="just" rtl="1"/>
            <a:r>
              <a:rPr lang="fa-IR" sz="2400" dirty="0">
                <a:latin typeface="AmuzehNewNormalPS"/>
                <a:cs typeface="B Nazanin" panose="00000400000000000000" pitchFamily="2" charset="-78"/>
              </a:rPr>
              <a:t>ابزارهای فناوری اطلاعات و ارتباطات و کاربرد آنها با هم اندیشی در گروه جدول را کامل کنید:</a:t>
            </a:r>
          </a:p>
        </p:txBody>
      </p:sp>
      <p:pic>
        <p:nvPicPr>
          <p:cNvPr id="2" name="Picture 1"/>
          <p:cNvPicPr>
            <a:picLocks noChangeAspect="1"/>
          </p:cNvPicPr>
          <p:nvPr/>
        </p:nvPicPr>
        <p:blipFill>
          <a:blip r:embed="rId4"/>
          <a:stretch>
            <a:fillRect/>
          </a:stretch>
        </p:blipFill>
        <p:spPr>
          <a:xfrm>
            <a:off x="278489" y="2132856"/>
            <a:ext cx="8639429" cy="1872208"/>
          </a:xfrm>
          <a:prstGeom prst="rect">
            <a:avLst/>
          </a:prstGeom>
        </p:spPr>
      </p:pic>
      <p:sp>
        <p:nvSpPr>
          <p:cNvPr id="5" name="TextBox 4"/>
          <p:cNvSpPr txBox="1"/>
          <p:nvPr/>
        </p:nvSpPr>
        <p:spPr>
          <a:xfrm>
            <a:off x="6336972" y="4509120"/>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pic>
        <p:nvPicPr>
          <p:cNvPr id="4" name="Picture 3" descr="A purple letters on a black background&#10;&#10;Description automatically generated">
            <a:extLst>
              <a:ext uri="{FF2B5EF4-FFF2-40B4-BE49-F238E27FC236}">
                <a16:creationId xmlns:a16="http://schemas.microsoft.com/office/drawing/2014/main" id="{ECC79033-D9CE-CE40-9895-A7F6F9FA5F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custDataLst>
      <p:tags r:id="rId2"/>
    </p:custDataLst>
    <p:extLst>
      <p:ext uri="{BB962C8B-B14F-4D97-AF65-F5344CB8AC3E}">
        <p14:creationId xmlns:p14="http://schemas.microsoft.com/office/powerpoint/2010/main" val="41501419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404664"/>
            <a:ext cx="8640960" cy="1200329"/>
          </a:xfrm>
          <a:prstGeom prst="rect">
            <a:avLst/>
          </a:prstGeom>
        </p:spPr>
        <p:txBody>
          <a:bodyPr wrap="square">
            <a:spAutoFit/>
          </a:bodyPr>
          <a:lstStyle/>
          <a:p>
            <a:pPr algn="just" rtl="1"/>
            <a:r>
              <a:rPr lang="fa-IR" sz="2400" b="1" dirty="0">
                <a:solidFill>
                  <a:srgbClr val="FF0000"/>
                </a:solidFill>
                <a:latin typeface="Amir-New"/>
                <a:cs typeface="B Nazanin" panose="00000400000000000000" pitchFamily="2" charset="-78"/>
              </a:rPr>
              <a:t>کارکلاسی</a:t>
            </a:r>
            <a:endParaRPr lang="fa-IR" sz="2400" b="1" dirty="0">
              <a:latin typeface="Amuzeh-New-Bold"/>
              <a:cs typeface="B Nazanin" panose="00000400000000000000" pitchFamily="2" charset="-78"/>
            </a:endParaRPr>
          </a:p>
          <a:p>
            <a:pPr algn="just" rtl="1"/>
            <a:r>
              <a:rPr lang="fa-IR" sz="2400" dirty="0">
                <a:latin typeface="AmuzehNewNormalPS"/>
                <a:cs typeface="B Nazanin" panose="00000400000000000000" pitchFamily="2" charset="-78"/>
              </a:rPr>
              <a:t>ابزارهای فناوری اطلاعات و ارتباطات و کاربرد آنها با هم اندیشی در گروه جدول را کامل کنید:</a:t>
            </a:r>
          </a:p>
        </p:txBody>
      </p:sp>
      <p:pic>
        <p:nvPicPr>
          <p:cNvPr id="1026" name="Picture 2" descr="کارکلاسی صفحه 16 کاروفناوری هفتم کاربرد ابزارهای فناوری اطلاعات و ارتباطات"/>
          <p:cNvPicPr>
            <a:picLocks noChangeAspect="1" noChangeArrowheads="1"/>
          </p:cNvPicPr>
          <p:nvPr/>
        </p:nvPicPr>
        <p:blipFill rotWithShape="1">
          <a:blip r:embed="rId4">
            <a:extLst>
              <a:ext uri="{28A0092B-C50C-407E-A947-70E740481C1C}">
                <a14:useLocalDpi xmlns:a14="http://schemas.microsoft.com/office/drawing/2010/main" val="0"/>
              </a:ext>
            </a:extLst>
          </a:blip>
          <a:srcRect b="11053"/>
          <a:stretch/>
        </p:blipFill>
        <p:spPr bwMode="auto">
          <a:xfrm>
            <a:off x="251521" y="1604993"/>
            <a:ext cx="8640960" cy="42722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urple letters on a black background&#10;&#10;Description automatically generated">
            <a:extLst>
              <a:ext uri="{FF2B5EF4-FFF2-40B4-BE49-F238E27FC236}">
                <a16:creationId xmlns:a16="http://schemas.microsoft.com/office/drawing/2014/main" id="{8631DC36-0EC9-A0C1-8773-EB01DC141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custDataLst>
      <p:tags r:id="rId2"/>
    </p:custDataLst>
    <p:extLst>
      <p:ext uri="{BB962C8B-B14F-4D97-AF65-F5344CB8AC3E}">
        <p14:creationId xmlns:p14="http://schemas.microsoft.com/office/powerpoint/2010/main" val="16194668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179512" y="332656"/>
            <a:ext cx="8750424" cy="5324535"/>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بارش فکری</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درباره آموزش الکترونیکی </a:t>
            </a:r>
            <a:r>
              <a:rPr lang="fa-IR" sz="2400" dirty="0">
                <a:cs typeface="B Nazanin" panose="00000400000000000000" pitchFamily="2" charset="-78"/>
              </a:rPr>
              <a:t> </a:t>
            </a:r>
            <a:r>
              <a:rPr lang="fa-IR" sz="2400" dirty="0">
                <a:latin typeface="AmuzehNewNormalPS"/>
                <a:cs typeface="B Nazanin" panose="00000400000000000000" pitchFamily="2" charset="-78"/>
              </a:rPr>
              <a:t>گفت وگو کنید و جمع بندی آن را در چند خط بنویسید.</a:t>
            </a:r>
          </a:p>
          <a:p>
            <a:pPr algn="just" rtl="1"/>
            <a:r>
              <a:rPr lang="fa-IR" sz="2800" b="1" dirty="0">
                <a:solidFill>
                  <a:srgbClr val="FF0000"/>
                </a:solidFill>
                <a:latin typeface="AmuzehNewNormalPS"/>
                <a:cs typeface="B Nazanin" panose="00000400000000000000" pitchFamily="2" charset="-78"/>
              </a:rPr>
              <a:t>جواب</a:t>
            </a:r>
          </a:p>
          <a:p>
            <a:pPr algn="just" rtl="1"/>
            <a:endParaRPr lang="fa-IR" sz="2400" b="1" dirty="0">
              <a:solidFill>
                <a:srgbClr val="FF0000"/>
              </a:solidFill>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آموزش الکترونیکی </a:t>
            </a:r>
            <a:r>
              <a:rPr lang="en-US" sz="2400" dirty="0" err="1">
                <a:latin typeface="AmuzehNewNormalPS"/>
                <a:cs typeface="B Nazanin" panose="00000400000000000000" pitchFamily="2" charset="-78"/>
              </a:rPr>
              <a:t>E.Learning</a:t>
            </a:r>
            <a:endParaRPr lang="en-US"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آموزشی است که در آن از نرم افزارهای درسی و آموزشی - انواع رایانه و تبلت - شبکه های اینترنت آنلاین و آفلاین و تجهیزات مربوط به آن استفاده شود.</a:t>
            </a:r>
          </a:p>
          <a:p>
            <a:pPr algn="just" rtl="1"/>
            <a:r>
              <a:rPr lang="fa-IR" sz="2400" dirty="0">
                <a:latin typeface="AmuzehNewNormalPS"/>
                <a:cs typeface="B Nazanin" panose="00000400000000000000" pitchFamily="2" charset="-78"/>
              </a:rPr>
              <a:t>همچنین دبیر مربوطه و دانش آموزان نیز باید با نحوه استفاده از این تجهیزات آشنا باشند. برای این آموزش باید از رایانه و نرم افزار های آموزشی و یا خط اینترنت استفاده کرد. در آموزش الکترونیکی می توان از فیلم ، برنامه های آموزشی ، اسلاید ،نرم افزار و ............... نیز بهره گرفت .</a:t>
            </a:r>
          </a:p>
          <a:p>
            <a:pPr algn="just" rtl="1"/>
            <a:r>
              <a:rPr lang="fa-IR" sz="2400" dirty="0">
                <a:latin typeface="AmuzehNewNormalPS"/>
                <a:cs typeface="B Nazanin" panose="00000400000000000000" pitchFamily="2" charset="-78"/>
              </a:rPr>
              <a:t>ازسایر تجهیزات نیز می توان در آموزش الکترونیکی استفاده کرد مانند:</a:t>
            </a:r>
          </a:p>
          <a:p>
            <a:pPr algn="just" rtl="1"/>
            <a:r>
              <a:rPr lang="fa-IR" sz="2400" dirty="0">
                <a:latin typeface="AmuzehNewNormalPS"/>
                <a:cs typeface="B Nazanin" panose="00000400000000000000" pitchFamily="2" charset="-78"/>
              </a:rPr>
              <a:t>تخته هوشمند - ویدئو پروژکتور - انواع رایانه دبیر و دانش آموز - نرم افزار های آموزشی و ...</a:t>
            </a:r>
          </a:p>
        </p:txBody>
      </p:sp>
      <p:sp>
        <p:nvSpPr>
          <p:cNvPr id="7" name="TextBox 6"/>
          <p:cNvSpPr txBox="1"/>
          <p:nvPr/>
        </p:nvSpPr>
        <p:spPr>
          <a:xfrm>
            <a:off x="5675773" y="5661248"/>
            <a:ext cx="3225563" cy="523220"/>
          </a:xfrm>
          <a:prstGeom prst="rect">
            <a:avLst/>
          </a:prstGeom>
          <a:noFill/>
        </p:spPr>
        <p:txBody>
          <a:bodyPr wrap="none" rtlCol="1">
            <a:spAutoFit/>
          </a:bodyPr>
          <a:lstStyle/>
          <a:p>
            <a:r>
              <a:rPr lang="fa-IR" sz="2800" b="1" dirty="0">
                <a:solidFill>
                  <a:srgbClr val="FF0000"/>
                </a:solidFill>
                <a:cs typeface="B Nazanin" panose="00000400000000000000" pitchFamily="2" charset="-78"/>
              </a:rPr>
              <a:t>ادامه جواب در صفحه بعد</a:t>
            </a:r>
          </a:p>
        </p:txBody>
      </p:sp>
      <p:pic>
        <p:nvPicPr>
          <p:cNvPr id="2" name="Picture 1" descr="A purple letters on a black background&#10;&#10;Description automatically generated">
            <a:extLst>
              <a:ext uri="{FF2B5EF4-FFF2-40B4-BE49-F238E27FC236}">
                <a16:creationId xmlns:a16="http://schemas.microsoft.com/office/drawing/2014/main" id="{7E93F7D8-B040-7618-A02F-85F3A3CC37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custDataLst>
      <p:tags r:id="rId2"/>
    </p:custDataLst>
    <p:extLst>
      <p:ext uri="{BB962C8B-B14F-4D97-AF65-F5344CB8AC3E}">
        <p14:creationId xmlns:p14="http://schemas.microsoft.com/office/powerpoint/2010/main" val="1980592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0" y="332656"/>
            <a:ext cx="8678416" cy="1200329"/>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بارش فکری</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درباره آموزش الکترونیکی </a:t>
            </a:r>
            <a:r>
              <a:rPr lang="fa-IR" sz="2400" dirty="0">
                <a:cs typeface="B Nazanin" panose="00000400000000000000" pitchFamily="2" charset="-78"/>
              </a:rPr>
              <a:t> </a:t>
            </a:r>
            <a:r>
              <a:rPr lang="fa-IR" sz="2400" dirty="0">
                <a:latin typeface="AmuzehNewNormalPS"/>
                <a:cs typeface="B Nazanin" panose="00000400000000000000" pitchFamily="2" charset="-78"/>
              </a:rPr>
              <a:t>گفت وگو کنید و جمع بندی آن را در چند خط بنویسید.</a:t>
            </a:r>
          </a:p>
        </p:txBody>
      </p:sp>
      <p:pic>
        <p:nvPicPr>
          <p:cNvPr id="2050" name="Picture 2" descr="بارش فکری صفحه 16 کاروفناوری هفتم آموزش الکترونیک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1628800"/>
            <a:ext cx="8683756" cy="42484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urple letters on a black background&#10;&#10;Description automatically generated">
            <a:extLst>
              <a:ext uri="{FF2B5EF4-FFF2-40B4-BE49-F238E27FC236}">
                <a16:creationId xmlns:a16="http://schemas.microsoft.com/office/drawing/2014/main" id="{6F5C7F68-47A7-BF6C-80AD-70B70AFAB4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custDataLst>
      <p:tags r:id="rId2"/>
    </p:custDataLst>
    <p:extLst>
      <p:ext uri="{BB962C8B-B14F-4D97-AF65-F5344CB8AC3E}">
        <p14:creationId xmlns:p14="http://schemas.microsoft.com/office/powerpoint/2010/main" val="36906045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79512" y="188640"/>
            <a:ext cx="8784977" cy="4993675"/>
          </a:xfrm>
          <a:prstGeom prst="rect">
            <a:avLst/>
          </a:prstGeom>
        </p:spPr>
        <p:txBody>
          <a:bodyPr wrap="square">
            <a:spAutoFit/>
          </a:bodyPr>
          <a:lstStyle/>
          <a:p>
            <a:pPr algn="just" rtl="1"/>
            <a:r>
              <a:rPr lang="fa-IR" sz="2800" b="1" dirty="0">
                <a:solidFill>
                  <a:srgbClr val="00B050"/>
                </a:solidFill>
                <a:latin typeface="AmuzehNewNormalPS"/>
                <a:cs typeface="B Nazanin" panose="00000400000000000000" pitchFamily="2" charset="-78"/>
              </a:rPr>
              <a:t>بانکداری الکترونیکی</a:t>
            </a:r>
          </a:p>
          <a:p>
            <a:pPr algn="just" rtl="1"/>
            <a:endParaRPr lang="fa-IR" sz="1050" dirty="0">
              <a:solidFill>
                <a:srgbClr val="00B050"/>
              </a:solidFill>
              <a:latin typeface="AmuzehNewNormalPS"/>
              <a:cs typeface="B Nazanin" panose="00000400000000000000" pitchFamily="2" charset="-78"/>
            </a:endParaRPr>
          </a:p>
          <a:p>
            <a:pPr algn="just" rtl="1"/>
            <a:endParaRPr lang="fa-IR" sz="2800" b="1" dirty="0">
              <a:solidFill>
                <a:srgbClr val="FF0000"/>
              </a:solidFill>
              <a:latin typeface="AmuzehNewNormalPS"/>
              <a:cs typeface="B Nazanin" panose="00000400000000000000" pitchFamily="2" charset="-78"/>
            </a:endParaRPr>
          </a:p>
          <a:p>
            <a:pPr algn="just" rtl="1"/>
            <a:r>
              <a:rPr lang="fa-IR" sz="2800" b="1" dirty="0">
                <a:solidFill>
                  <a:srgbClr val="FF0000"/>
                </a:solidFill>
                <a:latin typeface="AmuzehNewNormalPS"/>
                <a:cs typeface="B Nazanin" panose="00000400000000000000" pitchFamily="2" charset="-78"/>
              </a:rPr>
              <a:t>مزایای استفاده از کارت های بانکی</a:t>
            </a:r>
            <a:endParaRPr lang="fa-IR" sz="1200" dirty="0">
              <a:latin typeface="AmuzehNewNormalPS"/>
              <a:cs typeface="B Nazanin" panose="00000400000000000000" pitchFamily="2" charset="-78"/>
            </a:endParaRPr>
          </a:p>
          <a:p>
            <a:pPr algn="just" rtl="1"/>
            <a:r>
              <a:rPr lang="fa-IR" sz="2800" dirty="0">
                <a:cs typeface="B Nazanin" panose="00000400000000000000" pitchFamily="2" charset="-78"/>
              </a:rPr>
              <a:t>بی نیاز شدن از حمل و نقل فیزیکی پول و کاهش خطر سرقت آن. افزایش سرعت و دقت در عملیات پولی. امکان اجرای عملیات مربوط به کارت های بانکی در تمام ساعات شبانه روز، خرید آسان و مطمئن. صدور مجدد و مسدود نمودن کارت درصورت مفقود شدن یا به سرقت رفتن</a:t>
            </a:r>
          </a:p>
          <a:p>
            <a:pPr algn="just" rtl="1"/>
            <a:endParaRPr lang="fa-IR" sz="2800" dirty="0">
              <a:cs typeface="B Nazanin" panose="00000400000000000000" pitchFamily="2" charset="-78"/>
            </a:endParaRPr>
          </a:p>
          <a:p>
            <a:pPr algn="just" rtl="1"/>
            <a:r>
              <a:rPr lang="fa-IR" sz="2800" b="1" dirty="0">
                <a:solidFill>
                  <a:srgbClr val="FF0000"/>
                </a:solidFill>
                <a:cs typeface="B Nazanin" panose="00000400000000000000" pitchFamily="2" charset="-78"/>
              </a:rPr>
              <a:t>انجام امور بانکی مثل</a:t>
            </a:r>
          </a:p>
          <a:p>
            <a:pPr algn="just" rtl="1"/>
            <a:r>
              <a:rPr lang="fa-IR" sz="2800" dirty="0">
                <a:cs typeface="B Nazanin" panose="00000400000000000000" pitchFamily="2" charset="-78"/>
              </a:rPr>
              <a:t>دریافت پول نقد ، انتقال وجه</a:t>
            </a:r>
          </a:p>
          <a:p>
            <a:pPr algn="just" rtl="1"/>
            <a:r>
              <a:rPr lang="fa-IR" sz="2800" dirty="0">
                <a:cs typeface="B Nazanin" panose="00000400000000000000" pitchFamily="2" charset="-78"/>
              </a:rPr>
              <a:t>پرداخت قبوض و گزارش از حساب بانکی بدون مراجعه به بانک</a:t>
            </a:r>
          </a:p>
        </p:txBody>
      </p:sp>
      <p:pic>
        <p:nvPicPr>
          <p:cNvPr id="3" name="Picture 2" descr="A purple letters on a black background&#10;&#10;Description automatically generated">
            <a:extLst>
              <a:ext uri="{FF2B5EF4-FFF2-40B4-BE49-F238E27FC236}">
                <a16:creationId xmlns:a16="http://schemas.microsoft.com/office/drawing/2014/main" id="{566D6316-C7C1-B15A-3584-D83C9D5F05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custDataLst>
      <p:tags r:id="rId2"/>
    </p:custDataLst>
    <p:extLst>
      <p:ext uri="{BB962C8B-B14F-4D97-AF65-F5344CB8AC3E}">
        <p14:creationId xmlns:p14="http://schemas.microsoft.com/office/powerpoint/2010/main" val="575736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79512" y="188640"/>
            <a:ext cx="8784977" cy="4993675"/>
          </a:xfrm>
          <a:prstGeom prst="rect">
            <a:avLst/>
          </a:prstGeom>
        </p:spPr>
        <p:txBody>
          <a:bodyPr wrap="square">
            <a:spAutoFit/>
          </a:bodyPr>
          <a:lstStyle/>
          <a:p>
            <a:pPr algn="just" rtl="1"/>
            <a:r>
              <a:rPr lang="fa-IR" sz="2800" b="1" dirty="0">
                <a:solidFill>
                  <a:srgbClr val="00B050"/>
                </a:solidFill>
                <a:latin typeface="AmuzehNewNormalPS"/>
                <a:cs typeface="B Nazanin" panose="00000400000000000000" pitchFamily="2" charset="-78"/>
              </a:rPr>
              <a:t>بانکداری الکترونیکی</a:t>
            </a:r>
          </a:p>
          <a:p>
            <a:pPr algn="just" rtl="1"/>
            <a:endParaRPr lang="fa-IR" sz="1050" dirty="0">
              <a:solidFill>
                <a:srgbClr val="00B050"/>
              </a:solidFill>
              <a:latin typeface="AmuzehNewNormalPS"/>
              <a:cs typeface="B Nazanin" panose="00000400000000000000" pitchFamily="2" charset="-78"/>
            </a:endParaRPr>
          </a:p>
          <a:p>
            <a:pPr algn="just" rtl="1"/>
            <a:endParaRPr lang="fa-IR" sz="2800" b="1" dirty="0">
              <a:solidFill>
                <a:srgbClr val="FF0000"/>
              </a:solidFill>
              <a:cs typeface="B Nazanin" panose="00000400000000000000" pitchFamily="2" charset="-78"/>
            </a:endParaRPr>
          </a:p>
          <a:p>
            <a:pPr algn="just" rtl="1"/>
            <a:r>
              <a:rPr lang="fa-IR" sz="2800" b="1" dirty="0">
                <a:solidFill>
                  <a:srgbClr val="FF0000"/>
                </a:solidFill>
                <a:cs typeface="B Nazanin" panose="00000400000000000000" pitchFamily="2" charset="-78"/>
              </a:rPr>
              <a:t>برای نگه داری  از کارت های بانکی وبالا بردن امنیت آن ها</a:t>
            </a:r>
          </a:p>
          <a:p>
            <a:pPr algn="just" rtl="1"/>
            <a:r>
              <a:rPr lang="fa-IR" sz="2800" dirty="0">
                <a:cs typeface="B Nazanin" panose="00000400000000000000" pitchFamily="2" charset="-78"/>
              </a:rPr>
              <a:t>نباید خم شوند و در کنار دستگاه های مغناطیسی مثل تلفن همراه و آهن ربا قرار گیرند</a:t>
            </a:r>
          </a:p>
          <a:p>
            <a:pPr algn="just" rtl="1"/>
            <a:r>
              <a:rPr lang="fa-IR" sz="2800" dirty="0">
                <a:cs typeface="B Nazanin" panose="00000400000000000000" pitchFamily="2" charset="-78"/>
              </a:rPr>
              <a:t>باید گذرواژه را به خاطر سپرد</a:t>
            </a:r>
          </a:p>
          <a:p>
            <a:pPr algn="just" rtl="1"/>
            <a:r>
              <a:rPr lang="fa-IR" sz="2800" dirty="0">
                <a:cs typeface="B Nazanin" panose="00000400000000000000" pitchFamily="2" charset="-78"/>
              </a:rPr>
              <a:t>نباید گذرواژه را پشت یا روی کارت نوشت</a:t>
            </a:r>
          </a:p>
          <a:p>
            <a:pPr algn="just" rtl="1"/>
            <a:r>
              <a:rPr lang="fa-IR" sz="2800" dirty="0">
                <a:cs typeface="B Nazanin" panose="00000400000000000000" pitchFamily="2" charset="-78"/>
              </a:rPr>
              <a:t>باید گذرواژه را به صورت دوره ای تغییر داد</a:t>
            </a:r>
          </a:p>
          <a:p>
            <a:pPr algn="just" rtl="1"/>
            <a:r>
              <a:rPr lang="fa-IR" sz="2800" dirty="0">
                <a:cs typeface="B Nazanin" panose="00000400000000000000" pitchFamily="2" charset="-78"/>
              </a:rPr>
              <a:t>نباید گذرواژه را به دیگران گفت</a:t>
            </a:r>
          </a:p>
          <a:p>
            <a:pPr algn="just" rtl="1"/>
            <a:r>
              <a:rPr lang="fa-IR" sz="2800" dirty="0">
                <a:cs typeface="B Nazanin" panose="00000400000000000000" pitchFamily="2" charset="-78"/>
              </a:rPr>
              <a:t>در صورت مفقود شدن یا به سرقت رفتن کارت باید به نزدیک ترین شعبه بانک برای مسدود نمودن و یا تغییر گذرواژه مراجعه کرد.</a:t>
            </a:r>
          </a:p>
        </p:txBody>
      </p:sp>
      <p:pic>
        <p:nvPicPr>
          <p:cNvPr id="3" name="Picture 2" descr="A purple letters on a black background&#10;&#10;Description automatically generated">
            <a:extLst>
              <a:ext uri="{FF2B5EF4-FFF2-40B4-BE49-F238E27FC236}">
                <a16:creationId xmlns:a16="http://schemas.microsoft.com/office/drawing/2014/main" id="{877769D6-65B1-98D1-AF41-455516C866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37" y="6309320"/>
            <a:ext cx="1079401" cy="333784"/>
          </a:xfrm>
          <a:prstGeom prst="rect">
            <a:avLst/>
          </a:prstGeom>
        </p:spPr>
      </p:pic>
    </p:spTree>
    <p:custDataLst>
      <p:tags r:id="rId2"/>
    </p:custDataLst>
    <p:extLst>
      <p:ext uri="{BB962C8B-B14F-4D97-AF65-F5344CB8AC3E}">
        <p14:creationId xmlns:p14="http://schemas.microsoft.com/office/powerpoint/2010/main" val="33016985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4.4|6.8"/>
</p:tagLst>
</file>

<file path=ppt/tags/tag10.xml><?xml version="1.0" encoding="utf-8"?>
<p:tagLst xmlns:a="http://schemas.openxmlformats.org/drawingml/2006/main" xmlns:r="http://schemas.openxmlformats.org/officeDocument/2006/relationships" xmlns:p="http://schemas.openxmlformats.org/presentationml/2006/main">
  <p:tag name="TIMING" val="|4.8"/>
</p:tagLst>
</file>

<file path=ppt/tags/tag2.xml><?xml version="1.0" encoding="utf-8"?>
<p:tagLst xmlns:a="http://schemas.openxmlformats.org/drawingml/2006/main" xmlns:r="http://schemas.openxmlformats.org/officeDocument/2006/relationships" xmlns:p="http://schemas.openxmlformats.org/presentationml/2006/main">
  <p:tag name="TIMING" val="|2.8|7.9|5.4|4.8"/>
</p:tagLst>
</file>

<file path=ppt/tags/tag3.xml><?xml version="1.0" encoding="utf-8"?>
<p:tagLst xmlns:a="http://schemas.openxmlformats.org/drawingml/2006/main" xmlns:r="http://schemas.openxmlformats.org/officeDocument/2006/relationships" xmlns:p="http://schemas.openxmlformats.org/presentationml/2006/main">
  <p:tag name="TIMING" val="|4.8"/>
</p:tagLst>
</file>

<file path=ppt/tags/tag4.xml><?xml version="1.0" encoding="utf-8"?>
<p:tagLst xmlns:a="http://schemas.openxmlformats.org/drawingml/2006/main" xmlns:r="http://schemas.openxmlformats.org/officeDocument/2006/relationships" xmlns:p="http://schemas.openxmlformats.org/presentationml/2006/main">
  <p:tag name="TIMING" val="|4.8"/>
</p:tagLst>
</file>

<file path=ppt/tags/tag5.xml><?xml version="1.0" encoding="utf-8"?>
<p:tagLst xmlns:a="http://schemas.openxmlformats.org/drawingml/2006/main" xmlns:r="http://schemas.openxmlformats.org/officeDocument/2006/relationships" xmlns:p="http://schemas.openxmlformats.org/presentationml/2006/main">
  <p:tag name="TIMING" val="|4.8"/>
</p:tagLst>
</file>

<file path=ppt/tags/tag6.xml><?xml version="1.0" encoding="utf-8"?>
<p:tagLst xmlns:a="http://schemas.openxmlformats.org/drawingml/2006/main" xmlns:r="http://schemas.openxmlformats.org/officeDocument/2006/relationships" xmlns:p="http://schemas.openxmlformats.org/presentationml/2006/main">
  <p:tag name="TIMING" val="|4.8"/>
</p:tagLst>
</file>

<file path=ppt/tags/tag7.xml><?xml version="1.0" encoding="utf-8"?>
<p:tagLst xmlns:a="http://schemas.openxmlformats.org/drawingml/2006/main" xmlns:r="http://schemas.openxmlformats.org/officeDocument/2006/relationships" xmlns:p="http://schemas.openxmlformats.org/presentationml/2006/main">
  <p:tag name="TIMING" val="|4.8"/>
</p:tagLst>
</file>

<file path=ppt/tags/tag8.xml><?xml version="1.0" encoding="utf-8"?>
<p:tagLst xmlns:a="http://schemas.openxmlformats.org/drawingml/2006/main" xmlns:r="http://schemas.openxmlformats.org/officeDocument/2006/relationships" xmlns:p="http://schemas.openxmlformats.org/presentationml/2006/main">
  <p:tag name="TIMING" val="|4.8"/>
</p:tagLst>
</file>

<file path=ppt/tags/tag9.xml><?xml version="1.0" encoding="utf-8"?>
<p:tagLst xmlns:a="http://schemas.openxmlformats.org/drawingml/2006/main" xmlns:r="http://schemas.openxmlformats.org/officeDocument/2006/relationships" xmlns:p="http://schemas.openxmlformats.org/presentationml/2006/main">
  <p:tag name="TIMING" val="|4.8"/>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197</TotalTime>
  <Words>1585</Words>
  <Application>Microsoft Office PowerPoint</Application>
  <PresentationFormat>On-screen Show (4:3)</PresentationFormat>
  <Paragraphs>162</Paragraphs>
  <Slides>24</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Garamond</vt:lpstr>
      <vt:lpstr>Baasem</vt:lpstr>
      <vt:lpstr>Arial</vt:lpstr>
      <vt:lpstr>B Nazanin</vt:lpstr>
      <vt:lpstr>AmuzehNewNormalPS</vt:lpstr>
      <vt:lpstr>Corbel</vt:lpstr>
      <vt:lpstr>Calibri</vt:lpstr>
      <vt:lpstr>Amuzeh-New-Bold</vt:lpstr>
      <vt:lpstr>Amir-New</vt:lpstr>
      <vt:lpstr>Basis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02-etelaat.suherfe.blog.ir</dc:title>
  <dc:subject>02-etelaat.suherfe.blog.ir</dc:subject>
  <dc:creator>suherfe.blog.ir</dc:creator>
  <cp:keywords>02-etelaat.suherfe.blog.ir</cp:keywords>
  <dc:description>02-etelaat.suherfe.blog.ir</dc:description>
  <cp:lastModifiedBy>HP</cp:lastModifiedBy>
  <cp:revision>105</cp:revision>
  <dcterms:created xsi:type="dcterms:W3CDTF">2020-01-09T12:53:19Z</dcterms:created>
  <dcterms:modified xsi:type="dcterms:W3CDTF">2024-09-06T13:18:06Z</dcterms:modified>
  <cp:category>02-etelaat.suherfe.blog.ir</cp:category>
  <cp:version>7-2</cp:version>
</cp:coreProperties>
</file>